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5"/>
  </p:notesMasterIdLst>
  <p:sldIdLst>
    <p:sldId id="257" r:id="rId2"/>
    <p:sldId id="258" r:id="rId3"/>
    <p:sldId id="315" r:id="rId4"/>
    <p:sldId id="292" r:id="rId5"/>
    <p:sldId id="264" r:id="rId6"/>
    <p:sldId id="265" r:id="rId7"/>
    <p:sldId id="270" r:id="rId8"/>
    <p:sldId id="266" r:id="rId9"/>
    <p:sldId id="285" r:id="rId10"/>
    <p:sldId id="304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20" r:id="rId24"/>
    <p:sldId id="318" r:id="rId25"/>
    <p:sldId id="299" r:id="rId26"/>
    <p:sldId id="300" r:id="rId27"/>
    <p:sldId id="301" r:id="rId28"/>
    <p:sldId id="306" r:id="rId29"/>
    <p:sldId id="317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281" r:id="rId38"/>
    <p:sldId id="286" r:id="rId39"/>
    <p:sldId id="288" r:id="rId40"/>
    <p:sldId id="273" r:id="rId41"/>
    <p:sldId id="275" r:id="rId42"/>
    <p:sldId id="290" r:id="rId43"/>
    <p:sldId id="291" r:id="rId44"/>
    <p:sldId id="287" r:id="rId45"/>
    <p:sldId id="289" r:id="rId46"/>
    <p:sldId id="295" r:id="rId47"/>
    <p:sldId id="297" r:id="rId48"/>
    <p:sldId id="319" r:id="rId49"/>
    <p:sldId id="276" r:id="rId50"/>
    <p:sldId id="303" r:id="rId51"/>
    <p:sldId id="277" r:id="rId52"/>
    <p:sldId id="278" r:id="rId53"/>
    <p:sldId id="280" r:id="rId54"/>
  </p:sldIdLst>
  <p:sldSz cx="12192000" cy="6858000"/>
  <p:notesSz cx="6858000" cy="9144000"/>
  <p:embeddedFontLst>
    <p:embeddedFont>
      <p:font typeface="경기천년제목 Light" panose="02020403020101020101" pitchFamily="18" charset="-127"/>
      <p:regular r:id="rId56"/>
    </p:embeddedFont>
    <p:embeddedFont>
      <p:font typeface="경기천년제목 Medium" panose="02020603020101020101" pitchFamily="18" charset="-127"/>
      <p:regular r:id="rId57"/>
    </p:embeddedFont>
    <p:embeddedFont>
      <p:font typeface="경기천년제목V Bold" panose="02020803020101020101" pitchFamily="18" charset="-127"/>
      <p:bold r:id="rId58"/>
    </p:embeddedFont>
    <p:embeddedFont>
      <p:font typeface="맑은 고딕" panose="020B0503020000020004" pitchFamily="50" charset="-127"/>
      <p:regular r:id="rId59"/>
      <p:bold r:id="rId60"/>
    </p:embeddedFont>
    <p:embeddedFont>
      <p:font typeface="타이포_쌍문동 B" panose="02020803020101020101" pitchFamily="18" charset="-127"/>
      <p:bold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9"/>
    <a:srgbClr val="406AE2"/>
    <a:srgbClr val="FB9E97"/>
    <a:srgbClr val="FEE4E2"/>
    <a:srgbClr val="BFE3FD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13" y="72"/>
      </p:cViewPr>
      <p:guideLst>
        <p:guide orient="horz" pos="252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228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</a:lstStyle>
          <a:p>
            <a:fld id="{133F3578-DC73-424D-ACDE-0AA7501BDAA3}" type="datetimeFigureOut">
              <a:rPr lang="ko-KR" altLang="en-US" smtClean="0"/>
              <a:pPr/>
              <a:t>2021-03-08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</a:lstStyle>
          <a:p>
            <a:fld id="{8BBAC565-94EF-4BD2-A97E-7DC3A6A37B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96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경기천년제목 Light" panose="02020403020101020101" pitchFamily="18" charset="-127"/>
        <a:ea typeface="경기천년제목 Light" panose="020204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경기천년제목 Light" panose="02020403020101020101" pitchFamily="18" charset="-127"/>
        <a:ea typeface="경기천년제목 Light" panose="020204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경기천년제목 Light" panose="02020403020101020101" pitchFamily="18" charset="-127"/>
        <a:ea typeface="경기천년제목 Light" panose="020204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경기천년제목 Light" panose="02020403020101020101" pitchFamily="18" charset="-127"/>
        <a:ea typeface="경기천년제목 Light" panose="020204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경기천년제목 Light" panose="02020403020101020101" pitchFamily="18" charset="-127"/>
        <a:ea typeface="경기천년제목 Light" panose="020204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CE6A-5DEB-4572-9D3E-68BBD386D32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A97-C858-4A75-BC4C-9995CAFE161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3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022E-4362-41AC-BF5E-17F4BC9DC7A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2A74-E4EF-4960-9109-0274288489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7910" y="6356350"/>
            <a:ext cx="2743200" cy="365125"/>
          </a:xfrm>
        </p:spPr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8D4C-234B-4E02-8B21-26E0DF1BBCF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3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89B3-9FE3-4094-AD96-66CF0CFEA22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29-D245-44F7-AB7D-DF46ED14739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BDFE-CD1D-4F19-8200-7F1B9DD131D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9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A8EE-6411-4AD4-9B2C-6BE30296774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B02C-29B2-4EFB-A823-D77F49A93C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6BED-A023-4C8A-8BE0-7AEFA7F6D3E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</a:lstStyle>
          <a:p>
            <a:fld id="{4D282085-5700-4839-A145-57FD09FB0FE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0891" y="62951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경기천년제목 Light" panose="02020403020101020101" pitchFamily="18" charset="-127"/>
          <a:ea typeface="경기천년제목 Light" panose="020204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경기천년제목 Light" panose="02020403020101020101" pitchFamily="18" charset="-127"/>
          <a:ea typeface="경기천년제목 Light" panose="020204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경기천년제목 Light" panose="02020403020101020101" pitchFamily="18" charset="-127"/>
          <a:ea typeface="경기천년제목 Light" panose="020204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경기천년제목 Light" panose="02020403020101020101" pitchFamily="18" charset="-127"/>
          <a:ea typeface="경기천년제목 Light" panose="020204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경기천년제목 Light" panose="02020403020101020101" pitchFamily="18" charset="-127"/>
          <a:ea typeface="경기천년제목 Light" panose="020204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경기천년제목 Light" panose="02020403020101020101" pitchFamily="18" charset="-127"/>
          <a:ea typeface="경기천년제목 Light" panose="020204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15.svg"/><Relationship Id="rId4" Type="http://schemas.openxmlformats.org/officeDocument/2006/relationships/image" Target="../media/image17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7.svg"/><Relationship Id="rId7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tivePark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github.com/Const4nt0228" TargetMode="External"/><Relationship Id="rId10" Type="http://schemas.openxmlformats.org/officeDocument/2006/relationships/image" Target="../media/image70.png"/><Relationship Id="rId4" Type="http://schemas.openxmlformats.org/officeDocument/2006/relationships/hyperlink" Target="https://github.com/foreverYoung0522" TargetMode="External"/><Relationship Id="rId9" Type="http://schemas.openxmlformats.org/officeDocument/2006/relationships/hyperlink" Target="https://github.com/NoonChi-PIANO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7.png"/><Relationship Id="rId3" Type="http://schemas.openxmlformats.org/officeDocument/2006/relationships/image" Target="../media/image12.svg"/><Relationship Id="rId7" Type="http://schemas.openxmlformats.org/officeDocument/2006/relationships/image" Target="../media/image5.png"/><Relationship Id="rId12" Type="http://schemas.openxmlformats.org/officeDocument/2006/relationships/image" Target="../media/image2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microsoft.com/office/2007/relationships/hdphoto" Target="../media/hdphoto1.wdp"/><Relationship Id="rId10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7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3347044" y="1555099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81350" y="1863725"/>
            <a:ext cx="6172200" cy="2568575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634105" y="1555099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40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8921750" y="1444625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46773" y="2778680"/>
            <a:ext cx="4413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4472C4">
                    <a:lumMod val="75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컴퓨터공학과</a:t>
            </a:r>
            <a:r>
              <a:rPr lang="ko-KR" altLang="en-US" b="1" dirty="0">
                <a:solidFill>
                  <a:srgbClr val="4472C4">
                    <a:lumMod val="75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</a:t>
            </a:r>
            <a:r>
              <a: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2016152026              </a:t>
            </a:r>
            <a:r>
              <a:rPr lang="ko-KR" altLang="en-US" b="1" dirty="0">
                <a:solidFill>
                  <a:srgbClr val="4472C4">
                    <a:lumMod val="75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오래영</a:t>
            </a:r>
            <a:endParaRPr lang="ko-KR" altLang="en-US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6985E2-1CD1-4525-A99F-A71283BA45BA}"/>
              </a:ext>
            </a:extLst>
          </p:cNvPr>
          <p:cNvGrpSpPr/>
          <p:nvPr/>
        </p:nvGrpSpPr>
        <p:grpSpPr>
          <a:xfrm>
            <a:off x="4028590" y="2324204"/>
            <a:ext cx="4317960" cy="372052"/>
            <a:chOff x="4028590" y="2791607"/>
            <a:chExt cx="4317960" cy="372052"/>
          </a:xfrm>
        </p:grpSpPr>
        <p:grpSp>
          <p:nvGrpSpPr>
            <p:cNvPr id="26" name="그룹 25"/>
            <p:cNvGrpSpPr/>
            <p:nvPr/>
          </p:nvGrpSpPr>
          <p:grpSpPr>
            <a:xfrm>
              <a:off x="4028590" y="2791607"/>
              <a:ext cx="1041360" cy="372052"/>
              <a:chOff x="1635164" y="2479457"/>
              <a:chExt cx="1323935" cy="372052"/>
            </a:xfrm>
          </p:grpSpPr>
          <p:sp>
            <p:nvSpPr>
              <p:cNvPr id="24" name="모서리가 둥근 직사각형 10">
                <a:extLst>
                  <a:ext uri="{FF2B5EF4-FFF2-40B4-BE49-F238E27FC236}">
                    <a16:creationId xmlns:a16="http://schemas.microsoft.com/office/drawing/2014/main" id="{B5CEB340-5ED4-4E13-944B-95B25FF3BFB3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25" name="모서리가 둥근 직사각형 10">
                <a:extLst>
                  <a:ext uri="{FF2B5EF4-FFF2-40B4-BE49-F238E27FC236}">
                    <a16:creationId xmlns:a16="http://schemas.microsoft.com/office/drawing/2014/main" id="{B5CEB340-5ED4-4E13-944B-95B25FF3BFB3}"/>
                  </a:ext>
                </a:extLst>
              </p:cNvPr>
              <p:cNvSpPr/>
              <p:nvPr/>
            </p:nvSpPr>
            <p:spPr>
              <a:xfrm>
                <a:off x="1817425" y="2536864"/>
                <a:ext cx="1132148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학과</a:t>
                </a:r>
                <a:r>
                  <a:rPr lang="en-US" altLang="ko-KR" sz="1050" b="1" dirty="0">
                    <a:solidFill>
                      <a:srgbClr val="4472C4">
                        <a:lumMod val="75000"/>
                      </a:srgb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5590690" y="2791607"/>
              <a:ext cx="1041360" cy="372052"/>
              <a:chOff x="1635164" y="2479457"/>
              <a:chExt cx="1323935" cy="372052"/>
            </a:xfrm>
          </p:grpSpPr>
          <p:sp>
            <p:nvSpPr>
              <p:cNvPr id="106" name="모서리가 둥근 직사각형 10">
                <a:extLst>
                  <a:ext uri="{FF2B5EF4-FFF2-40B4-BE49-F238E27FC236}">
                    <a16:creationId xmlns:a16="http://schemas.microsoft.com/office/drawing/2014/main" id="{B5CEB340-5ED4-4E13-944B-95B25FF3BFB3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107" name="모서리가 둥근 직사각형 10">
                <a:extLst>
                  <a:ext uri="{FF2B5EF4-FFF2-40B4-BE49-F238E27FC236}">
                    <a16:creationId xmlns:a16="http://schemas.microsoft.com/office/drawing/2014/main" id="{B5CEB340-5ED4-4E13-944B-95B25FF3BFB3}"/>
                  </a:ext>
                </a:extLst>
              </p:cNvPr>
              <p:cNvSpPr/>
              <p:nvPr/>
            </p:nvSpPr>
            <p:spPr>
              <a:xfrm>
                <a:off x="1817425" y="2536864"/>
                <a:ext cx="1132148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rgbClr val="4472C4">
                        <a:lumMod val="75000"/>
                      </a:srgbClr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학번</a:t>
                </a:r>
                <a:r>
                  <a:rPr lang="en-US" altLang="ko-KR" sz="1050" b="1" dirty="0">
                    <a:solidFill>
                      <a:srgbClr val="4472C4">
                        <a:lumMod val="75000"/>
                      </a:srgbClr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7305190" y="2791607"/>
              <a:ext cx="1041360" cy="372052"/>
              <a:chOff x="1635164" y="2479457"/>
              <a:chExt cx="1323935" cy="372052"/>
            </a:xfrm>
          </p:grpSpPr>
          <p:sp>
            <p:nvSpPr>
              <p:cNvPr id="109" name="모서리가 둥근 직사각형 10">
                <a:extLst>
                  <a:ext uri="{FF2B5EF4-FFF2-40B4-BE49-F238E27FC236}">
                    <a16:creationId xmlns:a16="http://schemas.microsoft.com/office/drawing/2014/main" id="{B5CEB340-5ED4-4E13-944B-95B25FF3BFB3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110" name="모서리가 둥근 직사각형 10">
                <a:extLst>
                  <a:ext uri="{FF2B5EF4-FFF2-40B4-BE49-F238E27FC236}">
                    <a16:creationId xmlns:a16="http://schemas.microsoft.com/office/drawing/2014/main" id="{B5CEB340-5ED4-4E13-944B-95B25FF3BFB3}"/>
                  </a:ext>
                </a:extLst>
              </p:cNvPr>
              <p:cNvSpPr/>
              <p:nvPr/>
            </p:nvSpPr>
            <p:spPr>
              <a:xfrm>
                <a:off x="1817425" y="2536864"/>
                <a:ext cx="1132148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rgbClr val="4472C4">
                        <a:lumMod val="75000"/>
                      </a:srgbClr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이름</a:t>
                </a:r>
                <a:r>
                  <a:rPr lang="en-US" altLang="ko-KR" sz="1050" b="1" dirty="0">
                    <a:solidFill>
                      <a:srgbClr val="4472C4">
                        <a:lumMod val="75000"/>
                      </a:srgb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</a:p>
            </p:txBody>
          </p:sp>
        </p:grpSp>
      </p:grpSp>
      <p:sp>
        <p:nvSpPr>
          <p:cNvPr id="11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6624557" y="4699486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>
            <a:off x="6945190" y="4789486"/>
            <a:ext cx="360000" cy="0"/>
          </a:xfrm>
          <a:prstGeom prst="line">
            <a:avLst/>
          </a:prstGeom>
          <a:ln w="25400" cap="rnd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370684" y="4604820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지도 교수님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공기석 교수님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ACB306-8827-4C41-AEC5-4419973B7381}"/>
              </a:ext>
            </a:extLst>
          </p:cNvPr>
          <p:cNvSpPr/>
          <p:nvPr/>
        </p:nvSpPr>
        <p:spPr>
          <a:xfrm>
            <a:off x="3846773" y="3175622"/>
            <a:ext cx="4421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4472C4">
                    <a:lumMod val="75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컴퓨터공학과</a:t>
            </a:r>
            <a:r>
              <a:rPr lang="ko-KR" altLang="en-US" b="1" dirty="0">
                <a:solidFill>
                  <a:srgbClr val="4472C4">
                    <a:lumMod val="75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</a:t>
            </a:r>
            <a:r>
              <a: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2016152019              </a:t>
            </a:r>
            <a:r>
              <a:rPr lang="ko-KR" altLang="en-US" b="1" dirty="0">
                <a:solidFill>
                  <a:srgbClr val="4472C4">
                    <a:lumMod val="75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박상수</a:t>
            </a:r>
            <a:endParaRPr lang="ko-KR" altLang="en-US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0664E8-383A-4C71-8F61-51DE9C7648C5}"/>
              </a:ext>
            </a:extLst>
          </p:cNvPr>
          <p:cNvSpPr/>
          <p:nvPr/>
        </p:nvSpPr>
        <p:spPr>
          <a:xfrm>
            <a:off x="3846773" y="3532808"/>
            <a:ext cx="4413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4472C4">
                    <a:lumMod val="75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컴퓨터공학과</a:t>
            </a:r>
            <a:r>
              <a:rPr lang="ko-KR" altLang="en-US" b="1" dirty="0">
                <a:solidFill>
                  <a:srgbClr val="4472C4">
                    <a:lumMod val="75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</a:t>
            </a:r>
            <a:r>
              <a: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2017154015              </a:t>
            </a:r>
            <a:r>
              <a:rPr lang="ko-KR" altLang="en-US" b="1" dirty="0">
                <a:solidFill>
                  <a:srgbClr val="4472C4">
                    <a:lumMod val="75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박현지</a:t>
            </a:r>
            <a:endParaRPr lang="ko-KR" altLang="en-US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7" name="그래픽 6" descr="악보 표기법">
            <a:extLst>
              <a:ext uri="{FF2B5EF4-FFF2-40B4-BE49-F238E27FC236}">
                <a16:creationId xmlns:a16="http://schemas.microsoft.com/office/drawing/2014/main" id="{818E7FDC-620A-4BD1-80DC-8F7520C1F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70631">
            <a:off x="7532287" y="1145249"/>
            <a:ext cx="1952476" cy="1740494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3D9B0C02-5184-4C14-BB3C-B1B9761C1B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" t="26925" r="6291" b="38115"/>
          <a:stretch/>
        </p:blipFill>
        <p:spPr>
          <a:xfrm>
            <a:off x="3987886" y="741446"/>
            <a:ext cx="3382798" cy="1467645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5D533B-8F1E-45C6-B725-2FA97AB1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4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95" name="모서리가 둥근 직사각형 4">
            <a:extLst>
              <a:ext uri="{FF2B5EF4-FFF2-40B4-BE49-F238E27FC236}">
                <a16:creationId xmlns:a16="http://schemas.microsoft.com/office/drawing/2014/main" id="{089E5997-E9E5-404F-B6C9-012811C02A52}"/>
              </a:ext>
            </a:extLst>
          </p:cNvPr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05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구성도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92" name="모서리가 둥근 직사각형 4">
            <a:extLst>
              <a:ext uri="{FF2B5EF4-FFF2-40B4-BE49-F238E27FC236}">
                <a16:creationId xmlns:a16="http://schemas.microsoft.com/office/drawing/2014/main" id="{D4842D61-CBEA-4E2E-A622-DBD234719DFF}"/>
              </a:ext>
            </a:extLst>
          </p:cNvPr>
          <p:cNvSpPr/>
          <p:nvPr/>
        </p:nvSpPr>
        <p:spPr>
          <a:xfrm>
            <a:off x="4204652" y="982635"/>
            <a:ext cx="7571726" cy="5487113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70" name="표 9">
            <a:extLst>
              <a:ext uri="{FF2B5EF4-FFF2-40B4-BE49-F238E27FC236}">
                <a16:creationId xmlns:a16="http://schemas.microsoft.com/office/drawing/2014/main" id="{2D8C92AB-8BE9-4815-B124-7A44D5667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28854"/>
              </p:ext>
            </p:extLst>
          </p:nvPr>
        </p:nvGraphicFramePr>
        <p:xfrm>
          <a:off x="4508282" y="2360028"/>
          <a:ext cx="2990990" cy="16350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90990">
                  <a:extLst>
                    <a:ext uri="{9D8B030D-6E8A-4147-A177-3AD203B41FA5}">
                      <a16:colId xmlns:a16="http://schemas.microsoft.com/office/drawing/2014/main" val="2139740802"/>
                    </a:ext>
                  </a:extLst>
                </a:gridCol>
              </a:tblGrid>
              <a:tr h="584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AWS EC2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c4.large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인스턴스 사용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336711"/>
                  </a:ext>
                </a:extLst>
              </a:tr>
              <a:tr h="5253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Linux Ubuntu</a:t>
                      </a:r>
                      <a:endParaRPr lang="ko-KR" altLang="en-US" sz="1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91581"/>
                  </a:ext>
                </a:extLst>
              </a:tr>
              <a:tr h="5253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C++</a:t>
                      </a:r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Socket TCP </a:t>
                      </a:r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통신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289077"/>
                  </a:ext>
                </a:extLst>
              </a:tr>
            </a:tbl>
          </a:graphicData>
        </a:graphic>
      </p:graphicFrame>
      <p:pic>
        <p:nvPicPr>
          <p:cNvPr id="71" name="그림 70">
            <a:extLst>
              <a:ext uri="{FF2B5EF4-FFF2-40B4-BE49-F238E27FC236}">
                <a16:creationId xmlns:a16="http://schemas.microsoft.com/office/drawing/2014/main" id="{AC151C89-0691-48A4-8CBB-D3F5C8341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15" y="1212639"/>
            <a:ext cx="1358250" cy="507030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60D9DFD2-3702-4F90-8281-92433BB7BD63}"/>
              </a:ext>
            </a:extLst>
          </p:cNvPr>
          <p:cNvGrpSpPr/>
          <p:nvPr/>
        </p:nvGrpSpPr>
        <p:grpSpPr>
          <a:xfrm>
            <a:off x="836947" y="1595156"/>
            <a:ext cx="1658730" cy="1845505"/>
            <a:chOff x="3497450" y="1568824"/>
            <a:chExt cx="1201089" cy="1454799"/>
          </a:xfrm>
        </p:grpSpPr>
        <p:pic>
          <p:nvPicPr>
            <p:cNvPr id="73" name="그래픽 72" descr="스마트폰">
              <a:extLst>
                <a:ext uri="{FF2B5EF4-FFF2-40B4-BE49-F238E27FC236}">
                  <a16:creationId xmlns:a16="http://schemas.microsoft.com/office/drawing/2014/main" id="{BEC687B3-BEEC-4B59-A2AE-B5A97F551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7450" y="1568824"/>
              <a:ext cx="1201089" cy="1179094"/>
            </a:xfrm>
            <a:prstGeom prst="rect">
              <a:avLst/>
            </a:prstGeom>
          </p:spPr>
        </p:pic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55799BA-0A3B-4B7E-89B8-B02DE924BAE6}"/>
                </a:ext>
              </a:extLst>
            </p:cNvPr>
            <p:cNvGrpSpPr/>
            <p:nvPr/>
          </p:nvGrpSpPr>
          <p:grpSpPr>
            <a:xfrm>
              <a:off x="3527855" y="2817416"/>
              <a:ext cx="1124003" cy="206207"/>
              <a:chOff x="1635164" y="2479457"/>
              <a:chExt cx="1323935" cy="372052"/>
            </a:xfrm>
          </p:grpSpPr>
          <p:sp>
            <p:nvSpPr>
              <p:cNvPr id="75" name="모서리가 둥근 직사각형 10">
                <a:extLst>
                  <a:ext uri="{FF2B5EF4-FFF2-40B4-BE49-F238E27FC236}">
                    <a16:creationId xmlns:a16="http://schemas.microsoft.com/office/drawing/2014/main" id="{1DFCC4AC-592E-43C6-8BD6-D4E5A2F611B3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76" name="모서리가 둥근 직사각형 10">
                <a:extLst>
                  <a:ext uri="{FF2B5EF4-FFF2-40B4-BE49-F238E27FC236}">
                    <a16:creationId xmlns:a16="http://schemas.microsoft.com/office/drawing/2014/main" id="{055594A4-795E-4422-AD74-839C576627CC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err="1">
                    <a:solidFill>
                      <a:srgbClr val="4472C4">
                        <a:lumMod val="75000"/>
                      </a:srgb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Applicaion</a:t>
                </a:r>
                <a:endPara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p:grp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AF2D133-6FA4-474E-9A6C-AB3051191853}"/>
              </a:ext>
            </a:extLst>
          </p:cNvPr>
          <p:cNvCxnSpPr>
            <a:cxnSpLocks/>
          </p:cNvCxnSpPr>
          <p:nvPr/>
        </p:nvCxnSpPr>
        <p:spPr>
          <a:xfrm>
            <a:off x="7748985" y="4106148"/>
            <a:ext cx="421472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39247364-76C1-401B-A954-D07430542E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28" y="4452287"/>
            <a:ext cx="432258" cy="46156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B257839-2903-48F9-8163-027B78CB9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5254" y="2126725"/>
            <a:ext cx="542732" cy="466606"/>
          </a:xfrm>
          <a:prstGeom prst="rect">
            <a:avLst/>
          </a:prstGeom>
        </p:spPr>
      </p:pic>
      <p:graphicFrame>
        <p:nvGraphicFramePr>
          <p:cNvPr id="80" name="표 9">
            <a:extLst>
              <a:ext uri="{FF2B5EF4-FFF2-40B4-BE49-F238E27FC236}">
                <a16:creationId xmlns:a16="http://schemas.microsoft.com/office/drawing/2014/main" id="{1E1BEDBC-D440-40E0-96AA-C66D234E7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8576"/>
              </p:ext>
            </p:extLst>
          </p:nvPr>
        </p:nvGraphicFramePr>
        <p:xfrm>
          <a:off x="729392" y="3622481"/>
          <a:ext cx="2181665" cy="27607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81665">
                  <a:extLst>
                    <a:ext uri="{9D8B030D-6E8A-4147-A177-3AD203B41FA5}">
                      <a16:colId xmlns:a16="http://schemas.microsoft.com/office/drawing/2014/main" val="2139740802"/>
                    </a:ext>
                  </a:extLst>
                </a:gridCol>
              </a:tblGrid>
              <a:tr h="484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스마트폰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279697"/>
                  </a:ext>
                </a:extLst>
              </a:tr>
              <a:tr h="484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UI </a:t>
                      </a:r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713592"/>
                  </a:ext>
                </a:extLst>
              </a:tr>
              <a:tr h="484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악보 데이터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336711"/>
                  </a:ext>
                </a:extLst>
              </a:tr>
              <a:tr h="435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-1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소리  데이터 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91581"/>
                  </a:ext>
                </a:extLst>
              </a:tr>
              <a:tr h="435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사용자 데이터 전송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870981"/>
                  </a:ext>
                </a:extLst>
              </a:tr>
              <a:tr h="435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Java Socket TCP </a:t>
                      </a:r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통신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185866"/>
                  </a:ext>
                </a:extLst>
              </a:tr>
            </a:tbl>
          </a:graphicData>
        </a:graphic>
      </p:graphicFrame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CCE30A3-89AB-49C5-9C68-224E0624B66E}"/>
              </a:ext>
            </a:extLst>
          </p:cNvPr>
          <p:cNvCxnSpPr>
            <a:cxnSpLocks/>
          </p:cNvCxnSpPr>
          <p:nvPr/>
        </p:nvCxnSpPr>
        <p:spPr>
          <a:xfrm flipV="1">
            <a:off x="3047668" y="3995085"/>
            <a:ext cx="794702" cy="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래픽 81" descr="클라우드에서 다운로드">
            <a:extLst>
              <a:ext uri="{FF2B5EF4-FFF2-40B4-BE49-F238E27FC236}">
                <a16:creationId xmlns:a16="http://schemas.microsoft.com/office/drawing/2014/main" id="{05855CC4-2A7F-432B-9214-AA995D0EEB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76200" y="1056592"/>
            <a:ext cx="873850" cy="873850"/>
          </a:xfrm>
          <a:prstGeom prst="rect">
            <a:avLst/>
          </a:prstGeom>
        </p:spPr>
      </p:pic>
      <p:pic>
        <p:nvPicPr>
          <p:cNvPr id="83" name="그래픽 82" descr="데이터베이스">
            <a:extLst>
              <a:ext uri="{FF2B5EF4-FFF2-40B4-BE49-F238E27FC236}">
                <a16:creationId xmlns:a16="http://schemas.microsoft.com/office/drawing/2014/main" id="{30355DBE-3777-4836-AF95-D58603CFE6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45015" y="1902828"/>
            <a:ext cx="914400" cy="914400"/>
          </a:xfrm>
          <a:prstGeom prst="rect">
            <a:avLst/>
          </a:prstGeom>
        </p:spPr>
      </p:pic>
      <p:graphicFrame>
        <p:nvGraphicFramePr>
          <p:cNvPr id="84" name="표 9">
            <a:extLst>
              <a:ext uri="{FF2B5EF4-FFF2-40B4-BE49-F238E27FC236}">
                <a16:creationId xmlns:a16="http://schemas.microsoft.com/office/drawing/2014/main" id="{3AA2EC5D-632F-4531-B52F-61F1E44F6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11112"/>
              </p:ext>
            </p:extLst>
          </p:nvPr>
        </p:nvGraphicFramePr>
        <p:xfrm>
          <a:off x="8366825" y="2970315"/>
          <a:ext cx="2996638" cy="20800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96638">
                  <a:extLst>
                    <a:ext uri="{9D8B030D-6E8A-4147-A177-3AD203B41FA5}">
                      <a16:colId xmlns:a16="http://schemas.microsoft.com/office/drawing/2014/main" val="2139740802"/>
                    </a:ext>
                  </a:extLst>
                </a:gridCol>
              </a:tblGrid>
              <a:tr h="52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DataBase</a:t>
                      </a:r>
                      <a:endParaRPr lang="ko-KR" altLang="en-US" sz="1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279697"/>
                  </a:ext>
                </a:extLst>
              </a:tr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My SQL 8.0.20</a:t>
                      </a:r>
                      <a:endParaRPr lang="ko-KR" altLang="en-US" sz="1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336711"/>
                  </a:ext>
                </a:extLst>
              </a:tr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회원 데이터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91581"/>
                  </a:ext>
                </a:extLst>
              </a:tr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악보 데이터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28824"/>
                  </a:ext>
                </a:extLst>
              </a:tr>
            </a:tbl>
          </a:graphicData>
        </a:graphic>
      </p:graphicFrame>
      <p:pic>
        <p:nvPicPr>
          <p:cNvPr id="85" name="그림 84">
            <a:extLst>
              <a:ext uri="{FF2B5EF4-FFF2-40B4-BE49-F238E27FC236}">
                <a16:creationId xmlns:a16="http://schemas.microsoft.com/office/drawing/2014/main" id="{D3F5DF44-73B0-4A90-A1BE-1DA0F2251A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12" y="1796566"/>
            <a:ext cx="1060684" cy="1060684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F94B4B82-4494-417C-9A03-9DCAE33B5CC1}"/>
              </a:ext>
            </a:extLst>
          </p:cNvPr>
          <p:cNvGrpSpPr/>
          <p:nvPr/>
        </p:nvGrpSpPr>
        <p:grpSpPr>
          <a:xfrm>
            <a:off x="365733" y="982635"/>
            <a:ext cx="3439977" cy="370820"/>
            <a:chOff x="1635164" y="2479457"/>
            <a:chExt cx="1323935" cy="372052"/>
          </a:xfrm>
        </p:grpSpPr>
        <p:sp>
          <p:nvSpPr>
            <p:cNvPr id="88" name="모서리가 둥근 직사각형 10">
              <a:extLst>
                <a:ext uri="{FF2B5EF4-FFF2-40B4-BE49-F238E27FC236}">
                  <a16:creationId xmlns:a16="http://schemas.microsoft.com/office/drawing/2014/main" id="{1F0E9AB6-F0A7-4BEF-99E6-AC445CB1A0AB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89" name="모서리가 둥근 직사각형 10">
              <a:extLst>
                <a:ext uri="{FF2B5EF4-FFF2-40B4-BE49-F238E27FC236}">
                  <a16:creationId xmlns:a16="http://schemas.microsoft.com/office/drawing/2014/main" id="{A7335F21-E137-4519-B39B-557E7B77C2F9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소프트웨어 구성도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aphicFrame>
        <p:nvGraphicFramePr>
          <p:cNvPr id="91" name="표 9">
            <a:extLst>
              <a:ext uri="{FF2B5EF4-FFF2-40B4-BE49-F238E27FC236}">
                <a16:creationId xmlns:a16="http://schemas.microsoft.com/office/drawing/2014/main" id="{E144B41C-C3AD-4683-8A42-09EF20A8B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59052"/>
              </p:ext>
            </p:extLst>
          </p:nvPr>
        </p:nvGraphicFramePr>
        <p:xfrm>
          <a:off x="4521927" y="4425940"/>
          <a:ext cx="2996638" cy="17283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96638">
                  <a:extLst>
                    <a:ext uri="{9D8B030D-6E8A-4147-A177-3AD203B41FA5}">
                      <a16:colId xmlns:a16="http://schemas.microsoft.com/office/drawing/2014/main" val="2139740802"/>
                    </a:ext>
                  </a:extLst>
                </a:gridCol>
              </a:tblGrid>
              <a:tr h="503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악보 인식 알고리즘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279697"/>
                  </a:ext>
                </a:extLst>
              </a:tr>
              <a:tr h="655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C++ OpenCV </a:t>
                      </a:r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라이브러리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336711"/>
                  </a:ext>
                </a:extLst>
              </a:tr>
              <a:tr h="569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전송 받은 악보를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91581"/>
                  </a:ext>
                </a:extLst>
              </a:tr>
            </a:tbl>
          </a:graphicData>
        </a:graphic>
      </p:graphicFrame>
      <p:grpSp>
        <p:nvGrpSpPr>
          <p:cNvPr id="98" name="그룹 97">
            <a:extLst>
              <a:ext uri="{FF2B5EF4-FFF2-40B4-BE49-F238E27FC236}">
                <a16:creationId xmlns:a16="http://schemas.microsoft.com/office/drawing/2014/main" id="{8887402D-BBEB-4B28-A5CD-D146AB1FDD15}"/>
              </a:ext>
            </a:extLst>
          </p:cNvPr>
          <p:cNvGrpSpPr/>
          <p:nvPr/>
        </p:nvGrpSpPr>
        <p:grpSpPr>
          <a:xfrm>
            <a:off x="6927833" y="1296799"/>
            <a:ext cx="1743418" cy="422870"/>
            <a:chOff x="6927833" y="1296799"/>
            <a:chExt cx="1743418" cy="4228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69E967-E344-4624-B7C1-A7F28C3CCCF4}"/>
                </a:ext>
              </a:extLst>
            </p:cNvPr>
            <p:cNvSpPr txBox="1"/>
            <p:nvPr/>
          </p:nvSpPr>
          <p:spPr>
            <a:xfrm>
              <a:off x="7135986" y="1322516"/>
              <a:ext cx="153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클라우드 서버</a:t>
              </a: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E79304C-6471-4F32-8407-BF5050C06377}"/>
                </a:ext>
              </a:extLst>
            </p:cNvPr>
            <p:cNvCxnSpPr/>
            <p:nvPr/>
          </p:nvCxnSpPr>
          <p:spPr>
            <a:xfrm>
              <a:off x="6927833" y="1296799"/>
              <a:ext cx="17346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A2F23A90-56C3-4953-A0B2-48F516605871}"/>
                </a:ext>
              </a:extLst>
            </p:cNvPr>
            <p:cNvCxnSpPr/>
            <p:nvPr/>
          </p:nvCxnSpPr>
          <p:spPr>
            <a:xfrm>
              <a:off x="6927833" y="1719669"/>
              <a:ext cx="17346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FDDAB2-4F44-45CE-A083-9431119CDC0A}"/>
              </a:ext>
            </a:extLst>
          </p:cNvPr>
          <p:cNvSpPr txBox="1"/>
          <p:nvPr/>
        </p:nvSpPr>
        <p:spPr>
          <a:xfrm>
            <a:off x="5204648" y="1968622"/>
            <a:ext cx="154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백 엔드 서버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6864E8-8E3C-4D58-900F-CD371A41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6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8925754F-0511-4C3D-98C4-A8DC3CBB0B19}"/>
              </a:ext>
            </a:extLst>
          </p:cNvPr>
          <p:cNvGrpSpPr/>
          <p:nvPr/>
        </p:nvGrpSpPr>
        <p:grpSpPr>
          <a:xfrm>
            <a:off x="65051" y="158644"/>
            <a:ext cx="12030365" cy="6572355"/>
            <a:chOff x="65051" y="158644"/>
            <a:chExt cx="12030365" cy="6572355"/>
          </a:xfrm>
        </p:grpSpPr>
        <p:sp>
          <p:nvSpPr>
            <p:cNvPr id="64" name="양쪽 모서리가 둥근 사각형 12">
              <a:extLst>
                <a:ext uri="{FF2B5EF4-FFF2-40B4-BE49-F238E27FC236}">
                  <a16:creationId xmlns:a16="http://schemas.microsoft.com/office/drawing/2014/main" id="{4317E82B-BF00-4DC6-A7E9-59A16F58F2A9}"/>
                </a:ext>
              </a:extLst>
            </p:cNvPr>
            <p:cNvSpPr/>
            <p:nvPr/>
          </p:nvSpPr>
          <p:spPr>
            <a:xfrm>
              <a:off x="1175344" y="158644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65" name="모서리가 둥근 직사각형 4">
              <a:extLst>
                <a:ext uri="{FF2B5EF4-FFF2-40B4-BE49-F238E27FC236}">
                  <a16:creationId xmlns:a16="http://schemas.microsoft.com/office/drawing/2014/main" id="{BE1196AD-7641-4F45-80A8-12AC998A457F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66" name="자유형 20">
              <a:extLst>
                <a:ext uri="{FF2B5EF4-FFF2-40B4-BE49-F238E27FC236}">
                  <a16:creationId xmlns:a16="http://schemas.microsoft.com/office/drawing/2014/main" id="{39D17AA2-9086-4BC4-A978-A3EE408B30B8}"/>
                </a:ext>
              </a:extLst>
            </p:cNvPr>
            <p:cNvSpPr/>
            <p:nvPr/>
          </p:nvSpPr>
          <p:spPr>
            <a:xfrm>
              <a:off x="1462405" y="158644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06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시스템 모듈 상세 설계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FB0FB3-873B-4208-9B0E-212560B14F0C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9" name="모서리가 둥근 직사각형 10">
              <a:extLst>
                <a:ext uri="{FF2B5EF4-FFF2-40B4-BE49-F238E27FC236}">
                  <a16:creationId xmlns:a16="http://schemas.microsoft.com/office/drawing/2014/main" id="{7A1DE8CD-B3E1-482C-BB87-C200545E0E55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0" name="모서리가 둥근 직사각형 10">
              <a:extLst>
                <a:ext uri="{FF2B5EF4-FFF2-40B4-BE49-F238E27FC236}">
                  <a16:creationId xmlns:a16="http://schemas.microsoft.com/office/drawing/2014/main" id="{FFC0F3EB-6A4F-45A5-83F3-FC5CC71BAA1D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전체 시스템 상세 설계도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C62086-3F0E-4EF6-945B-AF2375F7CE90}"/>
              </a:ext>
            </a:extLst>
          </p:cNvPr>
          <p:cNvSpPr/>
          <p:nvPr/>
        </p:nvSpPr>
        <p:spPr>
          <a:xfrm>
            <a:off x="579223" y="1838960"/>
            <a:ext cx="2986829" cy="46539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6B186-8A93-4B83-9925-22B7F93EC54D}"/>
              </a:ext>
            </a:extLst>
          </p:cNvPr>
          <p:cNvSpPr txBox="1"/>
          <p:nvPr/>
        </p:nvSpPr>
        <p:spPr>
          <a:xfrm>
            <a:off x="1405254" y="1451389"/>
            <a:ext cx="19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애플리케이션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4E889-4807-4B80-8865-6BB7A8825092}"/>
              </a:ext>
            </a:extLst>
          </p:cNvPr>
          <p:cNvSpPr/>
          <p:nvPr/>
        </p:nvSpPr>
        <p:spPr>
          <a:xfrm>
            <a:off x="952824" y="2202180"/>
            <a:ext cx="2216529" cy="617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유저 인터페이스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7C3656-FC7D-4FF3-AFEC-A3E056FC5AA7}"/>
              </a:ext>
            </a:extLst>
          </p:cNvPr>
          <p:cNvSpPr/>
          <p:nvPr/>
        </p:nvSpPr>
        <p:spPr>
          <a:xfrm>
            <a:off x="4232085" y="1838960"/>
            <a:ext cx="7333399" cy="46539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D2734-E2B5-4ADC-A755-5AE6A42287FF}"/>
              </a:ext>
            </a:extLst>
          </p:cNvPr>
          <p:cNvSpPr txBox="1"/>
          <p:nvPr/>
        </p:nvSpPr>
        <p:spPr>
          <a:xfrm>
            <a:off x="7833897" y="1451389"/>
            <a:ext cx="19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232738-CFDD-47FC-8E1D-6A4E85F0AFAB}"/>
              </a:ext>
            </a:extLst>
          </p:cNvPr>
          <p:cNvSpPr/>
          <p:nvPr/>
        </p:nvSpPr>
        <p:spPr>
          <a:xfrm>
            <a:off x="4883784" y="2202180"/>
            <a:ext cx="2216529" cy="61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 정보 수신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0C087F-5966-4C34-9195-10FAA953B64A}"/>
              </a:ext>
            </a:extLst>
          </p:cNvPr>
          <p:cNvSpPr/>
          <p:nvPr/>
        </p:nvSpPr>
        <p:spPr>
          <a:xfrm>
            <a:off x="4883784" y="4323406"/>
            <a:ext cx="2216529" cy="61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데이터 처리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1214C2-D24D-4EDF-82AA-3C15E8B1727F}"/>
              </a:ext>
            </a:extLst>
          </p:cNvPr>
          <p:cNvSpPr/>
          <p:nvPr/>
        </p:nvSpPr>
        <p:spPr>
          <a:xfrm>
            <a:off x="4883784" y="3265246"/>
            <a:ext cx="2216529" cy="61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데이터 수신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41E8F4-EFDF-440F-9489-A62BE441C32F}"/>
              </a:ext>
            </a:extLst>
          </p:cNvPr>
          <p:cNvSpPr/>
          <p:nvPr/>
        </p:nvSpPr>
        <p:spPr>
          <a:xfrm>
            <a:off x="8328976" y="3720384"/>
            <a:ext cx="2216529" cy="465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 정보</a:t>
            </a:r>
            <a:endParaRPr lang="en-US" altLang="ko-KR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E629-76FE-4A5E-B670-2E23A1C1F9C8}"/>
              </a:ext>
            </a:extLst>
          </p:cNvPr>
          <p:cNvSpPr txBox="1"/>
          <p:nvPr/>
        </p:nvSpPr>
        <p:spPr>
          <a:xfrm>
            <a:off x="8481795" y="3220490"/>
            <a:ext cx="19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MySQL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DataBase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AB0C3F-D361-4B81-9863-0B876ED08A93}"/>
              </a:ext>
            </a:extLst>
          </p:cNvPr>
          <p:cNvSpPr/>
          <p:nvPr/>
        </p:nvSpPr>
        <p:spPr>
          <a:xfrm>
            <a:off x="7833897" y="3054983"/>
            <a:ext cx="3107034" cy="23516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E4D0CD-9F7D-41E5-AA9C-F94E7BCFAC25}"/>
              </a:ext>
            </a:extLst>
          </p:cNvPr>
          <p:cNvSpPr/>
          <p:nvPr/>
        </p:nvSpPr>
        <p:spPr>
          <a:xfrm>
            <a:off x="8328976" y="4409615"/>
            <a:ext cx="2216529" cy="465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정보</a:t>
            </a:r>
            <a:endParaRPr lang="en-US" altLang="ko-KR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D886549-3D34-4091-A5AE-645C7C400CA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169353" y="2509980"/>
            <a:ext cx="1714431" cy="7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51BB26-7A8E-42AF-8C72-01CD84D3A25D}"/>
              </a:ext>
            </a:extLst>
          </p:cNvPr>
          <p:cNvSpPr/>
          <p:nvPr/>
        </p:nvSpPr>
        <p:spPr>
          <a:xfrm>
            <a:off x="4883784" y="5329205"/>
            <a:ext cx="2216529" cy="61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데이터화 한 악보 전송 클래스 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705141-CC8A-46FB-8297-EA7353DE0544}"/>
              </a:ext>
            </a:extLst>
          </p:cNvPr>
          <p:cNvCxnSpPr>
            <a:cxnSpLocks/>
            <a:stCxn id="50" idx="3"/>
            <a:endCxn id="20" idx="1"/>
          </p:cNvCxnSpPr>
          <p:nvPr/>
        </p:nvCxnSpPr>
        <p:spPr>
          <a:xfrm>
            <a:off x="3169353" y="3326173"/>
            <a:ext cx="1714431" cy="24687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462B1E2-167A-4C31-B458-CBF550B89FF4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 flipV="1">
            <a:off x="3169352" y="4180677"/>
            <a:ext cx="1714432" cy="145632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FE62BF8-79BF-427E-BDC2-5F20EB7C55DC}"/>
              </a:ext>
            </a:extLst>
          </p:cNvPr>
          <p:cNvCxnSpPr>
            <a:cxnSpLocks/>
          </p:cNvCxnSpPr>
          <p:nvPr/>
        </p:nvCxnSpPr>
        <p:spPr>
          <a:xfrm>
            <a:off x="9802464" y="936315"/>
            <a:ext cx="825902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4BF403C-7A7F-429B-8BEC-D86852E9B902}"/>
              </a:ext>
            </a:extLst>
          </p:cNvPr>
          <p:cNvCxnSpPr>
            <a:cxnSpLocks/>
          </p:cNvCxnSpPr>
          <p:nvPr/>
        </p:nvCxnSpPr>
        <p:spPr>
          <a:xfrm>
            <a:off x="7100313" y="2590931"/>
            <a:ext cx="1228663" cy="13623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B4A9E34-3C41-408A-BFAB-6FD0225ABADD}"/>
              </a:ext>
            </a:extLst>
          </p:cNvPr>
          <p:cNvSpPr txBox="1"/>
          <p:nvPr/>
        </p:nvSpPr>
        <p:spPr>
          <a:xfrm>
            <a:off x="10692582" y="785122"/>
            <a:ext cx="1127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TCP 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통신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1486A1-8D64-4397-AE90-4515334A463F}"/>
              </a:ext>
            </a:extLst>
          </p:cNvPr>
          <p:cNvSpPr txBox="1"/>
          <p:nvPr/>
        </p:nvSpPr>
        <p:spPr>
          <a:xfrm>
            <a:off x="10692582" y="1151621"/>
            <a:ext cx="1127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이동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22F1E59-C744-433E-A9D5-A7BE77889B4B}"/>
              </a:ext>
            </a:extLst>
          </p:cNvPr>
          <p:cNvCxnSpPr>
            <a:cxnSpLocks/>
            <a:stCxn id="40" idx="3"/>
            <a:endCxn id="33" idx="1"/>
          </p:cNvCxnSpPr>
          <p:nvPr/>
        </p:nvCxnSpPr>
        <p:spPr>
          <a:xfrm flipV="1">
            <a:off x="7100313" y="4642562"/>
            <a:ext cx="1228663" cy="994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E817C3-4229-4D71-899B-C32E035E914E}"/>
              </a:ext>
            </a:extLst>
          </p:cNvPr>
          <p:cNvCxnSpPr>
            <a:cxnSpLocks/>
          </p:cNvCxnSpPr>
          <p:nvPr/>
        </p:nvCxnSpPr>
        <p:spPr>
          <a:xfrm>
            <a:off x="9802464" y="1294455"/>
            <a:ext cx="8259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7689C29-D88A-4745-99F6-61C18E06C680}"/>
              </a:ext>
            </a:extLst>
          </p:cNvPr>
          <p:cNvSpPr/>
          <p:nvPr/>
        </p:nvSpPr>
        <p:spPr>
          <a:xfrm>
            <a:off x="947826" y="5627587"/>
            <a:ext cx="2216529" cy="617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음계 인식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5481DD-1364-409F-AEE8-9E8C8C987652}"/>
              </a:ext>
            </a:extLst>
          </p:cNvPr>
          <p:cNvSpPr/>
          <p:nvPr/>
        </p:nvSpPr>
        <p:spPr>
          <a:xfrm>
            <a:off x="952824" y="4758689"/>
            <a:ext cx="2216529" cy="617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리듬 막대 출력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D71F27-C825-421C-985B-B8239E4D670D}"/>
              </a:ext>
            </a:extLst>
          </p:cNvPr>
          <p:cNvSpPr/>
          <p:nvPr/>
        </p:nvSpPr>
        <p:spPr>
          <a:xfrm>
            <a:off x="952823" y="3872152"/>
            <a:ext cx="2216529" cy="617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데이터화 한 악보 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수신 클래스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024378-2C53-4344-B2B3-E177FD3B1BBD}"/>
              </a:ext>
            </a:extLst>
          </p:cNvPr>
          <p:cNvSpPr/>
          <p:nvPr/>
        </p:nvSpPr>
        <p:spPr>
          <a:xfrm>
            <a:off x="952824" y="3017648"/>
            <a:ext cx="2216529" cy="617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데이터 전송 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E8189E-5020-4103-B5D1-E2EFACE75E03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5992049" y="3880846"/>
            <a:ext cx="0" cy="442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2FE5663-6FB2-485C-A04A-51567391BEB5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2061088" y="4489201"/>
            <a:ext cx="1" cy="269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AAE2E24-5D7D-497F-9B10-4924D383F6E3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2056091" y="5375738"/>
            <a:ext cx="4998" cy="251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3F7CA16-9918-463C-9A11-CDD89F9BD0EA}"/>
              </a:ext>
            </a:extLst>
          </p:cNvPr>
          <p:cNvCxnSpPr>
            <a:cxnSpLocks/>
          </p:cNvCxnSpPr>
          <p:nvPr/>
        </p:nvCxnSpPr>
        <p:spPr>
          <a:xfrm flipV="1">
            <a:off x="2154572" y="5373220"/>
            <a:ext cx="0" cy="239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FC2408D-4340-4415-A736-10454BE590DF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>
            <a:off x="5992049" y="4939006"/>
            <a:ext cx="0" cy="390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520E2AF-445A-45EC-99DF-8739ABD23B3B}"/>
              </a:ext>
            </a:extLst>
          </p:cNvPr>
          <p:cNvSpPr txBox="1"/>
          <p:nvPr/>
        </p:nvSpPr>
        <p:spPr>
          <a:xfrm>
            <a:off x="3655121" y="2105640"/>
            <a:ext cx="142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 </a:t>
            </a:r>
            <a:endParaRPr lang="en-US" altLang="ko-KR" sz="1000" i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1000" i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391451-70BF-43B6-BF79-D2FADE787D3E}"/>
              </a:ext>
            </a:extLst>
          </p:cNvPr>
          <p:cNvSpPr txBox="1"/>
          <p:nvPr/>
        </p:nvSpPr>
        <p:spPr>
          <a:xfrm>
            <a:off x="3560940" y="3094447"/>
            <a:ext cx="1426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파일</a:t>
            </a:r>
            <a:endParaRPr lang="en-US" altLang="ko-KR" sz="1000" i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A83025-2788-46DE-8BE5-CEB414207854}"/>
              </a:ext>
            </a:extLst>
          </p:cNvPr>
          <p:cNvSpPr txBox="1"/>
          <p:nvPr/>
        </p:nvSpPr>
        <p:spPr>
          <a:xfrm>
            <a:off x="3491547" y="4365366"/>
            <a:ext cx="1426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데이터</a:t>
            </a:r>
            <a:endParaRPr lang="en-US" altLang="ko-KR" sz="1000" i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6494D7-7729-4D68-A6B6-5156E87A871A}"/>
              </a:ext>
            </a:extLst>
          </p:cNvPr>
          <p:cNvSpPr txBox="1"/>
          <p:nvPr/>
        </p:nvSpPr>
        <p:spPr>
          <a:xfrm>
            <a:off x="7406692" y="2666533"/>
            <a:ext cx="1426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 정보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7F2C25-9DAF-4AED-9963-B4DE592F343C}"/>
              </a:ext>
            </a:extLst>
          </p:cNvPr>
          <p:cNvSpPr txBox="1"/>
          <p:nvPr/>
        </p:nvSpPr>
        <p:spPr>
          <a:xfrm>
            <a:off x="7240154" y="4789753"/>
            <a:ext cx="142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</a:t>
            </a:r>
            <a:endParaRPr lang="en-US" altLang="ko-KR" sz="1000" i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1000" i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  <a:endParaRPr lang="en-US" altLang="ko-KR" sz="1000" i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A4AFF1-51B7-4B19-A13E-CD086022C607}"/>
              </a:ext>
            </a:extLst>
          </p:cNvPr>
          <p:cNvSpPr txBox="1"/>
          <p:nvPr/>
        </p:nvSpPr>
        <p:spPr>
          <a:xfrm>
            <a:off x="2179008" y="5380729"/>
            <a:ext cx="1426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데이터화 된 음계</a:t>
            </a:r>
            <a:endParaRPr lang="en-US" altLang="ko-KR" sz="1000" i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6EF972-EB1D-4204-A5C4-1CBFF62318CE}"/>
              </a:ext>
            </a:extLst>
          </p:cNvPr>
          <p:cNvSpPr txBox="1"/>
          <p:nvPr/>
        </p:nvSpPr>
        <p:spPr>
          <a:xfrm>
            <a:off x="2179008" y="4511831"/>
            <a:ext cx="1426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음계</a:t>
            </a:r>
            <a:r>
              <a:rPr lang="en-US" altLang="ko-KR" sz="1000" i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000" i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박자</a:t>
            </a:r>
            <a:endParaRPr lang="en-US" altLang="ko-KR" sz="1000" i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7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D3F582-F77D-4FF7-8F73-7431A59E1B3D}"/>
              </a:ext>
            </a:extLst>
          </p:cNvPr>
          <p:cNvGrpSpPr/>
          <p:nvPr/>
        </p:nvGrpSpPr>
        <p:grpSpPr>
          <a:xfrm>
            <a:off x="65051" y="158644"/>
            <a:ext cx="12030365" cy="6572355"/>
            <a:chOff x="65051" y="158644"/>
            <a:chExt cx="12030365" cy="6572355"/>
          </a:xfrm>
        </p:grpSpPr>
        <p:sp>
          <p:nvSpPr>
            <p:cNvPr id="19" name="양쪽 모서리가 둥근 사각형 12">
              <a:extLst>
                <a:ext uri="{FF2B5EF4-FFF2-40B4-BE49-F238E27FC236}">
                  <a16:creationId xmlns:a16="http://schemas.microsoft.com/office/drawing/2014/main" id="{C1DDFF0A-A579-4735-B4E0-8C49FA0C18C9}"/>
                </a:ext>
              </a:extLst>
            </p:cNvPr>
            <p:cNvSpPr/>
            <p:nvPr/>
          </p:nvSpPr>
          <p:spPr>
            <a:xfrm>
              <a:off x="1175344" y="158644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id="{60CCECEF-89EF-41E4-8970-23A49436C08A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3" name="자유형 20">
              <a:extLst>
                <a:ext uri="{FF2B5EF4-FFF2-40B4-BE49-F238E27FC236}">
                  <a16:creationId xmlns:a16="http://schemas.microsoft.com/office/drawing/2014/main" id="{F8A6F9DB-893E-4B86-8838-BCE328056D64}"/>
                </a:ext>
              </a:extLst>
            </p:cNvPr>
            <p:cNvSpPr/>
            <p:nvPr/>
          </p:nvSpPr>
          <p:spPr>
            <a:xfrm>
              <a:off x="1462405" y="158644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06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시스템 모듈 상세 설계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05B564-EF70-407F-B459-1E1E84F08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9" y="1893084"/>
            <a:ext cx="11323781" cy="40324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C78CAA-811E-4BDA-BF34-306355928639}"/>
              </a:ext>
            </a:extLst>
          </p:cNvPr>
          <p:cNvSpPr txBox="1"/>
          <p:nvPr/>
        </p:nvSpPr>
        <p:spPr>
          <a:xfrm>
            <a:off x="3632807" y="943721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인식 모듈 알고리즘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7631C3-5774-4C26-A873-E55D14D1A038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27" name="모서리가 둥근 직사각형 10">
              <a:extLst>
                <a:ext uri="{FF2B5EF4-FFF2-40B4-BE49-F238E27FC236}">
                  <a16:creationId xmlns:a16="http://schemas.microsoft.com/office/drawing/2014/main" id="{228842FC-1975-46BF-BD99-A9D3241FF94C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28" name="모서리가 둥근 직사각형 10">
              <a:extLst>
                <a:ext uri="{FF2B5EF4-FFF2-40B4-BE49-F238E27FC236}">
                  <a16:creationId xmlns:a16="http://schemas.microsoft.com/office/drawing/2014/main" id="{BF5DB5FA-7A7B-4C65-970F-B2AA432103A0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악보 인식 모듈 </a:t>
              </a:r>
              <a:r>
                <a:rPr lang="en-US" altLang="ko-KR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Server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34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C208BD36-7890-4DD1-8AF6-A3B01D4BB4F5}"/>
              </a:ext>
            </a:extLst>
          </p:cNvPr>
          <p:cNvGrpSpPr/>
          <p:nvPr/>
        </p:nvGrpSpPr>
        <p:grpSpPr>
          <a:xfrm>
            <a:off x="65051" y="158644"/>
            <a:ext cx="12030365" cy="6572355"/>
            <a:chOff x="65051" y="158644"/>
            <a:chExt cx="12030365" cy="6572355"/>
          </a:xfrm>
        </p:grpSpPr>
        <p:sp>
          <p:nvSpPr>
            <p:cNvPr id="32" name="양쪽 모서리가 둥근 사각형 12">
              <a:extLst>
                <a:ext uri="{FF2B5EF4-FFF2-40B4-BE49-F238E27FC236}">
                  <a16:creationId xmlns:a16="http://schemas.microsoft.com/office/drawing/2014/main" id="{52DC558E-F1F8-4A7A-BD47-7693DF1337B6}"/>
                </a:ext>
              </a:extLst>
            </p:cNvPr>
            <p:cNvSpPr/>
            <p:nvPr/>
          </p:nvSpPr>
          <p:spPr>
            <a:xfrm>
              <a:off x="1175344" y="158644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3" name="모서리가 둥근 직사각형 4">
              <a:extLst>
                <a:ext uri="{FF2B5EF4-FFF2-40B4-BE49-F238E27FC236}">
                  <a16:creationId xmlns:a16="http://schemas.microsoft.com/office/drawing/2014/main" id="{7DF79A17-CE51-4FFF-924B-0AA21D20E725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4" name="자유형 20">
              <a:extLst>
                <a:ext uri="{FF2B5EF4-FFF2-40B4-BE49-F238E27FC236}">
                  <a16:creationId xmlns:a16="http://schemas.microsoft.com/office/drawing/2014/main" id="{8EECA7B4-5703-4216-A1F7-4C1B161E4E15}"/>
                </a:ext>
              </a:extLst>
            </p:cNvPr>
            <p:cNvSpPr/>
            <p:nvPr/>
          </p:nvSpPr>
          <p:spPr>
            <a:xfrm>
              <a:off x="1462405" y="158644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06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시스템 모듈 상세 설계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모서리가 둥근 직사각형 4">
            <a:extLst>
              <a:ext uri="{FF2B5EF4-FFF2-40B4-BE49-F238E27FC236}">
                <a16:creationId xmlns:a16="http://schemas.microsoft.com/office/drawing/2014/main" id="{5577F6F3-8AA2-467D-8DB9-E6131F534F71}"/>
              </a:ext>
            </a:extLst>
          </p:cNvPr>
          <p:cNvSpPr/>
          <p:nvPr/>
        </p:nvSpPr>
        <p:spPr>
          <a:xfrm>
            <a:off x="5227808" y="1521185"/>
            <a:ext cx="6595224" cy="4455322"/>
          </a:xfrm>
          <a:prstGeom prst="roundRect">
            <a:avLst>
              <a:gd name="adj" fmla="val 3115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OpenCV </a:t>
            </a:r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라이브러리</a:t>
            </a:r>
            <a:endParaRPr lang="en-US" altLang="ko-KR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허프</a:t>
            </a:r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변환 알고리즘</a:t>
            </a:r>
            <a:endParaRPr lang="en-US" altLang="ko-KR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템플릿 매칭 알고리즘</a:t>
            </a:r>
            <a:endParaRPr lang="en-US" altLang="ko-KR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OpenCV </a:t>
            </a:r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라이브러리 아래 </a:t>
            </a:r>
            <a:r>
              <a:rPr lang="ko-KR" altLang="en-US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허프</a:t>
            </a:r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변환 함수</a:t>
            </a:r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템플릿 매칭 함수</a:t>
            </a:r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이진화</a:t>
            </a:r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흑백화 함수 등을 이용하여 악보 인식 알고리즘을 구현</a:t>
            </a:r>
            <a:endParaRPr lang="en-US" altLang="ko-KR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약 </a:t>
            </a:r>
            <a:r>
              <a:rPr lang="en-US" altLang="ko-KR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40</a:t>
            </a:r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 샘플 악보의 </a:t>
            </a:r>
            <a:r>
              <a:rPr lang="en-US" altLang="ko-KR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2000</a:t>
            </a:r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 가량 음표 케이스를 분석하여 템플릿 이미지를 생성하고</a:t>
            </a:r>
            <a:r>
              <a:rPr lang="en-US" altLang="ko-KR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정확도</a:t>
            </a:r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높임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8340B-E83F-4B1F-88ED-4357CA8E3AE3}"/>
              </a:ext>
            </a:extLst>
          </p:cNvPr>
          <p:cNvSpPr txBox="1"/>
          <p:nvPr/>
        </p:nvSpPr>
        <p:spPr>
          <a:xfrm>
            <a:off x="3888791" y="2920082"/>
            <a:ext cx="169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PDF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악보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5F0A3-20DC-4A77-B4F4-E1E4CF644F62}"/>
              </a:ext>
            </a:extLst>
          </p:cNvPr>
          <p:cNvSpPr txBox="1"/>
          <p:nvPr/>
        </p:nvSpPr>
        <p:spPr>
          <a:xfrm>
            <a:off x="3445131" y="6018882"/>
            <a:ext cx="1519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데이터화 된 악보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31AE78F-9646-4874-8117-CA435B798326}"/>
              </a:ext>
            </a:extLst>
          </p:cNvPr>
          <p:cNvSpPr/>
          <p:nvPr/>
        </p:nvSpPr>
        <p:spPr>
          <a:xfrm>
            <a:off x="2547817" y="3363294"/>
            <a:ext cx="306217" cy="448027"/>
          </a:xfrm>
          <a:prstGeom prst="downArrow">
            <a:avLst>
              <a:gd name="adj1" fmla="val 36426"/>
              <a:gd name="adj2" fmla="val 3824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ADBA1F-6290-46B8-9EFD-B7A374666A54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18" name="모서리가 둥근 직사각형 10">
              <a:extLst>
                <a:ext uri="{FF2B5EF4-FFF2-40B4-BE49-F238E27FC236}">
                  <a16:creationId xmlns:a16="http://schemas.microsoft.com/office/drawing/2014/main" id="{ED9FA96D-6A15-4CA4-90C1-F39A3B8F0E71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20" name="모서리가 둥근 직사각형 10">
              <a:extLst>
                <a:ext uri="{FF2B5EF4-FFF2-40B4-BE49-F238E27FC236}">
                  <a16:creationId xmlns:a16="http://schemas.microsoft.com/office/drawing/2014/main" id="{D587352D-DBED-4FAA-B578-04130F244B76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악보 인식 모듈 </a:t>
              </a:r>
              <a:r>
                <a:rPr lang="en-US" altLang="ko-KR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Server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57905064-C0AB-41E4-9B83-175FDBCCE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36" y="2571399"/>
            <a:ext cx="9197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75D97A-8EE0-4400-815E-E7DB5444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051" name="_x360634072">
            <a:extLst>
              <a:ext uri="{FF2B5EF4-FFF2-40B4-BE49-F238E27FC236}">
                <a16:creationId xmlns:a16="http://schemas.microsoft.com/office/drawing/2014/main" id="{869E6465-DD94-4B89-8E0B-A15424AA2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" r="50954"/>
          <a:stretch/>
        </p:blipFill>
        <p:spPr bwMode="auto">
          <a:xfrm>
            <a:off x="1645420" y="1544444"/>
            <a:ext cx="2112968" cy="17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02B707F-3742-4B06-A1DE-A4D2546B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025" name="_x610572872">
            <a:extLst>
              <a:ext uri="{FF2B5EF4-FFF2-40B4-BE49-F238E27FC236}">
                <a16:creationId xmlns:a16="http://schemas.microsoft.com/office/drawing/2014/main" id="{E401A325-CD62-4AEB-BF2E-5969ABA4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24" y="3967686"/>
            <a:ext cx="3402411" cy="18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52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D3F582-F77D-4FF7-8F73-7431A59E1B3D}"/>
              </a:ext>
            </a:extLst>
          </p:cNvPr>
          <p:cNvGrpSpPr/>
          <p:nvPr/>
        </p:nvGrpSpPr>
        <p:grpSpPr>
          <a:xfrm>
            <a:off x="65051" y="158644"/>
            <a:ext cx="12030365" cy="6572355"/>
            <a:chOff x="65051" y="158644"/>
            <a:chExt cx="12030365" cy="6572355"/>
          </a:xfrm>
        </p:grpSpPr>
        <p:sp>
          <p:nvSpPr>
            <p:cNvPr id="19" name="양쪽 모서리가 둥근 사각형 12">
              <a:extLst>
                <a:ext uri="{FF2B5EF4-FFF2-40B4-BE49-F238E27FC236}">
                  <a16:creationId xmlns:a16="http://schemas.microsoft.com/office/drawing/2014/main" id="{C1DDFF0A-A579-4735-B4E0-8C49FA0C18C9}"/>
                </a:ext>
              </a:extLst>
            </p:cNvPr>
            <p:cNvSpPr/>
            <p:nvPr/>
          </p:nvSpPr>
          <p:spPr>
            <a:xfrm>
              <a:off x="1175344" y="158644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id="{60CCECEF-89EF-41E4-8970-23A49436C08A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3" name="자유형 20">
              <a:extLst>
                <a:ext uri="{FF2B5EF4-FFF2-40B4-BE49-F238E27FC236}">
                  <a16:creationId xmlns:a16="http://schemas.microsoft.com/office/drawing/2014/main" id="{F8A6F9DB-893E-4B86-8838-BCE328056D64}"/>
                </a:ext>
              </a:extLst>
            </p:cNvPr>
            <p:cNvSpPr/>
            <p:nvPr/>
          </p:nvSpPr>
          <p:spPr>
            <a:xfrm>
              <a:off x="1462405" y="158644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06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시스템 모듈 상세 설계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B28EB1A-E592-40C4-AC77-ACAA163B1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10961"/>
              </p:ext>
            </p:extLst>
          </p:nvPr>
        </p:nvGraphicFramePr>
        <p:xfrm>
          <a:off x="723916" y="1666228"/>
          <a:ext cx="6417863" cy="4450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63">
                  <a:extLst>
                    <a:ext uri="{9D8B030D-6E8A-4147-A177-3AD203B41FA5}">
                      <a16:colId xmlns:a16="http://schemas.microsoft.com/office/drawing/2014/main" val="1543455927"/>
                    </a:ext>
                  </a:extLst>
                </a:gridCol>
              </a:tblGrid>
              <a:tr h="4621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Note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17170"/>
                  </a:ext>
                </a:extLst>
              </a:tr>
              <a:tr h="3747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603836"/>
                  </a:ext>
                </a:extLst>
              </a:tr>
              <a:tr h="858627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음표의 정보를 저장한다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706463"/>
                  </a:ext>
                </a:extLst>
              </a:tr>
              <a:tr h="453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다루는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231744"/>
                  </a:ext>
                </a:extLst>
              </a:tr>
              <a:tr h="858627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 변수 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개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-&gt; clef(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왼손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오른손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), </a:t>
                      </a:r>
                      <a:r>
                        <a:rPr lang="en-US" altLang="ko-KR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octav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옥타브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), </a:t>
                      </a:r>
                      <a:r>
                        <a:rPr lang="en-US" altLang="ko-KR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white_number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흰 건반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), </a:t>
                      </a:r>
                      <a:r>
                        <a:rPr lang="en-US" altLang="ko-KR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Black_number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검은 건반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), beat(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박자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), </a:t>
                      </a:r>
                      <a:r>
                        <a:rPr lang="en-US" altLang="ko-KR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is_dotted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점 유무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297094"/>
                  </a:ext>
                </a:extLst>
              </a:tr>
              <a:tr h="528739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Server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반영 시점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303891"/>
                  </a:ext>
                </a:extLst>
              </a:tr>
              <a:tr h="858627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음계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박자 추출 시 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Note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클래스 배열에 음표 정보를 저장하고 배열의 내용을 텍스트 파일로 저장한다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526587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E89F4384-617B-40D2-A106-769060158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82991"/>
              </p:ext>
            </p:extLst>
          </p:nvPr>
        </p:nvGraphicFramePr>
        <p:xfrm>
          <a:off x="7414383" y="1654127"/>
          <a:ext cx="3907198" cy="4445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1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4734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1518113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51850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Note 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메소드 종류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454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메소드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반환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1024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변수 각각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Getter,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변수 값 가져오기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  <a:tr h="10959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변수 각각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Setter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변수 값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460248"/>
                  </a:ext>
                </a:extLst>
              </a:tr>
              <a:tr h="1351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IsDot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Void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점 찍힘 판단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241153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0B9B89-56E1-4F39-A66F-01CE91F652A5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21" name="모서리가 둥근 직사각형 10">
              <a:extLst>
                <a:ext uri="{FF2B5EF4-FFF2-40B4-BE49-F238E27FC236}">
                  <a16:creationId xmlns:a16="http://schemas.microsoft.com/office/drawing/2014/main" id="{B7DB9C96-5B47-43DE-B01B-E7FC23866ABC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3FE064FF-0E47-4A00-ABB6-173CB75686AF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악보 인식 모듈 </a:t>
              </a:r>
              <a:r>
                <a:rPr lang="en-US" altLang="ko-KR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15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D1CE68D-BE4B-49CF-A947-6A27EAF472C4}"/>
              </a:ext>
            </a:extLst>
          </p:cNvPr>
          <p:cNvGrpSpPr/>
          <p:nvPr/>
        </p:nvGrpSpPr>
        <p:grpSpPr>
          <a:xfrm>
            <a:off x="65051" y="158644"/>
            <a:ext cx="12030365" cy="6572355"/>
            <a:chOff x="65051" y="158644"/>
            <a:chExt cx="12030365" cy="6572355"/>
          </a:xfrm>
        </p:grpSpPr>
        <p:sp>
          <p:nvSpPr>
            <p:cNvPr id="13" name="양쪽 모서리가 둥근 사각형 12"/>
            <p:cNvSpPr/>
            <p:nvPr/>
          </p:nvSpPr>
          <p:spPr>
            <a:xfrm>
              <a:off x="1175344" y="158644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462405" y="158644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06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시스템 모듈 상세 설계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6E99F8-ADC6-45C8-ACD2-6A45492B9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14956"/>
              </p:ext>
            </p:extLst>
          </p:nvPr>
        </p:nvGraphicFramePr>
        <p:xfrm>
          <a:off x="355976" y="1478639"/>
          <a:ext cx="5662230" cy="459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42234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Note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Class Note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84460"/>
                  </a:ext>
                </a:extLst>
              </a:tr>
              <a:tr h="1041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추출된 음표의 정보를 저장하고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메소드로 다시 출력하는 기능을 수행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2291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Note </a:t>
                      </a:r>
                      <a:r>
                        <a:rPr lang="en-US" altLang="ko-KR" sz="1600" b="1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sheet_note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[10][100];</a:t>
                      </a:r>
                    </a:p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…</a:t>
                      </a:r>
                    </a:p>
                    <a:p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sheet_note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[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][j].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setWhiteNumber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(1);</a:t>
                      </a:r>
                    </a:p>
                    <a:p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sheet_note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[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][j].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setClef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(1);</a:t>
                      </a:r>
                    </a:p>
                    <a:p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sheet_note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[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][j].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setOctav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(4);</a:t>
                      </a: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…</a:t>
                      </a:r>
                    </a:p>
                    <a:p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fout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&lt;&lt;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sheet_note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[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][j].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printNote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()&lt;&lt;…</a:t>
                      </a:r>
                    </a:p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90881"/>
              </p:ext>
            </p:extLst>
          </p:nvPr>
        </p:nvGraphicFramePr>
        <p:xfrm>
          <a:off x="6096000" y="1478639"/>
          <a:ext cx="5774580" cy="459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71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765738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2243671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41535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Note 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4427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623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clef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왼손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오른손 구분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(0/1)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  <a:tr h="6235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Octav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옥타브 구분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(0~8)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460248"/>
                  </a:ext>
                </a:extLst>
              </a:tr>
              <a:tr h="623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white_number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흰 건반 구분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(0~7)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241153"/>
                  </a:ext>
                </a:extLst>
              </a:tr>
              <a:tr h="623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black_number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검은 건반 구분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(0~5)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342591"/>
                  </a:ext>
                </a:extLst>
              </a:tr>
              <a:tr h="6235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Beat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박자 구분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(20~640)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968745"/>
                  </a:ext>
                </a:extLst>
              </a:tr>
              <a:tr h="623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is_dotted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점 유무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(0/1)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475856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8C062EC0-9F65-47C6-9833-E37BA91AB75C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4A1B2C13-0D70-4126-A876-AF8E42D7E6F6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20" name="모서리가 둥근 직사각형 10">
              <a:extLst>
                <a:ext uri="{FF2B5EF4-FFF2-40B4-BE49-F238E27FC236}">
                  <a16:creationId xmlns:a16="http://schemas.microsoft.com/office/drawing/2014/main" id="{A46D856C-94A1-47E1-909F-72E8CB9F7EC2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악보 인식 모듈 </a:t>
              </a:r>
              <a:r>
                <a:rPr lang="en-US" altLang="ko-KR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22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D3F582-F77D-4FF7-8F73-7431A59E1B3D}"/>
              </a:ext>
            </a:extLst>
          </p:cNvPr>
          <p:cNvGrpSpPr/>
          <p:nvPr/>
        </p:nvGrpSpPr>
        <p:grpSpPr>
          <a:xfrm>
            <a:off x="65051" y="158644"/>
            <a:ext cx="12030365" cy="6572355"/>
            <a:chOff x="65051" y="158644"/>
            <a:chExt cx="12030365" cy="6572355"/>
          </a:xfrm>
        </p:grpSpPr>
        <p:sp>
          <p:nvSpPr>
            <p:cNvPr id="19" name="양쪽 모서리가 둥근 사각형 12">
              <a:extLst>
                <a:ext uri="{FF2B5EF4-FFF2-40B4-BE49-F238E27FC236}">
                  <a16:creationId xmlns:a16="http://schemas.microsoft.com/office/drawing/2014/main" id="{C1DDFF0A-A579-4735-B4E0-8C49FA0C18C9}"/>
                </a:ext>
              </a:extLst>
            </p:cNvPr>
            <p:cNvSpPr/>
            <p:nvPr/>
          </p:nvSpPr>
          <p:spPr>
            <a:xfrm>
              <a:off x="1175344" y="158644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id="{60CCECEF-89EF-41E4-8970-23A49436C08A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3" name="자유형 20">
              <a:extLst>
                <a:ext uri="{FF2B5EF4-FFF2-40B4-BE49-F238E27FC236}">
                  <a16:creationId xmlns:a16="http://schemas.microsoft.com/office/drawing/2014/main" id="{F8A6F9DB-893E-4B86-8838-BCE328056D64}"/>
                </a:ext>
              </a:extLst>
            </p:cNvPr>
            <p:cNvSpPr/>
            <p:nvPr/>
          </p:nvSpPr>
          <p:spPr>
            <a:xfrm>
              <a:off x="1462405" y="158644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06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시스템 모듈 상세 설계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B28EB1A-E592-40C4-AC77-ACAA163B1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90320"/>
              </p:ext>
            </p:extLst>
          </p:nvPr>
        </p:nvGraphicFramePr>
        <p:xfrm>
          <a:off x="723916" y="1666228"/>
          <a:ext cx="6417863" cy="439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63">
                  <a:extLst>
                    <a:ext uri="{9D8B030D-6E8A-4147-A177-3AD203B41FA5}">
                      <a16:colId xmlns:a16="http://schemas.microsoft.com/office/drawing/2014/main" val="1543455927"/>
                    </a:ext>
                  </a:extLst>
                </a:gridCol>
              </a:tblGrid>
              <a:tr h="4621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Sheet_recognize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17170"/>
                  </a:ext>
                </a:extLst>
              </a:tr>
              <a:tr h="3747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603836"/>
                  </a:ext>
                </a:extLst>
              </a:tr>
              <a:tr h="858627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애플리케이션에서 악보 이미지 파일을 받아 </a:t>
                      </a:r>
                      <a:r>
                        <a:rPr lang="ko-KR" altLang="en-US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데이터화한다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706463"/>
                  </a:ext>
                </a:extLst>
              </a:tr>
              <a:tr h="453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다루는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231744"/>
                  </a:ext>
                </a:extLst>
              </a:tr>
              <a:tr h="858627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악보 이미지 파일 </a:t>
                      </a:r>
                      <a:endParaRPr lang="en-US" altLang="ko-KR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Note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클래스에 저장될 음표 데이터</a:t>
                      </a:r>
                      <a:endParaRPr lang="en-US" altLang="ko-KR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297094"/>
                  </a:ext>
                </a:extLst>
              </a:tr>
              <a:tr h="528739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Server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반영 시점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303891"/>
                  </a:ext>
                </a:extLst>
              </a:tr>
              <a:tr h="858627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서버에서 바로 동작되며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추출된 음표의 음계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박자를 데이터화 한 텍스트 파일을 애플리케이션에 전달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526587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E89F4384-617B-40D2-A106-769060158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3007"/>
              </p:ext>
            </p:extLst>
          </p:nvPr>
        </p:nvGraphicFramePr>
        <p:xfrm>
          <a:off x="7432312" y="1666229"/>
          <a:ext cx="3907198" cy="4395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1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4734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1518113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43613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Sheet_recognize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메소드 종류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842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메소드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반환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drop_lyrics</a:t>
                      </a:r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</a:t>
                      </a:r>
                      <a:endParaRPr lang="ko-KR" altLang="en-US" sz="1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가사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divide_image</a:t>
                      </a:r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소절 분할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460248"/>
                  </a:ext>
                </a:extLst>
              </a:tr>
              <a:tr h="602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divide_by_four</a:t>
                      </a:r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소절 </a:t>
                      </a:r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분할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241153"/>
                  </a:ext>
                </a:extLst>
              </a:tr>
              <a:tr h="602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draw_houghLines</a:t>
                      </a:r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허프</a:t>
                      </a:r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변환 후 오선 검출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18246"/>
                  </a:ext>
                </a:extLst>
              </a:tr>
              <a:tr h="602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find_scale</a:t>
                      </a:r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음계 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737859"/>
                  </a:ext>
                </a:extLst>
              </a:tr>
              <a:tr h="602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find_beat</a:t>
                      </a:r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박자 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852790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0B9B89-56E1-4F39-A66F-01CE91F652A5}"/>
              </a:ext>
            </a:extLst>
          </p:cNvPr>
          <p:cNvGrpSpPr/>
          <p:nvPr/>
        </p:nvGrpSpPr>
        <p:grpSpPr>
          <a:xfrm>
            <a:off x="355975" y="932479"/>
            <a:ext cx="3821578" cy="380574"/>
            <a:chOff x="1635164" y="2479457"/>
            <a:chExt cx="1323935" cy="372052"/>
          </a:xfrm>
        </p:grpSpPr>
        <p:sp>
          <p:nvSpPr>
            <p:cNvPr id="21" name="모서리가 둥근 직사각형 10">
              <a:extLst>
                <a:ext uri="{FF2B5EF4-FFF2-40B4-BE49-F238E27FC236}">
                  <a16:creationId xmlns:a16="http://schemas.microsoft.com/office/drawing/2014/main" id="{B7DB9C96-5B47-43DE-B01B-E7FC23866ABC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3FE064FF-0E47-4A00-ABB6-173CB75686AF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악보 인식 모듈 </a:t>
              </a:r>
              <a:r>
                <a:rPr lang="en-US" altLang="ko-KR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</a:t>
              </a:r>
              <a:r>
                <a:rPr lang="en-US" altLang="ko-KR" sz="1600" b="1" dirty="0" err="1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Sheet_recognize</a:t>
              </a:r>
              <a:endParaRPr lang="en-US" altLang="ko-KR" sz="1600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69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6E99F8-ADC6-45C8-ACD2-6A45492B9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2222"/>
              </p:ext>
            </p:extLst>
          </p:nvPr>
        </p:nvGraphicFramePr>
        <p:xfrm>
          <a:off x="355976" y="1478639"/>
          <a:ext cx="5662230" cy="459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42234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drop_lyrics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 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drop_lyrics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(Mat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binary_image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84460"/>
                  </a:ext>
                </a:extLst>
              </a:tr>
              <a:tr h="1041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OpenCV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메소드를 이용해 흑백화 이진화 된 이미지에서 가사를 제거한다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2291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Binary_image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= </a:t>
                      </a:r>
                      <a:r>
                        <a:rPr lang="en-US" altLang="ko-KR" sz="1600" b="1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drop_lyrics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binay_image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);</a:t>
                      </a:r>
                    </a:p>
                    <a:p>
                      <a:pPr latinLnBrk="1"/>
                      <a:endParaRPr lang="en-US" altLang="ko-KR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matchTemplate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binary_image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temp2,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coeff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TM_CCOEFF_NORMED);</a:t>
                      </a:r>
                    </a:p>
                    <a:p>
                      <a:endParaRPr lang="ko-KR" altLang="en-US" sz="1600" kern="1200" dirty="0">
                        <a:solidFill>
                          <a:schemeClr val="dk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minMaxLoc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coeff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&amp;min, &amp;max, NULL, &amp;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left_top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83525"/>
              </p:ext>
            </p:extLst>
          </p:nvPr>
        </p:nvGraphicFramePr>
        <p:xfrm>
          <a:off x="6096000" y="1478639"/>
          <a:ext cx="5774580" cy="459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71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765738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2243671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41535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drop_lyrics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4427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935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Temp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가사 인식을 위한 템플릿 매칭 샘플 데이터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  <a:tr h="935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Temp2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가사 인식을 위한 템플릿 매칭 샘플 데이터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08158"/>
                  </a:ext>
                </a:extLst>
              </a:tr>
              <a:tr h="935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Min, max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Double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템플릿 매칭의 최대 정확도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최소 정확도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157436"/>
                  </a:ext>
                </a:extLst>
              </a:tr>
              <a:tr h="935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Coeff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템플릿 </a:t>
                      </a:r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매칭을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위한 마스크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206279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A38F3A-6E83-428F-A767-AD9C64FBB86F}"/>
              </a:ext>
            </a:extLst>
          </p:cNvPr>
          <p:cNvGrpSpPr/>
          <p:nvPr/>
        </p:nvGrpSpPr>
        <p:grpSpPr>
          <a:xfrm>
            <a:off x="355975" y="932479"/>
            <a:ext cx="3821578" cy="380574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612064E7-DDCA-411C-80C2-6635851F2697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:a16="http://schemas.microsoft.com/office/drawing/2014/main" id="{8431876A-34FD-41E4-9626-04904232410B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악보 인식 모듈 </a:t>
              </a:r>
              <a:r>
                <a:rPr lang="en-US" altLang="ko-KR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</a:t>
              </a:r>
              <a:r>
                <a:rPr lang="en-US" altLang="ko-KR" sz="1600" b="1" dirty="0" err="1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Sheet_recognize</a:t>
              </a:r>
              <a:endParaRPr lang="en-US" altLang="ko-KR" sz="1600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49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6E99F8-ADC6-45C8-ACD2-6A45492B9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76181"/>
              </p:ext>
            </p:extLst>
          </p:nvPr>
        </p:nvGraphicFramePr>
        <p:xfrm>
          <a:off x="355976" y="1478639"/>
          <a:ext cx="5662230" cy="459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42234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divide_image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 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void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divide_image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(Mat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binary_image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84460"/>
                  </a:ext>
                </a:extLst>
              </a:tr>
              <a:tr h="1041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가사가 제거된 이미지를 소절별로 분할한다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히스토그램 수치가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70%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이상으로 판단되면 그 줄을 오선이라 판단한다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2291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divide_image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binary_image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);</a:t>
                      </a:r>
                    </a:p>
                    <a:p>
                      <a:pPr latinLnBrk="1"/>
                      <a:endParaRPr lang="en-US" altLang="ko-KR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int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init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= (five[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] + one[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+ 1]) / 2;</a:t>
                      </a:r>
                    </a:p>
                    <a:p>
                      <a:endParaRPr lang="ko-KR" altLang="en-US" sz="1800" kern="1200" dirty="0">
                        <a:solidFill>
                          <a:schemeClr val="dk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rect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[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] =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Rect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(Point(0, one[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] - 30), Size(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binary_image.cols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</a:p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subImage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[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] =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binary_image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rect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[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]);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83121"/>
              </p:ext>
            </p:extLst>
          </p:nvPr>
        </p:nvGraphicFramePr>
        <p:xfrm>
          <a:off x="6096000" y="1478640"/>
          <a:ext cx="5774580" cy="459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71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765738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2243671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6768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divide_image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96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440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One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int[]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오선의 첫번째 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  <a:tr h="59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five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int[]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오선의 마지막 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57820"/>
                  </a:ext>
                </a:extLst>
              </a:tr>
              <a:tr h="440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Limit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히스토그램 한계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781857"/>
                  </a:ext>
                </a:extLst>
              </a:tr>
              <a:tr h="59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pbyData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PBYTE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히스토그램 값을 저장할 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87114"/>
                  </a:ext>
                </a:extLst>
              </a:tr>
              <a:tr h="440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rect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Rect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소절을 분할할 객체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502382"/>
                  </a:ext>
                </a:extLst>
              </a:tr>
              <a:tr h="440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Linecheck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오선의 개수를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419662"/>
                  </a:ext>
                </a:extLst>
              </a:tr>
              <a:tr h="440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nWidth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히스토그램 너비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499129"/>
                  </a:ext>
                </a:extLst>
              </a:tr>
              <a:tr h="440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nHeight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히스토그램 높이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660567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458EB7-D508-46D4-A00E-5052A70BFBCC}"/>
              </a:ext>
            </a:extLst>
          </p:cNvPr>
          <p:cNvGrpSpPr/>
          <p:nvPr/>
        </p:nvGrpSpPr>
        <p:grpSpPr>
          <a:xfrm>
            <a:off x="355975" y="932479"/>
            <a:ext cx="3821578" cy="380574"/>
            <a:chOff x="1635164" y="2479457"/>
            <a:chExt cx="1323935" cy="372052"/>
          </a:xfrm>
        </p:grpSpPr>
        <p:sp>
          <p:nvSpPr>
            <p:cNvPr id="15" name="모서리가 둥근 직사각형 10">
              <a:extLst>
                <a:ext uri="{FF2B5EF4-FFF2-40B4-BE49-F238E27FC236}">
                  <a16:creationId xmlns:a16="http://schemas.microsoft.com/office/drawing/2014/main" id="{67764424-78A5-463E-B7E9-96D89BCA1634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6" name="모서리가 둥근 직사각형 10">
              <a:extLst>
                <a:ext uri="{FF2B5EF4-FFF2-40B4-BE49-F238E27FC236}">
                  <a16:creationId xmlns:a16="http://schemas.microsoft.com/office/drawing/2014/main" id="{57BBF92D-EC0A-417A-90B6-46CAECED09D5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악보 인식 모듈 </a:t>
              </a:r>
              <a:r>
                <a:rPr lang="en-US" altLang="ko-KR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</a:t>
              </a:r>
              <a:r>
                <a:rPr lang="en-US" altLang="ko-KR" sz="1600" b="1" dirty="0" err="1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Sheet_recognize</a:t>
              </a:r>
              <a:endParaRPr lang="en-US" altLang="ko-KR" sz="1600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98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6E99F8-ADC6-45C8-ACD2-6A45492B9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05992"/>
              </p:ext>
            </p:extLst>
          </p:nvPr>
        </p:nvGraphicFramePr>
        <p:xfrm>
          <a:off x="355976" y="1478639"/>
          <a:ext cx="5662230" cy="459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42234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divide_by_four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 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void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divide_by_four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84460"/>
                  </a:ext>
                </a:extLst>
              </a:tr>
              <a:tr h="1041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소절별로 분할된 이미지를 네 개로 다시 분할해 </a:t>
                      </a:r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허프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변환을 수행해 오선을 찾는다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검출된 직선을 제거하여 악보에서 오선을 제거한다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2291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divide_by_four</a:t>
                      </a:r>
                      <a:r>
                        <a:rPr lang="en-US" altLang="ko-KR" sz="16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();</a:t>
                      </a:r>
                    </a:p>
                    <a:p>
                      <a:pPr latinLnBrk="1"/>
                      <a:endParaRPr lang="en-US" altLang="ko-KR" sz="16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houghImage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[</a:t>
                      </a:r>
                      <a:r>
                        <a:rPr lang="en-US" altLang="ko-KR" sz="16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] = </a:t>
                      </a:r>
                      <a:r>
                        <a:rPr lang="en-US" altLang="ko-KR" sz="16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subImage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[j](</a:t>
                      </a:r>
                      <a:r>
                        <a:rPr lang="en-US" altLang="ko-KR" sz="16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rect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[</a:t>
                      </a:r>
                      <a:r>
                        <a:rPr lang="en-US" altLang="ko-KR" sz="16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]);</a:t>
                      </a:r>
                    </a:p>
                    <a:p>
                      <a:pPr latinLnBrk="1"/>
                      <a:endParaRPr lang="en-US" altLang="ko-KR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Canny(</a:t>
                      </a:r>
                      <a:r>
                        <a:rPr lang="en-US" altLang="ko-KR" sz="16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houghImage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[j], canny, 0 ,255, 7 ,true);</a:t>
                      </a:r>
                    </a:p>
                    <a:p>
                      <a:pPr latinLnBrk="1"/>
                      <a:r>
                        <a:rPr lang="en-US" altLang="ko-KR" sz="16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houghLines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(canny, </a:t>
                      </a:r>
                      <a:r>
                        <a:rPr lang="en-US" altLang="ko-KR" sz="16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houghImage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[</a:t>
                      </a:r>
                      <a:r>
                        <a:rPr lang="en-US" altLang="ko-KR" sz="16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], line, 10);</a:t>
                      </a:r>
                    </a:p>
                    <a:p>
                      <a:pPr latinLnBrk="1"/>
                      <a:r>
                        <a:rPr lang="en-US" altLang="ko-KR" sz="16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draw_loughLines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(canny, </a:t>
                      </a:r>
                      <a:r>
                        <a:rPr lang="en-US" altLang="ko-KR" sz="16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houghImage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[</a:t>
                      </a:r>
                      <a:r>
                        <a:rPr lang="en-US" altLang="ko-KR" sz="16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[,line,10);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83388"/>
              </p:ext>
            </p:extLst>
          </p:nvPr>
        </p:nvGraphicFramePr>
        <p:xfrm>
          <a:off x="6096000" y="1478640"/>
          <a:ext cx="5774580" cy="462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71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765738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2243671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41661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divide_by_four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 -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4122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680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Line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vector&lt;Vec2f&gt;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허프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변환을 위한 벡터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  <a:tr h="921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houghImage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Mat[]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분할 된 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57820"/>
                  </a:ext>
                </a:extLst>
              </a:tr>
              <a:tr h="12716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rect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Rect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[]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소절분할에서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분할 이미지로 지정할 관심영역 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781857"/>
                  </a:ext>
                </a:extLst>
              </a:tr>
              <a:tr h="921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canny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캐니 </a:t>
                      </a:r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엣지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검출을 위한 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87114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92127FAD-7A4A-40AA-A68E-0BBB5A73DA9A}"/>
              </a:ext>
            </a:extLst>
          </p:cNvPr>
          <p:cNvGrpSpPr/>
          <p:nvPr/>
        </p:nvGrpSpPr>
        <p:grpSpPr>
          <a:xfrm>
            <a:off x="355975" y="932479"/>
            <a:ext cx="3821578" cy="380574"/>
            <a:chOff x="1635164" y="2479457"/>
            <a:chExt cx="1323935" cy="372052"/>
          </a:xfrm>
        </p:grpSpPr>
        <p:sp>
          <p:nvSpPr>
            <p:cNvPr id="18" name="모서리가 둥근 직사각형 10">
              <a:extLst>
                <a:ext uri="{FF2B5EF4-FFF2-40B4-BE49-F238E27FC236}">
                  <a16:creationId xmlns:a16="http://schemas.microsoft.com/office/drawing/2014/main" id="{6DCA9235-ACF9-4D65-9267-147C9D42DAE6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02D06B83-CDC1-4CF6-8F2E-218F725E3026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악보 인식 모듈 </a:t>
              </a:r>
              <a:r>
                <a:rPr lang="en-US" altLang="ko-KR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</a:t>
              </a:r>
              <a:r>
                <a:rPr lang="en-US" altLang="ko-KR" sz="1600" b="1" dirty="0" err="1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Sheet_recognize</a:t>
              </a:r>
              <a:endParaRPr lang="en-US" altLang="ko-KR" sz="1600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45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DD6ACE-5F08-4084-86FA-6E541DAA1F9C}"/>
              </a:ext>
            </a:extLst>
          </p:cNvPr>
          <p:cNvGrpSpPr/>
          <p:nvPr/>
        </p:nvGrpSpPr>
        <p:grpSpPr>
          <a:xfrm>
            <a:off x="0" y="156450"/>
            <a:ext cx="12030365" cy="6574550"/>
            <a:chOff x="65051" y="156449"/>
            <a:chExt cx="12030365" cy="6574550"/>
          </a:xfrm>
        </p:grpSpPr>
        <p:sp>
          <p:nvSpPr>
            <p:cNvPr id="46" name="양쪽 모서리가 둥근 사각형 12">
              <a:extLst>
                <a:ext uri="{FF2B5EF4-FFF2-40B4-BE49-F238E27FC236}">
                  <a16:creationId xmlns:a16="http://schemas.microsoft.com/office/drawing/2014/main" id="{7AA0E3EB-AAA4-4845-9D04-186792B2DBC3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47" name="모서리가 둥근 직사각형 4">
              <a:extLst>
                <a:ext uri="{FF2B5EF4-FFF2-40B4-BE49-F238E27FC236}">
                  <a16:creationId xmlns:a16="http://schemas.microsoft.com/office/drawing/2014/main" id="{D3710619-CD93-4FA9-BAF2-D7CD601EA1A3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48" name="자유형 20">
              <a:extLst>
                <a:ext uri="{FF2B5EF4-FFF2-40B4-BE49-F238E27FC236}">
                  <a16:creationId xmlns:a16="http://schemas.microsoft.com/office/drawing/2014/main" id="{1131EC23-A89C-43F1-9486-0ECF14771CE4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목차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7706D0AC-AFA6-4514-BD86-0B54C75896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" t="26925" r="6291" b="38115"/>
          <a:stretch/>
        </p:blipFill>
        <p:spPr>
          <a:xfrm>
            <a:off x="3597328" y="29448"/>
            <a:ext cx="1844623" cy="715511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D60FD4DF-8D26-40E9-9D74-C125AF8ECB23}"/>
              </a:ext>
            </a:extLst>
          </p:cNvPr>
          <p:cNvGrpSpPr/>
          <p:nvPr/>
        </p:nvGrpSpPr>
        <p:grpSpPr>
          <a:xfrm>
            <a:off x="555510" y="996567"/>
            <a:ext cx="10767488" cy="842648"/>
            <a:chOff x="627808" y="1328094"/>
            <a:chExt cx="10767488" cy="490264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FD7599B-70E0-4DBF-9331-B07284A3DEC9}"/>
                </a:ext>
              </a:extLst>
            </p:cNvPr>
            <p:cNvGrpSpPr/>
            <p:nvPr/>
          </p:nvGrpSpPr>
          <p:grpSpPr>
            <a:xfrm>
              <a:off x="627808" y="1328094"/>
              <a:ext cx="1957309" cy="456750"/>
              <a:chOff x="1635164" y="2479457"/>
              <a:chExt cx="1323935" cy="372052"/>
            </a:xfrm>
          </p:grpSpPr>
          <p:sp>
            <p:nvSpPr>
              <p:cNvPr id="63" name="모서리가 둥근 직사각형 10">
                <a:extLst>
                  <a:ext uri="{FF2B5EF4-FFF2-40B4-BE49-F238E27FC236}">
                    <a16:creationId xmlns:a16="http://schemas.microsoft.com/office/drawing/2014/main" id="{AD25E648-DDDE-4977-A511-27A8E46888D0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64" name="모서리가 둥근 직사각형 10">
                <a:extLst>
                  <a:ext uri="{FF2B5EF4-FFF2-40B4-BE49-F238E27FC236}">
                    <a16:creationId xmlns:a16="http://schemas.microsoft.com/office/drawing/2014/main" id="{70FB1789-85D4-41D6-9560-4348379C7560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01 </a:t>
                </a:r>
                <a:r>
                  <a:rPr lang="ko-KR" altLang="en-US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지적사항 및 답변</a:t>
                </a:r>
                <a:endParaRPr lang="en-US" altLang="ko-KR" sz="145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550AB07-6717-4DDE-BC08-EDA940774A4E}"/>
                </a:ext>
              </a:extLst>
            </p:cNvPr>
            <p:cNvGrpSpPr/>
            <p:nvPr/>
          </p:nvGrpSpPr>
          <p:grpSpPr>
            <a:xfrm>
              <a:off x="2831925" y="1355199"/>
              <a:ext cx="1957309" cy="456750"/>
              <a:chOff x="1635164" y="2479457"/>
              <a:chExt cx="1323935" cy="372052"/>
            </a:xfrm>
          </p:grpSpPr>
          <p:sp>
            <p:nvSpPr>
              <p:cNvPr id="61" name="모서리가 둥근 직사각형 10">
                <a:extLst>
                  <a:ext uri="{FF2B5EF4-FFF2-40B4-BE49-F238E27FC236}">
                    <a16:creationId xmlns:a16="http://schemas.microsoft.com/office/drawing/2014/main" id="{5393CF56-0090-4136-8B0C-D0F54136689A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62" name="모서리가 둥근 직사각형 10">
                <a:extLst>
                  <a:ext uri="{FF2B5EF4-FFF2-40B4-BE49-F238E27FC236}">
                    <a16:creationId xmlns:a16="http://schemas.microsoft.com/office/drawing/2014/main" id="{974B9F27-29AC-4EE3-9525-3BC9D3FAA04E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02 </a:t>
                </a:r>
                <a:r>
                  <a:rPr lang="ko-KR" altLang="en-US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졸업 연구 개요</a:t>
                </a:r>
                <a:endParaRPr lang="en-US" altLang="ko-KR" sz="145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D303CE3-73EF-49B2-BB72-D9F99B075ABC}"/>
                </a:ext>
              </a:extLst>
            </p:cNvPr>
            <p:cNvGrpSpPr/>
            <p:nvPr/>
          </p:nvGrpSpPr>
          <p:grpSpPr>
            <a:xfrm>
              <a:off x="5035373" y="1357725"/>
              <a:ext cx="1957309" cy="456750"/>
              <a:chOff x="1635164" y="2479457"/>
              <a:chExt cx="1323935" cy="372052"/>
            </a:xfrm>
          </p:grpSpPr>
          <p:sp>
            <p:nvSpPr>
              <p:cNvPr id="59" name="모서리가 둥근 직사각형 10">
                <a:extLst>
                  <a:ext uri="{FF2B5EF4-FFF2-40B4-BE49-F238E27FC236}">
                    <a16:creationId xmlns:a16="http://schemas.microsoft.com/office/drawing/2014/main" id="{9A5DE97E-4BA2-4C46-AB11-4D6DBE8F3BF9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60" name="모서리가 둥근 직사각형 10">
                <a:extLst>
                  <a:ext uri="{FF2B5EF4-FFF2-40B4-BE49-F238E27FC236}">
                    <a16:creationId xmlns:a16="http://schemas.microsoft.com/office/drawing/2014/main" id="{58399882-701D-444B-8150-DD177674914B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03 </a:t>
                </a:r>
                <a:r>
                  <a:rPr lang="ko-KR" altLang="en-US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관련 연구 및 사례</a:t>
                </a:r>
                <a:endParaRPr lang="en-US" altLang="ko-KR" sz="145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5D8C6C2-68F0-4665-91E1-6B60BBF8BD5D}"/>
                </a:ext>
              </a:extLst>
            </p:cNvPr>
            <p:cNvGrpSpPr/>
            <p:nvPr/>
          </p:nvGrpSpPr>
          <p:grpSpPr>
            <a:xfrm>
              <a:off x="7238821" y="1357725"/>
              <a:ext cx="1957309" cy="456750"/>
              <a:chOff x="1635164" y="2479457"/>
              <a:chExt cx="1323935" cy="372052"/>
            </a:xfrm>
          </p:grpSpPr>
          <p:sp>
            <p:nvSpPr>
              <p:cNvPr id="57" name="모서리가 둥근 직사각형 10">
                <a:extLst>
                  <a:ext uri="{FF2B5EF4-FFF2-40B4-BE49-F238E27FC236}">
                    <a16:creationId xmlns:a16="http://schemas.microsoft.com/office/drawing/2014/main" id="{AF719FBB-6313-4177-A018-22B3F0804185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58" name="모서리가 둥근 직사각형 10">
                <a:extLst>
                  <a:ext uri="{FF2B5EF4-FFF2-40B4-BE49-F238E27FC236}">
                    <a16:creationId xmlns:a16="http://schemas.microsoft.com/office/drawing/2014/main" id="{110729F6-9998-45F3-96F7-CB668C32F8F0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04 </a:t>
                </a:r>
                <a:r>
                  <a:rPr lang="ko-KR" altLang="en-US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시스템 수행 시나리오</a:t>
                </a:r>
                <a:endParaRPr lang="en-US" altLang="ko-KR" sz="145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AC6A4C2-75F5-4B6E-BB75-D4C4E36AF509}"/>
                </a:ext>
              </a:extLst>
            </p:cNvPr>
            <p:cNvGrpSpPr/>
            <p:nvPr/>
          </p:nvGrpSpPr>
          <p:grpSpPr>
            <a:xfrm>
              <a:off x="9437987" y="1361608"/>
              <a:ext cx="1957309" cy="456750"/>
              <a:chOff x="1635164" y="2479457"/>
              <a:chExt cx="1323935" cy="372052"/>
            </a:xfrm>
          </p:grpSpPr>
          <p:sp>
            <p:nvSpPr>
              <p:cNvPr id="55" name="모서리가 둥근 직사각형 10">
                <a:extLst>
                  <a:ext uri="{FF2B5EF4-FFF2-40B4-BE49-F238E27FC236}">
                    <a16:creationId xmlns:a16="http://schemas.microsoft.com/office/drawing/2014/main" id="{E1F3D5F5-0130-435F-9970-98D20C8431DC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56" name="모서리가 둥근 직사각형 10">
                <a:extLst>
                  <a:ext uri="{FF2B5EF4-FFF2-40B4-BE49-F238E27FC236}">
                    <a16:creationId xmlns:a16="http://schemas.microsoft.com/office/drawing/2014/main" id="{167FAC30-A6E4-4861-A302-9008B531A430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05 </a:t>
                </a:r>
                <a:r>
                  <a:rPr lang="ko-KR" altLang="en-US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시스템 구성도</a:t>
                </a:r>
                <a:endParaRPr lang="en-US" altLang="ko-KR" sz="145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415AECF-8891-4E50-957A-8753537E2DB8}"/>
              </a:ext>
            </a:extLst>
          </p:cNvPr>
          <p:cNvGrpSpPr/>
          <p:nvPr/>
        </p:nvGrpSpPr>
        <p:grpSpPr>
          <a:xfrm>
            <a:off x="555511" y="3600215"/>
            <a:ext cx="10767487" cy="797581"/>
            <a:chOff x="627808" y="3585731"/>
            <a:chExt cx="10767487" cy="45854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C15F035-C572-4119-ACF6-259DB7D37316}"/>
                </a:ext>
              </a:extLst>
            </p:cNvPr>
            <p:cNvGrpSpPr/>
            <p:nvPr/>
          </p:nvGrpSpPr>
          <p:grpSpPr>
            <a:xfrm>
              <a:off x="627808" y="3587524"/>
              <a:ext cx="1957309" cy="456750"/>
              <a:chOff x="1635164" y="2479457"/>
              <a:chExt cx="1323935" cy="372052"/>
            </a:xfrm>
          </p:grpSpPr>
          <p:sp>
            <p:nvSpPr>
              <p:cNvPr id="79" name="모서리가 둥근 직사각형 10">
                <a:extLst>
                  <a:ext uri="{FF2B5EF4-FFF2-40B4-BE49-F238E27FC236}">
                    <a16:creationId xmlns:a16="http://schemas.microsoft.com/office/drawing/2014/main" id="{914AB2CE-89C1-4A40-ADE2-0C0D24E9B98B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80" name="모서리가 둥근 직사각형 10">
                <a:extLst>
                  <a:ext uri="{FF2B5EF4-FFF2-40B4-BE49-F238E27FC236}">
                    <a16:creationId xmlns:a16="http://schemas.microsoft.com/office/drawing/2014/main" id="{53260505-CC88-4A71-9905-BD15C0A2ACC0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06 </a:t>
                </a:r>
                <a:r>
                  <a:rPr lang="ko-KR" altLang="en-US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시스템 모듈 상세설계</a:t>
                </a:r>
                <a:endParaRPr lang="en-US" altLang="ko-KR" sz="145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CE1F9F62-2483-4AA8-A031-8A0FFBE511C5}"/>
                </a:ext>
              </a:extLst>
            </p:cNvPr>
            <p:cNvGrpSpPr/>
            <p:nvPr/>
          </p:nvGrpSpPr>
          <p:grpSpPr>
            <a:xfrm>
              <a:off x="2817841" y="3587524"/>
              <a:ext cx="1957309" cy="456750"/>
              <a:chOff x="1635164" y="2479457"/>
              <a:chExt cx="1323935" cy="372052"/>
            </a:xfrm>
          </p:grpSpPr>
          <p:sp>
            <p:nvSpPr>
              <p:cNvPr id="77" name="모서리가 둥근 직사각형 10">
                <a:extLst>
                  <a:ext uri="{FF2B5EF4-FFF2-40B4-BE49-F238E27FC236}">
                    <a16:creationId xmlns:a16="http://schemas.microsoft.com/office/drawing/2014/main" id="{DCA36489-1823-4EF0-A500-9BFB40BFD850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78" name="모서리가 둥근 직사각형 10">
                <a:extLst>
                  <a:ext uri="{FF2B5EF4-FFF2-40B4-BE49-F238E27FC236}">
                    <a16:creationId xmlns:a16="http://schemas.microsoft.com/office/drawing/2014/main" id="{D417EEBE-FDCD-4F6F-96F3-457D6D1D1400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07 </a:t>
                </a:r>
                <a:r>
                  <a:rPr lang="ko-KR" altLang="en-US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시스템 개발환경 및 방법</a:t>
                </a:r>
                <a:endParaRPr lang="en-US" altLang="ko-KR" sz="145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C3345E9-F983-4251-BAAC-22C0452021C1}"/>
                </a:ext>
              </a:extLst>
            </p:cNvPr>
            <p:cNvGrpSpPr/>
            <p:nvPr/>
          </p:nvGrpSpPr>
          <p:grpSpPr>
            <a:xfrm>
              <a:off x="5021289" y="3587524"/>
              <a:ext cx="1957309" cy="456750"/>
              <a:chOff x="1635164" y="2479457"/>
              <a:chExt cx="1323935" cy="372052"/>
            </a:xfrm>
          </p:grpSpPr>
          <p:sp>
            <p:nvSpPr>
              <p:cNvPr id="75" name="모서리가 둥근 직사각형 10">
                <a:extLst>
                  <a:ext uri="{FF2B5EF4-FFF2-40B4-BE49-F238E27FC236}">
                    <a16:creationId xmlns:a16="http://schemas.microsoft.com/office/drawing/2014/main" id="{0D083C51-DB05-4D4A-9133-1B6B845BC3D7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76" name="모서리가 둥근 직사각형 10">
                <a:extLst>
                  <a:ext uri="{FF2B5EF4-FFF2-40B4-BE49-F238E27FC236}">
                    <a16:creationId xmlns:a16="http://schemas.microsoft.com/office/drawing/2014/main" id="{5B53B2AA-356D-4524-982C-8C327D95B242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08 </a:t>
                </a:r>
                <a:r>
                  <a:rPr lang="ko-KR" altLang="en-US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데모 환경 설계</a:t>
                </a:r>
                <a:endParaRPr lang="en-US" altLang="ko-KR" sz="145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9906D0F-3743-42AC-91F5-F89A980B7766}"/>
                </a:ext>
              </a:extLst>
            </p:cNvPr>
            <p:cNvGrpSpPr/>
            <p:nvPr/>
          </p:nvGrpSpPr>
          <p:grpSpPr>
            <a:xfrm>
              <a:off x="7224737" y="3585731"/>
              <a:ext cx="1957309" cy="456750"/>
              <a:chOff x="1635164" y="2479457"/>
              <a:chExt cx="1323935" cy="372052"/>
            </a:xfrm>
          </p:grpSpPr>
          <p:sp>
            <p:nvSpPr>
              <p:cNvPr id="73" name="모서리가 둥근 직사각형 10">
                <a:extLst>
                  <a:ext uri="{FF2B5EF4-FFF2-40B4-BE49-F238E27FC236}">
                    <a16:creationId xmlns:a16="http://schemas.microsoft.com/office/drawing/2014/main" id="{DDE88142-30B1-4711-8EF0-AE6477A9EFD4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74" name="모서리가 둥근 직사각형 10">
                <a:extLst>
                  <a:ext uri="{FF2B5EF4-FFF2-40B4-BE49-F238E27FC236}">
                    <a16:creationId xmlns:a16="http://schemas.microsoft.com/office/drawing/2014/main" id="{4F53AA22-6AB4-40E9-84C9-CB3460CAB145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5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  <a:p>
                <a:pPr algn="ctr"/>
                <a:endParaRPr lang="en-US" altLang="ko-KR" sz="145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  <a:p>
                <a:pPr algn="ctr"/>
                <a:r>
                  <a:rPr lang="en-US" altLang="ko-KR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09 </a:t>
                </a:r>
                <a:r>
                  <a:rPr lang="ko-KR" altLang="en-US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업무 분담 및 수행일정</a:t>
                </a:r>
                <a:endParaRPr lang="en-US" altLang="ko-KR" sz="145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  <a:p>
                <a:pPr algn="ctr"/>
                <a:endParaRPr lang="en-US" altLang="ko-KR" sz="145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  <a:p>
                <a:pPr algn="ctr"/>
                <a:endParaRPr lang="en-US" altLang="ko-KR" sz="145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F664266-5BBD-4AC6-B4B3-C04F979AE3C5}"/>
                </a:ext>
              </a:extLst>
            </p:cNvPr>
            <p:cNvGrpSpPr/>
            <p:nvPr/>
          </p:nvGrpSpPr>
          <p:grpSpPr>
            <a:xfrm>
              <a:off x="9437986" y="3586719"/>
              <a:ext cx="1957309" cy="456750"/>
              <a:chOff x="1635164" y="2479457"/>
              <a:chExt cx="1323935" cy="372052"/>
            </a:xfrm>
          </p:grpSpPr>
          <p:sp>
            <p:nvSpPr>
              <p:cNvPr id="71" name="모서리가 둥근 직사각형 10">
                <a:extLst>
                  <a:ext uri="{FF2B5EF4-FFF2-40B4-BE49-F238E27FC236}">
                    <a16:creationId xmlns:a16="http://schemas.microsoft.com/office/drawing/2014/main" id="{50170BAA-78C7-4C06-A8DE-BEE8259803A5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72" name="모서리가 둥근 직사각형 10">
                <a:extLst>
                  <a:ext uri="{FF2B5EF4-FFF2-40B4-BE49-F238E27FC236}">
                    <a16:creationId xmlns:a16="http://schemas.microsoft.com/office/drawing/2014/main" id="{D6539E4F-EA9F-4815-80DE-B8BA69D7DC2C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10 </a:t>
                </a:r>
                <a:r>
                  <a:rPr lang="ko-KR" altLang="en-US" sz="1450" b="1" dirty="0">
                    <a:solidFill>
                      <a:srgbClr val="4472C4">
                        <a:lumMod val="75000"/>
                      </a:srgb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참고 문헌</a:t>
                </a:r>
                <a:endParaRPr lang="en-US" altLang="ko-KR" sz="145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17A7AA-37D6-4EDD-884B-97F4812F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7BDD3E-EBE9-4A17-9016-0FFE3B9B014B}"/>
              </a:ext>
            </a:extLst>
          </p:cNvPr>
          <p:cNvGrpSpPr/>
          <p:nvPr/>
        </p:nvGrpSpPr>
        <p:grpSpPr>
          <a:xfrm>
            <a:off x="555510" y="2157472"/>
            <a:ext cx="10973912" cy="738664"/>
            <a:chOff x="555510" y="2157472"/>
            <a:chExt cx="10973912" cy="73866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D2A9CB4-9F39-4042-A8B4-D30DB91F9D08}"/>
                </a:ext>
              </a:extLst>
            </p:cNvPr>
            <p:cNvSpPr txBox="1"/>
            <p:nvPr/>
          </p:nvSpPr>
          <p:spPr>
            <a:xfrm>
              <a:off x="555510" y="2157472"/>
              <a:ext cx="20276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1.1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지난 지적사항에</a:t>
              </a:r>
              <a:endPara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    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대한 답변</a:t>
              </a:r>
              <a:endPara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1.2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지난 발표와 달라진 점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68AEDD7-FBB8-4AF0-BFFA-C2933C9C7066}"/>
                </a:ext>
              </a:extLst>
            </p:cNvPr>
            <p:cNvSpPr txBox="1"/>
            <p:nvPr/>
          </p:nvSpPr>
          <p:spPr>
            <a:xfrm>
              <a:off x="2935465" y="2157472"/>
              <a:ext cx="20276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2.1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연구 개발 배경</a:t>
              </a:r>
              <a:endPara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2.2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연구 개발 목표</a:t>
              </a:r>
              <a:endPara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2.3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연구 개발 효과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376AD14-1527-4AD5-94FB-A2A8636550CB}"/>
                </a:ext>
              </a:extLst>
            </p:cNvPr>
            <p:cNvSpPr txBox="1"/>
            <p:nvPr/>
          </p:nvSpPr>
          <p:spPr>
            <a:xfrm>
              <a:off x="5021506" y="2157472"/>
              <a:ext cx="2027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3.1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관련 연구 사례 비교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77CADCD-8BC6-442F-8A77-515395259A1C}"/>
                </a:ext>
              </a:extLst>
            </p:cNvPr>
            <p:cNvSpPr txBox="1"/>
            <p:nvPr/>
          </p:nvSpPr>
          <p:spPr>
            <a:xfrm>
              <a:off x="7296538" y="2157472"/>
              <a:ext cx="2027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4.1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시스템 수행 시나리오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C452E8E-BD59-453F-AC61-51A898A019FA}"/>
                </a:ext>
              </a:extLst>
            </p:cNvPr>
            <p:cNvSpPr txBox="1"/>
            <p:nvPr/>
          </p:nvSpPr>
          <p:spPr>
            <a:xfrm>
              <a:off x="9501811" y="2157472"/>
              <a:ext cx="2027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5.1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소프트웨어 구성도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A84EE4-801D-4B17-B4C4-CA0AF4DA9617}"/>
              </a:ext>
            </a:extLst>
          </p:cNvPr>
          <p:cNvGrpSpPr/>
          <p:nvPr/>
        </p:nvGrpSpPr>
        <p:grpSpPr>
          <a:xfrm>
            <a:off x="822076" y="4789878"/>
            <a:ext cx="10657003" cy="738664"/>
            <a:chOff x="822076" y="4789878"/>
            <a:chExt cx="10657003" cy="73866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DDAE9AA-EDFE-4D33-BDE2-1D9075401730}"/>
                </a:ext>
              </a:extLst>
            </p:cNvPr>
            <p:cNvSpPr txBox="1"/>
            <p:nvPr/>
          </p:nvSpPr>
          <p:spPr>
            <a:xfrm>
              <a:off x="9451468" y="4791597"/>
              <a:ext cx="2027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10.1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관련 참고 문헌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FA535BC-1F7A-4B01-82AA-E55D5EB6AB8C}"/>
                </a:ext>
              </a:extLst>
            </p:cNvPr>
            <p:cNvSpPr txBox="1"/>
            <p:nvPr/>
          </p:nvSpPr>
          <p:spPr>
            <a:xfrm>
              <a:off x="7252302" y="4789878"/>
              <a:ext cx="20276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9.1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업무 분담</a:t>
              </a:r>
              <a:endPara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9.2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수행 일정 계획</a:t>
              </a:r>
              <a:endPara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9A444C7-C1B1-48DA-AB91-5420DEA4D4A7}"/>
                </a:ext>
              </a:extLst>
            </p:cNvPr>
            <p:cNvSpPr txBox="1"/>
            <p:nvPr/>
          </p:nvSpPr>
          <p:spPr>
            <a:xfrm>
              <a:off x="5048854" y="4789878"/>
              <a:ext cx="1775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8.1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종합설계 진행상황</a:t>
              </a:r>
              <a:endPara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8.2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데모 환경 설명</a:t>
              </a:r>
              <a:endPara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0D47F6-098D-42B9-98EE-F058B10C05C9}"/>
                </a:ext>
              </a:extLst>
            </p:cNvPr>
            <p:cNvSpPr txBox="1"/>
            <p:nvPr/>
          </p:nvSpPr>
          <p:spPr>
            <a:xfrm>
              <a:off x="2935465" y="4789878"/>
              <a:ext cx="2027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7.1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소프트웨어 개발 환경</a:t>
              </a:r>
              <a:endPara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7.2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개발 방법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631C80-0AB8-4D7C-9B6D-5980E97CD685}"/>
                </a:ext>
              </a:extLst>
            </p:cNvPr>
            <p:cNvSpPr txBox="1"/>
            <p:nvPr/>
          </p:nvSpPr>
          <p:spPr>
            <a:xfrm>
              <a:off x="822076" y="4789878"/>
              <a:ext cx="20276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6.1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악보인식 모듈</a:t>
              </a:r>
              <a:endPara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6.2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음계인식 모듈</a:t>
              </a:r>
              <a:endPara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6.3 </a:t>
              </a:r>
              <a:r>
                <a:rPr lang="ko-KR" altLang="en-US" sz="1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리듬막대 모듈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67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6E99F8-ADC6-45C8-ACD2-6A45492B9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98122"/>
              </p:ext>
            </p:extLst>
          </p:nvPr>
        </p:nvGraphicFramePr>
        <p:xfrm>
          <a:off x="355976" y="1478639"/>
          <a:ext cx="5662230" cy="459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42234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draw_houghLines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void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draw_houghLines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(Mat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src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Mat&amp;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dst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….)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84460"/>
                  </a:ext>
                </a:extLst>
              </a:tr>
              <a:tr h="1041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허프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변환을 수행한 후 검출된 직선을 하얀색으로 칠해 오선을 삭제한다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이 때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음표와 겹치는 부분을 제외하고 삭제한다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2291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draw_houghLines</a:t>
                      </a:r>
                      <a:r>
                        <a:rPr lang="en-US" altLang="ko-KR" sz="16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en-US" altLang="ko-KR" sz="1600" b="1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canny,houghImage</a:t>
                      </a:r>
                      <a:r>
                        <a:rPr lang="en-US" altLang="ko-KR" sz="16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[</a:t>
                      </a:r>
                      <a:r>
                        <a:rPr lang="en-US" altLang="ko-KR" sz="1600" b="1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</a:t>
                      </a:r>
                      <a:r>
                        <a:rPr lang="en-US" altLang="ko-KR" sz="16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], line,10);</a:t>
                      </a:r>
                    </a:p>
                    <a:p>
                      <a:pPr latinLnBrk="1"/>
                      <a:endParaRPr lang="en-US" altLang="ko-KR" sz="16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for (int k = 0;k &lt; pty-1;k++) {</a:t>
                      </a: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for (int j = 0;j &lt;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src.cols;j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++) {</a:t>
                      </a: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if (dst.at&lt;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uchar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&gt;(Point2d(j,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pt_sort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[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].y-k)) == 255) {</a:t>
                      </a: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dst.at&lt;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uchar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&gt;(Point2d(j,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pt_sort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[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].y - 1-k)) = 255;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38613"/>
              </p:ext>
            </p:extLst>
          </p:nvPr>
        </p:nvGraphicFramePr>
        <p:xfrm>
          <a:off x="6096000" y="1478640"/>
          <a:ext cx="5774580" cy="459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71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765738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2243671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41432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draw_houghLines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 -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41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676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pt_sort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Point2d[]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검출된 직선을 정렬할 배열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  <a:tr h="916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size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size_t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검출된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vector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개수가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57820"/>
                  </a:ext>
                </a:extLst>
              </a:tr>
              <a:tr h="1264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Point2d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검출된 직선의 좌표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781857"/>
                  </a:ext>
                </a:extLst>
              </a:tr>
              <a:tr h="916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delta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Point2d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검출된 직선좌표에 표시될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+, -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라디안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87114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6A4CA40B-1F6C-4409-BA3E-F9ECFAD1200C}"/>
              </a:ext>
            </a:extLst>
          </p:cNvPr>
          <p:cNvGrpSpPr/>
          <p:nvPr/>
        </p:nvGrpSpPr>
        <p:grpSpPr>
          <a:xfrm>
            <a:off x="355975" y="932479"/>
            <a:ext cx="3821578" cy="380574"/>
            <a:chOff x="1635164" y="2479457"/>
            <a:chExt cx="1323935" cy="372052"/>
          </a:xfrm>
        </p:grpSpPr>
        <p:sp>
          <p:nvSpPr>
            <p:cNvPr id="18" name="모서리가 둥근 직사각형 10">
              <a:extLst>
                <a:ext uri="{FF2B5EF4-FFF2-40B4-BE49-F238E27FC236}">
                  <a16:creationId xmlns:a16="http://schemas.microsoft.com/office/drawing/2014/main" id="{ABD5A234-C01D-4800-8018-93D8BC197034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BD012308-5426-4136-825C-BD6E12F11F3D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악보 인식 모듈 </a:t>
              </a:r>
              <a:r>
                <a:rPr lang="en-US" altLang="ko-KR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</a:t>
              </a:r>
              <a:r>
                <a:rPr lang="en-US" altLang="ko-KR" sz="1600" b="1" dirty="0" err="1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Sheet_recognize</a:t>
              </a:r>
              <a:endParaRPr lang="en-US" altLang="ko-KR" sz="1600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716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6E99F8-ADC6-45C8-ACD2-6A45492B9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85153"/>
              </p:ext>
            </p:extLst>
          </p:nvPr>
        </p:nvGraphicFramePr>
        <p:xfrm>
          <a:off x="355976" y="1478639"/>
          <a:ext cx="5662230" cy="459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399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find_scale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399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void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find_scale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399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84460"/>
                  </a:ext>
                </a:extLst>
              </a:tr>
              <a:tr h="1008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전처리가 완료된 악보에서 부분 템플릿 </a:t>
                      </a:r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매칭을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이용해 음표의 음계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도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~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찾아낸다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음계 추출 전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자리표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조표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쉼표들도 찾아내 구분한다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23924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find_scale</a:t>
                      </a:r>
                      <a:r>
                        <a:rPr lang="en-US" altLang="ko-KR" sz="16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();</a:t>
                      </a:r>
                    </a:p>
                    <a:p>
                      <a:endParaRPr lang="en-US" altLang="ko-KR" sz="1600" kern="1200" dirty="0">
                        <a:solidFill>
                          <a:schemeClr val="dk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for (int k = 0;k &lt; 1;k++) {</a:t>
                      </a:r>
                    </a:p>
                    <a:p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matchTemplate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(clone,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g_clef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coeff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TM_CCOEFF_NORMED);</a:t>
                      </a:r>
                    </a:p>
                    <a:p>
                      <a:endParaRPr lang="ko-KR" altLang="en-US" sz="1600" kern="1200" dirty="0">
                        <a:solidFill>
                          <a:schemeClr val="dk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minMaxLoc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coeff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&amp;min, &amp;max, NULL, &amp;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left_top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if (max &gt; 0.40) {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9835"/>
              </p:ext>
            </p:extLst>
          </p:nvPr>
        </p:nvGraphicFramePr>
        <p:xfrm>
          <a:off x="6096000" y="1478640"/>
          <a:ext cx="5774580" cy="465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71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765738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2243671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9157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find_scale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 -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977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644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temp1,2,3…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음표 머리를 추출할 템플릿 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  <a:tr h="644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…_rest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쉼표를 추출할 템플릿 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57820"/>
                  </a:ext>
                </a:extLst>
              </a:tr>
              <a:tr h="644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sharp, flat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조표를 추출할 템플릿 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781857"/>
                  </a:ext>
                </a:extLst>
              </a:tr>
              <a:tr h="644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g_clef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c_clef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자리표를 추출할 템플릿 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87114"/>
                  </a:ext>
                </a:extLst>
              </a:tr>
              <a:tr h="644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short_slur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long_slur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이음줄 일부를 삭제할 템플릿 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491353"/>
                  </a:ext>
                </a:extLst>
              </a:tr>
              <a:tr h="644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left_top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Point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모든 템플릿 이미지의 왼쪽 상단 좌표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892807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E863CA-0EF3-41C6-AF7D-C0845A57ED54}"/>
              </a:ext>
            </a:extLst>
          </p:cNvPr>
          <p:cNvGrpSpPr/>
          <p:nvPr/>
        </p:nvGrpSpPr>
        <p:grpSpPr>
          <a:xfrm>
            <a:off x="355975" y="932479"/>
            <a:ext cx="3821578" cy="380574"/>
            <a:chOff x="1635164" y="2479457"/>
            <a:chExt cx="1323935" cy="372052"/>
          </a:xfrm>
        </p:grpSpPr>
        <p:sp>
          <p:nvSpPr>
            <p:cNvPr id="18" name="모서리가 둥근 직사각형 10">
              <a:extLst>
                <a:ext uri="{FF2B5EF4-FFF2-40B4-BE49-F238E27FC236}">
                  <a16:creationId xmlns:a16="http://schemas.microsoft.com/office/drawing/2014/main" id="{EC3223F7-0987-45C8-902A-83A8742E7251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53C392E7-84E2-491E-A9C2-750C59C15CA7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악보 인식 모듈 </a:t>
              </a:r>
              <a:r>
                <a:rPr lang="en-US" altLang="ko-KR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</a:t>
              </a:r>
              <a:r>
                <a:rPr lang="en-US" altLang="ko-KR" sz="1600" b="1" dirty="0" err="1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Sheet_recognize</a:t>
              </a:r>
              <a:endParaRPr lang="en-US" altLang="ko-KR" sz="1600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17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6E99F8-ADC6-45C8-ACD2-6A45492B9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01072"/>
              </p:ext>
            </p:extLst>
          </p:nvPr>
        </p:nvGraphicFramePr>
        <p:xfrm>
          <a:off x="355976" y="1478639"/>
          <a:ext cx="5662230" cy="459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399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find_beat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399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void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find_beat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399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리턴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84460"/>
                  </a:ext>
                </a:extLst>
              </a:tr>
              <a:tr h="1008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음계가 추출된 악보에 대해 박자를 찾는다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찾는 과정에서 이어진 음표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깃발음표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와 떨어진 음표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일반적 음표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구분해 인식한다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23924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find_beat</a:t>
                      </a:r>
                      <a:r>
                        <a:rPr lang="en-US" altLang="ko-KR" sz="16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();</a:t>
                      </a:r>
                    </a:p>
                    <a:p>
                      <a:endParaRPr lang="en-US" altLang="ko-KR" sz="1600" kern="1200" dirty="0">
                        <a:solidFill>
                          <a:schemeClr val="dk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matchTemplate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(clone,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dotted_quater_l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coeff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TM_CCOEFF_NORMED);</a:t>
                      </a:r>
                    </a:p>
                    <a:p>
                      <a:endParaRPr lang="ko-KR" altLang="en-US" sz="1600" kern="1200" dirty="0">
                        <a:solidFill>
                          <a:schemeClr val="dk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minMaxLoc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coeff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&amp;min, &amp;max, NULL, &amp;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left_top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if (max &gt; 0.95) {…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66259"/>
              </p:ext>
            </p:extLst>
          </p:nvPr>
        </p:nvGraphicFramePr>
        <p:xfrm>
          <a:off x="6096000" y="1478640"/>
          <a:ext cx="5774580" cy="459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71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765738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2243671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8669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find_beat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 -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92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636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quarter_h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eight_h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half_h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각 </a:t>
                      </a:r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음표별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템플릿 이미지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(4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분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,8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분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,2</a:t>
                      </a:r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분음표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…)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  <a:tr h="636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dot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점이 </a:t>
                      </a:r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찍혀있는지를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판별하는 템플릿 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57820"/>
                  </a:ext>
                </a:extLst>
              </a:tr>
              <a:tr h="636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left,right_thres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깃발 음표 추출 시 머리 양옆의 </a:t>
                      </a:r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임계값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781857"/>
                  </a:ext>
                </a:extLst>
              </a:tr>
              <a:tr h="636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Tolerance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음계 </a:t>
                      </a:r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추출값과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비교할 때 최대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최소 </a:t>
                      </a:r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오차값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87114"/>
                  </a:ext>
                </a:extLst>
              </a:tr>
              <a:tr h="636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beat_x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음계 추출된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x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좌표와 비교하여 매칭할 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491353"/>
                  </a:ext>
                </a:extLst>
              </a:tr>
              <a:tr h="636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flag_check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int[]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깃발 음표에서 깃발 개수의 최댓값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892807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775E2DC1-4356-4679-8F68-F8D066E83027}"/>
              </a:ext>
            </a:extLst>
          </p:cNvPr>
          <p:cNvGrpSpPr/>
          <p:nvPr/>
        </p:nvGrpSpPr>
        <p:grpSpPr>
          <a:xfrm>
            <a:off x="355975" y="932479"/>
            <a:ext cx="3821578" cy="380574"/>
            <a:chOff x="1635164" y="2479457"/>
            <a:chExt cx="1323935" cy="372052"/>
          </a:xfrm>
        </p:grpSpPr>
        <p:sp>
          <p:nvSpPr>
            <p:cNvPr id="18" name="모서리가 둥근 직사각형 10">
              <a:extLst>
                <a:ext uri="{FF2B5EF4-FFF2-40B4-BE49-F238E27FC236}">
                  <a16:creationId xmlns:a16="http://schemas.microsoft.com/office/drawing/2014/main" id="{6865278D-B717-4E19-B5B3-FC8B3BCA942C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89016E1C-46CF-48B2-8AB5-4A8CBB057B90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악보 인식 모듈 </a:t>
              </a:r>
              <a:r>
                <a:rPr lang="en-US" altLang="ko-KR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</a:t>
              </a:r>
              <a:r>
                <a:rPr lang="en-US" altLang="ko-KR" sz="1600" b="1" dirty="0" err="1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Sheet_recognize</a:t>
              </a:r>
              <a:endParaRPr lang="en-US" altLang="ko-KR" sz="1600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603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C208BD36-7890-4DD1-8AF6-A3B01D4BB4F5}"/>
              </a:ext>
            </a:extLst>
          </p:cNvPr>
          <p:cNvGrpSpPr/>
          <p:nvPr/>
        </p:nvGrpSpPr>
        <p:grpSpPr>
          <a:xfrm>
            <a:off x="65051" y="158644"/>
            <a:ext cx="12030365" cy="6572355"/>
            <a:chOff x="65051" y="158644"/>
            <a:chExt cx="12030365" cy="6572355"/>
          </a:xfrm>
        </p:grpSpPr>
        <p:sp>
          <p:nvSpPr>
            <p:cNvPr id="32" name="양쪽 모서리가 둥근 사각형 12">
              <a:extLst>
                <a:ext uri="{FF2B5EF4-FFF2-40B4-BE49-F238E27FC236}">
                  <a16:creationId xmlns:a16="http://schemas.microsoft.com/office/drawing/2014/main" id="{52DC558E-F1F8-4A7A-BD47-7693DF1337B6}"/>
                </a:ext>
              </a:extLst>
            </p:cNvPr>
            <p:cNvSpPr/>
            <p:nvPr/>
          </p:nvSpPr>
          <p:spPr>
            <a:xfrm>
              <a:off x="1175344" y="158644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3" name="모서리가 둥근 직사각형 4">
              <a:extLst>
                <a:ext uri="{FF2B5EF4-FFF2-40B4-BE49-F238E27FC236}">
                  <a16:creationId xmlns:a16="http://schemas.microsoft.com/office/drawing/2014/main" id="{7DF79A17-CE51-4FFF-924B-0AA21D20E725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4" name="자유형 20">
              <a:extLst>
                <a:ext uri="{FF2B5EF4-FFF2-40B4-BE49-F238E27FC236}">
                  <a16:creationId xmlns:a16="http://schemas.microsoft.com/office/drawing/2014/main" id="{8EECA7B4-5703-4216-A1F7-4C1B161E4E15}"/>
                </a:ext>
              </a:extLst>
            </p:cNvPr>
            <p:cNvSpPr/>
            <p:nvPr/>
          </p:nvSpPr>
          <p:spPr>
            <a:xfrm>
              <a:off x="1462405" y="158644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06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시스템 모듈 상세 설계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28ACD1-4DBF-4E22-98DA-242394837982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36" name="모서리가 둥근 직사각형 10">
              <a:extLst>
                <a:ext uri="{FF2B5EF4-FFF2-40B4-BE49-F238E27FC236}">
                  <a16:creationId xmlns:a16="http://schemas.microsoft.com/office/drawing/2014/main" id="{114122CD-F401-4396-9AA2-48B82182833D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37" name="모서리가 둥근 직사각형 10">
              <a:extLst>
                <a:ext uri="{FF2B5EF4-FFF2-40B4-BE49-F238E27FC236}">
                  <a16:creationId xmlns:a16="http://schemas.microsoft.com/office/drawing/2014/main" id="{0D31011D-0051-4B3D-9487-39F8E2D8A5CE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음계 인식 모듈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APP (1)</a:t>
              </a:r>
            </a:p>
          </p:txBody>
        </p:sp>
      </p:grpSp>
      <p:pic>
        <p:nvPicPr>
          <p:cNvPr id="1026" name="Picture 2" descr="신디사이저] 사인파(Sine Wave) 이야기 - Seorenn Invalids">
            <a:extLst>
              <a:ext uri="{FF2B5EF4-FFF2-40B4-BE49-F238E27FC236}">
                <a16:creationId xmlns:a16="http://schemas.microsoft.com/office/drawing/2014/main" id="{04BD33CF-A9F4-4661-81A2-99D551550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78" y="1837475"/>
            <a:ext cx="3058102" cy="1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360632776">
            <a:extLst>
              <a:ext uri="{FF2B5EF4-FFF2-40B4-BE49-F238E27FC236}">
                <a16:creationId xmlns:a16="http://schemas.microsoft.com/office/drawing/2014/main" id="{BCE8DFBD-831C-41A8-855D-0A7F2A2C7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64"/>
          <a:stretch/>
        </p:blipFill>
        <p:spPr bwMode="auto">
          <a:xfrm>
            <a:off x="955568" y="3920254"/>
            <a:ext cx="3381721" cy="20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4">
            <a:extLst>
              <a:ext uri="{FF2B5EF4-FFF2-40B4-BE49-F238E27FC236}">
                <a16:creationId xmlns:a16="http://schemas.microsoft.com/office/drawing/2014/main" id="{5577F6F3-8AA2-467D-8DB9-E6131F534F71}"/>
              </a:ext>
            </a:extLst>
          </p:cNvPr>
          <p:cNvSpPr/>
          <p:nvPr/>
        </p:nvSpPr>
        <p:spPr>
          <a:xfrm>
            <a:off x="5227808" y="1521185"/>
            <a:ext cx="6595224" cy="4455322"/>
          </a:xfrm>
          <a:prstGeom prst="roundRect">
            <a:avLst>
              <a:gd name="adj" fmla="val 3115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AudioRecord</a:t>
            </a:r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라이브러리</a:t>
            </a:r>
            <a:endParaRPr lang="en-US" altLang="ko-KR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Jtransform</a:t>
            </a:r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라이브러리</a:t>
            </a:r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Fast Fourier </a:t>
            </a:r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변환 알고리즘</a:t>
            </a:r>
            <a:endParaRPr lang="en-US" altLang="ko-KR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두 가지 라이브러리를 사용하여 스마트폰 마이크로 음성을 인식하고 음계만 추출할 수 있도록 구현함</a:t>
            </a:r>
            <a:endParaRPr lang="en-US" altLang="ko-KR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특정 임계치 이상의 크기의 음계만 추출하여 잡음을 제거하고 </a:t>
            </a:r>
            <a:r>
              <a:rPr lang="ko-KR" altLang="en-US" sz="1700" b="1" dirty="0">
                <a:solidFill>
                  <a:schemeClr val="tx1"/>
                </a:solidFill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정확도</a:t>
            </a:r>
            <a:r>
              <a:rPr lang="ko-KR" altLang="en-US" sz="17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높임</a:t>
            </a:r>
            <a:endParaRPr lang="en-US" altLang="ko-KR" sz="17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8340B-E83F-4B1F-88ED-4357CA8E3AE3}"/>
              </a:ext>
            </a:extLst>
          </p:cNvPr>
          <p:cNvSpPr txBox="1"/>
          <p:nvPr/>
        </p:nvSpPr>
        <p:spPr>
          <a:xfrm>
            <a:off x="3147210" y="3291781"/>
            <a:ext cx="169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소리의 파장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5F0A3-20DC-4A77-B4F4-E1E4CF644F62}"/>
              </a:ext>
            </a:extLst>
          </p:cNvPr>
          <p:cNvSpPr txBox="1"/>
          <p:nvPr/>
        </p:nvSpPr>
        <p:spPr>
          <a:xfrm>
            <a:off x="2443359" y="5937920"/>
            <a:ext cx="240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푸리에 변환된 음계 주파수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31AE78F-9646-4874-8117-CA435B798326}"/>
              </a:ext>
            </a:extLst>
          </p:cNvPr>
          <p:cNvSpPr/>
          <p:nvPr/>
        </p:nvSpPr>
        <p:spPr>
          <a:xfrm>
            <a:off x="2547819" y="3403570"/>
            <a:ext cx="306217" cy="448027"/>
          </a:xfrm>
          <a:prstGeom prst="downArrow">
            <a:avLst>
              <a:gd name="adj1" fmla="val 36426"/>
              <a:gd name="adj2" fmla="val 3824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09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C208BD36-7890-4DD1-8AF6-A3B01D4BB4F5}"/>
              </a:ext>
            </a:extLst>
          </p:cNvPr>
          <p:cNvGrpSpPr/>
          <p:nvPr/>
        </p:nvGrpSpPr>
        <p:grpSpPr>
          <a:xfrm>
            <a:off x="65051" y="158644"/>
            <a:ext cx="12030365" cy="6572355"/>
            <a:chOff x="65051" y="158644"/>
            <a:chExt cx="12030365" cy="6572355"/>
          </a:xfrm>
        </p:grpSpPr>
        <p:sp>
          <p:nvSpPr>
            <p:cNvPr id="32" name="양쪽 모서리가 둥근 사각형 12">
              <a:extLst>
                <a:ext uri="{FF2B5EF4-FFF2-40B4-BE49-F238E27FC236}">
                  <a16:creationId xmlns:a16="http://schemas.microsoft.com/office/drawing/2014/main" id="{52DC558E-F1F8-4A7A-BD47-7693DF1337B6}"/>
                </a:ext>
              </a:extLst>
            </p:cNvPr>
            <p:cNvSpPr/>
            <p:nvPr/>
          </p:nvSpPr>
          <p:spPr>
            <a:xfrm>
              <a:off x="1175344" y="158644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3" name="모서리가 둥근 직사각형 4">
              <a:extLst>
                <a:ext uri="{FF2B5EF4-FFF2-40B4-BE49-F238E27FC236}">
                  <a16:creationId xmlns:a16="http://schemas.microsoft.com/office/drawing/2014/main" id="{7DF79A17-CE51-4FFF-924B-0AA21D20E725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4" name="자유형 20">
              <a:extLst>
                <a:ext uri="{FF2B5EF4-FFF2-40B4-BE49-F238E27FC236}">
                  <a16:creationId xmlns:a16="http://schemas.microsoft.com/office/drawing/2014/main" id="{8EECA7B4-5703-4216-A1F7-4C1B161E4E15}"/>
                </a:ext>
              </a:extLst>
            </p:cNvPr>
            <p:cNvSpPr/>
            <p:nvPr/>
          </p:nvSpPr>
          <p:spPr>
            <a:xfrm>
              <a:off x="1462405" y="158644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06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시스템 모듈 상세 설계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28ACD1-4DBF-4E22-98DA-242394837982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36" name="모서리가 둥근 직사각형 10">
              <a:extLst>
                <a:ext uri="{FF2B5EF4-FFF2-40B4-BE49-F238E27FC236}">
                  <a16:creationId xmlns:a16="http://schemas.microsoft.com/office/drawing/2014/main" id="{114122CD-F401-4396-9AA2-48B82182833D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37" name="모서리가 둥근 직사각형 10">
              <a:extLst>
                <a:ext uri="{FF2B5EF4-FFF2-40B4-BE49-F238E27FC236}">
                  <a16:creationId xmlns:a16="http://schemas.microsoft.com/office/drawing/2014/main" id="{0D31011D-0051-4B3D-9487-39F8E2D8A5CE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음계 인식 모듈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APP (1)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3F3C7F-369A-4129-8D11-912DF88EC8E6}"/>
              </a:ext>
            </a:extLst>
          </p:cNvPr>
          <p:cNvSpPr txBox="1"/>
          <p:nvPr/>
        </p:nvSpPr>
        <p:spPr>
          <a:xfrm>
            <a:off x="3632807" y="943721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음계 인식 모듈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F97E42-FB4D-410E-B2E8-D41EF8684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15" y="1517117"/>
            <a:ext cx="5523635" cy="48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81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C208BD36-7890-4DD1-8AF6-A3B01D4BB4F5}"/>
              </a:ext>
            </a:extLst>
          </p:cNvPr>
          <p:cNvGrpSpPr/>
          <p:nvPr/>
        </p:nvGrpSpPr>
        <p:grpSpPr>
          <a:xfrm>
            <a:off x="65051" y="158644"/>
            <a:ext cx="12030365" cy="6572355"/>
            <a:chOff x="65051" y="158644"/>
            <a:chExt cx="12030365" cy="6572355"/>
          </a:xfrm>
        </p:grpSpPr>
        <p:sp>
          <p:nvSpPr>
            <p:cNvPr id="32" name="양쪽 모서리가 둥근 사각형 12">
              <a:extLst>
                <a:ext uri="{FF2B5EF4-FFF2-40B4-BE49-F238E27FC236}">
                  <a16:creationId xmlns:a16="http://schemas.microsoft.com/office/drawing/2014/main" id="{52DC558E-F1F8-4A7A-BD47-7693DF1337B6}"/>
                </a:ext>
              </a:extLst>
            </p:cNvPr>
            <p:cNvSpPr/>
            <p:nvPr/>
          </p:nvSpPr>
          <p:spPr>
            <a:xfrm>
              <a:off x="1175344" y="158644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3" name="모서리가 둥근 직사각형 4">
              <a:extLst>
                <a:ext uri="{FF2B5EF4-FFF2-40B4-BE49-F238E27FC236}">
                  <a16:creationId xmlns:a16="http://schemas.microsoft.com/office/drawing/2014/main" id="{7DF79A17-CE51-4FFF-924B-0AA21D20E725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4" name="자유형 20">
              <a:extLst>
                <a:ext uri="{FF2B5EF4-FFF2-40B4-BE49-F238E27FC236}">
                  <a16:creationId xmlns:a16="http://schemas.microsoft.com/office/drawing/2014/main" id="{8EECA7B4-5703-4216-A1F7-4C1B161E4E15}"/>
                </a:ext>
              </a:extLst>
            </p:cNvPr>
            <p:cNvSpPr/>
            <p:nvPr/>
          </p:nvSpPr>
          <p:spPr>
            <a:xfrm>
              <a:off x="1462405" y="158644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06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시스템 모듈 상세 설계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B28EB1A-E592-40C4-AC77-ACAA163B1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03556"/>
              </p:ext>
            </p:extLst>
          </p:nvPr>
        </p:nvGraphicFramePr>
        <p:xfrm>
          <a:off x="407749" y="1541984"/>
          <a:ext cx="6417863" cy="436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63">
                  <a:extLst>
                    <a:ext uri="{9D8B030D-6E8A-4147-A177-3AD203B41FA5}">
                      <a16:colId xmlns:a16="http://schemas.microsoft.com/office/drawing/2014/main" val="1543455927"/>
                    </a:ext>
                  </a:extLst>
                </a:gridCol>
              </a:tblGrid>
              <a:tr h="434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RecordAudio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17170"/>
                  </a:ext>
                </a:extLst>
              </a:tr>
              <a:tr h="3747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603836"/>
                  </a:ext>
                </a:extLst>
              </a:tr>
              <a:tr h="858627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스마트폰 마이크로 악기의 소리를 읽어 음계를 인식한다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706463"/>
                  </a:ext>
                </a:extLst>
              </a:tr>
              <a:tr h="453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다루는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231744"/>
                  </a:ext>
                </a:extLst>
              </a:tr>
              <a:tr h="858627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마이크로 소리를 인식하여 데이터로 받아온다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받아온 데이터를 푸리에 알고리즘으로 변환하여 음계로 치환한다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297094"/>
                  </a:ext>
                </a:extLst>
              </a:tr>
              <a:tr h="528739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측정된 음계를 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App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에 반영하는 시점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303891"/>
                  </a:ext>
                </a:extLst>
              </a:tr>
              <a:tr h="858627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소리가 발생 된 경우 음계를 측정하여 피아노 박자 모듈에 전송한다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526587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C2EB5035-DC5A-4094-BC7C-7EED194B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489" y="2200563"/>
            <a:ext cx="4210050" cy="304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26C6E0D-F8E7-4F1A-82E9-65C70BAC2DC5}"/>
              </a:ext>
            </a:extLst>
          </p:cNvPr>
          <p:cNvGrpSpPr/>
          <p:nvPr/>
        </p:nvGrpSpPr>
        <p:grpSpPr>
          <a:xfrm>
            <a:off x="355976" y="932479"/>
            <a:ext cx="4493930" cy="380574"/>
            <a:chOff x="1635164" y="2479457"/>
            <a:chExt cx="1323935" cy="372052"/>
          </a:xfrm>
        </p:grpSpPr>
        <p:sp>
          <p:nvSpPr>
            <p:cNvPr id="15" name="모서리가 둥근 직사각형 10">
              <a:extLst>
                <a:ext uri="{FF2B5EF4-FFF2-40B4-BE49-F238E27FC236}">
                  <a16:creationId xmlns:a16="http://schemas.microsoft.com/office/drawing/2014/main" id="{1B44225E-3F05-45C3-9D71-5F79C2E9AEBA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6" name="모서리가 둥근 직사각형 10">
              <a:extLst>
                <a:ext uri="{FF2B5EF4-FFF2-40B4-BE49-F238E27FC236}">
                  <a16:creationId xmlns:a16="http://schemas.microsoft.com/office/drawing/2014/main" id="{F7A0C628-98FF-4435-B36D-0978848921DB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음계 인식 모듈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APP(1)</a:t>
              </a:r>
              <a:r>
                <a:rPr lang="en-US" altLang="ko-KR" sz="1600" b="1" dirty="0" err="1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RecordAudio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312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156BC2C-7E9E-41E8-9F88-B7A7B76964ED}"/>
              </a:ext>
            </a:extLst>
          </p:cNvPr>
          <p:cNvGrpSpPr/>
          <p:nvPr/>
        </p:nvGrpSpPr>
        <p:grpSpPr>
          <a:xfrm>
            <a:off x="65051" y="158644"/>
            <a:ext cx="12030365" cy="6572355"/>
            <a:chOff x="65051" y="158644"/>
            <a:chExt cx="12030365" cy="6572355"/>
          </a:xfrm>
        </p:grpSpPr>
        <p:sp>
          <p:nvSpPr>
            <p:cNvPr id="13" name="양쪽 모서리가 둥근 사각형 12"/>
            <p:cNvSpPr/>
            <p:nvPr/>
          </p:nvSpPr>
          <p:spPr>
            <a:xfrm>
              <a:off x="1175344" y="158644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462405" y="158644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06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시스템 모듈 상세 설계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6E99F8-ADC6-45C8-ACD2-6A45492B9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3192"/>
              </p:ext>
            </p:extLst>
          </p:nvPr>
        </p:nvGraphicFramePr>
        <p:xfrm>
          <a:off x="355976" y="1478639"/>
          <a:ext cx="5662230" cy="459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42234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doInBackground( 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protected Void doInBackground(Void… params)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422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984460"/>
                  </a:ext>
                </a:extLst>
              </a:tr>
              <a:tr h="1041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마이크를 이용해 소리를 읽어 배열에 저장하고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푸리에 변환을 수행하며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가공된 데이터를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onProgressUpdate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 )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에 보낸다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2291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AudioRecord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audioRecord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= 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new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AudioRecord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MediaRecorder.AudioSource.</a:t>
                      </a:r>
                      <a:r>
                        <a:rPr lang="en-US" altLang="ko-KR" sz="1600" b="1" i="1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MIC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frequency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en-US" altLang="ko-KR" sz="1600" b="1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channelConfiguration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en-US" altLang="ko-KR" sz="1600" b="1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audioEncoding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bufferSize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);</a:t>
                      </a:r>
                    </a:p>
                    <a:p>
                      <a:pPr latinLnBrk="1"/>
                      <a:endParaRPr lang="en-US" altLang="ko-KR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="1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fft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.complexForward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(summary);</a:t>
                      </a:r>
                    </a:p>
                    <a:p>
                      <a:pPr latinLnBrk="1"/>
                      <a:endParaRPr lang="en-US" altLang="ko-KR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publishProgress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(mag);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96954"/>
              </p:ext>
            </p:extLst>
          </p:nvPr>
        </p:nvGraphicFramePr>
        <p:xfrm>
          <a:off x="6096000" y="1478639"/>
          <a:ext cx="5774580" cy="459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27469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41535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doInBackground( ) 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4427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935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audioRecord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AudioRecord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마이크로 인식한 음성 데이터를 다루기 위한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  <a:tr h="935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toTransform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Double[ ]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마이크로 인식한 음성 데이터를 저장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08158"/>
                  </a:ext>
                </a:extLst>
              </a:tr>
              <a:tr h="935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mag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Double[ ]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푸리에 변환한 음성 데이터를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157436"/>
                  </a:ext>
                </a:extLst>
              </a:tr>
              <a:tr h="935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fft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DoubleFFT_1D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푸리에 변환 알고리즘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206279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735045-282C-48B4-B5DC-9103D3B041C8}"/>
              </a:ext>
            </a:extLst>
          </p:cNvPr>
          <p:cNvGrpSpPr/>
          <p:nvPr/>
        </p:nvGrpSpPr>
        <p:grpSpPr>
          <a:xfrm>
            <a:off x="355976" y="932479"/>
            <a:ext cx="4493930" cy="380574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FB2B4E83-5F1A-4D9B-BC8D-3D039DF333DC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:a16="http://schemas.microsoft.com/office/drawing/2014/main" id="{83D8EB74-872C-456D-B179-BE37A90A2C8D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음계 인식 모듈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APP(1)</a:t>
              </a:r>
              <a:r>
                <a:rPr lang="en-US" altLang="ko-KR" sz="1600" b="1" dirty="0" err="1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RecordAudio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99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40024"/>
              </p:ext>
            </p:extLst>
          </p:nvPr>
        </p:nvGraphicFramePr>
        <p:xfrm>
          <a:off x="6096000" y="1478639"/>
          <a:ext cx="5774580" cy="459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32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285866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41535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onProgressUpdate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 )–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4427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935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toTransform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Double[ ]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푸리에 변환된 데이터를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  <a:tr h="935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max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푸리에 변환된 데이터에서 음계를 추출하기 위한 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08158"/>
                  </a:ext>
                </a:extLst>
              </a:tr>
              <a:tr h="935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hz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toTransform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배열이 가지고 있는 주파수를 특정하기 위한 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157436"/>
                  </a:ext>
                </a:extLst>
              </a:tr>
              <a:tr h="935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chart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BarChart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푸리에 변환된 데이터를 사용자에게 차트로 보여주기 위한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206279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D909E928-8022-4282-8939-79725189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76995"/>
              </p:ext>
            </p:extLst>
          </p:nvPr>
        </p:nvGraphicFramePr>
        <p:xfrm>
          <a:off x="355976" y="1483933"/>
          <a:ext cx="5662230" cy="487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39950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onProgressUpdate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 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6183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Protected Void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onProgressUpdate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(double[]…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toTransform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984460"/>
                  </a:ext>
                </a:extLst>
              </a:tr>
              <a:tr h="1381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doInBackground()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함수에서 데이터가 변경될 때마다 사용자의 인터페이스에 변화를 주는 함수로 푸리에 변환된 음계 데이터를 사용자에게 표현하는데 사용된다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18736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BarDataSet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barDataSet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= 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new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BarDataSet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en-US" altLang="ko-KR" sz="1600" b="1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ylabels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"Hz"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);</a:t>
                      </a:r>
                      <a:b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data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= 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new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BarData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en-US" altLang="ko-KR" sz="1600" b="1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xlabels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,barDataSet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);</a:t>
                      </a:r>
                      <a:b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</a:br>
                      <a:b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</a:br>
                      <a:r>
                        <a:rPr lang="en-US" altLang="ko-KR" sz="1600" b="1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chart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.setData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data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);</a:t>
                      </a:r>
                      <a:b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</a:br>
                      <a:r>
                        <a:rPr lang="en-US" altLang="ko-KR" sz="1600" b="1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chart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.invalidate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();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B68C5337-FCAC-4E23-81F5-5110DA034D22}"/>
              </a:ext>
            </a:extLst>
          </p:cNvPr>
          <p:cNvGrpSpPr/>
          <p:nvPr/>
        </p:nvGrpSpPr>
        <p:grpSpPr>
          <a:xfrm>
            <a:off x="355976" y="932479"/>
            <a:ext cx="4493930" cy="380574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A311C247-3531-4AF1-BEF2-A4A29BAE7CEB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:a16="http://schemas.microsoft.com/office/drawing/2014/main" id="{B08E7EF1-227B-47FA-B940-92D895B7EE6F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음계 인식 모듈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APP(1)</a:t>
              </a:r>
              <a:r>
                <a:rPr lang="en-US" altLang="ko-KR" sz="1600" b="1" dirty="0" err="1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RecordAudio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197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92620"/>
              </p:ext>
            </p:extLst>
          </p:nvPr>
        </p:nvGraphicFramePr>
        <p:xfrm>
          <a:off x="6096000" y="1478639"/>
          <a:ext cx="5774580" cy="272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31533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41535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whichScale( )–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4427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935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k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인자로 받은 주파수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  <a:tr h="935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Scale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String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특정된 음계를 저장하는 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08158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D909E928-8022-4282-8939-79725189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77188"/>
              </p:ext>
            </p:extLst>
          </p:nvPr>
        </p:nvGraphicFramePr>
        <p:xfrm>
          <a:off x="355976" y="1461222"/>
          <a:ext cx="5662230" cy="48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4183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whichScale( 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567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Public String whichScale(int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k)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673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String scale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984460"/>
                  </a:ext>
                </a:extLst>
              </a:tr>
              <a:tr h="11099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인자로 주어진 주파수 값을 바탕으로 음계를 특정하여 반환 한다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20784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if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(k&gt;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250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&amp;&amp; k&lt;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270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){</a:t>
                      </a:r>
                      <a:b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</a:b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   scale =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"C4"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; </a:t>
                      </a:r>
                      <a:r>
                        <a:rPr lang="en-US" altLang="ko-KR" sz="1600" i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//</a:t>
                      </a:r>
                      <a:r>
                        <a:rPr lang="ko-KR" altLang="en-US" sz="1600" i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도</a:t>
                      </a:r>
                      <a:br>
                        <a:rPr lang="ko-KR" altLang="en-US" sz="1600" i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</a:b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}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else if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(k&gt;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286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&amp;&amp; k&lt;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302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){</a:t>
                      </a:r>
                      <a:b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</a:b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   scale = 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"D4"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; </a:t>
                      </a:r>
                      <a:r>
                        <a:rPr lang="en-US" altLang="ko-KR" sz="1600" i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//</a:t>
                      </a:r>
                      <a:r>
                        <a:rPr lang="ko-KR" altLang="en-US" sz="1600" i="1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레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8E6D94-EA17-4F35-B734-7A3DBD894408}"/>
              </a:ext>
            </a:extLst>
          </p:cNvPr>
          <p:cNvGrpSpPr/>
          <p:nvPr/>
        </p:nvGrpSpPr>
        <p:grpSpPr>
          <a:xfrm>
            <a:off x="355976" y="932479"/>
            <a:ext cx="4493930" cy="380574"/>
            <a:chOff x="1635164" y="2479457"/>
            <a:chExt cx="1323935" cy="372052"/>
          </a:xfrm>
        </p:grpSpPr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FFDA007E-4181-41B9-8BCB-F169A2C30415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20" name="모서리가 둥근 직사각형 10">
              <a:extLst>
                <a:ext uri="{FF2B5EF4-FFF2-40B4-BE49-F238E27FC236}">
                  <a16:creationId xmlns:a16="http://schemas.microsoft.com/office/drawing/2014/main" id="{81082326-1347-4BCB-A292-974538EA299B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음계 인식 모듈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APP(1)</a:t>
              </a:r>
              <a:r>
                <a:rPr lang="en-US" altLang="ko-KR" sz="1600" b="1" dirty="0" err="1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RecordAudio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245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D3F582-F77D-4FF7-8F73-7431A59E1B3D}"/>
              </a:ext>
            </a:extLst>
          </p:cNvPr>
          <p:cNvGrpSpPr/>
          <p:nvPr/>
        </p:nvGrpSpPr>
        <p:grpSpPr>
          <a:xfrm>
            <a:off x="65051" y="158644"/>
            <a:ext cx="12030365" cy="6572355"/>
            <a:chOff x="65051" y="158644"/>
            <a:chExt cx="12030365" cy="6572355"/>
          </a:xfrm>
        </p:grpSpPr>
        <p:sp>
          <p:nvSpPr>
            <p:cNvPr id="19" name="양쪽 모서리가 둥근 사각형 12">
              <a:extLst>
                <a:ext uri="{FF2B5EF4-FFF2-40B4-BE49-F238E27FC236}">
                  <a16:creationId xmlns:a16="http://schemas.microsoft.com/office/drawing/2014/main" id="{C1DDFF0A-A579-4735-B4E0-8C49FA0C18C9}"/>
                </a:ext>
              </a:extLst>
            </p:cNvPr>
            <p:cNvSpPr/>
            <p:nvPr/>
          </p:nvSpPr>
          <p:spPr>
            <a:xfrm>
              <a:off x="1175344" y="158644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id="{60CCECEF-89EF-41E4-8970-23A49436C08A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3" name="자유형 20">
              <a:extLst>
                <a:ext uri="{FF2B5EF4-FFF2-40B4-BE49-F238E27FC236}">
                  <a16:creationId xmlns:a16="http://schemas.microsoft.com/office/drawing/2014/main" id="{F8A6F9DB-893E-4B86-8838-BCE328056D64}"/>
                </a:ext>
              </a:extLst>
            </p:cNvPr>
            <p:cNvSpPr/>
            <p:nvPr/>
          </p:nvSpPr>
          <p:spPr>
            <a:xfrm>
              <a:off x="1462405" y="158644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06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시스템 모듈 상세 설계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0B9B89-56E1-4F39-A66F-01CE91F652A5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21" name="모서리가 둥근 직사각형 10">
              <a:extLst>
                <a:ext uri="{FF2B5EF4-FFF2-40B4-BE49-F238E27FC236}">
                  <a16:creationId xmlns:a16="http://schemas.microsoft.com/office/drawing/2014/main" id="{B7DB9C96-5B47-43DE-B01B-E7FC23866ABC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3FE064FF-0E47-4A00-ABB6-173CB75686AF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리듬 막대 모듈</a:t>
              </a:r>
              <a:endParaRPr lang="en-US" altLang="ko-KR" sz="1600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897263-1A6F-4687-A87C-06BA7A332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8" y="1358420"/>
            <a:ext cx="9567302" cy="5262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4E3E82-0029-410C-81A9-AA30616EABAD}"/>
              </a:ext>
            </a:extLst>
          </p:cNvPr>
          <p:cNvSpPr txBox="1"/>
          <p:nvPr/>
        </p:nvSpPr>
        <p:spPr>
          <a:xfrm>
            <a:off x="3632807" y="943721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리듬 막대 모듈 알고리즘</a:t>
            </a:r>
          </a:p>
        </p:txBody>
      </p:sp>
    </p:spTree>
    <p:extLst>
      <p:ext uri="{BB962C8B-B14F-4D97-AF65-F5344CB8AC3E}">
        <p14:creationId xmlns:p14="http://schemas.microsoft.com/office/powerpoint/2010/main" val="106320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17D086-8B5E-4DB4-8515-F0DD4BDF7B3B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17" name="양쪽 모서리가 둥근 사각형 12">
              <a:extLst>
                <a:ext uri="{FF2B5EF4-FFF2-40B4-BE49-F238E27FC236}">
                  <a16:creationId xmlns:a16="http://schemas.microsoft.com/office/drawing/2014/main" id="{7F526A4A-1E4D-4365-91CC-2F136FF9202C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CA2A3D2C-FBF8-49B2-A755-BECFC6B74C60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9" name="자유형 20">
              <a:extLst>
                <a:ext uri="{FF2B5EF4-FFF2-40B4-BE49-F238E27FC236}">
                  <a16:creationId xmlns:a16="http://schemas.microsoft.com/office/drawing/2014/main" id="{01EB1513-105A-4BFB-A439-524EECEFF3CD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01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지적 사항 및 답변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73648" y="974071"/>
            <a:ext cx="3783200" cy="451289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1. </a:t>
              </a:r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개발기능구현의 구체화 요함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37311C-F97A-44D4-B352-EB224D730031}"/>
              </a:ext>
            </a:extLst>
          </p:cNvPr>
          <p:cNvGrpSpPr/>
          <p:nvPr/>
        </p:nvGrpSpPr>
        <p:grpSpPr>
          <a:xfrm>
            <a:off x="573648" y="3800554"/>
            <a:ext cx="6786376" cy="415224"/>
            <a:chOff x="573648" y="1854642"/>
            <a:chExt cx="6786376" cy="451289"/>
          </a:xfrm>
        </p:grpSpPr>
        <p:sp>
          <p:nvSpPr>
            <p:cNvPr id="14" name="모서리가 둥근 직사각형 10">
              <a:extLst>
                <a:ext uri="{FF2B5EF4-FFF2-40B4-BE49-F238E27FC236}">
                  <a16:creationId xmlns:a16="http://schemas.microsoft.com/office/drawing/2014/main" id="{3BCF0482-C0F3-4D4F-8931-E76A6F6184FE}"/>
                </a:ext>
              </a:extLst>
            </p:cNvPr>
            <p:cNvSpPr/>
            <p:nvPr/>
          </p:nvSpPr>
          <p:spPr>
            <a:xfrm>
              <a:off x="573648" y="1854642"/>
              <a:ext cx="6786376" cy="4512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5" name="모서리가 둥근 직사각형 10">
              <a:extLst>
                <a:ext uri="{FF2B5EF4-FFF2-40B4-BE49-F238E27FC236}">
                  <a16:creationId xmlns:a16="http://schemas.microsoft.com/office/drawing/2014/main" id="{492D3356-12CA-4590-BE48-EEBE5AEAEFD6}"/>
                </a:ext>
              </a:extLst>
            </p:cNvPr>
            <p:cNvSpPr/>
            <p:nvPr/>
          </p:nvSpPr>
          <p:spPr>
            <a:xfrm>
              <a:off x="833572" y="1924274"/>
              <a:ext cx="6508522" cy="3658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2. </a:t>
              </a:r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가져다 사용하는 알고리즘과 실제 구현한 알고리즘 구분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DD07EE5-9F94-46AA-981B-7EF29471FC2E}"/>
              </a:ext>
            </a:extLst>
          </p:cNvPr>
          <p:cNvSpPr txBox="1"/>
          <p:nvPr/>
        </p:nvSpPr>
        <p:spPr>
          <a:xfrm>
            <a:off x="864610" y="1491033"/>
            <a:ext cx="10119913" cy="295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시스템을 직관적으로 볼 수 있게끔 수행 시나리오 구체화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(8p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~ 9p)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구성도 첨부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(11p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시스템 구성도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기능 수행 과정을 직관적으로 이해할 수 있도록 표현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(12p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전체 시스템 상세 설계도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 기능</a:t>
            </a:r>
            <a:r>
              <a:rPr lang="en-US" altLang="ko-KR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악보인식</a:t>
            </a:r>
            <a:r>
              <a:rPr lang="en-US" altLang="ko-KR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음계인식</a:t>
            </a:r>
            <a:r>
              <a:rPr lang="en-US" altLang="ko-KR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애플리케이션 </a:t>
            </a:r>
            <a:r>
              <a:rPr lang="en-US" altLang="ko-KR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UI</a:t>
            </a: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</a:t>
            </a:r>
            <a:r>
              <a:rPr lang="en-US" altLang="ko-KR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통합 과정 표현</a:t>
            </a:r>
            <a:r>
              <a:rPr lang="en-US" altLang="ko-KR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(12p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전체 시스템 상세 설계도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구체적인 모듈 상세 설계</a:t>
            </a:r>
            <a:r>
              <a:rPr lang="en-US" altLang="ko-KR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(12p ~ 30p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모듈 상세 설계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860A91-5E2E-4DB6-989B-FF2CC3EC615C}"/>
              </a:ext>
            </a:extLst>
          </p:cNvPr>
          <p:cNvSpPr txBox="1"/>
          <p:nvPr/>
        </p:nvSpPr>
        <p:spPr>
          <a:xfrm>
            <a:off x="864610" y="4237190"/>
            <a:ext cx="10119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구현한 알고리즘은 모듈 상세 설계에 설명</a:t>
            </a:r>
            <a:r>
              <a:rPr lang="en-US" altLang="ko-KR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(12p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모듈 상세 설계 도입부분에 기술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참고하는 라이브러리 및 알고리즘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	- OpenCV 4.40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라이브러리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	-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안드로이드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AudioRecord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라이브러리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마이크인식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	-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JTransorm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라이브러리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(FFT)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	-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리듬 막대 알고리즘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한이음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PIANOBIM)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참고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91BBDB-C289-4883-9B4B-573D2D65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3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FB0FB3-873B-4208-9B0E-212560B14F0C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9" name="모서리가 둥근 직사각형 10">
              <a:extLst>
                <a:ext uri="{FF2B5EF4-FFF2-40B4-BE49-F238E27FC236}">
                  <a16:creationId xmlns:a16="http://schemas.microsoft.com/office/drawing/2014/main" id="{7A1DE8CD-B3E1-482C-BB87-C200545E0E55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0" name="모서리가 둥근 직사각형 10">
              <a:extLst>
                <a:ext uri="{FF2B5EF4-FFF2-40B4-BE49-F238E27FC236}">
                  <a16:creationId xmlns:a16="http://schemas.microsoft.com/office/drawing/2014/main" id="{FFC0F3EB-6A4F-45A5-83F3-FC5CC71BAA1D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리듬 막대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APP(2)Bar</a:t>
              </a: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06454"/>
              </p:ext>
            </p:extLst>
          </p:nvPr>
        </p:nvGraphicFramePr>
        <p:xfrm>
          <a:off x="6096000" y="1478639"/>
          <a:ext cx="5774580" cy="141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31533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2622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setProtocol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 )–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47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73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protocol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인자로 받은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프로토콜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D909E928-8022-4282-8939-79725189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50767"/>
              </p:ext>
            </p:extLst>
          </p:nvPr>
        </p:nvGraphicFramePr>
        <p:xfrm>
          <a:off x="355976" y="1461223"/>
          <a:ext cx="5662230" cy="21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2388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setProtocol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23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Public void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setProtocol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(int protocol)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707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악보를 읽어 각 음계마다 프로토콜을 지정해준다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78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this.protocol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=protocol;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1439346E-B3F8-4ACB-B8C6-5CFBC25C2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17076"/>
              </p:ext>
            </p:extLst>
          </p:nvPr>
        </p:nvGraphicFramePr>
        <p:xfrm>
          <a:off x="355976" y="4056121"/>
          <a:ext cx="5662230" cy="21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2388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setColor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23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Public void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setColor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(int protocol)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707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프로토콜 값을 이용하여 오른손에 해당하는지 왼손에 해당하는지에 따라 빛 막대의 색을 다르게 지정해준다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78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Paint.setColor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Color.RED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EE801B23-7B20-465B-BB2A-FF78D1ACB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55449"/>
              </p:ext>
            </p:extLst>
          </p:nvPr>
        </p:nvGraphicFramePr>
        <p:xfrm>
          <a:off x="6169521" y="4056121"/>
          <a:ext cx="5774580" cy="141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31533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2622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setProtocol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 )–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47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73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protocol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인자로 받은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프로토콜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6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FB0FB3-873B-4208-9B0E-212560B14F0C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9" name="모서리가 둥근 직사각형 10">
              <a:extLst>
                <a:ext uri="{FF2B5EF4-FFF2-40B4-BE49-F238E27FC236}">
                  <a16:creationId xmlns:a16="http://schemas.microsoft.com/office/drawing/2014/main" id="{7A1DE8CD-B3E1-482C-BB87-C200545E0E55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0" name="모서리가 둥근 직사각형 10">
              <a:extLst>
                <a:ext uri="{FF2B5EF4-FFF2-40B4-BE49-F238E27FC236}">
                  <a16:creationId xmlns:a16="http://schemas.microsoft.com/office/drawing/2014/main" id="{FFC0F3EB-6A4F-45A5-83F3-FC5CC71BAA1D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리듬 막대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APP(2)Bar</a:t>
              </a: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16559"/>
              </p:ext>
            </p:extLst>
          </p:nvPr>
        </p:nvGraphicFramePr>
        <p:xfrm>
          <a:off x="6096000" y="1478639"/>
          <a:ext cx="5774580" cy="141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31533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2622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setGo_down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47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73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True_or_false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boolean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참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거짓 판별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D909E928-8022-4282-8939-79725189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25286"/>
              </p:ext>
            </p:extLst>
          </p:nvPr>
        </p:nvGraphicFramePr>
        <p:xfrm>
          <a:off x="355976" y="1461223"/>
          <a:ext cx="5662230" cy="21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2388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setGo_down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23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Public void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setGo_down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(Boolean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true_or_false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707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빛 막대가 내려가는 중인지 아닌지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Boolean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값을 이용하여 판별한다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78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go_down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=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true_or_false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1439346E-B3F8-4ACB-B8C6-5CFBC25C2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00924"/>
              </p:ext>
            </p:extLst>
          </p:nvPr>
        </p:nvGraphicFramePr>
        <p:xfrm>
          <a:off x="355976" y="4056121"/>
          <a:ext cx="5662230" cy="21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2388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setTogether_num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23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Public void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setTogether_num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(int protocol)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707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프로토콜 값을 인자로 받아서 동시에 뉘는 음의 개수를 파악한다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78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If(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getTogether_num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()==0)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EE801B23-7B20-465B-BB2A-FF78D1ACB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36953"/>
              </p:ext>
            </p:extLst>
          </p:nvPr>
        </p:nvGraphicFramePr>
        <p:xfrm>
          <a:off x="6169521" y="4056121"/>
          <a:ext cx="5774580" cy="141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31533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2622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setTogether_num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47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73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protocol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인자로 받은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프로토콜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597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FB0FB3-873B-4208-9B0E-212560B14F0C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9" name="모서리가 둥근 직사각형 10">
              <a:extLst>
                <a:ext uri="{FF2B5EF4-FFF2-40B4-BE49-F238E27FC236}">
                  <a16:creationId xmlns:a16="http://schemas.microsoft.com/office/drawing/2014/main" id="{7A1DE8CD-B3E1-482C-BB87-C200545E0E55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0" name="모서리가 둥근 직사각형 10">
              <a:extLst>
                <a:ext uri="{FF2B5EF4-FFF2-40B4-BE49-F238E27FC236}">
                  <a16:creationId xmlns:a16="http://schemas.microsoft.com/office/drawing/2014/main" id="{FFC0F3EB-6A4F-45A5-83F3-FC5CC71BAA1D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리듬 막대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APP(2)Bar</a:t>
              </a: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96526"/>
              </p:ext>
            </p:extLst>
          </p:nvPr>
        </p:nvGraphicFramePr>
        <p:xfrm>
          <a:off x="6096000" y="1478639"/>
          <a:ext cx="5774580" cy="141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31533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2622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setTogether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()–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47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73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together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boolean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동시에 눌리는 음인지 아닌지 판단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D909E928-8022-4282-8939-79725189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34629"/>
              </p:ext>
            </p:extLst>
          </p:nvPr>
        </p:nvGraphicFramePr>
        <p:xfrm>
          <a:off x="355976" y="1461223"/>
          <a:ext cx="5662230" cy="22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2388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setTogether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23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Public void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setTogether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707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동시에 치는 음인지 아닌지 판별한다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78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If(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getTogether_num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()==0){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	together = false;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1439346E-B3F8-4ACB-B8C6-5CFBC25C2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20061"/>
              </p:ext>
            </p:extLst>
          </p:nvPr>
        </p:nvGraphicFramePr>
        <p:xfrm>
          <a:off x="355976" y="4056121"/>
          <a:ext cx="5662230" cy="21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2388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setType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23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Public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void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setType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(int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protocol)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707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프로토콜 값을 인자로 받아서 흰 건반인지 검은 건반인지 판단한다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78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If((protocol/10000)%100&gt;=10)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EE801B23-7B20-465B-BB2A-FF78D1ACB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64221"/>
              </p:ext>
            </p:extLst>
          </p:nvPr>
        </p:nvGraphicFramePr>
        <p:xfrm>
          <a:off x="6169521" y="4056121"/>
          <a:ext cx="5774580" cy="141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31533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2622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setType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47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73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protocol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인자로 받은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프로토콜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24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43404"/>
              </p:ext>
            </p:extLst>
          </p:nvPr>
        </p:nvGraphicFramePr>
        <p:xfrm>
          <a:off x="6096000" y="1478639"/>
          <a:ext cx="5774580" cy="141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31533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2622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setX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47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73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protocol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인자로 받은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프로토콜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D909E928-8022-4282-8939-79725189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94926"/>
              </p:ext>
            </p:extLst>
          </p:nvPr>
        </p:nvGraphicFramePr>
        <p:xfrm>
          <a:off x="355976" y="1461223"/>
          <a:ext cx="5662230" cy="256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2388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setX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23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Public void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setX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(int protocol)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707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프로토콜 값을 인자로 받아서 빛 막대기의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x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좌표 값을 설정해준다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78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int temp = protocol;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if((temp/10000) % 10 == 0){ //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쉼표라면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}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pPr fontAlgn="base" latinLnBrk="1"/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1439346E-B3F8-4ACB-B8C6-5CFBC25C2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51299"/>
              </p:ext>
            </p:extLst>
          </p:nvPr>
        </p:nvGraphicFramePr>
        <p:xfrm>
          <a:off x="355976" y="4056121"/>
          <a:ext cx="5662230" cy="22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2388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setY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23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Public void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setY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(int protocol)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707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프로토콜 값을 인자로 받아서 빛 막대기의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y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좌표 값을 설정해준다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78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if((protocol/10000) % 100 &gt;=10){ //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흰 건반이라면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}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EE801B23-7B20-465B-BB2A-FF78D1ACB766}"/>
              </a:ext>
            </a:extLst>
          </p:cNvPr>
          <p:cNvGraphicFramePr>
            <a:graphicFrameLocks noGrp="1"/>
          </p:cNvGraphicFramePr>
          <p:nvPr/>
        </p:nvGraphicFramePr>
        <p:xfrm>
          <a:off x="6169521" y="4056121"/>
          <a:ext cx="5774580" cy="141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31533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2622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setY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 )–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47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73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protocol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인자로 받은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프로토콜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AA7256E-7B7F-4295-A2C4-712A1F896E64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18" name="모서리가 둥근 직사각형 10">
              <a:extLst>
                <a:ext uri="{FF2B5EF4-FFF2-40B4-BE49-F238E27FC236}">
                  <a16:creationId xmlns:a16="http://schemas.microsoft.com/office/drawing/2014/main" id="{C3A36B41-0BDF-4348-B0B0-99D07E76188F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A00F4517-E225-4956-93E4-CA3B6DFE2032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리듬 막대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APP(2)Bar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16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62831"/>
              </p:ext>
            </p:extLst>
          </p:nvPr>
        </p:nvGraphicFramePr>
        <p:xfrm>
          <a:off x="6096000" y="1478639"/>
          <a:ext cx="5774580" cy="141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31533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2622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setLength</a:t>
                      </a:r>
                      <a:r>
                        <a:rPr lang="en-US" altLang="ko-KR" sz="1600" dirty="0"/>
                        <a:t>( )–</a:t>
                      </a:r>
                      <a:r>
                        <a:rPr lang="ko-KR" altLang="en-US" sz="1600" dirty="0"/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47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73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protocol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인자로 받은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프로토콜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D909E928-8022-4282-8939-79725189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00165"/>
              </p:ext>
            </p:extLst>
          </p:nvPr>
        </p:nvGraphicFramePr>
        <p:xfrm>
          <a:off x="355976" y="1461223"/>
          <a:ext cx="5662230" cy="21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2388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setLength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23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Public void </a:t>
                      </a:r>
                      <a:r>
                        <a:rPr lang="en-US" altLang="ko-KR" sz="1600" dirty="0" err="1"/>
                        <a:t>setLength</a:t>
                      </a:r>
                      <a:r>
                        <a:rPr lang="en-US" altLang="ko-KR" sz="1600" dirty="0"/>
                        <a:t>(int protocol)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707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프로토콜 값을 인자로 받아서 빛 막대기의 세로 길이를 설정해준다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78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this.protocol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=protocol;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1439346E-B3F8-4ACB-B8C6-5CFBC25C2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54025"/>
              </p:ext>
            </p:extLst>
          </p:nvPr>
        </p:nvGraphicFramePr>
        <p:xfrm>
          <a:off x="355976" y="4056121"/>
          <a:ext cx="5662230" cy="21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2388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setLength_boundary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23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Public void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setLength_boundary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(float length)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707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빛 막대기의 세로 길이인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length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값을 인자로 받아서 및 박대기가 판정선에 닿았을 때의 길이를 측정해준다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78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Paint.setColor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Color.RED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EE801B23-7B20-465B-BB2A-FF78D1ACB766}"/>
              </a:ext>
            </a:extLst>
          </p:cNvPr>
          <p:cNvGraphicFramePr>
            <a:graphicFrameLocks noGrp="1"/>
          </p:cNvGraphicFramePr>
          <p:nvPr/>
        </p:nvGraphicFramePr>
        <p:xfrm>
          <a:off x="6169521" y="4056121"/>
          <a:ext cx="5774580" cy="141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31533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2622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setLength_boundary</a:t>
                      </a:r>
                      <a:r>
                        <a:rPr lang="en-US" altLang="ko-KR" sz="1600" dirty="0"/>
                        <a:t>( )–</a:t>
                      </a:r>
                      <a:r>
                        <a:rPr lang="ko-KR" altLang="en-US" sz="1600" dirty="0"/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47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73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length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float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인자로 받은 빛 막대기의 길이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CFF20E3E-58CC-413A-BC28-4077E2B18676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18" name="모서리가 둥근 직사각형 10">
              <a:extLst>
                <a:ext uri="{FF2B5EF4-FFF2-40B4-BE49-F238E27FC236}">
                  <a16:creationId xmlns:a16="http://schemas.microsoft.com/office/drawing/2014/main" id="{A1689050-0D46-457D-99B4-48FBF8A1CBDD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C1408590-7937-4EA5-8853-FFB299CC27BA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리듬 막대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APP(2)Bar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977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613225"/>
              </p:ext>
            </p:extLst>
          </p:nvPr>
        </p:nvGraphicFramePr>
        <p:xfrm>
          <a:off x="6096000" y="1478639"/>
          <a:ext cx="5774580" cy="141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31533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2622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setTune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 )–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47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73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Tune_right_or_wrong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인자로 받은 음계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D909E928-8022-4282-8939-79725189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66771"/>
              </p:ext>
            </p:extLst>
          </p:nvPr>
        </p:nvGraphicFramePr>
        <p:xfrm>
          <a:off x="355976" y="1461223"/>
          <a:ext cx="5662230" cy="21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2388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setTune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23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Public void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setTune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(int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tune_right_or_wrong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707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음계를 의미하는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tune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변수에 음계가 맞았는지 </a:t>
                      </a:r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아닌지에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대한 결과를 대입해준다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78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Tune=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tune_right_or_wrong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1439346E-B3F8-4ACB-B8C6-5CFBC25C2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03611"/>
              </p:ext>
            </p:extLst>
          </p:nvPr>
        </p:nvGraphicFramePr>
        <p:xfrm>
          <a:off x="355976" y="4056121"/>
          <a:ext cx="5662230" cy="240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2388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setBeat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23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Public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void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setBeat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(int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beat_early_or_right_or_late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707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박자를 의미하는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beat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변수에 박자가 빨랐는지 정확한지 </a:t>
                      </a:r>
                      <a:r>
                        <a:rPr lang="ko-KR" altLang="en-US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느린지에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대한 결과를 대입해준다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78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Beat=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beat_early_or_right_or_late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EE801B23-7B20-465B-BB2A-FF78D1ACB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86103"/>
              </p:ext>
            </p:extLst>
          </p:nvPr>
        </p:nvGraphicFramePr>
        <p:xfrm>
          <a:off x="6169521" y="4056121"/>
          <a:ext cx="5774580" cy="150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31533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2622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setBeat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 )–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47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73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beat_early_or_right_or_late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인자로 받은 박자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D74A78F4-475A-4F6B-A0E7-2031CBE4DBC3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18" name="모서리가 둥근 직사각형 10">
              <a:extLst>
                <a:ext uri="{FF2B5EF4-FFF2-40B4-BE49-F238E27FC236}">
                  <a16:creationId xmlns:a16="http://schemas.microsoft.com/office/drawing/2014/main" id="{00191B2A-A83B-43D8-8498-F8039FFC16F7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9141331C-CFD0-4F5A-9AA6-EFC020788611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리듬 막대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APP(2)Bar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124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모듈 상세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A53FEC-1708-4C74-A66C-483C8EDD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62108"/>
              </p:ext>
            </p:extLst>
          </p:nvPr>
        </p:nvGraphicFramePr>
        <p:xfrm>
          <a:off x="6096000" y="1478639"/>
          <a:ext cx="5774580" cy="150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994520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115898818"/>
                    </a:ext>
                  </a:extLst>
                </a:gridCol>
                <a:gridCol w="3153300">
                  <a:extLst>
                    <a:ext uri="{9D8B030D-6E8A-4147-A177-3AD203B41FA5}">
                      <a16:colId xmlns:a16="http://schemas.microsoft.com/office/drawing/2014/main" val="2228603482"/>
                    </a:ext>
                  </a:extLst>
                </a:gridCol>
              </a:tblGrid>
              <a:tr h="32622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setResult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 )–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데이터 구조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53946"/>
                  </a:ext>
                </a:extLst>
              </a:tr>
              <a:tr h="347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24687"/>
                  </a:ext>
                </a:extLst>
              </a:tr>
              <a:tr h="73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result_great_or_good_or_bad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int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인자로 받은 음계와 박자에 대한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29205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D909E928-8022-4282-8939-79725189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185"/>
              </p:ext>
            </p:extLst>
          </p:nvPr>
        </p:nvGraphicFramePr>
        <p:xfrm>
          <a:off x="355976" y="1461223"/>
          <a:ext cx="5662230" cy="240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18">
                  <a:extLst>
                    <a:ext uri="{9D8B030D-6E8A-4147-A177-3AD203B41FA5}">
                      <a16:colId xmlns:a16="http://schemas.microsoft.com/office/drawing/2014/main" val="745012490"/>
                    </a:ext>
                  </a:extLst>
                </a:gridCol>
                <a:gridCol w="4557212">
                  <a:extLst>
                    <a:ext uri="{9D8B030D-6E8A-4147-A177-3AD203B41FA5}">
                      <a16:colId xmlns:a16="http://schemas.microsoft.com/office/drawing/2014/main" val="1840057774"/>
                    </a:ext>
                  </a:extLst>
                </a:gridCol>
              </a:tblGrid>
              <a:tr h="2388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setResult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85604"/>
                  </a:ext>
                </a:extLst>
              </a:tr>
              <a:tr h="23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Public void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setResult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(int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result_great_or_good_or_bad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18962"/>
                  </a:ext>
                </a:extLst>
              </a:tr>
              <a:tr h="707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건반이 음계와 박자를 맞춰서 잘 눌렸는지 판단하여 결과 값을 의미하는 변수인 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result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에 대입 해준다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20558"/>
                  </a:ext>
                </a:extLst>
              </a:tr>
              <a:tr h="78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Result=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result_great_or_good_or_bad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8848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A88538-F4EA-4B88-AD87-C2FCA5701687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16" name="모서리가 둥근 직사각형 10">
              <a:extLst>
                <a:ext uri="{FF2B5EF4-FFF2-40B4-BE49-F238E27FC236}">
                  <a16:creationId xmlns:a16="http://schemas.microsoft.com/office/drawing/2014/main" id="{F7769546-049F-4611-8C3E-67FA4058EDC6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7" name="모서리가 둥근 직사각형 10">
              <a:extLst>
                <a:ext uri="{FF2B5EF4-FFF2-40B4-BE49-F238E27FC236}">
                  <a16:creationId xmlns:a16="http://schemas.microsoft.com/office/drawing/2014/main" id="{3AAAE352-FAA4-48D1-9758-008AF658AA64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리듬 막대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APP(2)Bar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843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322DB211-D721-4AB2-ACB5-16EDC801D541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17" name="양쪽 모서리가 둥근 사각형 12">
              <a:extLst>
                <a:ext uri="{FF2B5EF4-FFF2-40B4-BE49-F238E27FC236}">
                  <a16:creationId xmlns:a16="http://schemas.microsoft.com/office/drawing/2014/main" id="{2123BE47-A9A7-4FAE-AB50-CE9D90719295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0A2D20A3-045D-428E-9620-0C9F7C7E25A0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9" name="자유형 20">
              <a:extLst>
                <a:ext uri="{FF2B5EF4-FFF2-40B4-BE49-F238E27FC236}">
                  <a16:creationId xmlns:a16="http://schemas.microsoft.com/office/drawing/2014/main" id="{B4899477-BEDC-49D3-BD92-051C010E6743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07 </a:t>
              </a:r>
              <a:r>
                <a:rPr lang="ko-KR" altLang="en-US" sz="30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개발 환경 및 개발 방법</a:t>
              </a:r>
              <a:endParaRPr lang="en-US" altLang="ko-KR" sz="30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0" name="모서리가 둥근 직사각형 4">
            <a:extLst>
              <a:ext uri="{FF2B5EF4-FFF2-40B4-BE49-F238E27FC236}">
                <a16:creationId xmlns:a16="http://schemas.microsoft.com/office/drawing/2014/main" id="{CBC1B4DD-2E27-47B6-98B1-95491BAE2C6D}"/>
              </a:ext>
            </a:extLst>
          </p:cNvPr>
          <p:cNvSpPr/>
          <p:nvPr/>
        </p:nvSpPr>
        <p:spPr>
          <a:xfrm>
            <a:off x="8337409" y="3548327"/>
            <a:ext cx="2061146" cy="2734836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GM60A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해상도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최대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1920 x 1080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밝기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1,000 </a:t>
            </a:r>
            <a:r>
              <a:rPr lang="ko-KR" altLang="en-US" sz="1200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루멘</a:t>
            </a:r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명암비</a:t>
            </a: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1,000 : 1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투사거리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1 ~ 4 m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스피커 출력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2W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HDMI , VGA ,USB, WIFI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무게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930g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가격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129,000₩</a:t>
            </a:r>
          </a:p>
        </p:txBody>
      </p:sp>
      <p:sp>
        <p:nvSpPr>
          <p:cNvPr id="43" name="모서리가 둥근 직사각형 4">
            <a:extLst>
              <a:ext uri="{FF2B5EF4-FFF2-40B4-BE49-F238E27FC236}">
                <a16:creationId xmlns:a16="http://schemas.microsoft.com/office/drawing/2014/main" id="{427AF2AB-9DA5-4551-B969-AE92F68A9BE5}"/>
              </a:ext>
            </a:extLst>
          </p:cNvPr>
          <p:cNvSpPr/>
          <p:nvPr/>
        </p:nvSpPr>
        <p:spPr>
          <a:xfrm>
            <a:off x="8511559" y="1471527"/>
            <a:ext cx="1808282" cy="274348"/>
          </a:xfrm>
          <a:prstGeom prst="roundRect">
            <a:avLst>
              <a:gd name="adj" fmla="val 39742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빔 프로젝터</a:t>
            </a:r>
          </a:p>
        </p:txBody>
      </p:sp>
      <p:sp>
        <p:nvSpPr>
          <p:cNvPr id="52" name="모서리가 둥근 직사각형 4">
            <a:extLst>
              <a:ext uri="{FF2B5EF4-FFF2-40B4-BE49-F238E27FC236}">
                <a16:creationId xmlns:a16="http://schemas.microsoft.com/office/drawing/2014/main" id="{29C1086C-78CF-4883-B961-472B6649975D}"/>
              </a:ext>
            </a:extLst>
          </p:cNvPr>
          <p:cNvSpPr/>
          <p:nvPr/>
        </p:nvSpPr>
        <p:spPr>
          <a:xfrm>
            <a:off x="1850829" y="3548327"/>
            <a:ext cx="2061146" cy="2734836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CPU : </a:t>
            </a: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엑스 노스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9820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램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8GB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 사항</a:t>
            </a:r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애플리케이션 제작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시연</a:t>
            </a:r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카메라로 악보 인식</a:t>
            </a:r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마이크로 음계 인식</a:t>
            </a:r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빔 프로젝터에 데이터 전송</a:t>
            </a:r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3" name="모서리가 둥근 직사각형 4">
            <a:extLst>
              <a:ext uri="{FF2B5EF4-FFF2-40B4-BE49-F238E27FC236}">
                <a16:creationId xmlns:a16="http://schemas.microsoft.com/office/drawing/2014/main" id="{7B0F2369-83CB-477F-8D00-019B17F84B09}"/>
              </a:ext>
            </a:extLst>
          </p:cNvPr>
          <p:cNvSpPr/>
          <p:nvPr/>
        </p:nvSpPr>
        <p:spPr>
          <a:xfrm>
            <a:off x="5065427" y="3548327"/>
            <a:ext cx="2061146" cy="2734836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JL-6216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61-Key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포함 사항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pPr marL="171450" indent="-171450" algn="ctr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16 velocity level</a:t>
            </a:r>
          </a:p>
          <a:p>
            <a:pPr marL="171450" indent="-171450" algn="ctr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16-channel for MIDI OUT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가격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보유중</a:t>
            </a:r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6" name="모서리가 둥근 직사각형 4">
            <a:extLst>
              <a:ext uri="{FF2B5EF4-FFF2-40B4-BE49-F238E27FC236}">
                <a16:creationId xmlns:a16="http://schemas.microsoft.com/office/drawing/2014/main" id="{08A3C2E3-0DCB-455A-BFEE-76255EB5DCEC}"/>
              </a:ext>
            </a:extLst>
          </p:cNvPr>
          <p:cNvSpPr/>
          <p:nvPr/>
        </p:nvSpPr>
        <p:spPr>
          <a:xfrm>
            <a:off x="5190760" y="1471527"/>
            <a:ext cx="1808282" cy="274348"/>
          </a:xfrm>
          <a:prstGeom prst="roundRect">
            <a:avLst>
              <a:gd name="adj" fmla="val 39742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전자 피아노</a:t>
            </a:r>
          </a:p>
        </p:txBody>
      </p:sp>
      <p:sp>
        <p:nvSpPr>
          <p:cNvPr id="57" name="모서리가 둥근 직사각형 4">
            <a:extLst>
              <a:ext uri="{FF2B5EF4-FFF2-40B4-BE49-F238E27FC236}">
                <a16:creationId xmlns:a16="http://schemas.microsoft.com/office/drawing/2014/main" id="{48C7917C-F719-46B9-86C9-8DA2F5B96007}"/>
              </a:ext>
            </a:extLst>
          </p:cNvPr>
          <p:cNvSpPr/>
          <p:nvPr/>
        </p:nvSpPr>
        <p:spPr>
          <a:xfrm>
            <a:off x="1977261" y="1471527"/>
            <a:ext cx="1808282" cy="274348"/>
          </a:xfrm>
          <a:prstGeom prst="roundRect">
            <a:avLst>
              <a:gd name="adj" fmla="val 39742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스마트폰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AC5482-08CA-4FD7-B8D7-005FB9E71F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09" y="1905000"/>
            <a:ext cx="1524000" cy="1524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EF5F259-3D36-49C8-8D03-27951DD925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84" y="2121840"/>
            <a:ext cx="1447034" cy="11441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70CCCB-ADBA-4F23-A7ED-C486BC5D6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158" y="1989176"/>
            <a:ext cx="669626" cy="133600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97E000-F10E-4961-9E0F-84377068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60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2708CAF-163B-45F6-AF03-F56DF4ADCB33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27" name="양쪽 모서리가 둥근 사각형 12">
              <a:extLst>
                <a:ext uri="{FF2B5EF4-FFF2-40B4-BE49-F238E27FC236}">
                  <a16:creationId xmlns:a16="http://schemas.microsoft.com/office/drawing/2014/main" id="{4C9CA5BC-D9F4-4005-80C5-91171CF736A5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8" name="모서리가 둥근 직사각형 4">
              <a:extLst>
                <a:ext uri="{FF2B5EF4-FFF2-40B4-BE49-F238E27FC236}">
                  <a16:creationId xmlns:a16="http://schemas.microsoft.com/office/drawing/2014/main" id="{1AB7C2B4-AB2C-4FE1-A8B8-1F5165CF0A65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9" name="자유형 20">
              <a:extLst>
                <a:ext uri="{FF2B5EF4-FFF2-40B4-BE49-F238E27FC236}">
                  <a16:creationId xmlns:a16="http://schemas.microsoft.com/office/drawing/2014/main" id="{31EA1A5A-0FEB-4154-BC43-36E9BF54CB93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07 </a:t>
              </a:r>
              <a:r>
                <a:rPr lang="ko-KR" altLang="en-US" sz="30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개발 환경 및 개발 방법</a:t>
              </a:r>
              <a:endParaRPr lang="en-US" altLang="ko-KR" sz="30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0" name="모서리가 둥근 직사각형 4">
            <a:extLst>
              <a:ext uri="{FF2B5EF4-FFF2-40B4-BE49-F238E27FC236}">
                <a16:creationId xmlns:a16="http://schemas.microsoft.com/office/drawing/2014/main" id="{CBC1B4DD-2E27-47B6-98B1-95491BAE2C6D}"/>
              </a:ext>
            </a:extLst>
          </p:cNvPr>
          <p:cNvSpPr/>
          <p:nvPr/>
        </p:nvSpPr>
        <p:spPr>
          <a:xfrm>
            <a:off x="3658063" y="3548327"/>
            <a:ext cx="2061146" cy="2734836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악보변환 알고리즘에 이용</a:t>
            </a:r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개발사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Intel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사용개발언어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C++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사용버전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4.4.0</a:t>
            </a:r>
          </a:p>
        </p:txBody>
      </p:sp>
      <p:sp>
        <p:nvSpPr>
          <p:cNvPr id="43" name="모서리가 둥근 직사각형 4">
            <a:extLst>
              <a:ext uri="{FF2B5EF4-FFF2-40B4-BE49-F238E27FC236}">
                <a16:creationId xmlns:a16="http://schemas.microsoft.com/office/drawing/2014/main" id="{427AF2AB-9DA5-4551-B969-AE92F68A9BE5}"/>
              </a:ext>
            </a:extLst>
          </p:cNvPr>
          <p:cNvSpPr/>
          <p:nvPr/>
        </p:nvSpPr>
        <p:spPr>
          <a:xfrm>
            <a:off x="3832213" y="1471527"/>
            <a:ext cx="1808282" cy="274348"/>
          </a:xfrm>
          <a:prstGeom prst="roundRect">
            <a:avLst>
              <a:gd name="adj" fmla="val 39742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OpenCV</a:t>
            </a:r>
            <a:endParaRPr lang="ko-KR" altLang="en-US" sz="15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4" name="모서리가 둥근 직사각형 4">
            <a:extLst>
              <a:ext uri="{FF2B5EF4-FFF2-40B4-BE49-F238E27FC236}">
                <a16:creationId xmlns:a16="http://schemas.microsoft.com/office/drawing/2014/main" id="{472F1CFE-FF15-4722-8B20-ED2AAAE90954}"/>
              </a:ext>
            </a:extLst>
          </p:cNvPr>
          <p:cNvSpPr/>
          <p:nvPr/>
        </p:nvSpPr>
        <p:spPr>
          <a:xfrm>
            <a:off x="6472793" y="3548327"/>
            <a:ext cx="2061146" cy="2734836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 서버 구축</a:t>
            </a:r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개발사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amazon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EC2 </a:t>
            </a: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버전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P2.xlarge 1GPU, 4CPU,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GPU </a:t>
            </a: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메모리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12GB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메모리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61GB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C4.large ( 2CPU,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3.75Gb Mem, Net 500mbps )</a:t>
            </a:r>
            <a:endParaRPr lang="ko-KR" altLang="en-US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AC5F863B-0252-4F6B-8582-F05927C1A29C}"/>
              </a:ext>
            </a:extLst>
          </p:cNvPr>
          <p:cNvSpPr/>
          <p:nvPr/>
        </p:nvSpPr>
        <p:spPr>
          <a:xfrm>
            <a:off x="9303089" y="3548327"/>
            <a:ext cx="2061146" cy="2734836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서버에 연동할 데이터베이스</a:t>
            </a:r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개발사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Oracle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사용개발언어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SQL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사용버전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8.0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RDB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db.t2.mircro</a:t>
            </a: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( 1CPU,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1Gb Mem SSD 20Gb )</a:t>
            </a:r>
          </a:p>
        </p:txBody>
      </p:sp>
      <p:sp>
        <p:nvSpPr>
          <p:cNvPr id="54" name="모서리가 둥근 직사각형 4">
            <a:extLst>
              <a:ext uri="{FF2B5EF4-FFF2-40B4-BE49-F238E27FC236}">
                <a16:creationId xmlns:a16="http://schemas.microsoft.com/office/drawing/2014/main" id="{553DBED0-DA00-4693-9B8C-3A992B40158E}"/>
              </a:ext>
            </a:extLst>
          </p:cNvPr>
          <p:cNvSpPr/>
          <p:nvPr/>
        </p:nvSpPr>
        <p:spPr>
          <a:xfrm>
            <a:off x="6542177" y="1471527"/>
            <a:ext cx="1808282" cy="274348"/>
          </a:xfrm>
          <a:prstGeom prst="roundRect">
            <a:avLst>
              <a:gd name="adj" fmla="val 39742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AWS</a:t>
            </a:r>
            <a:endParaRPr lang="ko-KR" altLang="en-US" sz="15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E4DCBCB2-1222-4EA7-B9B1-8861B990C584}"/>
              </a:ext>
            </a:extLst>
          </p:cNvPr>
          <p:cNvSpPr/>
          <p:nvPr/>
        </p:nvSpPr>
        <p:spPr>
          <a:xfrm>
            <a:off x="9413901" y="1471527"/>
            <a:ext cx="1808282" cy="274348"/>
          </a:xfrm>
          <a:prstGeom prst="roundRect">
            <a:avLst>
              <a:gd name="adj" fmla="val 39742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MySQL</a:t>
            </a:r>
            <a:endParaRPr lang="ko-KR" altLang="en-US" sz="15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711022-1210-4A09-98ED-44CF1E444B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64" y="1999939"/>
            <a:ext cx="1231016" cy="1314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432D0F-D5D2-494C-98A6-66A758D9B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796" y="1888750"/>
            <a:ext cx="1572491" cy="15724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A0338BF-4AAB-4AED-BADC-B97AED55B4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25" y="1999939"/>
            <a:ext cx="1808282" cy="1355695"/>
          </a:xfrm>
          <a:prstGeom prst="rect">
            <a:avLst/>
          </a:prstGeom>
        </p:spPr>
      </p:pic>
      <p:sp>
        <p:nvSpPr>
          <p:cNvPr id="23" name="모서리가 둥근 직사각형 4">
            <a:extLst>
              <a:ext uri="{FF2B5EF4-FFF2-40B4-BE49-F238E27FC236}">
                <a16:creationId xmlns:a16="http://schemas.microsoft.com/office/drawing/2014/main" id="{07E2BD8F-30C6-41BB-9EAC-08857A4FB1C2}"/>
              </a:ext>
            </a:extLst>
          </p:cNvPr>
          <p:cNvSpPr/>
          <p:nvPr/>
        </p:nvSpPr>
        <p:spPr>
          <a:xfrm>
            <a:off x="786665" y="3548327"/>
            <a:ext cx="2061146" cy="2734836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안드로이드 애플리케이션 개발</a:t>
            </a:r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개발사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Google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사용개발언어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Java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사용버전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4.1.1</a:t>
            </a:r>
          </a:p>
        </p:txBody>
      </p:sp>
      <p:sp>
        <p:nvSpPr>
          <p:cNvPr id="24" name="모서리가 둥근 직사각형 4">
            <a:extLst>
              <a:ext uri="{FF2B5EF4-FFF2-40B4-BE49-F238E27FC236}">
                <a16:creationId xmlns:a16="http://schemas.microsoft.com/office/drawing/2014/main" id="{E05C1579-F87B-4745-B371-B938C65EA0FE}"/>
              </a:ext>
            </a:extLst>
          </p:cNvPr>
          <p:cNvSpPr/>
          <p:nvPr/>
        </p:nvSpPr>
        <p:spPr>
          <a:xfrm>
            <a:off x="913097" y="1471527"/>
            <a:ext cx="1808282" cy="274348"/>
          </a:xfrm>
          <a:prstGeom prst="roundRect">
            <a:avLst>
              <a:gd name="adj" fmla="val 39742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Android </a:t>
            </a:r>
            <a:r>
              <a:rPr lang="en-US" altLang="ko-KR" sz="1500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Stuido</a:t>
            </a:r>
            <a:endParaRPr lang="ko-KR" altLang="en-US" sz="15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A39421B-6C47-4375-A4AE-C482426439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92" y="1911900"/>
            <a:ext cx="1420695" cy="142069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F48B9E-C839-4757-B22E-F2146B14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86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AA14EF-9FC6-4CC2-A536-4E2B2867E81A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20" name="양쪽 모서리가 둥근 사각형 12">
              <a:extLst>
                <a:ext uri="{FF2B5EF4-FFF2-40B4-BE49-F238E27FC236}">
                  <a16:creationId xmlns:a16="http://schemas.microsoft.com/office/drawing/2014/main" id="{D260F613-DFA0-4D25-A2E6-7DFA5CC35050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3" name="모서리가 둥근 직사각형 4">
              <a:extLst>
                <a:ext uri="{FF2B5EF4-FFF2-40B4-BE49-F238E27FC236}">
                  <a16:creationId xmlns:a16="http://schemas.microsoft.com/office/drawing/2014/main" id="{617AAC18-1368-4C5E-B42A-D15487295BCD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4" name="자유형 20">
              <a:extLst>
                <a:ext uri="{FF2B5EF4-FFF2-40B4-BE49-F238E27FC236}">
                  <a16:creationId xmlns:a16="http://schemas.microsoft.com/office/drawing/2014/main" id="{81B1268A-AC29-49E9-9896-8600FF03AE67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07 </a:t>
              </a:r>
              <a:r>
                <a:rPr lang="ko-KR" altLang="en-US" sz="30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개발 환경 및 개발 방법</a:t>
              </a:r>
              <a:endParaRPr lang="en-US" altLang="ko-KR" sz="30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63882CF-8066-468A-BA4E-B547A742A6B3}"/>
              </a:ext>
            </a:extLst>
          </p:cNvPr>
          <p:cNvGrpSpPr/>
          <p:nvPr/>
        </p:nvGrpSpPr>
        <p:grpSpPr>
          <a:xfrm>
            <a:off x="784630" y="1147882"/>
            <a:ext cx="3441008" cy="340972"/>
            <a:chOff x="1635164" y="2479457"/>
            <a:chExt cx="1323935" cy="372052"/>
          </a:xfrm>
        </p:grpSpPr>
        <p:sp>
          <p:nvSpPr>
            <p:cNvPr id="36" name="모서리가 둥근 직사각형 10">
              <a:extLst>
                <a:ext uri="{FF2B5EF4-FFF2-40B4-BE49-F238E27FC236}">
                  <a16:creationId xmlns:a16="http://schemas.microsoft.com/office/drawing/2014/main" id="{73D26F01-A4F7-43C7-8856-EB17BDA0B3CB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37" name="모서리가 둥근 직사각형 10">
              <a:extLst>
                <a:ext uri="{FF2B5EF4-FFF2-40B4-BE49-F238E27FC236}">
                  <a16:creationId xmlns:a16="http://schemas.microsoft.com/office/drawing/2014/main" id="{C73D51F5-525E-4F45-896A-41EB77691556}"/>
                </a:ext>
              </a:extLst>
            </p:cNvPr>
            <p:cNvSpPr/>
            <p:nvPr/>
          </p:nvSpPr>
          <p:spPr>
            <a:xfrm>
              <a:off x="1727238" y="252023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서버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0D4C629-BD6C-433B-AF15-9CE5730E2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65" y="2815949"/>
            <a:ext cx="846879" cy="8468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8F3B1D-3FDB-4086-80D1-B9F4E17D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618" y="3033202"/>
            <a:ext cx="1319980" cy="492744"/>
          </a:xfrm>
          <a:prstGeom prst="rect">
            <a:avLst/>
          </a:prstGeom>
        </p:spPr>
      </p:pic>
      <p:sp>
        <p:nvSpPr>
          <p:cNvPr id="81" name="모서리가 둥근 직사각형 10">
            <a:extLst>
              <a:ext uri="{FF2B5EF4-FFF2-40B4-BE49-F238E27FC236}">
                <a16:creationId xmlns:a16="http://schemas.microsoft.com/office/drawing/2014/main" id="{D1D779A6-C3B9-4668-93DA-5A92BD1F863D}"/>
              </a:ext>
            </a:extLst>
          </p:cNvPr>
          <p:cNvSpPr/>
          <p:nvPr/>
        </p:nvSpPr>
        <p:spPr>
          <a:xfrm>
            <a:off x="8348288" y="3705405"/>
            <a:ext cx="1092641" cy="2072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AWS</a:t>
            </a:r>
          </a:p>
        </p:txBody>
      </p:sp>
      <p:sp>
        <p:nvSpPr>
          <p:cNvPr id="84" name="모서리가 둥근 직사각형 10">
            <a:extLst>
              <a:ext uri="{FF2B5EF4-FFF2-40B4-BE49-F238E27FC236}">
                <a16:creationId xmlns:a16="http://schemas.microsoft.com/office/drawing/2014/main" id="{E6CABC55-05FC-477F-9877-0D4474893E7E}"/>
              </a:ext>
            </a:extLst>
          </p:cNvPr>
          <p:cNvSpPr/>
          <p:nvPr/>
        </p:nvSpPr>
        <p:spPr>
          <a:xfrm>
            <a:off x="9863354" y="3705405"/>
            <a:ext cx="1092641" cy="2072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MySQL</a:t>
            </a:r>
            <a:r>
              <a:rPr lang="en-US" altLang="ko-KR" sz="1000" b="1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5A5DF0-537E-4DAD-A0E2-3BFC2F338D11}"/>
              </a:ext>
            </a:extLst>
          </p:cNvPr>
          <p:cNvSpPr txBox="1"/>
          <p:nvPr/>
        </p:nvSpPr>
        <p:spPr>
          <a:xfrm>
            <a:off x="812505" y="1444047"/>
            <a:ext cx="10143490" cy="471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애플리케이션에서 연산 요청 시 서버는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데이터를 불러와 해당 프로그램에서 연산 처리 후 올바른 결과를 애플리케이션에 전송해줌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AWS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EC2(</a:t>
            </a:r>
            <a:r>
              <a:rPr lang="en-US" altLang="ko-KR" b="0" i="0" dirty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Elastic Compute Cloud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이용한 서버 구축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Ubuntu Server 20.04 LTS (</a:t>
            </a:r>
            <a:r>
              <a:rPr lang="en-US" altLang="ko-KR" u="sng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HVM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SSD Volume Type 64bit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c4.large ( vCPU : 2, Mem : 3.75Gb, Network : 500Mbps 0.1$/h 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AWS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RDS(Relational Database service)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이용한 서버와 데이터 베이스 연동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MySQL 8.0.20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db.t2.mircro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vCPU : 1 , Mem : 1Gb, 20Gb, 0.03$/h 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C427094-5817-49B0-99CE-DCD5CA57FD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760" y="4108937"/>
            <a:ext cx="512594" cy="492744"/>
          </a:xfrm>
          <a:prstGeom prst="rect">
            <a:avLst/>
          </a:prstGeom>
        </p:spPr>
      </p:pic>
      <p:sp>
        <p:nvSpPr>
          <p:cNvPr id="89" name="모서리가 둥근 직사각형 10">
            <a:extLst>
              <a:ext uri="{FF2B5EF4-FFF2-40B4-BE49-F238E27FC236}">
                <a16:creationId xmlns:a16="http://schemas.microsoft.com/office/drawing/2014/main" id="{04AF1CD1-3643-4C12-898D-389E90996A9E}"/>
              </a:ext>
            </a:extLst>
          </p:cNvPr>
          <p:cNvSpPr/>
          <p:nvPr/>
        </p:nvSpPr>
        <p:spPr>
          <a:xfrm>
            <a:off x="9100924" y="4756558"/>
            <a:ext cx="1092641" cy="2072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Ubuntu</a:t>
            </a:r>
            <a:endParaRPr lang="en-US" altLang="ko-KR" sz="1600" b="1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2D65D-0058-4953-B229-703B8EED5CD2}"/>
              </a:ext>
            </a:extLst>
          </p:cNvPr>
          <p:cNvSpPr txBox="1"/>
          <p:nvPr/>
        </p:nvSpPr>
        <p:spPr>
          <a:xfrm>
            <a:off x="850777" y="6392182"/>
            <a:ext cx="88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sng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HVM</a:t>
            </a:r>
            <a:r>
              <a:rPr lang="en-US" altLang="ko-KR" sz="1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Hardware Virtual Machine | </a:t>
            </a:r>
            <a:r>
              <a:rPr lang="ko-KR" altLang="en-US" sz="1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완전 가상화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1B4C54-CB74-43C1-927D-B70B41A2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0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2CBEFF4-7A71-4409-90AD-466F08E67D17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31" name="양쪽 모서리가 둥근 사각형 12">
              <a:extLst>
                <a:ext uri="{FF2B5EF4-FFF2-40B4-BE49-F238E27FC236}">
                  <a16:creationId xmlns:a16="http://schemas.microsoft.com/office/drawing/2014/main" id="{D04F0492-5244-4BF0-8B95-D620BD39BD79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2" name="모서리가 둥근 직사각형 4">
              <a:extLst>
                <a:ext uri="{FF2B5EF4-FFF2-40B4-BE49-F238E27FC236}">
                  <a16:creationId xmlns:a16="http://schemas.microsoft.com/office/drawing/2014/main" id="{582861F4-E25D-4C6A-B301-60AC194B642D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3" name="자유형 20">
              <a:extLst>
                <a:ext uri="{FF2B5EF4-FFF2-40B4-BE49-F238E27FC236}">
                  <a16:creationId xmlns:a16="http://schemas.microsoft.com/office/drawing/2014/main" id="{17C7A797-F20A-4EDE-A95B-542C6AC8C045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01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지적 사항 및 답변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6F0BFF-3193-4C74-99AE-A991894E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FFC951-AE2A-4FDC-8A21-B98F0D71E984}"/>
              </a:ext>
            </a:extLst>
          </p:cNvPr>
          <p:cNvGrpSpPr/>
          <p:nvPr/>
        </p:nvGrpSpPr>
        <p:grpSpPr>
          <a:xfrm>
            <a:off x="573648" y="1021896"/>
            <a:ext cx="5152897" cy="451289"/>
            <a:chOff x="573648" y="3292886"/>
            <a:chExt cx="4303151" cy="451289"/>
          </a:xfrm>
        </p:grpSpPr>
        <p:sp>
          <p:nvSpPr>
            <p:cNvPr id="17" name="모서리가 둥근 직사각형 10">
              <a:extLst>
                <a:ext uri="{FF2B5EF4-FFF2-40B4-BE49-F238E27FC236}">
                  <a16:creationId xmlns:a16="http://schemas.microsoft.com/office/drawing/2014/main" id="{A6D3F447-3BF5-4CA9-825D-D0E426841FFA}"/>
                </a:ext>
              </a:extLst>
            </p:cNvPr>
            <p:cNvSpPr/>
            <p:nvPr/>
          </p:nvSpPr>
          <p:spPr>
            <a:xfrm>
              <a:off x="573648" y="3292886"/>
              <a:ext cx="4303151" cy="4512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8" name="모서리가 둥근 직사각형 10">
              <a:extLst>
                <a:ext uri="{FF2B5EF4-FFF2-40B4-BE49-F238E27FC236}">
                  <a16:creationId xmlns:a16="http://schemas.microsoft.com/office/drawing/2014/main" id="{528D5AF1-556A-4F53-BDB2-5A33702583EE}"/>
                </a:ext>
              </a:extLst>
            </p:cNvPr>
            <p:cNvSpPr/>
            <p:nvPr/>
          </p:nvSpPr>
          <p:spPr>
            <a:xfrm>
              <a:off x="833572" y="3362519"/>
              <a:ext cx="4025297" cy="3658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3. </a:t>
              </a:r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주요한 모듈 정리 </a:t>
              </a:r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: </a:t>
              </a:r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모듈 상세 설계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11970C-DC27-435A-A4CA-1AD3F816E921}"/>
              </a:ext>
            </a:extLst>
          </p:cNvPr>
          <p:cNvGrpSpPr/>
          <p:nvPr/>
        </p:nvGrpSpPr>
        <p:grpSpPr>
          <a:xfrm>
            <a:off x="573648" y="3429000"/>
            <a:ext cx="3888229" cy="451289"/>
            <a:chOff x="573648" y="4471754"/>
            <a:chExt cx="3888229" cy="451289"/>
          </a:xfrm>
        </p:grpSpPr>
        <p:sp>
          <p:nvSpPr>
            <p:cNvPr id="20" name="모서리가 둥근 직사각형 10">
              <a:extLst>
                <a:ext uri="{FF2B5EF4-FFF2-40B4-BE49-F238E27FC236}">
                  <a16:creationId xmlns:a16="http://schemas.microsoft.com/office/drawing/2014/main" id="{162C7159-1099-448F-807E-DF415533C7BD}"/>
                </a:ext>
              </a:extLst>
            </p:cNvPr>
            <p:cNvSpPr/>
            <p:nvPr/>
          </p:nvSpPr>
          <p:spPr>
            <a:xfrm>
              <a:off x="573648" y="4471754"/>
              <a:ext cx="3888229" cy="4512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23" name="모서리가 둥근 직사각형 10">
              <a:extLst>
                <a:ext uri="{FF2B5EF4-FFF2-40B4-BE49-F238E27FC236}">
                  <a16:creationId xmlns:a16="http://schemas.microsoft.com/office/drawing/2014/main" id="{B5639999-BC54-43F3-A069-01D1BC3DBC8E}"/>
                </a:ext>
              </a:extLst>
            </p:cNvPr>
            <p:cNvSpPr/>
            <p:nvPr/>
          </p:nvSpPr>
          <p:spPr>
            <a:xfrm>
              <a:off x="833572" y="4548220"/>
              <a:ext cx="3610375" cy="3658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4. </a:t>
              </a:r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정확도 목표 맞추기 위해 노력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385681E-C1FD-4841-AC6C-95146AF50241}"/>
              </a:ext>
            </a:extLst>
          </p:cNvPr>
          <p:cNvSpPr txBox="1"/>
          <p:nvPr/>
        </p:nvSpPr>
        <p:spPr>
          <a:xfrm>
            <a:off x="833572" y="3904081"/>
            <a:ext cx="10119913" cy="2352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핵심 모듈의 정확도를 높여 최종 정확도 </a:t>
            </a:r>
            <a:r>
              <a:rPr lang="en-US" altLang="ko-KR" sz="2800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90%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도달할 때까지 설계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인식</a:t>
            </a:r>
            <a:endParaRPr lang="en-US" altLang="ko-KR" dirty="0"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샘플 악보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2000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 정도의 음표에 테스트 결과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90%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이상의 정확도를 가지도록 설계함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음계 인식</a:t>
            </a:r>
            <a:endParaRPr lang="en-US" altLang="ko-KR" dirty="0"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옥타브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~ 7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옥타브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(32~3941 Hz)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음계에 테스트 결과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90%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이상 정확도를 가지도록 설계함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7CBC7-F6FE-474C-804B-EF6D789E53CE}"/>
              </a:ext>
            </a:extLst>
          </p:cNvPr>
          <p:cNvSpPr txBox="1"/>
          <p:nvPr/>
        </p:nvSpPr>
        <p:spPr>
          <a:xfrm>
            <a:off x="833572" y="1611045"/>
            <a:ext cx="10119913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음계 인식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(13p ~ 23p)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인식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(24p ~ 29p)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리듬 막대 출력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(30p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~)</a:t>
            </a:r>
          </a:p>
        </p:txBody>
      </p:sp>
    </p:spTree>
    <p:extLst>
      <p:ext uri="{BB962C8B-B14F-4D97-AF65-F5344CB8AC3E}">
        <p14:creationId xmlns:p14="http://schemas.microsoft.com/office/powerpoint/2010/main" val="3371699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650265-41B3-4C6F-BBE9-72276092AF42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18" name="양쪽 모서리가 둥근 사각형 12">
              <a:extLst>
                <a:ext uri="{FF2B5EF4-FFF2-40B4-BE49-F238E27FC236}">
                  <a16:creationId xmlns:a16="http://schemas.microsoft.com/office/drawing/2014/main" id="{BC8CE07A-16E5-476C-AFB3-096495EC24A1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9" name="모서리가 둥근 직사각형 4">
              <a:extLst>
                <a:ext uri="{FF2B5EF4-FFF2-40B4-BE49-F238E27FC236}">
                  <a16:creationId xmlns:a16="http://schemas.microsoft.com/office/drawing/2014/main" id="{20B964DE-55E8-4A4C-9214-609851E13F08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0" name="자유형 20">
              <a:extLst>
                <a:ext uri="{FF2B5EF4-FFF2-40B4-BE49-F238E27FC236}">
                  <a16:creationId xmlns:a16="http://schemas.microsoft.com/office/drawing/2014/main" id="{2B2B5901-D0B1-4238-87D6-098E7F172AF0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07 </a:t>
              </a:r>
              <a:r>
                <a:rPr lang="ko-KR" altLang="en-US" sz="30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개발 환경 및 개발 방법</a:t>
              </a:r>
              <a:endParaRPr lang="en-US" altLang="ko-KR" sz="30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723C1DD-51A1-4B0D-9B78-D11090672D54}"/>
              </a:ext>
            </a:extLst>
          </p:cNvPr>
          <p:cNvGrpSpPr/>
          <p:nvPr/>
        </p:nvGrpSpPr>
        <p:grpSpPr>
          <a:xfrm>
            <a:off x="632603" y="1245896"/>
            <a:ext cx="3441008" cy="340972"/>
            <a:chOff x="1635164" y="2479457"/>
            <a:chExt cx="1323935" cy="372052"/>
          </a:xfrm>
        </p:grpSpPr>
        <p:sp>
          <p:nvSpPr>
            <p:cNvPr id="33" name="모서리가 둥근 직사각형 10">
              <a:extLst>
                <a:ext uri="{FF2B5EF4-FFF2-40B4-BE49-F238E27FC236}">
                  <a16:creationId xmlns:a16="http://schemas.microsoft.com/office/drawing/2014/main" id="{51CF294D-73AE-4AB1-B6B6-6FE90FD07EFF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34" name="모서리가 둥근 직사각형 10">
              <a:extLst>
                <a:ext uri="{FF2B5EF4-FFF2-40B4-BE49-F238E27FC236}">
                  <a16:creationId xmlns:a16="http://schemas.microsoft.com/office/drawing/2014/main" id="{C4D6DF2E-3EDA-4842-BF10-A655A417983D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애플리케이션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A6B951-19BA-4426-8BF4-7DCC31CCE80B}"/>
              </a:ext>
            </a:extLst>
          </p:cNvPr>
          <p:cNvGrpSpPr/>
          <p:nvPr/>
        </p:nvGrpSpPr>
        <p:grpSpPr>
          <a:xfrm>
            <a:off x="892965" y="2700646"/>
            <a:ext cx="2700432" cy="1456707"/>
            <a:chOff x="1054150" y="1795844"/>
            <a:chExt cx="2700432" cy="145670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7083729-C237-48C7-8F63-8FC27EF80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150" y="1795844"/>
              <a:ext cx="1176010" cy="117601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08BCE79-4880-4A48-B7EE-8053DBADA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968" y="1984173"/>
              <a:ext cx="933983" cy="933983"/>
            </a:xfrm>
            <a:prstGeom prst="rect">
              <a:avLst/>
            </a:prstGeom>
          </p:spPr>
        </p:pic>
        <p:sp>
          <p:nvSpPr>
            <p:cNvPr id="75" name="모서리가 둥근 직사각형 10">
              <a:extLst>
                <a:ext uri="{FF2B5EF4-FFF2-40B4-BE49-F238E27FC236}">
                  <a16:creationId xmlns:a16="http://schemas.microsoft.com/office/drawing/2014/main" id="{5F1A8085-9934-4571-93C9-594EDCBC9D69}"/>
                </a:ext>
              </a:extLst>
            </p:cNvPr>
            <p:cNvSpPr/>
            <p:nvPr/>
          </p:nvSpPr>
          <p:spPr>
            <a:xfrm>
              <a:off x="1054150" y="3045350"/>
              <a:ext cx="1092641" cy="207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Java </a:t>
              </a:r>
            </a:p>
          </p:txBody>
        </p:sp>
        <p:sp>
          <p:nvSpPr>
            <p:cNvPr id="78" name="모서리가 둥근 직사각형 10">
              <a:extLst>
                <a:ext uri="{FF2B5EF4-FFF2-40B4-BE49-F238E27FC236}">
                  <a16:creationId xmlns:a16="http://schemas.microsoft.com/office/drawing/2014/main" id="{9CF241A1-675A-4E10-B7E1-2D1CEB750690}"/>
                </a:ext>
              </a:extLst>
            </p:cNvPr>
            <p:cNvSpPr/>
            <p:nvPr/>
          </p:nvSpPr>
          <p:spPr>
            <a:xfrm>
              <a:off x="2394511" y="3045349"/>
              <a:ext cx="1360071" cy="199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Android Studio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F6FE18D-0587-40D8-8A20-6FE2A779BB5F}"/>
              </a:ext>
            </a:extLst>
          </p:cNvPr>
          <p:cNvSpPr txBox="1"/>
          <p:nvPr/>
        </p:nvSpPr>
        <p:spPr>
          <a:xfrm>
            <a:off x="4073611" y="1634409"/>
            <a:ext cx="7401213" cy="485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Android Studio (ver.4.1.1)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이용하여 애플리케이션의 다양한 기능 구축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Android Studio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외부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직접 접근이 불가하므로 중간매체인 웹을 이용하여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접근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핵심 기능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인식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Android Studio(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이미지 서버에 전송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-&gt; Eclipse(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실시간으로 이미지를 받아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OpenCV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악보인식 작업 후 텍스트 파일 전송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-&gt; Android Studio(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8DDD2-56B7-4373-9D65-E12D1D5F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40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2DA883E-0474-45B7-984E-6990385AD6BE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45" name="양쪽 모서리가 둥근 사각형 12">
              <a:extLst>
                <a:ext uri="{FF2B5EF4-FFF2-40B4-BE49-F238E27FC236}">
                  <a16:creationId xmlns:a16="http://schemas.microsoft.com/office/drawing/2014/main" id="{159B7916-7713-4E35-8BAE-2E1284BCFF72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46" name="모서리가 둥근 직사각형 4">
              <a:extLst>
                <a:ext uri="{FF2B5EF4-FFF2-40B4-BE49-F238E27FC236}">
                  <a16:creationId xmlns:a16="http://schemas.microsoft.com/office/drawing/2014/main" id="{6EEBA4A8-6F43-46F3-BAB0-7640963DBE46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47" name="자유형 20">
              <a:extLst>
                <a:ext uri="{FF2B5EF4-FFF2-40B4-BE49-F238E27FC236}">
                  <a16:creationId xmlns:a16="http://schemas.microsoft.com/office/drawing/2014/main" id="{9B23284C-12B8-4FAB-83FE-621E99B50C4E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07 </a:t>
              </a:r>
              <a:r>
                <a:rPr lang="ko-KR" altLang="en-US" sz="30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개발 환경 및 개발 방법</a:t>
              </a:r>
              <a:endParaRPr lang="en-US" altLang="ko-KR" sz="30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2CB340F-5A75-4E52-B757-AF58AAA75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10" y="2053202"/>
            <a:ext cx="680756" cy="7269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1D1E2F-84D1-464E-8166-77BA31BF5F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62" y="2053202"/>
            <a:ext cx="850105" cy="637579"/>
          </a:xfrm>
          <a:prstGeom prst="rect">
            <a:avLst/>
          </a:prstGeom>
        </p:spPr>
      </p:pic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0627CE87-093C-4A2B-9F5F-64AF9EF8D975}"/>
              </a:ext>
            </a:extLst>
          </p:cNvPr>
          <p:cNvSpPr/>
          <p:nvPr/>
        </p:nvSpPr>
        <p:spPr>
          <a:xfrm>
            <a:off x="950262" y="2821932"/>
            <a:ext cx="850162" cy="200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</a:t>
            </a:r>
            <a:endParaRPr lang="en-US" altLang="ko-KR" sz="10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2379E-71D1-4FDB-9BED-B093DF058A3F}"/>
              </a:ext>
            </a:extLst>
          </p:cNvPr>
          <p:cNvSpPr txBox="1"/>
          <p:nvPr/>
        </p:nvSpPr>
        <p:spPr>
          <a:xfrm>
            <a:off x="4640058" y="1316155"/>
            <a:ext cx="61976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Case 1.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카메라로 찍은 실물 악보를 처리 후 데이터화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Case 2. PDF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파일을 읽어 데이터화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OpenCV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영상처리를 통해 악보에서 음계 추출 후 데이터화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전달은 숫자로 된 프로토콜로 전달</a:t>
            </a:r>
          </a:p>
        </p:txBody>
      </p:sp>
      <p:sp>
        <p:nvSpPr>
          <p:cNvPr id="38" name="모서리가 둥근 직사각형 10">
            <a:extLst>
              <a:ext uri="{FF2B5EF4-FFF2-40B4-BE49-F238E27FC236}">
                <a16:creationId xmlns:a16="http://schemas.microsoft.com/office/drawing/2014/main" id="{DCAFEA63-FB09-4C0C-821F-E4F76F1D27F0}"/>
              </a:ext>
            </a:extLst>
          </p:cNvPr>
          <p:cNvSpPr/>
          <p:nvPr/>
        </p:nvSpPr>
        <p:spPr>
          <a:xfrm>
            <a:off x="3213007" y="2821932"/>
            <a:ext cx="850162" cy="200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OpenCV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EE10438-295E-4057-A05F-A0A09E3D641E}"/>
              </a:ext>
            </a:extLst>
          </p:cNvPr>
          <p:cNvGrpSpPr/>
          <p:nvPr/>
        </p:nvGrpSpPr>
        <p:grpSpPr>
          <a:xfrm>
            <a:off x="785003" y="1168722"/>
            <a:ext cx="3441008" cy="340972"/>
            <a:chOff x="1635164" y="2479457"/>
            <a:chExt cx="1323935" cy="372052"/>
          </a:xfrm>
        </p:grpSpPr>
        <p:sp>
          <p:nvSpPr>
            <p:cNvPr id="65" name="모서리가 둥근 직사각형 10">
              <a:extLst>
                <a:ext uri="{FF2B5EF4-FFF2-40B4-BE49-F238E27FC236}">
                  <a16:creationId xmlns:a16="http://schemas.microsoft.com/office/drawing/2014/main" id="{17AF5BED-12B3-4E3F-8545-1DAF9F06F032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66" name="모서리가 둥근 직사각형 10">
              <a:extLst>
                <a:ext uri="{FF2B5EF4-FFF2-40B4-BE49-F238E27FC236}">
                  <a16:creationId xmlns:a16="http://schemas.microsoft.com/office/drawing/2014/main" id="{18D249CE-4A47-47DC-AF03-110D04E831E2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애플리케이션 악보 인식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28" name="모서리가 둥근 직사각형 10">
            <a:extLst>
              <a:ext uri="{FF2B5EF4-FFF2-40B4-BE49-F238E27FC236}">
                <a16:creationId xmlns:a16="http://schemas.microsoft.com/office/drawing/2014/main" id="{582DB658-7924-4AD1-8F10-3C8E4B126FBB}"/>
              </a:ext>
            </a:extLst>
          </p:cNvPr>
          <p:cNvSpPr/>
          <p:nvPr/>
        </p:nvSpPr>
        <p:spPr>
          <a:xfrm>
            <a:off x="1963299" y="2820359"/>
            <a:ext cx="1092641" cy="2072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스마트폰</a:t>
            </a:r>
            <a:endParaRPr lang="en-US" altLang="ko-KR" sz="10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847D79F-62D6-4F10-AFB7-0705A1B45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879" y="1912427"/>
            <a:ext cx="377619" cy="753405"/>
          </a:xfrm>
          <a:prstGeom prst="rect">
            <a:avLst/>
          </a:prstGeom>
        </p:spPr>
      </p:pic>
      <p:pic>
        <p:nvPicPr>
          <p:cNvPr id="2050" name="Picture 2" descr="동요 비행기 악보와 계이름 : 네이버 블로그">
            <a:extLst>
              <a:ext uri="{FF2B5EF4-FFF2-40B4-BE49-F238E27FC236}">
                <a16:creationId xmlns:a16="http://schemas.microsoft.com/office/drawing/2014/main" id="{D540F2C8-1586-4D65-B2A5-1AFA4ADE5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" t="4500" r="44766" b="7771"/>
          <a:stretch/>
        </p:blipFill>
        <p:spPr bwMode="auto">
          <a:xfrm>
            <a:off x="789571" y="4389055"/>
            <a:ext cx="1691188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30F50C5-4BC7-4911-8830-46116F6353F0}"/>
              </a:ext>
            </a:extLst>
          </p:cNvPr>
          <p:cNvGrpSpPr/>
          <p:nvPr/>
        </p:nvGrpSpPr>
        <p:grpSpPr>
          <a:xfrm>
            <a:off x="5271484" y="4684030"/>
            <a:ext cx="1675416" cy="726165"/>
            <a:chOff x="4509104" y="5262468"/>
            <a:chExt cx="1648886" cy="375727"/>
          </a:xfrm>
        </p:grpSpPr>
        <p:pic>
          <p:nvPicPr>
            <p:cNvPr id="59" name="Picture 2" descr="동요 비행기 악보와 계이름 : 네이버 블로그">
              <a:extLst>
                <a:ext uri="{FF2B5EF4-FFF2-40B4-BE49-F238E27FC236}">
                  <a16:creationId xmlns:a16="http://schemas.microsoft.com/office/drawing/2014/main" id="{C4D66541-E597-47F0-946A-B315A980F9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" t="2939" r="45307" b="75617"/>
            <a:stretch/>
          </p:blipFill>
          <p:spPr bwMode="auto">
            <a:xfrm>
              <a:off x="4509104" y="5262468"/>
              <a:ext cx="1648885" cy="375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E921FA3-682F-402F-A954-2E84E298FB51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69" y="5444073"/>
              <a:ext cx="15481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BB6C945-CCD3-4D76-8ACE-461B7DB11675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69" y="5496626"/>
              <a:ext cx="15481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9D3C11D-71A1-427F-AC3B-163BD64A104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69" y="5538679"/>
              <a:ext cx="15481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DA03016-530C-4783-9F04-EAF0E9EB9932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69" y="5576779"/>
              <a:ext cx="15481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5AEE9C18-EACC-45FA-B54F-6CFE9D03DFFD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69" y="5624404"/>
              <a:ext cx="15481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7D66768-2399-4E89-AB8F-C0CDA9FD854A}"/>
              </a:ext>
            </a:extLst>
          </p:cNvPr>
          <p:cNvGrpSpPr/>
          <p:nvPr/>
        </p:nvGrpSpPr>
        <p:grpSpPr>
          <a:xfrm>
            <a:off x="785003" y="3751424"/>
            <a:ext cx="3441008" cy="340972"/>
            <a:chOff x="1635164" y="2479457"/>
            <a:chExt cx="1323935" cy="372052"/>
          </a:xfrm>
        </p:grpSpPr>
        <p:sp>
          <p:nvSpPr>
            <p:cNvPr id="78" name="모서리가 둥근 직사각형 10">
              <a:extLst>
                <a:ext uri="{FF2B5EF4-FFF2-40B4-BE49-F238E27FC236}">
                  <a16:creationId xmlns:a16="http://schemas.microsoft.com/office/drawing/2014/main" id="{09BAE461-F0D6-4C71-9181-AD9AF128593E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79" name="모서리가 둥근 직사각형 10">
              <a:extLst>
                <a:ext uri="{FF2B5EF4-FFF2-40B4-BE49-F238E27FC236}">
                  <a16:creationId xmlns:a16="http://schemas.microsoft.com/office/drawing/2014/main" id="{0D87DAA7-123B-45D3-8422-0E2BCF9EAFFB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음계 추출 과정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pic>
        <p:nvPicPr>
          <p:cNvPr id="80" name="Picture 2" descr="동요 비행기 악보와 계이름 : 네이버 블로그">
            <a:extLst>
              <a:ext uri="{FF2B5EF4-FFF2-40B4-BE49-F238E27FC236}">
                <a16:creationId xmlns:a16="http://schemas.microsoft.com/office/drawing/2014/main" id="{401C5180-0C74-4718-93A1-6EF839F7A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" t="4500" r="44766" b="72904"/>
          <a:stretch/>
        </p:blipFill>
        <p:spPr bwMode="auto">
          <a:xfrm>
            <a:off x="3055940" y="4754465"/>
            <a:ext cx="1691188" cy="72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C3F2069-C57A-4894-B777-C7139D8CF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5633" y="4691784"/>
            <a:ext cx="962025" cy="6858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1F2DB1C6-9C9E-4F43-ABA6-3E5FB5DFA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807" y="4509617"/>
            <a:ext cx="1572167" cy="86796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490BEFA-4B83-48B0-9FAA-7C8827F2A861}"/>
              </a:ext>
            </a:extLst>
          </p:cNvPr>
          <p:cNvSpPr txBox="1"/>
          <p:nvPr/>
        </p:nvSpPr>
        <p:spPr>
          <a:xfrm>
            <a:off x="1046965" y="5863662"/>
            <a:ext cx="129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원본 악보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A60A41-13CF-4E53-9622-D69829C2D707}"/>
              </a:ext>
            </a:extLst>
          </p:cNvPr>
          <p:cNvSpPr txBox="1"/>
          <p:nvPr/>
        </p:nvSpPr>
        <p:spPr>
          <a:xfrm>
            <a:off x="3272565" y="5863662"/>
            <a:ext cx="169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 줄 인식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9A2B57E-A69C-40B5-8CF7-7FC9B97EA4D1}"/>
              </a:ext>
            </a:extLst>
          </p:cNvPr>
          <p:cNvSpPr txBox="1"/>
          <p:nvPr/>
        </p:nvSpPr>
        <p:spPr>
          <a:xfrm>
            <a:off x="5524837" y="5863662"/>
            <a:ext cx="169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오선 삭제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5929AFA-DA9A-40BA-AAC0-8C773F66EED7}"/>
              </a:ext>
            </a:extLst>
          </p:cNvPr>
          <p:cNvSpPr txBox="1"/>
          <p:nvPr/>
        </p:nvSpPr>
        <p:spPr>
          <a:xfrm>
            <a:off x="7646807" y="5689278"/>
            <a:ext cx="169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음표 인식 후 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음 높낮이 계산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B3BDB5-6D45-46AA-82EA-3FB6C0FC7B53}"/>
              </a:ext>
            </a:extLst>
          </p:cNvPr>
          <p:cNvSpPr txBox="1"/>
          <p:nvPr/>
        </p:nvSpPr>
        <p:spPr>
          <a:xfrm>
            <a:off x="9614608" y="5689278"/>
            <a:ext cx="169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음표 종류 인식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박자 계산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45BCB35-711F-40B5-8556-4B861B1E4FA6}"/>
              </a:ext>
            </a:extLst>
          </p:cNvPr>
          <p:cNvCxnSpPr>
            <a:cxnSpLocks/>
          </p:cNvCxnSpPr>
          <p:nvPr/>
        </p:nvCxnSpPr>
        <p:spPr>
          <a:xfrm>
            <a:off x="2637215" y="5124159"/>
            <a:ext cx="4187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A01ECA5-CA75-43A2-A38F-30625A680B9E}"/>
              </a:ext>
            </a:extLst>
          </p:cNvPr>
          <p:cNvCxnSpPr>
            <a:cxnSpLocks/>
          </p:cNvCxnSpPr>
          <p:nvPr/>
        </p:nvCxnSpPr>
        <p:spPr>
          <a:xfrm>
            <a:off x="4852759" y="5111542"/>
            <a:ext cx="4187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2250638-B28D-4372-9215-2830510FA392}"/>
              </a:ext>
            </a:extLst>
          </p:cNvPr>
          <p:cNvCxnSpPr>
            <a:cxnSpLocks/>
          </p:cNvCxnSpPr>
          <p:nvPr/>
        </p:nvCxnSpPr>
        <p:spPr>
          <a:xfrm>
            <a:off x="7111865" y="5106283"/>
            <a:ext cx="4187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C5DEEEC-53D7-4F1C-A096-AB156877905F}"/>
              </a:ext>
            </a:extLst>
          </p:cNvPr>
          <p:cNvCxnSpPr>
            <a:cxnSpLocks/>
          </p:cNvCxnSpPr>
          <p:nvPr/>
        </p:nvCxnSpPr>
        <p:spPr>
          <a:xfrm>
            <a:off x="9337994" y="5095659"/>
            <a:ext cx="4187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5EE4BCB-850F-4975-81CC-705DC237A97D}"/>
              </a:ext>
            </a:extLst>
          </p:cNvPr>
          <p:cNvSpPr txBox="1"/>
          <p:nvPr/>
        </p:nvSpPr>
        <p:spPr>
          <a:xfrm>
            <a:off x="4571887" y="4456568"/>
            <a:ext cx="169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허프</a:t>
            </a:r>
            <a:r>
              <a:rPr lang="ko-KR" altLang="en-US" sz="1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변환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1F408-766E-47BF-BBCA-95D69D67EE8E}"/>
              </a:ext>
            </a:extLst>
          </p:cNvPr>
          <p:cNvSpPr txBox="1"/>
          <p:nvPr/>
        </p:nvSpPr>
        <p:spPr>
          <a:xfrm>
            <a:off x="6520030" y="4451210"/>
            <a:ext cx="169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부분 템플릿 매칭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F9BFB2-BB4A-4C77-85A8-DD7438F6143A}"/>
              </a:ext>
            </a:extLst>
          </p:cNvPr>
          <p:cNvSpPr txBox="1"/>
          <p:nvPr/>
        </p:nvSpPr>
        <p:spPr>
          <a:xfrm>
            <a:off x="8970583" y="4455653"/>
            <a:ext cx="169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템플릿 매칭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DD3205-B6DA-4E85-AE64-B3680867ABDB}"/>
              </a:ext>
            </a:extLst>
          </p:cNvPr>
          <p:cNvSpPr txBox="1"/>
          <p:nvPr/>
        </p:nvSpPr>
        <p:spPr>
          <a:xfrm>
            <a:off x="2480759" y="4466137"/>
            <a:ext cx="169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이진</a:t>
            </a:r>
            <a:r>
              <a:rPr lang="en-US" altLang="ko-KR" sz="1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흑백화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FD847E-55B6-4865-9A0E-6934F976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62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7E7B48FB-AA07-4047-B453-8065E34CB79B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28" name="양쪽 모서리가 둥근 사각형 12">
              <a:extLst>
                <a:ext uri="{FF2B5EF4-FFF2-40B4-BE49-F238E27FC236}">
                  <a16:creationId xmlns:a16="http://schemas.microsoft.com/office/drawing/2014/main" id="{90BCFFEC-0320-4553-8180-561B5131622B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9" name="모서리가 둥근 직사각형 4">
              <a:extLst>
                <a:ext uri="{FF2B5EF4-FFF2-40B4-BE49-F238E27FC236}">
                  <a16:creationId xmlns:a16="http://schemas.microsoft.com/office/drawing/2014/main" id="{83B461A8-D77F-4F34-B06A-A1995E9686B2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0" name="자유형 20">
              <a:extLst>
                <a:ext uri="{FF2B5EF4-FFF2-40B4-BE49-F238E27FC236}">
                  <a16:creationId xmlns:a16="http://schemas.microsoft.com/office/drawing/2014/main" id="{FF31D44F-E060-4D20-8993-26002D74F2EF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07 </a:t>
              </a:r>
              <a:r>
                <a:rPr lang="ko-KR" altLang="en-US" sz="30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개발 환경 및 개발 방법</a:t>
              </a:r>
              <a:endParaRPr lang="en-US" altLang="ko-KR" sz="30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2379E-71D1-4FDB-9BED-B093DF058A3F}"/>
              </a:ext>
            </a:extLst>
          </p:cNvPr>
          <p:cNvSpPr txBox="1"/>
          <p:nvPr/>
        </p:nvSpPr>
        <p:spPr>
          <a:xfrm>
            <a:off x="1268418" y="1258623"/>
            <a:ext cx="27919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1 1 1 1 160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EE10438-295E-4057-A05F-A0A09E3D641E}"/>
              </a:ext>
            </a:extLst>
          </p:cNvPr>
          <p:cNvGrpSpPr/>
          <p:nvPr/>
        </p:nvGrpSpPr>
        <p:grpSpPr>
          <a:xfrm>
            <a:off x="771859" y="1156832"/>
            <a:ext cx="2843808" cy="340972"/>
            <a:chOff x="1635164" y="2479457"/>
            <a:chExt cx="1323935" cy="372052"/>
          </a:xfrm>
        </p:grpSpPr>
        <p:sp>
          <p:nvSpPr>
            <p:cNvPr id="65" name="모서리가 둥근 직사각형 10">
              <a:extLst>
                <a:ext uri="{FF2B5EF4-FFF2-40B4-BE49-F238E27FC236}">
                  <a16:creationId xmlns:a16="http://schemas.microsoft.com/office/drawing/2014/main" id="{17AF5BED-12B3-4E3F-8545-1DAF9F06F032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66" name="모서리가 둥근 직사각형 10">
              <a:extLst>
                <a:ext uri="{FF2B5EF4-FFF2-40B4-BE49-F238E27FC236}">
                  <a16:creationId xmlns:a16="http://schemas.microsoft.com/office/drawing/2014/main" id="{18D249CE-4A47-47DC-AF03-110D04E831E2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데이터 프로토콜 정의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pic>
        <p:nvPicPr>
          <p:cNvPr id="1026" name="Picture 2" descr="Facebook">
            <a:extLst>
              <a:ext uri="{FF2B5EF4-FFF2-40B4-BE49-F238E27FC236}">
                <a16:creationId xmlns:a16="http://schemas.microsoft.com/office/drawing/2014/main" id="{3799019E-F1AD-480D-A649-0D130F2F3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50"/>
          <a:stretch/>
        </p:blipFill>
        <p:spPr bwMode="auto">
          <a:xfrm>
            <a:off x="706544" y="3827512"/>
            <a:ext cx="5484495" cy="8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6612A6-3683-49AE-A711-AC7112E3A9FE}"/>
              </a:ext>
            </a:extLst>
          </p:cNvPr>
          <p:cNvSpPr txBox="1"/>
          <p:nvPr/>
        </p:nvSpPr>
        <p:spPr>
          <a:xfrm>
            <a:off x="6214033" y="3949334"/>
            <a:ext cx="5366462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오른손으로 치는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옥타브의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분음표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경우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프로토콜 형식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1 4 4 0 160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A4A94-6B03-47D0-B503-1D4A1D67570D}"/>
              </a:ext>
            </a:extLst>
          </p:cNvPr>
          <p:cNvSpPr txBox="1"/>
          <p:nvPr/>
        </p:nvSpPr>
        <p:spPr>
          <a:xfrm>
            <a:off x="3101106" y="4990169"/>
            <a:ext cx="142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옥타브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6B56644-7D2F-4271-85FE-39ACF9B70347}"/>
              </a:ext>
            </a:extLst>
          </p:cNvPr>
          <p:cNvCxnSpPr>
            <a:cxnSpLocks/>
          </p:cNvCxnSpPr>
          <p:nvPr/>
        </p:nvCxnSpPr>
        <p:spPr>
          <a:xfrm flipH="1" flipV="1">
            <a:off x="2804517" y="4493367"/>
            <a:ext cx="798656" cy="4773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2DDACEA-2010-433D-B340-FBD595DAFED8}"/>
              </a:ext>
            </a:extLst>
          </p:cNvPr>
          <p:cNvGrpSpPr/>
          <p:nvPr/>
        </p:nvGrpSpPr>
        <p:grpSpPr>
          <a:xfrm>
            <a:off x="771859" y="3465129"/>
            <a:ext cx="1126882" cy="358231"/>
            <a:chOff x="1635164" y="2479457"/>
            <a:chExt cx="1323935" cy="372052"/>
          </a:xfrm>
        </p:grpSpPr>
        <p:sp>
          <p:nvSpPr>
            <p:cNvPr id="54" name="모서리가 둥근 직사각형 10">
              <a:extLst>
                <a:ext uri="{FF2B5EF4-FFF2-40B4-BE49-F238E27FC236}">
                  <a16:creationId xmlns:a16="http://schemas.microsoft.com/office/drawing/2014/main" id="{AAD044A0-6A06-4924-94B0-A76760079EF1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55" name="모서리가 둥근 직사각형 10">
              <a:extLst>
                <a:ext uri="{FF2B5EF4-FFF2-40B4-BE49-F238E27FC236}">
                  <a16:creationId xmlns:a16="http://schemas.microsoft.com/office/drawing/2014/main" id="{B5D30211-C832-4488-9484-C50600C68C74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예시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FEE9D8B-E47F-40DE-B593-FA17536D0430}"/>
              </a:ext>
            </a:extLst>
          </p:cNvPr>
          <p:cNvSpPr txBox="1"/>
          <p:nvPr/>
        </p:nvSpPr>
        <p:spPr>
          <a:xfrm>
            <a:off x="4543786" y="1270167"/>
            <a:ext cx="5366462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오른손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왼손 구분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(1/0)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옥타브 구분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(1~8)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흰 건반 번호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(1~7) 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레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솔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검은 건반 번호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(1~5) 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#,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레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#,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#,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솔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#,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#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박자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(20~640) -&gt; 32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분음표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~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온음표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E0AE49A-433A-44C9-8C4E-36B80903C932}"/>
              </a:ext>
            </a:extLst>
          </p:cNvPr>
          <p:cNvCxnSpPr>
            <a:cxnSpLocks/>
          </p:cNvCxnSpPr>
          <p:nvPr/>
        </p:nvCxnSpPr>
        <p:spPr>
          <a:xfrm flipV="1">
            <a:off x="1495063" y="2278178"/>
            <a:ext cx="0" cy="2913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14FDEE-6164-4631-A9DD-1A6E4F17DABD}"/>
              </a:ext>
            </a:extLst>
          </p:cNvPr>
          <p:cNvCxnSpPr>
            <a:cxnSpLocks/>
          </p:cNvCxnSpPr>
          <p:nvPr/>
        </p:nvCxnSpPr>
        <p:spPr>
          <a:xfrm flipV="1">
            <a:off x="1911886" y="2278178"/>
            <a:ext cx="0" cy="2913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DB8FBE7-90EE-4F21-B6FB-01488F0DEE80}"/>
              </a:ext>
            </a:extLst>
          </p:cNvPr>
          <p:cNvCxnSpPr>
            <a:cxnSpLocks/>
          </p:cNvCxnSpPr>
          <p:nvPr/>
        </p:nvCxnSpPr>
        <p:spPr>
          <a:xfrm flipV="1">
            <a:off x="2303772" y="2278178"/>
            <a:ext cx="0" cy="2913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1EC742C-59F4-48B0-B3E3-BD75D3C7B307}"/>
              </a:ext>
            </a:extLst>
          </p:cNvPr>
          <p:cNvCxnSpPr>
            <a:cxnSpLocks/>
          </p:cNvCxnSpPr>
          <p:nvPr/>
        </p:nvCxnSpPr>
        <p:spPr>
          <a:xfrm flipV="1">
            <a:off x="2739201" y="2278178"/>
            <a:ext cx="0" cy="2913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2F7130-2E29-41C2-960C-2B32115D98C2}"/>
              </a:ext>
            </a:extLst>
          </p:cNvPr>
          <p:cNvCxnSpPr>
            <a:cxnSpLocks/>
          </p:cNvCxnSpPr>
          <p:nvPr/>
        </p:nvCxnSpPr>
        <p:spPr>
          <a:xfrm flipV="1">
            <a:off x="3446773" y="2278178"/>
            <a:ext cx="0" cy="2913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D0EE00-2F95-4078-B616-AA264F643AF1}"/>
              </a:ext>
            </a:extLst>
          </p:cNvPr>
          <p:cNvSpPr txBox="1"/>
          <p:nvPr/>
        </p:nvSpPr>
        <p:spPr>
          <a:xfrm>
            <a:off x="1175344" y="2623556"/>
            <a:ext cx="246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1   2   3   4      5</a:t>
            </a:r>
            <a:endParaRPr lang="ko-KR" altLang="en-US" dirty="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DD54E1B-1DF1-49D9-BE1B-428E230D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33" y="4741814"/>
            <a:ext cx="676275" cy="9429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9D34B4-A111-4ABE-81B0-6E679B82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71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713DA9-655E-4CAF-BB13-A1D3BBE01BC9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15" name="양쪽 모서리가 둥근 사각형 12">
              <a:extLst>
                <a:ext uri="{FF2B5EF4-FFF2-40B4-BE49-F238E27FC236}">
                  <a16:creationId xmlns:a16="http://schemas.microsoft.com/office/drawing/2014/main" id="{B85FB67F-1AB7-4888-AAA9-C8E887241016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6" name="모서리가 둥근 직사각형 4">
              <a:extLst>
                <a:ext uri="{FF2B5EF4-FFF2-40B4-BE49-F238E27FC236}">
                  <a16:creationId xmlns:a16="http://schemas.microsoft.com/office/drawing/2014/main" id="{02F5C22D-2FA3-4B32-819B-9A2FE5A667BC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7" name="자유형 20">
              <a:extLst>
                <a:ext uri="{FF2B5EF4-FFF2-40B4-BE49-F238E27FC236}">
                  <a16:creationId xmlns:a16="http://schemas.microsoft.com/office/drawing/2014/main" id="{274382AB-28FE-4235-9204-9E02C798A22A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07 </a:t>
              </a:r>
              <a:r>
                <a:rPr lang="ko-KR" altLang="en-US" sz="30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개발 환경 및 개발 방법</a:t>
              </a:r>
              <a:endParaRPr lang="en-US" altLang="ko-KR" sz="30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EE9D8B-E47F-40DE-B593-FA17536D0430}"/>
              </a:ext>
            </a:extLst>
          </p:cNvPr>
          <p:cNvSpPr txBox="1"/>
          <p:nvPr/>
        </p:nvSpPr>
        <p:spPr>
          <a:xfrm>
            <a:off x="4573728" y="1995311"/>
            <a:ext cx="64701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 목적 상 악보를 읽지 못하는 </a:t>
            </a:r>
            <a:r>
              <a:rPr lang="ko-KR" altLang="en-US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초보자</a:t>
            </a:r>
            <a:r>
              <a:rPr lang="en-US" altLang="ko-KR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아동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위한 시스템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특수기호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화음이 없는 </a:t>
            </a:r>
            <a:r>
              <a:rPr lang="ko-KR" altLang="en-US" sz="2000" dirty="0" err="1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저수준</a:t>
            </a:r>
            <a:r>
              <a:rPr lang="ko-KR" altLang="en-US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악보 인식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목표로 설정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E95706-669B-4925-A5E8-674D739B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59" y="1853222"/>
            <a:ext cx="2820216" cy="385641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E4BEE785-3472-44F9-9CDA-6E6A856496AA}"/>
              </a:ext>
            </a:extLst>
          </p:cNvPr>
          <p:cNvGrpSpPr/>
          <p:nvPr/>
        </p:nvGrpSpPr>
        <p:grpSpPr>
          <a:xfrm>
            <a:off x="771859" y="1156832"/>
            <a:ext cx="2843808" cy="340972"/>
            <a:chOff x="1635164" y="2479457"/>
            <a:chExt cx="1323935" cy="372052"/>
          </a:xfrm>
        </p:grpSpPr>
        <p:sp>
          <p:nvSpPr>
            <p:cNvPr id="29" name="모서리가 둥근 직사각형 10">
              <a:extLst>
                <a:ext uri="{FF2B5EF4-FFF2-40B4-BE49-F238E27FC236}">
                  <a16:creationId xmlns:a16="http://schemas.microsoft.com/office/drawing/2014/main" id="{12D1AE50-2511-4707-9AA6-37F9254F0F42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30" name="모서리가 둥근 직사각형 10">
              <a:extLst>
                <a:ext uri="{FF2B5EF4-FFF2-40B4-BE49-F238E27FC236}">
                  <a16:creationId xmlns:a16="http://schemas.microsoft.com/office/drawing/2014/main" id="{6682E4A7-AE1C-4F42-B043-6D00E7662BE4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악보 인식 수준 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9ED94A6-94BF-4664-B02C-0D3A0290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19" y="3862710"/>
            <a:ext cx="3149325" cy="18469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AF10CE3-0033-48EA-B1F1-AAF395A6A586}"/>
              </a:ext>
            </a:extLst>
          </p:cNvPr>
          <p:cNvSpPr txBox="1"/>
          <p:nvPr/>
        </p:nvSpPr>
        <p:spPr>
          <a:xfrm>
            <a:off x="7868082" y="4056718"/>
            <a:ext cx="2999799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최소 목표 수준은 징글벨 혹은 비행기 정도 수준의 악보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 진행 상황에 따라 인식수준 높일 계획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D40A1B-22F7-4F58-BDD3-250C4FF5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22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0FA37043-89A4-48AA-A130-E7BA15A9D30A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30" name="양쪽 모서리가 둥근 사각형 12">
              <a:extLst>
                <a:ext uri="{FF2B5EF4-FFF2-40B4-BE49-F238E27FC236}">
                  <a16:creationId xmlns:a16="http://schemas.microsoft.com/office/drawing/2014/main" id="{4584B051-B9A7-40AB-81E6-704191E38740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2" name="모서리가 둥근 직사각형 4">
              <a:extLst>
                <a:ext uri="{FF2B5EF4-FFF2-40B4-BE49-F238E27FC236}">
                  <a16:creationId xmlns:a16="http://schemas.microsoft.com/office/drawing/2014/main" id="{2B530A8C-9818-4993-BC46-8F3496257F61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4" name="자유형 20">
              <a:extLst>
                <a:ext uri="{FF2B5EF4-FFF2-40B4-BE49-F238E27FC236}">
                  <a16:creationId xmlns:a16="http://schemas.microsoft.com/office/drawing/2014/main" id="{C450A441-CDBD-48F9-A962-C91969572BA3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07 </a:t>
              </a:r>
              <a:r>
                <a:rPr lang="ko-KR" altLang="en-US" sz="30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개발 환경 및 개발 방법</a:t>
              </a:r>
              <a:endParaRPr lang="en-US" altLang="ko-KR" sz="30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2CB340F-5A75-4E52-B757-AF58AAA75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10" y="1958649"/>
            <a:ext cx="680756" cy="7269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72379E-71D1-4FDB-9BED-B093DF058A3F}"/>
              </a:ext>
            </a:extLst>
          </p:cNvPr>
          <p:cNvSpPr txBox="1"/>
          <p:nvPr/>
        </p:nvSpPr>
        <p:spPr>
          <a:xfrm>
            <a:off x="4609869" y="1575478"/>
            <a:ext cx="6197600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전자 키보드에서 발생한 음의 주파수와 데시벨을 마이크로 추출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음계 진동 값을 푸리에 변환을 이용하여 주파수 값으로 변환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8" name="모서리가 둥근 직사각형 10">
            <a:extLst>
              <a:ext uri="{FF2B5EF4-FFF2-40B4-BE49-F238E27FC236}">
                <a16:creationId xmlns:a16="http://schemas.microsoft.com/office/drawing/2014/main" id="{DCAFEA63-FB09-4C0C-821F-E4F76F1D27F0}"/>
              </a:ext>
            </a:extLst>
          </p:cNvPr>
          <p:cNvSpPr/>
          <p:nvPr/>
        </p:nvSpPr>
        <p:spPr>
          <a:xfrm>
            <a:off x="3213007" y="2821932"/>
            <a:ext cx="850162" cy="200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OpenCV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EE10438-295E-4057-A05F-A0A09E3D641E}"/>
              </a:ext>
            </a:extLst>
          </p:cNvPr>
          <p:cNvGrpSpPr/>
          <p:nvPr/>
        </p:nvGrpSpPr>
        <p:grpSpPr>
          <a:xfrm>
            <a:off x="785003" y="1168722"/>
            <a:ext cx="3441008" cy="340972"/>
            <a:chOff x="1635164" y="2479457"/>
            <a:chExt cx="1323935" cy="372052"/>
          </a:xfrm>
        </p:grpSpPr>
        <p:sp>
          <p:nvSpPr>
            <p:cNvPr id="65" name="모서리가 둥근 직사각형 10">
              <a:extLst>
                <a:ext uri="{FF2B5EF4-FFF2-40B4-BE49-F238E27FC236}">
                  <a16:creationId xmlns:a16="http://schemas.microsoft.com/office/drawing/2014/main" id="{17AF5BED-12B3-4E3F-8545-1DAF9F06F032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66" name="모서리가 둥근 직사각형 10">
              <a:extLst>
                <a:ext uri="{FF2B5EF4-FFF2-40B4-BE49-F238E27FC236}">
                  <a16:creationId xmlns:a16="http://schemas.microsoft.com/office/drawing/2014/main" id="{18D249CE-4A47-47DC-AF03-110D04E831E2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애플리케이션 음계 인식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28" name="모서리가 둥근 직사각형 10">
            <a:extLst>
              <a:ext uri="{FF2B5EF4-FFF2-40B4-BE49-F238E27FC236}">
                <a16:creationId xmlns:a16="http://schemas.microsoft.com/office/drawing/2014/main" id="{582DB658-7924-4AD1-8F10-3C8E4B126FBB}"/>
              </a:ext>
            </a:extLst>
          </p:cNvPr>
          <p:cNvSpPr/>
          <p:nvPr/>
        </p:nvSpPr>
        <p:spPr>
          <a:xfrm>
            <a:off x="1963299" y="2820359"/>
            <a:ext cx="1092641" cy="2072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스마트폰</a:t>
            </a:r>
            <a:endParaRPr lang="en-US" altLang="ko-KR" sz="10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847D79F-62D6-4F10-AFB7-0705A1B4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79" y="1912427"/>
            <a:ext cx="377619" cy="753405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D06B78F2-C7F0-4614-BE9F-168B561BB3C9}"/>
              </a:ext>
            </a:extLst>
          </p:cNvPr>
          <p:cNvGrpSpPr/>
          <p:nvPr/>
        </p:nvGrpSpPr>
        <p:grpSpPr>
          <a:xfrm>
            <a:off x="720458" y="2001666"/>
            <a:ext cx="1092641" cy="1027496"/>
            <a:chOff x="720458" y="2001666"/>
            <a:chExt cx="1092641" cy="102749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97425D0-0FA4-4E63-8DA7-39DB9545D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651" y="2001666"/>
              <a:ext cx="791862" cy="626099"/>
            </a:xfrm>
            <a:prstGeom prst="rect">
              <a:avLst/>
            </a:prstGeom>
          </p:spPr>
        </p:pic>
        <p:sp>
          <p:nvSpPr>
            <p:cNvPr id="36" name="모서리가 둥근 직사각형 10">
              <a:extLst>
                <a:ext uri="{FF2B5EF4-FFF2-40B4-BE49-F238E27FC236}">
                  <a16:creationId xmlns:a16="http://schemas.microsoft.com/office/drawing/2014/main" id="{39C5D0B3-E929-4C33-ADEB-FE5A94E8DF45}"/>
                </a:ext>
              </a:extLst>
            </p:cNvPr>
            <p:cNvSpPr/>
            <p:nvPr/>
          </p:nvSpPr>
          <p:spPr>
            <a:xfrm>
              <a:off x="720458" y="2821961"/>
              <a:ext cx="1092641" cy="207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전자</a:t>
              </a:r>
              <a:r>
                <a:rPr lang="en-US" altLang="ko-KR" sz="1000" b="1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000" b="1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피아노</a:t>
              </a:r>
              <a:endParaRPr lang="en-US" altLang="ko-KR" sz="1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pic>
        <p:nvPicPr>
          <p:cNvPr id="1026" name="Picture 2" descr="Facebook">
            <a:extLst>
              <a:ext uri="{FF2B5EF4-FFF2-40B4-BE49-F238E27FC236}">
                <a16:creationId xmlns:a16="http://schemas.microsoft.com/office/drawing/2014/main" id="{3799019E-F1AD-480D-A649-0D130F2F3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38" y="3785556"/>
            <a:ext cx="5484495" cy="206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6612A6-3683-49AE-A711-AC7112E3A9FE}"/>
              </a:ext>
            </a:extLst>
          </p:cNvPr>
          <p:cNvSpPr txBox="1"/>
          <p:nvPr/>
        </p:nvSpPr>
        <p:spPr>
          <a:xfrm>
            <a:off x="6214033" y="3949334"/>
            <a:ext cx="5366462" cy="2527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최대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최소 주파수 값 선정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(1Hz ~ 4000Hz)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미리 녹음된 데이터를 통해 음계 별 주파수 범위 설정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설정된 범위 데이터와 사용자가 친 음의 주파수를 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비교해 음계 인식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A4A94-6B03-47D0-B503-1D4A1D67570D}"/>
              </a:ext>
            </a:extLst>
          </p:cNvPr>
          <p:cNvSpPr txBox="1"/>
          <p:nvPr/>
        </p:nvSpPr>
        <p:spPr>
          <a:xfrm>
            <a:off x="787231" y="6005184"/>
            <a:ext cx="138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약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30Hz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E03F23-9436-4F56-A536-50C0DC2A2B03}"/>
              </a:ext>
            </a:extLst>
          </p:cNvPr>
          <p:cNvSpPr txBox="1"/>
          <p:nvPr/>
        </p:nvSpPr>
        <p:spPr>
          <a:xfrm>
            <a:off x="5144078" y="6005184"/>
            <a:ext cx="138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약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3950Hz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6B56644-7D2F-4271-85FE-39ACF9B70347}"/>
              </a:ext>
            </a:extLst>
          </p:cNvPr>
          <p:cNvCxnSpPr>
            <a:cxnSpLocks/>
          </p:cNvCxnSpPr>
          <p:nvPr/>
        </p:nvCxnSpPr>
        <p:spPr>
          <a:xfrm flipV="1">
            <a:off x="1175344" y="5755342"/>
            <a:ext cx="0" cy="2498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8A18323-34DE-4E14-AE49-CE666B2A0ACA}"/>
              </a:ext>
            </a:extLst>
          </p:cNvPr>
          <p:cNvCxnSpPr>
            <a:cxnSpLocks/>
          </p:cNvCxnSpPr>
          <p:nvPr/>
        </p:nvCxnSpPr>
        <p:spPr>
          <a:xfrm flipV="1">
            <a:off x="5828027" y="5041195"/>
            <a:ext cx="0" cy="93767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2DDACEA-2010-433D-B340-FBD595DAFED8}"/>
              </a:ext>
            </a:extLst>
          </p:cNvPr>
          <p:cNvGrpSpPr/>
          <p:nvPr/>
        </p:nvGrpSpPr>
        <p:grpSpPr>
          <a:xfrm>
            <a:off x="785003" y="3428679"/>
            <a:ext cx="2261559" cy="340972"/>
            <a:chOff x="1635164" y="2479457"/>
            <a:chExt cx="1323935" cy="372052"/>
          </a:xfrm>
        </p:grpSpPr>
        <p:sp>
          <p:nvSpPr>
            <p:cNvPr id="54" name="모서리가 둥근 직사각형 10">
              <a:extLst>
                <a:ext uri="{FF2B5EF4-FFF2-40B4-BE49-F238E27FC236}">
                  <a16:creationId xmlns:a16="http://schemas.microsoft.com/office/drawing/2014/main" id="{AAD044A0-6A06-4924-94B0-A76760079EF1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55" name="모서리가 둥근 직사각형 10">
              <a:extLst>
                <a:ext uri="{FF2B5EF4-FFF2-40B4-BE49-F238E27FC236}">
                  <a16:creationId xmlns:a16="http://schemas.microsoft.com/office/drawing/2014/main" id="{B5D30211-C832-4488-9484-C50600C68C74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음계 인식 방법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2AD07D-D0BB-45EE-9F8A-49B1B7C9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01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CDA535C-CF66-42BE-99BA-920EF72AC8E9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38" name="양쪽 모서리가 둥근 사각형 12">
              <a:extLst>
                <a:ext uri="{FF2B5EF4-FFF2-40B4-BE49-F238E27FC236}">
                  <a16:creationId xmlns:a16="http://schemas.microsoft.com/office/drawing/2014/main" id="{23398401-D35B-4FCD-8652-C8CCECD830F8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9" name="모서리가 둥근 직사각형 4">
              <a:extLst>
                <a:ext uri="{FF2B5EF4-FFF2-40B4-BE49-F238E27FC236}">
                  <a16:creationId xmlns:a16="http://schemas.microsoft.com/office/drawing/2014/main" id="{323FDE5D-D792-4B0E-8002-AABA0114DDE0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40" name="자유형 20">
              <a:extLst>
                <a:ext uri="{FF2B5EF4-FFF2-40B4-BE49-F238E27FC236}">
                  <a16:creationId xmlns:a16="http://schemas.microsoft.com/office/drawing/2014/main" id="{BC29AD86-58D1-404D-8DF4-E7E23206E4B1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07 </a:t>
              </a:r>
              <a:r>
                <a:rPr lang="ko-KR" altLang="en-US" sz="30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개발 환경 및 개발 방법</a:t>
              </a:r>
              <a:endParaRPr lang="en-US" altLang="ko-KR" sz="30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61B3349-5995-42E6-9708-8B6C2AA59E9A}"/>
              </a:ext>
            </a:extLst>
          </p:cNvPr>
          <p:cNvGrpSpPr/>
          <p:nvPr/>
        </p:nvGrpSpPr>
        <p:grpSpPr>
          <a:xfrm>
            <a:off x="785002" y="1168722"/>
            <a:ext cx="4071477" cy="340972"/>
            <a:chOff x="1635164" y="2479457"/>
            <a:chExt cx="1323935" cy="372052"/>
          </a:xfrm>
        </p:grpSpPr>
        <p:sp>
          <p:nvSpPr>
            <p:cNvPr id="32" name="모서리가 둥근 직사각형 10">
              <a:extLst>
                <a:ext uri="{FF2B5EF4-FFF2-40B4-BE49-F238E27FC236}">
                  <a16:creationId xmlns:a16="http://schemas.microsoft.com/office/drawing/2014/main" id="{3D9DE9FE-C4B5-4A2E-B28C-E1B4B247DF45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34" name="모서리가 둥근 직사각형 10">
              <a:extLst>
                <a:ext uri="{FF2B5EF4-FFF2-40B4-BE49-F238E27FC236}">
                  <a16:creationId xmlns:a16="http://schemas.microsoft.com/office/drawing/2014/main" id="{C6B4A6F2-4764-4175-A071-50D840E1D4A7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주파수와 데시벨을 통한 음계 인식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F09C68-CDCC-4EA9-900A-214DDD9175BC}"/>
              </a:ext>
            </a:extLst>
          </p:cNvPr>
          <p:cNvSpPr txBox="1"/>
          <p:nvPr/>
        </p:nvSpPr>
        <p:spPr>
          <a:xfrm>
            <a:off x="812799" y="1539963"/>
            <a:ext cx="9569683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주파수의 높낮이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소리의 높낮이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레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미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솔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데시벨의 높낮이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소리의 크기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귓속말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비행기 엔진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특정 음계의 주파수 영역에서 임계점 이상의 데시벨이 발생 한 것을 파악해 해당 음이라는 것을 인식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2B5605A-4D08-4958-8297-11083143D285}"/>
              </a:ext>
            </a:extLst>
          </p:cNvPr>
          <p:cNvCxnSpPr>
            <a:cxnSpLocks/>
          </p:cNvCxnSpPr>
          <p:nvPr/>
        </p:nvCxnSpPr>
        <p:spPr>
          <a:xfrm flipV="1">
            <a:off x="4197560" y="4406288"/>
            <a:ext cx="0" cy="1426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D9CB5F-3F91-40AE-B15B-7B5FDF5D7446}"/>
              </a:ext>
            </a:extLst>
          </p:cNvPr>
          <p:cNvSpPr txBox="1"/>
          <p:nvPr/>
        </p:nvSpPr>
        <p:spPr>
          <a:xfrm>
            <a:off x="9227911" y="5959355"/>
            <a:ext cx="115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주파수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68094F-F70F-4356-9122-35A0AEC38D0D}"/>
              </a:ext>
            </a:extLst>
          </p:cNvPr>
          <p:cNvSpPr txBox="1"/>
          <p:nvPr/>
        </p:nvSpPr>
        <p:spPr>
          <a:xfrm>
            <a:off x="2465961" y="3749947"/>
            <a:ext cx="400110" cy="10564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데시벨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33A3E1C-A4DC-465B-BBB8-95B7553A2EE4}"/>
              </a:ext>
            </a:extLst>
          </p:cNvPr>
          <p:cNvCxnSpPr>
            <a:cxnSpLocks/>
          </p:cNvCxnSpPr>
          <p:nvPr/>
        </p:nvCxnSpPr>
        <p:spPr>
          <a:xfrm flipV="1">
            <a:off x="6521370" y="4548851"/>
            <a:ext cx="0" cy="12838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FF3FF94-6B22-4693-BABA-EAC732A2EA82}"/>
              </a:ext>
            </a:extLst>
          </p:cNvPr>
          <p:cNvCxnSpPr>
            <a:cxnSpLocks/>
          </p:cNvCxnSpPr>
          <p:nvPr/>
        </p:nvCxnSpPr>
        <p:spPr>
          <a:xfrm flipV="1">
            <a:off x="6625542" y="4953964"/>
            <a:ext cx="0" cy="8787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01B8B58-C096-42FC-BCAA-4C8903385044}"/>
              </a:ext>
            </a:extLst>
          </p:cNvPr>
          <p:cNvCxnSpPr>
            <a:cxnSpLocks/>
          </p:cNvCxnSpPr>
          <p:nvPr/>
        </p:nvCxnSpPr>
        <p:spPr>
          <a:xfrm flipV="1">
            <a:off x="4312663" y="4548851"/>
            <a:ext cx="0" cy="12838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689D9F1-3C89-4301-9015-AB8426317E51}"/>
              </a:ext>
            </a:extLst>
          </p:cNvPr>
          <p:cNvCxnSpPr>
            <a:cxnSpLocks/>
          </p:cNvCxnSpPr>
          <p:nvPr/>
        </p:nvCxnSpPr>
        <p:spPr>
          <a:xfrm flipV="1">
            <a:off x="4416835" y="4953964"/>
            <a:ext cx="0" cy="8787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F419E8B-A4CC-4821-B4E3-9CE4B9FF18EB}"/>
              </a:ext>
            </a:extLst>
          </p:cNvPr>
          <p:cNvCxnSpPr>
            <a:cxnSpLocks/>
          </p:cNvCxnSpPr>
          <p:nvPr/>
        </p:nvCxnSpPr>
        <p:spPr>
          <a:xfrm flipV="1">
            <a:off x="6424818" y="4953964"/>
            <a:ext cx="0" cy="8787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4978D0-CD97-4FAE-9C0D-2F84D081AA9C}"/>
              </a:ext>
            </a:extLst>
          </p:cNvPr>
          <p:cNvSpPr txBox="1"/>
          <p:nvPr/>
        </p:nvSpPr>
        <p:spPr>
          <a:xfrm>
            <a:off x="4061235" y="595848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241D93-7047-4076-BBB1-7D0F7EAEB5CD}"/>
              </a:ext>
            </a:extLst>
          </p:cNvPr>
          <p:cNvSpPr txBox="1"/>
          <p:nvPr/>
        </p:nvSpPr>
        <p:spPr>
          <a:xfrm>
            <a:off x="6363858" y="597549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3D90799-D3EE-41BE-8736-2B8C8114B2E2}"/>
              </a:ext>
            </a:extLst>
          </p:cNvPr>
          <p:cNvCxnSpPr>
            <a:cxnSpLocks/>
          </p:cNvCxnSpPr>
          <p:nvPr/>
        </p:nvCxnSpPr>
        <p:spPr>
          <a:xfrm flipV="1">
            <a:off x="5469778" y="5715000"/>
            <a:ext cx="0" cy="1219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C6C09BF-FB85-485B-AEC8-E7885C93A59F}"/>
              </a:ext>
            </a:extLst>
          </p:cNvPr>
          <p:cNvCxnSpPr>
            <a:cxnSpLocks/>
          </p:cNvCxnSpPr>
          <p:nvPr/>
        </p:nvCxnSpPr>
        <p:spPr>
          <a:xfrm flipV="1">
            <a:off x="2896565" y="3749948"/>
            <a:ext cx="0" cy="2117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31D757A-D52F-4725-9583-49FDBEE16622}"/>
              </a:ext>
            </a:extLst>
          </p:cNvPr>
          <p:cNvCxnSpPr>
            <a:cxnSpLocks/>
          </p:cNvCxnSpPr>
          <p:nvPr/>
        </p:nvCxnSpPr>
        <p:spPr>
          <a:xfrm>
            <a:off x="2896565" y="5331047"/>
            <a:ext cx="6908638" cy="0"/>
          </a:xfrm>
          <a:prstGeom prst="line">
            <a:avLst/>
          </a:prstGeom>
          <a:ln w="12700">
            <a:solidFill>
              <a:srgbClr val="406AE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4965433-C13D-4E20-8231-241C2422BB4A}"/>
              </a:ext>
            </a:extLst>
          </p:cNvPr>
          <p:cNvSpPr txBox="1"/>
          <p:nvPr/>
        </p:nvSpPr>
        <p:spPr>
          <a:xfrm>
            <a:off x="2269666" y="5176106"/>
            <a:ext cx="79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임계점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0A0B11-E255-42EA-A15E-CFDFCE2AF979}"/>
              </a:ext>
            </a:extLst>
          </p:cNvPr>
          <p:cNvSpPr txBox="1"/>
          <p:nvPr/>
        </p:nvSpPr>
        <p:spPr>
          <a:xfrm>
            <a:off x="6736113" y="4885825"/>
            <a:ext cx="358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도</a:t>
            </a:r>
            <a:r>
              <a:rPr lang="en-US" altLang="ko-KR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 음이 눌렸다는 것을 인식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74BD297-DBE9-4E07-9D32-B27CF165368F}"/>
              </a:ext>
            </a:extLst>
          </p:cNvPr>
          <p:cNvCxnSpPr>
            <a:cxnSpLocks/>
          </p:cNvCxnSpPr>
          <p:nvPr/>
        </p:nvCxnSpPr>
        <p:spPr>
          <a:xfrm flipV="1">
            <a:off x="5561218" y="5600700"/>
            <a:ext cx="0" cy="2362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73A31FA-DE9F-4AAC-81DE-D7DB524885CF}"/>
              </a:ext>
            </a:extLst>
          </p:cNvPr>
          <p:cNvCxnSpPr>
            <a:cxnSpLocks/>
          </p:cNvCxnSpPr>
          <p:nvPr/>
        </p:nvCxnSpPr>
        <p:spPr>
          <a:xfrm flipV="1">
            <a:off x="5690758" y="5715000"/>
            <a:ext cx="0" cy="1219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D862DF5-92F6-4E59-BFE6-6372E4C548FF}"/>
              </a:ext>
            </a:extLst>
          </p:cNvPr>
          <p:cNvCxnSpPr>
            <a:cxnSpLocks/>
          </p:cNvCxnSpPr>
          <p:nvPr/>
        </p:nvCxnSpPr>
        <p:spPr>
          <a:xfrm flipV="1">
            <a:off x="5757433" y="5715000"/>
            <a:ext cx="0" cy="1219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11A16EA-5AD1-4BDF-AC35-703062440055}"/>
              </a:ext>
            </a:extLst>
          </p:cNvPr>
          <p:cNvCxnSpPr>
            <a:cxnSpLocks/>
          </p:cNvCxnSpPr>
          <p:nvPr/>
        </p:nvCxnSpPr>
        <p:spPr>
          <a:xfrm flipV="1">
            <a:off x="5195458" y="5715000"/>
            <a:ext cx="0" cy="1219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E1E779C-CDB6-4886-92A7-DABC6A382846}"/>
              </a:ext>
            </a:extLst>
          </p:cNvPr>
          <p:cNvCxnSpPr>
            <a:cxnSpLocks/>
          </p:cNvCxnSpPr>
          <p:nvPr/>
        </p:nvCxnSpPr>
        <p:spPr>
          <a:xfrm flipV="1">
            <a:off x="5067823" y="5566410"/>
            <a:ext cx="0" cy="2705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6E9C6E3-8FE4-43C9-A1A8-9B58C59B8CA2}"/>
              </a:ext>
            </a:extLst>
          </p:cNvPr>
          <p:cNvCxnSpPr>
            <a:cxnSpLocks/>
          </p:cNvCxnSpPr>
          <p:nvPr/>
        </p:nvCxnSpPr>
        <p:spPr>
          <a:xfrm flipV="1">
            <a:off x="4938283" y="5665470"/>
            <a:ext cx="0" cy="1714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DCCD405-2DA8-45C3-A1AA-10F37254E5B3}"/>
              </a:ext>
            </a:extLst>
          </p:cNvPr>
          <p:cNvCxnSpPr>
            <a:cxnSpLocks/>
          </p:cNvCxnSpPr>
          <p:nvPr/>
        </p:nvCxnSpPr>
        <p:spPr>
          <a:xfrm flipV="1">
            <a:off x="4853192" y="5715000"/>
            <a:ext cx="0" cy="1219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EF00193-A92E-4ECC-867B-E211D42AFDB4}"/>
              </a:ext>
            </a:extLst>
          </p:cNvPr>
          <p:cNvCxnSpPr>
            <a:cxnSpLocks/>
          </p:cNvCxnSpPr>
          <p:nvPr/>
        </p:nvCxnSpPr>
        <p:spPr>
          <a:xfrm flipV="1">
            <a:off x="5959997" y="5715000"/>
            <a:ext cx="0" cy="1219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30569A-96DD-422B-BF24-93AC19752101}"/>
              </a:ext>
            </a:extLst>
          </p:cNvPr>
          <p:cNvCxnSpPr>
            <a:cxnSpLocks/>
          </p:cNvCxnSpPr>
          <p:nvPr/>
        </p:nvCxnSpPr>
        <p:spPr>
          <a:xfrm>
            <a:off x="2866085" y="5852160"/>
            <a:ext cx="6995546" cy="152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E582E0-FC97-4E4C-A51A-95BAD02D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31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EC5F814-748B-49CA-8AB0-9B9B1F548464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8" name="양쪽 모서리가 둥근 사각형 12">
              <a:extLst>
                <a:ext uri="{FF2B5EF4-FFF2-40B4-BE49-F238E27FC236}">
                  <a16:creationId xmlns:a16="http://schemas.microsoft.com/office/drawing/2014/main" id="{F82E8948-49BF-4E25-80B6-122BC1A22493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9" name="모서리가 둥근 직사각형 4">
              <a:extLst>
                <a:ext uri="{FF2B5EF4-FFF2-40B4-BE49-F238E27FC236}">
                  <a16:creationId xmlns:a16="http://schemas.microsoft.com/office/drawing/2014/main" id="{D3ED1A79-0B9E-446C-BDF2-45C4DACC0797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0" name="자유형 20">
              <a:extLst>
                <a:ext uri="{FF2B5EF4-FFF2-40B4-BE49-F238E27FC236}">
                  <a16:creationId xmlns:a16="http://schemas.microsoft.com/office/drawing/2014/main" id="{4BA85406-30B6-4D6E-97E3-6CB5B298165E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08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종합설계 진행현황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6BB0B1C-2CEF-4B95-9C06-1A191BB0C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90374"/>
              </p:ext>
            </p:extLst>
          </p:nvPr>
        </p:nvGraphicFramePr>
        <p:xfrm>
          <a:off x="572341" y="1698490"/>
          <a:ext cx="11023916" cy="4636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4783">
                  <a:extLst>
                    <a:ext uri="{9D8B030D-6E8A-4147-A177-3AD203B41FA5}">
                      <a16:colId xmlns:a16="http://schemas.microsoft.com/office/drawing/2014/main" val="1258349914"/>
                    </a:ext>
                  </a:extLst>
                </a:gridCol>
                <a:gridCol w="2204783">
                  <a:extLst>
                    <a:ext uri="{9D8B030D-6E8A-4147-A177-3AD203B41FA5}">
                      <a16:colId xmlns:a16="http://schemas.microsoft.com/office/drawing/2014/main" val="1812938136"/>
                    </a:ext>
                  </a:extLst>
                </a:gridCol>
                <a:gridCol w="1102392">
                  <a:extLst>
                    <a:ext uri="{9D8B030D-6E8A-4147-A177-3AD203B41FA5}">
                      <a16:colId xmlns:a16="http://schemas.microsoft.com/office/drawing/2014/main" val="497321428"/>
                    </a:ext>
                  </a:extLst>
                </a:gridCol>
                <a:gridCol w="1102392">
                  <a:extLst>
                    <a:ext uri="{9D8B030D-6E8A-4147-A177-3AD203B41FA5}">
                      <a16:colId xmlns:a16="http://schemas.microsoft.com/office/drawing/2014/main" val="1061694761"/>
                    </a:ext>
                  </a:extLst>
                </a:gridCol>
                <a:gridCol w="2204783">
                  <a:extLst>
                    <a:ext uri="{9D8B030D-6E8A-4147-A177-3AD203B41FA5}">
                      <a16:colId xmlns:a16="http://schemas.microsoft.com/office/drawing/2014/main" val="2363528979"/>
                    </a:ext>
                  </a:extLst>
                </a:gridCol>
                <a:gridCol w="2204783">
                  <a:extLst>
                    <a:ext uri="{9D8B030D-6E8A-4147-A177-3AD203B41FA5}">
                      <a16:colId xmlns:a16="http://schemas.microsoft.com/office/drawing/2014/main" val="2803326500"/>
                    </a:ext>
                  </a:extLst>
                </a:gridCol>
              </a:tblGrid>
              <a:tr h="380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모듈명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세부모듈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진도 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전체진도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문제점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해결방안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66384"/>
                  </a:ext>
                </a:extLst>
              </a:tr>
              <a:tr h="1064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애플리케이션</a:t>
                      </a:r>
                      <a:endParaRPr lang="en-US" altLang="ko-KR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전체 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UI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70%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낮은 구현 수준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서버 구현 후 연동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09110"/>
                  </a:ext>
                </a:extLst>
              </a:tr>
              <a:tr h="1064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서버 연동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84370"/>
                  </a:ext>
                </a:extLst>
              </a:tr>
              <a:tr h="7093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악보인식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악보 </a:t>
                      </a:r>
                      <a:r>
                        <a:rPr lang="ko-KR" altLang="en-US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전처리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100%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70%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깃발 형태 음표</a:t>
                      </a:r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이어진 음표</a:t>
                      </a:r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인식에서 예외가 생김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모든 경우의 수 고려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233088"/>
                  </a:ext>
                </a:extLst>
              </a:tr>
              <a:tr h="7093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음계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박자 추출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70%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48111"/>
                  </a:ext>
                </a:extLst>
              </a:tr>
              <a:tr h="709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음표 전 범위 추출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28921"/>
                  </a:ext>
                </a:extLst>
              </a:tr>
            </a:tbl>
          </a:graphicData>
        </a:graphic>
      </p:graphicFrame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8FC77651-63EA-4866-96E1-61A66E141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01694"/>
              </p:ext>
            </p:extLst>
          </p:nvPr>
        </p:nvGraphicFramePr>
        <p:xfrm>
          <a:off x="568275" y="1076042"/>
          <a:ext cx="110239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333">
                  <a:extLst>
                    <a:ext uri="{9D8B030D-6E8A-4147-A177-3AD203B41FA5}">
                      <a16:colId xmlns:a16="http://schemas.microsoft.com/office/drawing/2014/main" val="3907866594"/>
                    </a:ext>
                  </a:extLst>
                </a:gridCol>
                <a:gridCol w="8834583">
                  <a:extLst>
                    <a:ext uri="{9D8B030D-6E8A-4147-A177-3AD203B41FA5}">
                      <a16:colId xmlns:a16="http://schemas.microsoft.com/office/drawing/2014/main" val="249284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highlight>
                            <a:srgbClr val="FFFF79"/>
                          </a:highlight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전체 수행 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79"/>
                          </a:highlight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45%</a:t>
                      </a:r>
                      <a:endParaRPr lang="ko-KR" altLang="en-US" dirty="0">
                        <a:highlight>
                          <a:srgbClr val="FFFF79"/>
                        </a:highlight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1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543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6449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41B5A9D7-8F02-425E-93AC-5729B00FA7B8}"/>
              </a:ext>
            </a:extLst>
          </p:cNvPr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6449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08 </a:t>
            </a:r>
            <a:r>
              <a:rPr lang="ko-KR" altLang="en-US" sz="3200" b="1" kern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종합설계 진행현황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8DB32F55-A6FB-4ECA-9730-E34CC6957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37678"/>
              </p:ext>
            </p:extLst>
          </p:nvPr>
        </p:nvGraphicFramePr>
        <p:xfrm>
          <a:off x="572341" y="1199613"/>
          <a:ext cx="11023916" cy="5135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4783">
                  <a:extLst>
                    <a:ext uri="{9D8B030D-6E8A-4147-A177-3AD203B41FA5}">
                      <a16:colId xmlns:a16="http://schemas.microsoft.com/office/drawing/2014/main" val="1258349914"/>
                    </a:ext>
                  </a:extLst>
                </a:gridCol>
                <a:gridCol w="2204783">
                  <a:extLst>
                    <a:ext uri="{9D8B030D-6E8A-4147-A177-3AD203B41FA5}">
                      <a16:colId xmlns:a16="http://schemas.microsoft.com/office/drawing/2014/main" val="1812938136"/>
                    </a:ext>
                  </a:extLst>
                </a:gridCol>
                <a:gridCol w="1102392">
                  <a:extLst>
                    <a:ext uri="{9D8B030D-6E8A-4147-A177-3AD203B41FA5}">
                      <a16:colId xmlns:a16="http://schemas.microsoft.com/office/drawing/2014/main" val="497321428"/>
                    </a:ext>
                  </a:extLst>
                </a:gridCol>
                <a:gridCol w="1102392">
                  <a:extLst>
                    <a:ext uri="{9D8B030D-6E8A-4147-A177-3AD203B41FA5}">
                      <a16:colId xmlns:a16="http://schemas.microsoft.com/office/drawing/2014/main" val="1061694761"/>
                    </a:ext>
                  </a:extLst>
                </a:gridCol>
                <a:gridCol w="2204783">
                  <a:extLst>
                    <a:ext uri="{9D8B030D-6E8A-4147-A177-3AD203B41FA5}">
                      <a16:colId xmlns:a16="http://schemas.microsoft.com/office/drawing/2014/main" val="2363528979"/>
                    </a:ext>
                  </a:extLst>
                </a:gridCol>
                <a:gridCol w="2204783">
                  <a:extLst>
                    <a:ext uri="{9D8B030D-6E8A-4147-A177-3AD203B41FA5}">
                      <a16:colId xmlns:a16="http://schemas.microsoft.com/office/drawing/2014/main" val="2803326500"/>
                    </a:ext>
                  </a:extLst>
                </a:gridCol>
              </a:tblGrid>
              <a:tr h="420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모듈명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세부 모듈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진도 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전체진도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문제점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해결방안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66384"/>
                  </a:ext>
                </a:extLst>
              </a:tr>
              <a:tr h="78569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음계 인식</a:t>
                      </a:r>
                      <a:endParaRPr lang="en-US" altLang="ko-KR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음성 파일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100%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70%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C4 </a:t>
                      </a:r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도 음 발생 시</a:t>
                      </a:r>
                      <a:endParaRPr lang="en-US" altLang="ko-KR" sz="1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C5 </a:t>
                      </a:r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도 대역대에도 </a:t>
                      </a:r>
                      <a:endParaRPr lang="en-US" altLang="ko-KR" sz="1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공명 현상 발생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C4, C5 </a:t>
                      </a:r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대역도 동시 출력 시 </a:t>
                      </a:r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C4</a:t>
                      </a:r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도로 인식되게끔 알고리즘 예외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09110"/>
                  </a:ext>
                </a:extLst>
              </a:tr>
              <a:tr h="785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푸리에 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90%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3650"/>
                  </a:ext>
                </a:extLst>
              </a:tr>
              <a:tr h="785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박자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79434"/>
                  </a:ext>
                </a:extLst>
              </a:tr>
              <a:tr h="78569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웹 서버 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 DB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데이터베이스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낮은 구현 수준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DB/ </a:t>
                      </a:r>
                      <a:r>
                        <a:rPr lang="ko-KR" altLang="en-US" sz="14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서버 구현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233088"/>
                  </a:ext>
                </a:extLst>
              </a:tr>
              <a:tr h="785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백 엔드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48111"/>
                  </a:ext>
                </a:extLst>
              </a:tr>
              <a:tr h="785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가상화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0%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2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181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08 </a:t>
            </a:r>
            <a:r>
              <a:rPr lang="ko-KR" altLang="en-US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데모 환경 설계</a:t>
            </a:r>
            <a:endParaRPr lang="en-US" altLang="ko-KR" sz="32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FB0FB3-873B-4208-9B0E-212560B14F0C}"/>
              </a:ext>
            </a:extLst>
          </p:cNvPr>
          <p:cNvGrpSpPr/>
          <p:nvPr/>
        </p:nvGrpSpPr>
        <p:grpSpPr>
          <a:xfrm>
            <a:off x="355976" y="932479"/>
            <a:ext cx="3210076" cy="380574"/>
            <a:chOff x="1635164" y="2479457"/>
            <a:chExt cx="1323935" cy="372052"/>
          </a:xfrm>
        </p:grpSpPr>
        <p:sp>
          <p:nvSpPr>
            <p:cNvPr id="9" name="모서리가 둥근 직사각형 10">
              <a:extLst>
                <a:ext uri="{FF2B5EF4-FFF2-40B4-BE49-F238E27FC236}">
                  <a16:creationId xmlns:a16="http://schemas.microsoft.com/office/drawing/2014/main" id="{7A1DE8CD-B3E1-482C-BB87-C200545E0E55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0" name="모서리가 둥근 직사각형 10">
              <a:extLst>
                <a:ext uri="{FF2B5EF4-FFF2-40B4-BE49-F238E27FC236}">
                  <a16:creationId xmlns:a16="http://schemas.microsoft.com/office/drawing/2014/main" id="{FFC0F3EB-6A4F-45A5-83F3-FC5CC71BAA1D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데모 시나리오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098F60F-043C-4F61-9AB9-F7343BD905A8}"/>
              </a:ext>
            </a:extLst>
          </p:cNvPr>
          <p:cNvSpPr txBox="1"/>
          <p:nvPr/>
        </p:nvSpPr>
        <p:spPr>
          <a:xfrm>
            <a:off x="355976" y="1383320"/>
            <a:ext cx="5808279" cy="326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사용자가 스마트폰으로 애플리케이션에 접속한다</a:t>
            </a:r>
            <a:endParaRPr lang="en-US" altLang="ko-KR" dirty="0"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원하는 악보를 선택한다 </a:t>
            </a:r>
            <a:r>
              <a:rPr lang="en-US" altLang="ko-KR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서버 내 악보 또는 자신의 </a:t>
            </a:r>
            <a:r>
              <a:rPr lang="en-US" altLang="ko-KR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pdf </a:t>
            </a: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</a:t>
            </a:r>
            <a:r>
              <a:rPr lang="en-US" altLang="ko-KR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애플리케이션의 안내에 따라 곡을 연주한다</a:t>
            </a:r>
            <a:endParaRPr lang="en-US" altLang="ko-KR" dirty="0"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연주 결과에 대한 피드백을 받는다</a:t>
            </a:r>
            <a:endParaRPr lang="en-US" altLang="ko-KR" dirty="0"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C6E1E5-4E02-40E8-97AA-0A98526A5550}"/>
              </a:ext>
            </a:extLst>
          </p:cNvPr>
          <p:cNvGrpSpPr/>
          <p:nvPr/>
        </p:nvGrpSpPr>
        <p:grpSpPr>
          <a:xfrm>
            <a:off x="7607636" y="901820"/>
            <a:ext cx="4117112" cy="5403457"/>
            <a:chOff x="7607636" y="932479"/>
            <a:chExt cx="4117112" cy="540345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EA4BB62-DC41-499F-BAF9-3964AFBB2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07636" y="1691635"/>
              <a:ext cx="4117112" cy="464430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674A3CA-8D59-4692-80AA-9554C230D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372" y="932479"/>
              <a:ext cx="1043897" cy="1043897"/>
            </a:xfrm>
            <a:prstGeom prst="rect">
              <a:avLst/>
            </a:prstGeom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04ECA18-A533-4B5D-9F7E-8E1FCB216C93}"/>
                </a:ext>
              </a:extLst>
            </p:cNvPr>
            <p:cNvCxnSpPr>
              <a:cxnSpLocks/>
            </p:cNvCxnSpPr>
            <p:nvPr/>
          </p:nvCxnSpPr>
          <p:spPr>
            <a:xfrm>
              <a:off x="8768705" y="1514637"/>
              <a:ext cx="1017256" cy="326587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C71D253-BE84-4F55-AA93-2DED8C005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7935" y="1514637"/>
              <a:ext cx="361210" cy="241065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8D7D4FF-4066-44D1-893D-B9632339668A}"/>
                </a:ext>
              </a:extLst>
            </p:cNvPr>
            <p:cNvSpPr/>
            <p:nvPr/>
          </p:nvSpPr>
          <p:spPr>
            <a:xfrm rot="2367997">
              <a:off x="8029044" y="4180635"/>
              <a:ext cx="1815808" cy="361821"/>
            </a:xfrm>
            <a:prstGeom prst="rect">
              <a:avLst/>
            </a:prstGeom>
            <a:solidFill>
              <a:srgbClr val="FFFF79">
                <a:alpha val="66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DF25186-B846-45D1-AF10-507228A24D56}"/>
                </a:ext>
              </a:extLst>
            </p:cNvPr>
            <p:cNvSpPr/>
            <p:nvPr/>
          </p:nvSpPr>
          <p:spPr>
            <a:xfrm>
              <a:off x="8329735" y="3939732"/>
              <a:ext cx="141186" cy="1411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6E8308F-321F-4014-8CA0-1FCC05DD2D38}"/>
                </a:ext>
              </a:extLst>
            </p:cNvPr>
            <p:cNvSpPr/>
            <p:nvPr/>
          </p:nvSpPr>
          <p:spPr>
            <a:xfrm>
              <a:off x="8886902" y="4389138"/>
              <a:ext cx="141186" cy="1411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064248C-429C-4701-8774-11A086A024D3}"/>
              </a:ext>
            </a:extLst>
          </p:cNvPr>
          <p:cNvGrpSpPr/>
          <p:nvPr/>
        </p:nvGrpSpPr>
        <p:grpSpPr>
          <a:xfrm>
            <a:off x="5438029" y="3075366"/>
            <a:ext cx="2151210" cy="2070966"/>
            <a:chOff x="5436586" y="1483978"/>
            <a:chExt cx="2327525" cy="23275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EAE1EC8-F917-46A2-9E45-4F1999386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36586" y="1483978"/>
              <a:ext cx="2327525" cy="232752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A9020C8-C732-4C11-887E-A1EE90B81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590" y="2336231"/>
              <a:ext cx="960673" cy="62608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1D1208-1AD0-40E7-A9FD-8CBAFD9EDF06}"/>
                </a:ext>
              </a:extLst>
            </p:cNvPr>
            <p:cNvSpPr txBox="1"/>
            <p:nvPr/>
          </p:nvSpPr>
          <p:spPr>
            <a:xfrm>
              <a:off x="6780354" y="2345562"/>
              <a:ext cx="583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C4</a:t>
              </a:r>
              <a:r>
                <a:rPr lang="ko-KR" altLang="en-US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ctr"/>
              <a:r>
                <a:rPr lang="ko-KR" altLang="en-US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도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127A8CE-C732-443A-B22F-DD1403EBB1C1}"/>
              </a:ext>
            </a:extLst>
          </p:cNvPr>
          <p:cNvSpPr txBox="1"/>
          <p:nvPr/>
        </p:nvSpPr>
        <p:spPr>
          <a:xfrm>
            <a:off x="6149148" y="3181593"/>
            <a:ext cx="1867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스마트폰</a:t>
            </a:r>
            <a:endParaRPr lang="en-US" altLang="ko-KR" sz="1400" dirty="0">
              <a:highlight>
                <a:srgbClr val="FFFF00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4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(CPU:</a:t>
            </a:r>
            <a:r>
              <a:rPr lang="ko-KR" altLang="en-US" sz="14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엑스 노스</a:t>
            </a:r>
            <a:r>
              <a:rPr lang="en-US" altLang="ko-KR" sz="14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9820)</a:t>
            </a:r>
            <a:endParaRPr lang="ko-KR" altLang="en-US" sz="1400" dirty="0">
              <a:highlight>
                <a:srgbClr val="FFFF00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6E3BBD-954B-4F79-930D-37978E23CD3E}"/>
              </a:ext>
            </a:extLst>
          </p:cNvPr>
          <p:cNvSpPr txBox="1"/>
          <p:nvPr/>
        </p:nvSpPr>
        <p:spPr>
          <a:xfrm>
            <a:off x="8936948" y="1007550"/>
            <a:ext cx="1755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빔 프로젝터 </a:t>
            </a:r>
            <a:r>
              <a:rPr lang="en-US" altLang="ko-KR" sz="14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(GM60A)</a:t>
            </a:r>
            <a:endParaRPr lang="ko-KR" altLang="en-US" sz="1400" dirty="0">
              <a:highlight>
                <a:srgbClr val="FFFF00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5F6E5D-5516-496C-8DA5-15EBC3720DF7}"/>
              </a:ext>
            </a:extLst>
          </p:cNvPr>
          <p:cNvSpPr txBox="1"/>
          <p:nvPr/>
        </p:nvSpPr>
        <p:spPr>
          <a:xfrm>
            <a:off x="6776041" y="5057994"/>
            <a:ext cx="182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전자 피아노</a:t>
            </a:r>
            <a:r>
              <a:rPr lang="en-US" altLang="ko-KR" sz="14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(JL-6216)</a:t>
            </a:r>
            <a:endParaRPr lang="ko-KR" altLang="en-US" sz="1400" dirty="0">
              <a:highlight>
                <a:srgbClr val="FFFF00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919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446D752-5137-4EFD-8AA9-F6F17F0A76E5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10" name="양쪽 모서리가 둥근 사각형 12">
              <a:extLst>
                <a:ext uri="{FF2B5EF4-FFF2-40B4-BE49-F238E27FC236}">
                  <a16:creationId xmlns:a16="http://schemas.microsoft.com/office/drawing/2014/main" id="{D8C12C82-C1E6-4E4D-9D5E-F1CBB943C266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1" name="모서리가 둥근 직사각형 4">
              <a:extLst>
                <a:ext uri="{FF2B5EF4-FFF2-40B4-BE49-F238E27FC236}">
                  <a16:creationId xmlns:a16="http://schemas.microsoft.com/office/drawing/2014/main" id="{BCFF6C91-0047-4AAF-A5AC-274ABDA08FF3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2" name="자유형 20">
              <a:extLst>
                <a:ext uri="{FF2B5EF4-FFF2-40B4-BE49-F238E27FC236}">
                  <a16:creationId xmlns:a16="http://schemas.microsoft.com/office/drawing/2014/main" id="{3455A215-9566-462F-BA48-C08912E5CCFF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09 </a:t>
              </a:r>
              <a:r>
                <a:rPr lang="ko-KR" altLang="en-US" sz="30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업무 분담</a:t>
              </a:r>
              <a:endParaRPr lang="en-US" altLang="ko-KR" sz="30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3" name="표 13">
            <a:extLst>
              <a:ext uri="{FF2B5EF4-FFF2-40B4-BE49-F238E27FC236}">
                <a16:creationId xmlns:a16="http://schemas.microsoft.com/office/drawing/2014/main" id="{4EEB26B5-3BB7-4847-98FE-1DBAE2656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78092"/>
              </p:ext>
            </p:extLst>
          </p:nvPr>
        </p:nvGraphicFramePr>
        <p:xfrm>
          <a:off x="821814" y="1257341"/>
          <a:ext cx="10577704" cy="501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826">
                  <a:extLst>
                    <a:ext uri="{9D8B030D-6E8A-4147-A177-3AD203B41FA5}">
                      <a16:colId xmlns:a16="http://schemas.microsoft.com/office/drawing/2014/main" val="3859240094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val="119585299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1675577893"/>
                    </a:ext>
                  </a:extLst>
                </a:gridCol>
                <a:gridCol w="2926078">
                  <a:extLst>
                    <a:ext uri="{9D8B030D-6E8A-4147-A177-3AD203B41FA5}">
                      <a16:colId xmlns:a16="http://schemas.microsoft.com/office/drawing/2014/main" val="3291564636"/>
                    </a:ext>
                  </a:extLst>
                </a:gridCol>
              </a:tblGrid>
              <a:tr h="6874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박상수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박현지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오래영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088000"/>
                  </a:ext>
                </a:extLst>
              </a:tr>
              <a:tr h="1066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자료조사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객체 인식 알고리즘 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푸리에 변환 알고리즘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,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AWS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이용한 클라우드 서버 구축 및 데이터 베이스 구축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조사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035616"/>
                  </a:ext>
                </a:extLst>
              </a:tr>
              <a:tr h="1066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서버 환경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앱 및 하드웨어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프로그램 알고리즘 설계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694226"/>
                  </a:ext>
                </a:extLst>
              </a:tr>
              <a:tr h="1125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AWS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클라우드 서버와 </a:t>
                      </a:r>
                      <a:endParaRPr lang="en-US" altLang="ko-KR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데이터베이스 구현</a:t>
                      </a:r>
                      <a:endParaRPr lang="en-US" altLang="ko-KR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Android Studio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이용한 앱 구현</a:t>
                      </a:r>
                      <a:endParaRPr lang="en-US" altLang="ko-KR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OpenCV 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객체 인식 </a:t>
                      </a:r>
                      <a:endParaRPr lang="en-US" altLang="ko-KR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푸리에 변환을 음 데이터화</a:t>
                      </a:r>
                      <a:endParaRPr lang="en-US" altLang="ko-KR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822195"/>
                  </a:ext>
                </a:extLst>
              </a:tr>
              <a:tr h="1066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테스트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통합 테스트 및 유지보수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04658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6F3224-998E-461F-8424-C417EE84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7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00EFA1-8CD1-4B6B-AAE0-A94678CC71AA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14" name="양쪽 모서리가 둥근 사각형 12">
              <a:extLst>
                <a:ext uri="{FF2B5EF4-FFF2-40B4-BE49-F238E27FC236}">
                  <a16:creationId xmlns:a16="http://schemas.microsoft.com/office/drawing/2014/main" id="{9FCC3234-EDA3-4719-B348-2FBB1D2F59FD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5" name="모서리가 둥근 직사각형 4">
              <a:extLst>
                <a:ext uri="{FF2B5EF4-FFF2-40B4-BE49-F238E27FC236}">
                  <a16:creationId xmlns:a16="http://schemas.microsoft.com/office/drawing/2014/main" id="{7B937028-B6FF-4E31-A243-864BF348DB6F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6" name="자유형 20">
              <a:extLst>
                <a:ext uri="{FF2B5EF4-FFF2-40B4-BE49-F238E27FC236}">
                  <a16:creationId xmlns:a16="http://schemas.microsoft.com/office/drawing/2014/main" id="{6EB19361-66A9-4849-8EE3-082FA084D57D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02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졸업 연구 개요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73648" y="1020251"/>
            <a:ext cx="2539232" cy="451289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연구 개발 목표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4B1A64A-9EC8-431A-92E7-E4D4EB05574B}"/>
              </a:ext>
            </a:extLst>
          </p:cNvPr>
          <p:cNvSpPr txBox="1"/>
          <p:nvPr/>
        </p:nvSpPr>
        <p:spPr>
          <a:xfrm>
            <a:off x="1036043" y="2161252"/>
            <a:ext cx="1011991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악보를 읽지 못하므로 </a:t>
            </a:r>
            <a:r>
              <a:rPr lang="ko-KR" altLang="en-US" dirty="0">
                <a:solidFill>
                  <a:srgbClr val="406AE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빔을 통해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쳐야 할 건반 위치를 알려준다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자신이 가지고 있는 </a:t>
            </a:r>
            <a:r>
              <a:rPr lang="ko-KR" altLang="en-US" dirty="0">
                <a:solidFill>
                  <a:srgbClr val="406AE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</a:t>
            </a:r>
            <a:r>
              <a:rPr lang="en-US" altLang="ko-KR" dirty="0">
                <a:solidFill>
                  <a:srgbClr val="406AE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pdf </a:t>
            </a:r>
            <a:r>
              <a:rPr lang="ko-KR" altLang="en-US" dirty="0">
                <a:solidFill>
                  <a:srgbClr val="406AE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파일을 업로드하여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연습가능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서버내에 </a:t>
            </a:r>
            <a:r>
              <a:rPr lang="ko-KR" altLang="en-US" dirty="0">
                <a:solidFill>
                  <a:srgbClr val="406AE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저장되어 있는 악보를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이용하여 연습가능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악보출력의 </a:t>
            </a:r>
            <a:r>
              <a:rPr lang="ko-KR" altLang="en-US" dirty="0">
                <a:solidFill>
                  <a:srgbClr val="406AE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속도조절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가능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배속조절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406AE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스마트폰 어플을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이용해 위의 기능 실행 가능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악보대로 올바르게 진행되고 있는지 음계인식에 대한 </a:t>
            </a:r>
            <a:r>
              <a:rPr lang="ko-KR" altLang="en-US" sz="3200" dirty="0">
                <a:solidFill>
                  <a:srgbClr val="406AE2"/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정확도를 </a:t>
            </a:r>
            <a:r>
              <a:rPr lang="en-US" altLang="ko-KR" sz="3200" dirty="0">
                <a:solidFill>
                  <a:srgbClr val="406AE2"/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90%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목표를 잡는다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6F0BFF-3193-4C74-99AE-A991894E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63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15864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051" y="408057"/>
            <a:ext cx="12030365" cy="6322942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15864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09 GitHub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7F4F4D-2E8F-4B09-9C26-74B9D46DA5DF}"/>
              </a:ext>
            </a:extLst>
          </p:cNvPr>
          <p:cNvGrpSpPr/>
          <p:nvPr/>
        </p:nvGrpSpPr>
        <p:grpSpPr>
          <a:xfrm>
            <a:off x="551972" y="1160313"/>
            <a:ext cx="5302037" cy="429296"/>
            <a:chOff x="1044671" y="1116499"/>
            <a:chExt cx="5302037" cy="4292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F30237-7E53-43A9-824A-754278DB984F}"/>
                </a:ext>
              </a:extLst>
            </p:cNvPr>
            <p:cNvSpPr txBox="1"/>
            <p:nvPr/>
          </p:nvSpPr>
          <p:spPr>
            <a:xfrm>
              <a:off x="1405254" y="1170853"/>
              <a:ext cx="4941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GitHub 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주소</a:t>
              </a:r>
            </a:p>
          </p:txBody>
        </p:sp>
        <p:pic>
          <p:nvPicPr>
            <p:cNvPr id="23" name="그래픽 22" descr="피아노 건반">
              <a:extLst>
                <a:ext uri="{FF2B5EF4-FFF2-40B4-BE49-F238E27FC236}">
                  <a16:creationId xmlns:a16="http://schemas.microsoft.com/office/drawing/2014/main" id="{38F7914D-C5F0-4F29-AF9F-3B35841A2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4671" y="1116499"/>
              <a:ext cx="429296" cy="429296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4478961-93F4-4FCC-90AD-4071FB61A8CF}"/>
              </a:ext>
            </a:extLst>
          </p:cNvPr>
          <p:cNvGrpSpPr/>
          <p:nvPr/>
        </p:nvGrpSpPr>
        <p:grpSpPr>
          <a:xfrm>
            <a:off x="551972" y="2884134"/>
            <a:ext cx="5302037" cy="429296"/>
            <a:chOff x="1044671" y="1116499"/>
            <a:chExt cx="5302037" cy="4292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3E3251-70A7-44E5-AFE0-148A5F480019}"/>
                </a:ext>
              </a:extLst>
            </p:cNvPr>
            <p:cNvSpPr txBox="1"/>
            <p:nvPr/>
          </p:nvSpPr>
          <p:spPr>
            <a:xfrm>
              <a:off x="1405254" y="1170853"/>
              <a:ext cx="4941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GitHub ID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pic>
          <p:nvPicPr>
            <p:cNvPr id="26" name="그래픽 25" descr="피아노 건반">
              <a:extLst>
                <a:ext uri="{FF2B5EF4-FFF2-40B4-BE49-F238E27FC236}">
                  <a16:creationId xmlns:a16="http://schemas.microsoft.com/office/drawing/2014/main" id="{82789B4E-8B8D-4F0D-9164-254C7807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4671" y="1116499"/>
              <a:ext cx="429296" cy="42929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1C1E5D2-0AAD-42FD-A11A-C998F2F6DCF1}"/>
              </a:ext>
            </a:extLst>
          </p:cNvPr>
          <p:cNvSpPr txBox="1"/>
          <p:nvPr/>
        </p:nvSpPr>
        <p:spPr>
          <a:xfrm>
            <a:off x="551972" y="3396301"/>
            <a:ext cx="9417567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오래영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4"/>
              </a:rPr>
              <a:t>https://github.com/foreverYoung0522</a:t>
            </a:r>
            <a:endParaRPr lang="en-US" altLang="ko-KR" dirty="0"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박상수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5"/>
              </a:rPr>
              <a:t>https://github.com/Const4nt0228</a:t>
            </a:r>
            <a:endParaRPr lang="en-US" altLang="ko-KR" dirty="0"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박현지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6"/>
              </a:rPr>
              <a:t>https://github.com/nativePark</a:t>
            </a:r>
            <a:endParaRPr lang="en-US" altLang="ko-KR" dirty="0"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CDF5CD-5562-4FA5-B85A-E48790225CFC}"/>
              </a:ext>
            </a:extLst>
          </p:cNvPr>
          <p:cNvGrpSpPr/>
          <p:nvPr/>
        </p:nvGrpSpPr>
        <p:grpSpPr>
          <a:xfrm>
            <a:off x="5917068" y="999361"/>
            <a:ext cx="644644" cy="599761"/>
            <a:chOff x="7548344" y="1973348"/>
            <a:chExt cx="3336637" cy="310432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C963DCA-9895-4A59-9151-A797C3E4C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4985" y="2510203"/>
              <a:ext cx="1222246" cy="145240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3612C80-88E4-4E5A-B44B-EA104F26C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91" r="21868"/>
            <a:stretch/>
          </p:blipFill>
          <p:spPr>
            <a:xfrm>
              <a:off x="7548344" y="1973348"/>
              <a:ext cx="3336637" cy="310432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37E9403-914A-4610-8322-F6D0956D00D9}"/>
              </a:ext>
            </a:extLst>
          </p:cNvPr>
          <p:cNvSpPr txBox="1"/>
          <p:nvPr/>
        </p:nvSpPr>
        <p:spPr>
          <a:xfrm>
            <a:off x="551972" y="1833101"/>
            <a:ext cx="62468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9"/>
              </a:rPr>
              <a:t>https://github.com/NoonChi-PIANO</a:t>
            </a:r>
            <a:endParaRPr lang="ko-KR" altLang="en-US" sz="2500" b="1" dirty="0"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EE04F07-7B71-4390-9384-7CB33ED4F0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8594" y="1660359"/>
            <a:ext cx="5963397" cy="4739240"/>
          </a:xfrm>
          <a:prstGeom prst="rect">
            <a:avLst/>
          </a:prstGeom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82C674D1-3168-499C-9E8E-BDB8492DE68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" t="26925" r="6291" b="38115"/>
          <a:stretch/>
        </p:blipFill>
        <p:spPr>
          <a:xfrm>
            <a:off x="4375813" y="24850"/>
            <a:ext cx="1982693" cy="76906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DCF9F1-F27A-43A7-9985-E5E1B388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03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4A1551-9006-44ED-92EB-EFEA4AB0B859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16" name="양쪽 모서리가 둥근 사각형 12">
              <a:extLst>
                <a:ext uri="{FF2B5EF4-FFF2-40B4-BE49-F238E27FC236}">
                  <a16:creationId xmlns:a16="http://schemas.microsoft.com/office/drawing/2014/main" id="{AAF8ED8E-86B9-4438-9CFB-F644C2F9F3B6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7" name="모서리가 둥근 직사각형 4">
              <a:extLst>
                <a:ext uri="{FF2B5EF4-FFF2-40B4-BE49-F238E27FC236}">
                  <a16:creationId xmlns:a16="http://schemas.microsoft.com/office/drawing/2014/main" id="{9E268153-6180-4BD5-8A17-22BFAEC075C4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8" name="자유형 20">
              <a:extLst>
                <a:ext uri="{FF2B5EF4-FFF2-40B4-BE49-F238E27FC236}">
                  <a16:creationId xmlns:a16="http://schemas.microsoft.com/office/drawing/2014/main" id="{CE63EC81-8BB4-4E19-A044-9E08E63BE44F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09 </a:t>
              </a:r>
              <a:r>
                <a:rPr lang="ko-KR" altLang="en-US" sz="30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졸업 연구 수행 일정</a:t>
              </a:r>
              <a:endParaRPr lang="en-US" altLang="ko-KR" sz="30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CE621681-450F-45E6-9F0E-642C29A9F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56430"/>
              </p:ext>
            </p:extLst>
          </p:nvPr>
        </p:nvGraphicFramePr>
        <p:xfrm>
          <a:off x="1175344" y="1779800"/>
          <a:ext cx="9914987" cy="329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372">
                  <a:extLst>
                    <a:ext uri="{9D8B030D-6E8A-4147-A177-3AD203B41FA5}">
                      <a16:colId xmlns:a16="http://schemas.microsoft.com/office/drawing/2014/main" val="9862496"/>
                    </a:ext>
                  </a:extLst>
                </a:gridCol>
                <a:gridCol w="820735">
                  <a:extLst>
                    <a:ext uri="{9D8B030D-6E8A-4147-A177-3AD203B41FA5}">
                      <a16:colId xmlns:a16="http://schemas.microsoft.com/office/drawing/2014/main" val="3855429346"/>
                    </a:ext>
                  </a:extLst>
                </a:gridCol>
                <a:gridCol w="820735">
                  <a:extLst>
                    <a:ext uri="{9D8B030D-6E8A-4147-A177-3AD203B41FA5}">
                      <a16:colId xmlns:a16="http://schemas.microsoft.com/office/drawing/2014/main" val="538829721"/>
                    </a:ext>
                  </a:extLst>
                </a:gridCol>
                <a:gridCol w="820735">
                  <a:extLst>
                    <a:ext uri="{9D8B030D-6E8A-4147-A177-3AD203B41FA5}">
                      <a16:colId xmlns:a16="http://schemas.microsoft.com/office/drawing/2014/main" val="3678828641"/>
                    </a:ext>
                  </a:extLst>
                </a:gridCol>
                <a:gridCol w="820735">
                  <a:extLst>
                    <a:ext uri="{9D8B030D-6E8A-4147-A177-3AD203B41FA5}">
                      <a16:colId xmlns:a16="http://schemas.microsoft.com/office/drawing/2014/main" val="444305004"/>
                    </a:ext>
                  </a:extLst>
                </a:gridCol>
                <a:gridCol w="820735">
                  <a:extLst>
                    <a:ext uri="{9D8B030D-6E8A-4147-A177-3AD203B41FA5}">
                      <a16:colId xmlns:a16="http://schemas.microsoft.com/office/drawing/2014/main" val="2285120953"/>
                    </a:ext>
                  </a:extLst>
                </a:gridCol>
                <a:gridCol w="820735">
                  <a:extLst>
                    <a:ext uri="{9D8B030D-6E8A-4147-A177-3AD203B41FA5}">
                      <a16:colId xmlns:a16="http://schemas.microsoft.com/office/drawing/2014/main" val="938054880"/>
                    </a:ext>
                  </a:extLst>
                </a:gridCol>
                <a:gridCol w="820735">
                  <a:extLst>
                    <a:ext uri="{9D8B030D-6E8A-4147-A177-3AD203B41FA5}">
                      <a16:colId xmlns:a16="http://schemas.microsoft.com/office/drawing/2014/main" val="1583012708"/>
                    </a:ext>
                  </a:extLst>
                </a:gridCol>
                <a:gridCol w="820735">
                  <a:extLst>
                    <a:ext uri="{9D8B030D-6E8A-4147-A177-3AD203B41FA5}">
                      <a16:colId xmlns:a16="http://schemas.microsoft.com/office/drawing/2014/main" val="197278448"/>
                    </a:ext>
                  </a:extLst>
                </a:gridCol>
                <a:gridCol w="820735">
                  <a:extLst>
                    <a:ext uri="{9D8B030D-6E8A-4147-A177-3AD203B41FA5}">
                      <a16:colId xmlns:a16="http://schemas.microsoft.com/office/drawing/2014/main" val="1987754064"/>
                    </a:ext>
                  </a:extLst>
                </a:gridCol>
              </a:tblGrid>
              <a:tr h="412300">
                <a:tc>
                  <a:txBody>
                    <a:bodyPr/>
                    <a:lstStyle/>
                    <a:p>
                      <a:pPr lvl="1"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7~9</a:t>
                      </a:r>
                      <a:r>
                        <a:rPr lang="ko-KR" altLang="en-US" spc="-150" dirty="0"/>
                        <a:t>월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8072319"/>
                  </a:ext>
                </a:extLst>
              </a:tr>
              <a:tr h="4123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spc="-1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현장조사 및 요구사항 수집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4132044"/>
                  </a:ext>
                </a:extLst>
              </a:tr>
              <a:tr h="4123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개발환경 조사 및 학습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5704449"/>
                  </a:ext>
                </a:extLst>
              </a:tr>
              <a:tr h="4123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개발환경 구축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7403525"/>
                  </a:ext>
                </a:extLst>
              </a:tr>
              <a:tr h="4123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필요 알고리즘 개발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3146136"/>
                  </a:ext>
                </a:extLst>
              </a:tr>
              <a:tr h="4123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소프트</a:t>
                      </a:r>
                      <a:r>
                        <a:rPr lang="en-US" altLang="ko-KR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</a:t>
                      </a:r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하드웨어 개발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6629991"/>
                  </a:ext>
                </a:extLst>
              </a:tr>
              <a:tr h="4123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데모 및 유지보수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41999238"/>
                  </a:ext>
                </a:extLst>
              </a:tr>
              <a:tr h="4123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최종 검토 및 발표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051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4819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002CAF8-C5BB-4712-ABEA-BEFD9E2891A9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10" name="양쪽 모서리가 둥근 사각형 12">
              <a:extLst>
                <a:ext uri="{FF2B5EF4-FFF2-40B4-BE49-F238E27FC236}">
                  <a16:creationId xmlns:a16="http://schemas.microsoft.com/office/drawing/2014/main" id="{73F97AC4-852B-4A44-9502-22E85C463AE5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1" name="모서리가 둥근 직사각형 4">
              <a:extLst>
                <a:ext uri="{FF2B5EF4-FFF2-40B4-BE49-F238E27FC236}">
                  <a16:creationId xmlns:a16="http://schemas.microsoft.com/office/drawing/2014/main" id="{F15F21A9-7F6E-43BA-90D6-F3969E897969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2" name="자유형 20">
              <a:extLst>
                <a:ext uri="{FF2B5EF4-FFF2-40B4-BE49-F238E27FC236}">
                  <a16:creationId xmlns:a16="http://schemas.microsoft.com/office/drawing/2014/main" id="{3AB3F74F-4555-476F-970B-656BDA9D08C5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10 </a:t>
              </a:r>
              <a:r>
                <a:rPr lang="ko-KR" altLang="en-US" sz="30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참고 문헌</a:t>
              </a:r>
              <a:endParaRPr lang="en-US" altLang="ko-KR" sz="30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828793E-749E-44B9-B1BA-C028F3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C69B6-EB4E-4FD4-813F-D346F77EC817}"/>
              </a:ext>
            </a:extLst>
          </p:cNvPr>
          <p:cNvSpPr txBox="1"/>
          <p:nvPr/>
        </p:nvSpPr>
        <p:spPr>
          <a:xfrm>
            <a:off x="1405254" y="943130"/>
            <a:ext cx="8907146" cy="499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노승민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김정혁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박선정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김준호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| “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키넥트를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이용한 피아노 교육시스템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”|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한국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CADCAM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학회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2013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하계학술대회 논문집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2013.08 | 318 – 329 (12 pages)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김준범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고근호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양창진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황선욱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김규서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“</a:t>
            </a:r>
            <a:r>
              <a:rPr lang="en-US" altLang="ko-KR" b="0" i="0" dirty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AR, AI</a:t>
            </a:r>
            <a:r>
              <a:rPr lang="ko-KR" altLang="en-US" b="0" i="0" dirty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이용한 피아노 연주 기반의 리듬게임</a:t>
            </a:r>
            <a:r>
              <a:rPr lang="en-US" altLang="ko-KR" b="0" i="0" dirty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ARIANO-2 (</a:t>
            </a:r>
            <a:r>
              <a:rPr lang="ko-KR" altLang="en-US" b="0" i="0" dirty="0" err="1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피아노빔</a:t>
            </a:r>
            <a:r>
              <a:rPr lang="en-US" altLang="ko-KR" b="0" i="0" dirty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)”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2018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년도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한이음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공모전 대상 수상작 개발보고서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2018.10.31 | 5 – 22 (17 Pages)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경남고등학교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“DEEP LEARNING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활용한 악보제작 어플 상용화 연구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“ | STEAM R&amp;E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연구결과 보고서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2018.10.31 | 1-10 (10 pages)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7294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“</a:t>
            </a:r>
            <a:r>
              <a:rPr lang="ko-KR" altLang="en-US" dirty="0">
                <a:solidFill>
                  <a:srgbClr val="07294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피아노 스쿨</a:t>
            </a:r>
            <a:r>
              <a:rPr lang="en-US" altLang="ko-KR" dirty="0">
                <a:solidFill>
                  <a:srgbClr val="07294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“ | </a:t>
            </a:r>
            <a:r>
              <a:rPr lang="en-US" altLang="ko-KR" dirty="0" err="1">
                <a:solidFill>
                  <a:srgbClr val="07294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PianoSchool</a:t>
            </a:r>
            <a:r>
              <a:rPr lang="en-US" altLang="ko-KR" dirty="0">
                <a:solidFill>
                  <a:srgbClr val="07294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| Nov 11, 2020 | Nov 23, 2020 | https://www.pianoschool.kr/index.asp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151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3182921" y="1930238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17227" y="2238864"/>
            <a:ext cx="6172200" cy="2568575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469982" y="1930238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4000" b="1" kern="0" dirty="0">
              <a:solidFill>
                <a:srgbClr val="4472C4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8757627" y="1819764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7" name="그래픽 6" descr="악보 표기법">
            <a:extLst>
              <a:ext uri="{FF2B5EF4-FFF2-40B4-BE49-F238E27FC236}">
                <a16:creationId xmlns:a16="http://schemas.microsoft.com/office/drawing/2014/main" id="{818E7FDC-620A-4BD1-80DC-8F7520C1F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70631">
            <a:off x="7368164" y="1520388"/>
            <a:ext cx="1952476" cy="1740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C2D58C-27CE-4785-A38D-3669864D78F8}"/>
              </a:ext>
            </a:extLst>
          </p:cNvPr>
          <p:cNvSpPr txBox="1"/>
          <p:nvPr/>
        </p:nvSpPr>
        <p:spPr>
          <a:xfrm>
            <a:off x="4918417" y="3174411"/>
            <a:ext cx="409956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Q &amp; A</a:t>
            </a:r>
          </a:p>
          <a:p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E8B410-D3BF-48B9-807E-B97846F9D9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" t="26925" r="6291" b="38115"/>
          <a:stretch/>
        </p:blipFill>
        <p:spPr>
          <a:xfrm>
            <a:off x="3848169" y="1244313"/>
            <a:ext cx="3434398" cy="133216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23A614-5165-4705-885B-E6BA8F88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1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44F244-DC7C-45A6-8CDA-2CDA7DFF7156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14" name="양쪽 모서리가 둥근 사각형 12">
              <a:extLst>
                <a:ext uri="{FF2B5EF4-FFF2-40B4-BE49-F238E27FC236}">
                  <a16:creationId xmlns:a16="http://schemas.microsoft.com/office/drawing/2014/main" id="{E732EE7E-5E17-4816-BDEE-A75999BBC3D7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5" name="모서리가 둥근 직사각형 4">
              <a:extLst>
                <a:ext uri="{FF2B5EF4-FFF2-40B4-BE49-F238E27FC236}">
                  <a16:creationId xmlns:a16="http://schemas.microsoft.com/office/drawing/2014/main" id="{9DC85A3B-97F2-4D63-9C5A-B59AB0B3B138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6" name="자유형 20">
              <a:extLst>
                <a:ext uri="{FF2B5EF4-FFF2-40B4-BE49-F238E27FC236}">
                  <a16:creationId xmlns:a16="http://schemas.microsoft.com/office/drawing/2014/main" id="{B05BC1B8-C3BB-492A-9557-0987A943054B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02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졸업 연구 개요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73648" y="1020251"/>
            <a:ext cx="2539232" cy="451289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연구 개발 효과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74ED763-921A-4C92-8BEB-B56B05F7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30EE0-3806-476B-BAC3-89D28BD1EB59}"/>
              </a:ext>
            </a:extLst>
          </p:cNvPr>
          <p:cNvSpPr txBox="1"/>
          <p:nvPr/>
        </p:nvSpPr>
        <p:spPr>
          <a:xfrm>
            <a:off x="412750" y="2001149"/>
            <a:ext cx="110587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</a:t>
            </a: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피아노 학원에서 </a:t>
            </a:r>
            <a:r>
              <a:rPr lang="ko-KR" altLang="en-US" sz="3600" dirty="0">
                <a:highlight>
                  <a:srgbClr val="FFFF79"/>
                </a:highligh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교육용</a:t>
            </a: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이용가능</a:t>
            </a:r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”</a:t>
            </a:r>
          </a:p>
          <a:p>
            <a:endParaRPr lang="en-US" altLang="ko-KR"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</a:t>
            </a: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피아노를 처음 접하는 사람들이 </a:t>
            </a:r>
            <a:r>
              <a:rPr lang="ko-KR" altLang="en-US" sz="3600" dirty="0">
                <a:highlight>
                  <a:srgbClr val="FFFF79"/>
                </a:highligh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쉽게 접근</a:t>
            </a:r>
            <a:r>
              <a:rPr lang="ko-KR" altLang="en-US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가능</a:t>
            </a:r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</a:t>
            </a:r>
          </a:p>
          <a:p>
            <a:endParaRPr lang="en-US" altLang="ko-KR"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</a:t>
            </a: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리듬게임을 하는 듯한 착각으로 </a:t>
            </a:r>
            <a:endParaRPr lang="en-US" altLang="ko-KR"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초반 피아노 교육에 대한 </a:t>
            </a:r>
            <a:r>
              <a:rPr lang="ko-KR" altLang="en-US" sz="3600" dirty="0">
                <a:highlight>
                  <a:srgbClr val="FFFF79"/>
                </a:highligh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흥미 증가</a:t>
            </a:r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”</a:t>
            </a:r>
            <a:endParaRPr lang="ko-KR" altLang="en-US"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85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D1EE1C2-F16F-41C7-AFDF-221F66B953DA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10" name="양쪽 모서리가 둥근 사각형 12">
              <a:extLst>
                <a:ext uri="{FF2B5EF4-FFF2-40B4-BE49-F238E27FC236}">
                  <a16:creationId xmlns:a16="http://schemas.microsoft.com/office/drawing/2014/main" id="{61BB504F-646E-49B8-9591-5223848756D7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1" name="모서리가 둥근 직사각형 4">
              <a:extLst>
                <a:ext uri="{FF2B5EF4-FFF2-40B4-BE49-F238E27FC236}">
                  <a16:creationId xmlns:a16="http://schemas.microsoft.com/office/drawing/2014/main" id="{9FB3BC9D-8531-4DED-8EFC-D8B32FBC98F4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2" name="자유형 20">
              <a:extLst>
                <a:ext uri="{FF2B5EF4-FFF2-40B4-BE49-F238E27FC236}">
                  <a16:creationId xmlns:a16="http://schemas.microsoft.com/office/drawing/2014/main" id="{E5AFBDB8-1DE9-448C-A53D-B3E98040F124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03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관련 연구 및 사례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BC584B-9C5C-43F3-ADF1-5E219D384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41939"/>
              </p:ext>
            </p:extLst>
          </p:nvPr>
        </p:nvGraphicFramePr>
        <p:xfrm>
          <a:off x="734518" y="1135422"/>
          <a:ext cx="10433156" cy="4906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289">
                  <a:extLst>
                    <a:ext uri="{9D8B030D-6E8A-4147-A177-3AD203B41FA5}">
                      <a16:colId xmlns:a16="http://schemas.microsoft.com/office/drawing/2014/main" val="1870324153"/>
                    </a:ext>
                  </a:extLst>
                </a:gridCol>
                <a:gridCol w="2600793">
                  <a:extLst>
                    <a:ext uri="{9D8B030D-6E8A-4147-A177-3AD203B41FA5}">
                      <a16:colId xmlns:a16="http://schemas.microsoft.com/office/drawing/2014/main" val="4207528904"/>
                    </a:ext>
                  </a:extLst>
                </a:gridCol>
                <a:gridCol w="2615785">
                  <a:extLst>
                    <a:ext uri="{9D8B030D-6E8A-4147-A177-3AD203B41FA5}">
                      <a16:colId xmlns:a16="http://schemas.microsoft.com/office/drawing/2014/main" val="4285004501"/>
                    </a:ext>
                  </a:extLst>
                </a:gridCol>
                <a:gridCol w="2608289">
                  <a:extLst>
                    <a:ext uri="{9D8B030D-6E8A-4147-A177-3AD203B41FA5}">
                      <a16:colId xmlns:a16="http://schemas.microsoft.com/office/drawing/2014/main" val="1997822960"/>
                    </a:ext>
                  </a:extLst>
                </a:gridCol>
              </a:tblGrid>
              <a:tr h="8365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피아노 스쿨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피아노빔</a:t>
                      </a:r>
                      <a:r>
                        <a:rPr lang="ko-KR" altLang="en-US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(ARIANO-2)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눈치 피아노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019811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임베디드 접목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X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997945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서버연동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602586"/>
                  </a:ext>
                </a:extLst>
              </a:tr>
              <a:tr h="836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교육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태블릿 혹은 핸드폰 화면을 보고 연주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빔 프로젝터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빔 프로젝터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243681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애플리케이션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344305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건반인식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소리를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소리를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소리를 인식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295156"/>
                  </a:ext>
                </a:extLst>
              </a:tr>
              <a:tr h="431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악보인식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X(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내장된 악보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 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42009"/>
                  </a:ext>
                </a:extLst>
              </a:tr>
              <a:tr h="431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빔 출력 너비 조절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X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사용자가 직접 조절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악보에 맞추어 자동 조절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561285"/>
                  </a:ext>
                </a:extLst>
              </a:tr>
              <a:tr h="4317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170759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01D63-BE2A-4FA3-9E22-A8B97386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945AD3D3-0232-4FE8-81E0-AE93C2356BA4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65" name="양쪽 모서리가 둥근 사각형 12">
              <a:extLst>
                <a:ext uri="{FF2B5EF4-FFF2-40B4-BE49-F238E27FC236}">
                  <a16:creationId xmlns:a16="http://schemas.microsoft.com/office/drawing/2014/main" id="{CC08E149-11B1-42EA-AB8F-E7CD6E3E7AF9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66" name="모서리가 둥근 직사각형 4">
              <a:extLst>
                <a:ext uri="{FF2B5EF4-FFF2-40B4-BE49-F238E27FC236}">
                  <a16:creationId xmlns:a16="http://schemas.microsoft.com/office/drawing/2014/main" id="{B3212649-5806-467B-8D37-91EAC6DA9A02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67" name="자유형 20">
              <a:extLst>
                <a:ext uri="{FF2B5EF4-FFF2-40B4-BE49-F238E27FC236}">
                  <a16:creationId xmlns:a16="http://schemas.microsoft.com/office/drawing/2014/main" id="{AFBC8CA5-8474-4082-8A82-9339C3FC7061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04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시스템 시나리오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757796" y="2257308"/>
            <a:ext cx="1655488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인식 후 데이터화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8023034" y="1407267"/>
            <a:ext cx="1488785" cy="381287"/>
            <a:chOff x="1635164" y="2479457"/>
            <a:chExt cx="1323935" cy="372052"/>
          </a:xfrm>
        </p:grpSpPr>
        <p:sp>
          <p:nvSpPr>
            <p:cNvPr id="52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53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빔 프로젝터</a:t>
              </a:r>
              <a:endParaRPr lang="en-US" altLang="ko-KR" sz="1200" b="1" dirty="0">
                <a:solidFill>
                  <a:srgbClr val="4472C4">
                    <a:lumMod val="75000"/>
                  </a:srgb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pic>
        <p:nvPicPr>
          <p:cNvPr id="10" name="그래픽 9" descr="악보 표기법">
            <a:extLst>
              <a:ext uri="{FF2B5EF4-FFF2-40B4-BE49-F238E27FC236}">
                <a16:creationId xmlns:a16="http://schemas.microsoft.com/office/drawing/2014/main" id="{0BCCE458-06D6-4FC7-AD85-7DB7B66BA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693" y="3014456"/>
            <a:ext cx="914400" cy="914400"/>
          </a:xfrm>
          <a:prstGeom prst="rect">
            <a:avLst/>
          </a:prstGeom>
        </p:spPr>
      </p:pic>
      <p:pic>
        <p:nvPicPr>
          <p:cNvPr id="12" name="그래픽 11" descr="혼란스러운 사람">
            <a:extLst>
              <a:ext uri="{FF2B5EF4-FFF2-40B4-BE49-F238E27FC236}">
                <a16:creationId xmlns:a16="http://schemas.microsoft.com/office/drawing/2014/main" id="{357F8B4F-7312-473F-87E4-FB386EDB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693" y="3891055"/>
            <a:ext cx="914400" cy="914400"/>
          </a:xfrm>
          <a:prstGeom prst="rect">
            <a:avLst/>
          </a:prstGeom>
        </p:spPr>
      </p:pic>
      <p:sp>
        <p:nvSpPr>
          <p:cNvPr id="17" name="생각 풍선: 구름 모양 16">
            <a:extLst>
              <a:ext uri="{FF2B5EF4-FFF2-40B4-BE49-F238E27FC236}">
                <a16:creationId xmlns:a16="http://schemas.microsoft.com/office/drawing/2014/main" id="{FDA69A89-7CC3-41BF-A9F2-4F7EA79F295B}"/>
              </a:ext>
            </a:extLst>
          </p:cNvPr>
          <p:cNvSpPr/>
          <p:nvPr/>
        </p:nvSpPr>
        <p:spPr>
          <a:xfrm>
            <a:off x="1435782" y="3279690"/>
            <a:ext cx="1282066" cy="830392"/>
          </a:xfrm>
          <a:prstGeom prst="cloud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곡을 치고 싶은데 </a:t>
            </a:r>
            <a:endParaRPr lang="en-US" altLang="ko-KR" sz="105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05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악보를 몰라</a:t>
            </a:r>
            <a:r>
              <a:rPr lang="en-US" altLang="ko-KR" sz="105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105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CBE270-740B-4087-B2C9-07E302C515B8}"/>
              </a:ext>
            </a:extLst>
          </p:cNvPr>
          <p:cNvCxnSpPr>
            <a:cxnSpLocks/>
          </p:cNvCxnSpPr>
          <p:nvPr/>
        </p:nvCxnSpPr>
        <p:spPr>
          <a:xfrm flipV="1">
            <a:off x="2683728" y="2497474"/>
            <a:ext cx="966248" cy="7822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그래픽 30" descr="서버">
            <a:extLst>
              <a:ext uri="{FF2B5EF4-FFF2-40B4-BE49-F238E27FC236}">
                <a16:creationId xmlns:a16="http://schemas.microsoft.com/office/drawing/2014/main" id="{663B0AB4-36E0-4287-9190-A01218EE1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1119" y="1701171"/>
            <a:ext cx="914400" cy="914400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3E2A041-F076-4F3F-B9EB-2333448EA087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>
            <a:off x="4698539" y="2158371"/>
            <a:ext cx="12325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1A8B50-6324-4B2C-A2C2-BF0A047FBA91}"/>
              </a:ext>
            </a:extLst>
          </p:cNvPr>
          <p:cNvSpPr/>
          <p:nvPr/>
        </p:nvSpPr>
        <p:spPr>
          <a:xfrm>
            <a:off x="4617539" y="2240473"/>
            <a:ext cx="1313580" cy="614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서버로 악보 이미지 전송</a:t>
            </a:r>
          </a:p>
        </p:txBody>
      </p:sp>
      <p:pic>
        <p:nvPicPr>
          <p:cNvPr id="38" name="그래픽 37" descr="프로젝터">
            <a:extLst>
              <a:ext uri="{FF2B5EF4-FFF2-40B4-BE49-F238E27FC236}">
                <a16:creationId xmlns:a16="http://schemas.microsoft.com/office/drawing/2014/main" id="{DDEB1ED6-526D-4875-BCBD-92E744742E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3203" y="1708685"/>
            <a:ext cx="914400" cy="914400"/>
          </a:xfrm>
          <a:prstGeom prst="rect">
            <a:avLst/>
          </a:prstGeom>
        </p:spPr>
      </p:pic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79B9F9D-3918-482B-861F-4C91CB4ACB41}"/>
              </a:ext>
            </a:extLst>
          </p:cNvPr>
          <p:cNvCxnSpPr>
            <a:cxnSpLocks/>
          </p:cNvCxnSpPr>
          <p:nvPr/>
        </p:nvCxnSpPr>
        <p:spPr>
          <a:xfrm>
            <a:off x="6946900" y="2158371"/>
            <a:ext cx="12325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747013FC-0ECE-4203-9127-EBCB68E392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2862" y="3129287"/>
            <a:ext cx="830393" cy="3281168"/>
          </a:xfrm>
          <a:prstGeom prst="rect">
            <a:avLst/>
          </a:prstGeom>
        </p:spPr>
      </p:pic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B3D02DF-4BC7-4EF8-8C98-39471D564D35}"/>
              </a:ext>
            </a:extLst>
          </p:cNvPr>
          <p:cNvCxnSpPr>
            <a:cxnSpLocks/>
          </p:cNvCxnSpPr>
          <p:nvPr/>
        </p:nvCxnSpPr>
        <p:spPr>
          <a:xfrm flipH="1">
            <a:off x="8192074" y="2294662"/>
            <a:ext cx="361670" cy="2163416"/>
          </a:xfrm>
          <a:prstGeom prst="line">
            <a:avLst/>
          </a:prstGeom>
          <a:ln w="254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823B9F19-71E3-49DC-862D-8DB5E2F4B5B2}"/>
              </a:ext>
            </a:extLst>
          </p:cNvPr>
          <p:cNvCxnSpPr>
            <a:cxnSpLocks/>
          </p:cNvCxnSpPr>
          <p:nvPr/>
        </p:nvCxnSpPr>
        <p:spPr>
          <a:xfrm flipH="1">
            <a:off x="7686921" y="2158371"/>
            <a:ext cx="1167000" cy="2390292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051E8CC-6B54-4D36-8169-D10C87BB57AE}"/>
              </a:ext>
            </a:extLst>
          </p:cNvPr>
          <p:cNvSpPr/>
          <p:nvPr/>
        </p:nvSpPr>
        <p:spPr>
          <a:xfrm>
            <a:off x="9151461" y="3046867"/>
            <a:ext cx="1958310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악보에 맞는 건반 위 빔 출력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2053C63C-7447-4E35-94F0-F26A4479B41E}"/>
              </a:ext>
            </a:extLst>
          </p:cNvPr>
          <p:cNvCxnSpPr>
            <a:cxnSpLocks/>
          </p:cNvCxnSpPr>
          <p:nvPr/>
        </p:nvCxnSpPr>
        <p:spPr>
          <a:xfrm>
            <a:off x="8828034" y="2294662"/>
            <a:ext cx="996961" cy="2313658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그래픽 140" descr="데이터베이스">
            <a:extLst>
              <a:ext uri="{FF2B5EF4-FFF2-40B4-BE49-F238E27FC236}">
                <a16:creationId xmlns:a16="http://schemas.microsoft.com/office/drawing/2014/main" id="{98BA455B-2958-4907-8112-70F1D3F98A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21625" y="2966559"/>
            <a:ext cx="914400" cy="914400"/>
          </a:xfrm>
          <a:prstGeom prst="rect">
            <a:avLst/>
          </a:prstGeom>
        </p:spPr>
      </p:pic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4B691C3-0319-45E3-8729-E0A6EE668A8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388319" y="2615571"/>
            <a:ext cx="0" cy="398885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3E82DD5-C48F-440E-B9C0-41ACF302C86A}"/>
              </a:ext>
            </a:extLst>
          </p:cNvPr>
          <p:cNvSpPr/>
          <p:nvPr/>
        </p:nvSpPr>
        <p:spPr>
          <a:xfrm>
            <a:off x="4585445" y="3146826"/>
            <a:ext cx="1558335" cy="614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베이스에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회원정보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악보 저장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EE9F88-9A01-4D06-8871-61BD0917BF75}"/>
              </a:ext>
            </a:extLst>
          </p:cNvPr>
          <p:cNvGrpSpPr/>
          <p:nvPr/>
        </p:nvGrpSpPr>
        <p:grpSpPr>
          <a:xfrm>
            <a:off x="3497450" y="1568824"/>
            <a:ext cx="1201089" cy="1454799"/>
            <a:chOff x="3497450" y="1568824"/>
            <a:chExt cx="1201089" cy="1454799"/>
          </a:xfrm>
        </p:grpSpPr>
        <p:pic>
          <p:nvPicPr>
            <p:cNvPr id="8" name="그래픽 7" descr="스마트폰">
              <a:extLst>
                <a:ext uri="{FF2B5EF4-FFF2-40B4-BE49-F238E27FC236}">
                  <a16:creationId xmlns:a16="http://schemas.microsoft.com/office/drawing/2014/main" id="{E89BAF61-A089-4AF2-BBDF-349BF3DCF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497450" y="1568824"/>
              <a:ext cx="1201089" cy="1179094"/>
            </a:xfrm>
            <a:prstGeom prst="rect">
              <a:avLst/>
            </a:prstGeom>
          </p:spPr>
        </p:pic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663B2961-3674-41BC-8F0A-6B0F1461BE21}"/>
                </a:ext>
              </a:extLst>
            </p:cNvPr>
            <p:cNvGrpSpPr/>
            <p:nvPr/>
          </p:nvGrpSpPr>
          <p:grpSpPr>
            <a:xfrm>
              <a:off x="3527855" y="2817416"/>
              <a:ext cx="1124003" cy="206207"/>
              <a:chOff x="1635164" y="2479457"/>
              <a:chExt cx="1323935" cy="372052"/>
            </a:xfrm>
          </p:grpSpPr>
          <p:sp>
            <p:nvSpPr>
              <p:cNvPr id="154" name="모서리가 둥근 직사각형 10">
                <a:extLst>
                  <a:ext uri="{FF2B5EF4-FFF2-40B4-BE49-F238E27FC236}">
                    <a16:creationId xmlns:a16="http://schemas.microsoft.com/office/drawing/2014/main" id="{D414E959-E72B-4E15-8D4F-0A509A05E88D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155" name="모서리가 둥근 직사각형 10">
                <a:extLst>
                  <a:ext uri="{FF2B5EF4-FFF2-40B4-BE49-F238E27FC236}">
                    <a16:creationId xmlns:a16="http://schemas.microsoft.com/office/drawing/2014/main" id="{9B2F19FB-D422-4144-A592-7B6B81ED56B9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err="1">
                    <a:solidFill>
                      <a:srgbClr val="4472C4">
                        <a:lumMod val="75000"/>
                      </a:srgb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Applicaion</a:t>
                </a:r>
                <a:endPara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p:grp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B30706D-EE89-402B-8199-E3B91341D1EA}"/>
              </a:ext>
            </a:extLst>
          </p:cNvPr>
          <p:cNvGrpSpPr/>
          <p:nvPr/>
        </p:nvGrpSpPr>
        <p:grpSpPr>
          <a:xfrm>
            <a:off x="5804221" y="1474181"/>
            <a:ext cx="1124003" cy="206207"/>
            <a:chOff x="1635164" y="2479457"/>
            <a:chExt cx="1323935" cy="372052"/>
          </a:xfrm>
        </p:grpSpPr>
        <p:sp>
          <p:nvSpPr>
            <p:cNvPr id="157" name="모서리가 둥근 직사각형 10">
              <a:extLst>
                <a:ext uri="{FF2B5EF4-FFF2-40B4-BE49-F238E27FC236}">
                  <a16:creationId xmlns:a16="http://schemas.microsoft.com/office/drawing/2014/main" id="{CD2A88E7-27A8-45FA-8887-DD5A25033C74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58" name="모서리가 둥근 직사각형 10">
              <a:extLst>
                <a:ext uri="{FF2B5EF4-FFF2-40B4-BE49-F238E27FC236}">
                  <a16:creationId xmlns:a16="http://schemas.microsoft.com/office/drawing/2014/main" id="{9BA4B8EA-0F1E-47C1-96DC-3B849C7C5869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Server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1582815-C8F6-4B8E-A60D-BDC768F7E44D}"/>
              </a:ext>
            </a:extLst>
          </p:cNvPr>
          <p:cNvGrpSpPr/>
          <p:nvPr/>
        </p:nvGrpSpPr>
        <p:grpSpPr>
          <a:xfrm>
            <a:off x="5849210" y="3870039"/>
            <a:ext cx="1124003" cy="206207"/>
            <a:chOff x="1635164" y="2479457"/>
            <a:chExt cx="1323935" cy="372052"/>
          </a:xfrm>
        </p:grpSpPr>
        <p:sp>
          <p:nvSpPr>
            <p:cNvPr id="160" name="모서리가 둥근 직사각형 10">
              <a:extLst>
                <a:ext uri="{FF2B5EF4-FFF2-40B4-BE49-F238E27FC236}">
                  <a16:creationId xmlns:a16="http://schemas.microsoft.com/office/drawing/2014/main" id="{A1808F0A-32C1-4FC6-8EFB-7D371FB9F15B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61" name="모서리가 둥근 직사각형 10">
              <a:extLst>
                <a:ext uri="{FF2B5EF4-FFF2-40B4-BE49-F238E27FC236}">
                  <a16:creationId xmlns:a16="http://schemas.microsoft.com/office/drawing/2014/main" id="{127B8375-818C-41B3-A683-D99EE8B5572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database</a:t>
              </a: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7BFFF91D-DCC0-4B49-81CD-507B07FD976C}"/>
              </a:ext>
            </a:extLst>
          </p:cNvPr>
          <p:cNvGrpSpPr/>
          <p:nvPr/>
        </p:nvGrpSpPr>
        <p:grpSpPr>
          <a:xfrm>
            <a:off x="8292088" y="5434636"/>
            <a:ext cx="1365696" cy="311797"/>
            <a:chOff x="1635164" y="2479457"/>
            <a:chExt cx="1323935" cy="372052"/>
          </a:xfrm>
        </p:grpSpPr>
        <p:sp>
          <p:nvSpPr>
            <p:cNvPr id="163" name="모서리가 둥근 직사각형 10">
              <a:extLst>
                <a:ext uri="{FF2B5EF4-FFF2-40B4-BE49-F238E27FC236}">
                  <a16:creationId xmlns:a16="http://schemas.microsoft.com/office/drawing/2014/main" id="{DCBE983F-7AD0-4977-8D6D-E4C080082078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64" name="모서리가 둥근 직사각형 10">
              <a:extLst>
                <a:ext uri="{FF2B5EF4-FFF2-40B4-BE49-F238E27FC236}">
                  <a16:creationId xmlns:a16="http://schemas.microsoft.com/office/drawing/2014/main" id="{01C340E9-3CA8-4E8C-A317-660C9DC1B0C2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피아노 건반</a:t>
              </a:r>
              <a:endParaRPr lang="en-US" altLang="ko-KR" sz="1200" b="1" dirty="0">
                <a:solidFill>
                  <a:srgbClr val="4472C4">
                    <a:lumMod val="75000"/>
                  </a:srgb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59B34ADF-FCAD-4D18-BE01-31E27519728C}"/>
              </a:ext>
            </a:extLst>
          </p:cNvPr>
          <p:cNvGrpSpPr/>
          <p:nvPr/>
        </p:nvGrpSpPr>
        <p:grpSpPr>
          <a:xfrm>
            <a:off x="1707341" y="4520181"/>
            <a:ext cx="1124003" cy="206207"/>
            <a:chOff x="1635164" y="2479457"/>
            <a:chExt cx="1323935" cy="372052"/>
          </a:xfrm>
        </p:grpSpPr>
        <p:sp>
          <p:nvSpPr>
            <p:cNvPr id="166" name="모서리가 둥근 직사각형 10">
              <a:extLst>
                <a:ext uri="{FF2B5EF4-FFF2-40B4-BE49-F238E27FC236}">
                  <a16:creationId xmlns:a16="http://schemas.microsoft.com/office/drawing/2014/main" id="{D246B545-D8A0-4101-AE04-AA1346EED1FD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67" name="모서리가 둥근 직사각형 10">
              <a:extLst>
                <a:ext uri="{FF2B5EF4-FFF2-40B4-BE49-F238E27FC236}">
                  <a16:creationId xmlns:a16="http://schemas.microsoft.com/office/drawing/2014/main" id="{43DFCF62-CA54-447F-9A52-03172C022CB5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사용자</a:t>
              </a:r>
              <a:endParaRPr lang="en-US" altLang="ko-KR" sz="1200" b="1" dirty="0">
                <a:solidFill>
                  <a:srgbClr val="4472C4">
                    <a:lumMod val="75000"/>
                  </a:srgb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5D0AAC-96B3-4F4E-8870-7853E22D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85FF7E5-3CB2-46A7-B369-572E2C8DDBC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698" y="5846996"/>
            <a:ext cx="198262" cy="385332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F99D4B7-5131-4A58-B6D6-68D91E81867F}"/>
              </a:ext>
            </a:extLst>
          </p:cNvPr>
          <p:cNvCxnSpPr>
            <a:cxnSpLocks/>
          </p:cNvCxnSpPr>
          <p:nvPr/>
        </p:nvCxnSpPr>
        <p:spPr>
          <a:xfrm flipH="1">
            <a:off x="4828583" y="4642550"/>
            <a:ext cx="243688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FD6DE43-5727-4E5D-AB5C-D81434AF4309}"/>
              </a:ext>
            </a:extLst>
          </p:cNvPr>
          <p:cNvSpPr/>
          <p:nvPr/>
        </p:nvSpPr>
        <p:spPr>
          <a:xfrm>
            <a:off x="5101078" y="5177438"/>
            <a:ext cx="195831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주파수 인식으로 정확하게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연주했는지 확인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10AA025-4A26-4E28-A9E1-ECC0E20149A1}"/>
              </a:ext>
            </a:extLst>
          </p:cNvPr>
          <p:cNvGrpSpPr/>
          <p:nvPr/>
        </p:nvGrpSpPr>
        <p:grpSpPr>
          <a:xfrm>
            <a:off x="3648742" y="4274360"/>
            <a:ext cx="1201089" cy="1454799"/>
            <a:chOff x="3497450" y="1568824"/>
            <a:chExt cx="1201089" cy="1454799"/>
          </a:xfrm>
        </p:grpSpPr>
        <p:pic>
          <p:nvPicPr>
            <p:cNvPr id="61" name="그래픽 60" descr="스마트폰">
              <a:extLst>
                <a:ext uri="{FF2B5EF4-FFF2-40B4-BE49-F238E27FC236}">
                  <a16:creationId xmlns:a16="http://schemas.microsoft.com/office/drawing/2014/main" id="{53F32262-D5D4-4758-99D7-F5AC9D3E4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497450" y="1568824"/>
              <a:ext cx="1201089" cy="1179094"/>
            </a:xfrm>
            <a:prstGeom prst="rect">
              <a:avLst/>
            </a:prstGeom>
          </p:spPr>
        </p:pic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9478C66-B4A9-43AA-8B04-19C04D1103CD}"/>
                </a:ext>
              </a:extLst>
            </p:cNvPr>
            <p:cNvGrpSpPr/>
            <p:nvPr/>
          </p:nvGrpSpPr>
          <p:grpSpPr>
            <a:xfrm>
              <a:off x="3527855" y="2817416"/>
              <a:ext cx="1124003" cy="206207"/>
              <a:chOff x="1635164" y="2479457"/>
              <a:chExt cx="1323935" cy="372052"/>
            </a:xfrm>
          </p:grpSpPr>
          <p:sp>
            <p:nvSpPr>
              <p:cNvPr id="63" name="모서리가 둥근 직사각형 10">
                <a:extLst>
                  <a:ext uri="{FF2B5EF4-FFF2-40B4-BE49-F238E27FC236}">
                    <a16:creationId xmlns:a16="http://schemas.microsoft.com/office/drawing/2014/main" id="{6B0EADB1-3F32-4856-A2E5-AA7DD123F531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64" name="모서리가 둥근 직사각형 10">
                <a:extLst>
                  <a:ext uri="{FF2B5EF4-FFF2-40B4-BE49-F238E27FC236}">
                    <a16:creationId xmlns:a16="http://schemas.microsoft.com/office/drawing/2014/main" id="{20F530E6-F040-4EB3-829D-8847CD928EEA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err="1">
                    <a:solidFill>
                      <a:srgbClr val="4472C4">
                        <a:lumMod val="75000"/>
                      </a:srgb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Applicaion</a:t>
                </a:r>
                <a:endPara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p:grp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5DFC20-CAE1-4CB7-8CE7-80D035AF6F95}"/>
              </a:ext>
            </a:extLst>
          </p:cNvPr>
          <p:cNvCxnSpPr>
            <a:cxnSpLocks/>
          </p:cNvCxnSpPr>
          <p:nvPr/>
        </p:nvCxnSpPr>
        <p:spPr>
          <a:xfrm flipH="1">
            <a:off x="3013144" y="4640610"/>
            <a:ext cx="71072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806EE54-B4B6-4690-A8A2-D92817E007D9}"/>
              </a:ext>
            </a:extLst>
          </p:cNvPr>
          <p:cNvSpPr/>
          <p:nvPr/>
        </p:nvSpPr>
        <p:spPr>
          <a:xfrm>
            <a:off x="1821506" y="4834180"/>
            <a:ext cx="195831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점수 채점 방식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 피드백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20BFE1-7700-4424-BB43-4E8E023A1237}"/>
              </a:ext>
            </a:extLst>
          </p:cNvPr>
          <p:cNvSpPr/>
          <p:nvPr/>
        </p:nvSpPr>
        <p:spPr>
          <a:xfrm>
            <a:off x="8192074" y="4349036"/>
            <a:ext cx="185989" cy="564163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7CAF08-498B-4BC1-AFB2-912F82C84D3E}"/>
              </a:ext>
            </a:extLst>
          </p:cNvPr>
          <p:cNvSpPr/>
          <p:nvPr/>
        </p:nvSpPr>
        <p:spPr>
          <a:xfrm>
            <a:off x="9639006" y="4608320"/>
            <a:ext cx="185989" cy="564163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올린 손 단색으로 채워진">
            <a:extLst>
              <a:ext uri="{FF2B5EF4-FFF2-40B4-BE49-F238E27FC236}">
                <a16:creationId xmlns:a16="http://schemas.microsoft.com/office/drawing/2014/main" id="{0C0073BC-4BB4-47D8-87A7-DFD2DF2DD1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39341" y="4680011"/>
            <a:ext cx="914400" cy="914400"/>
          </a:xfrm>
          <a:prstGeom prst="rect">
            <a:avLst/>
          </a:prstGeom>
        </p:spPr>
      </p:pic>
      <p:pic>
        <p:nvPicPr>
          <p:cNvPr id="18" name="그래픽 17" descr="손 단색으로 채워진">
            <a:extLst>
              <a:ext uri="{FF2B5EF4-FFF2-40B4-BE49-F238E27FC236}">
                <a16:creationId xmlns:a16="http://schemas.microsoft.com/office/drawing/2014/main" id="{2CE3053B-040B-490B-ABCA-1217940E87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37275" y="4704391"/>
            <a:ext cx="914400" cy="914400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6FEC5469-3BB4-40FB-99E0-F56CC07C4859}"/>
              </a:ext>
            </a:extLst>
          </p:cNvPr>
          <p:cNvGrpSpPr/>
          <p:nvPr/>
        </p:nvGrpSpPr>
        <p:grpSpPr>
          <a:xfrm>
            <a:off x="5537511" y="5875024"/>
            <a:ext cx="1212539" cy="344696"/>
            <a:chOff x="1635164" y="2479457"/>
            <a:chExt cx="1323935" cy="372052"/>
          </a:xfrm>
        </p:grpSpPr>
        <p:sp>
          <p:nvSpPr>
            <p:cNvPr id="75" name="모서리가 둥근 직사각형 10">
              <a:extLst>
                <a:ext uri="{FF2B5EF4-FFF2-40B4-BE49-F238E27FC236}">
                  <a16:creationId xmlns:a16="http://schemas.microsoft.com/office/drawing/2014/main" id="{B1787B19-7D86-41A3-BA67-DBA7EEB06839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76" name="모서리가 둥근 직사각형 10">
              <a:extLst>
                <a:ext uri="{FF2B5EF4-FFF2-40B4-BE49-F238E27FC236}">
                  <a16:creationId xmlns:a16="http://schemas.microsoft.com/office/drawing/2014/main" id="{F75A095A-89CE-4CD2-8321-37EE741E5AA4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핸드폰 마이크</a:t>
              </a:r>
              <a:endParaRPr lang="en-US" altLang="ko-KR" sz="1200" b="1" dirty="0">
                <a:solidFill>
                  <a:srgbClr val="4472C4">
                    <a:lumMod val="75000"/>
                  </a:srgb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pic>
        <p:nvPicPr>
          <p:cNvPr id="80" name="그래픽 79" descr="악보 표기법">
            <a:extLst>
              <a:ext uri="{FF2B5EF4-FFF2-40B4-BE49-F238E27FC236}">
                <a16:creationId xmlns:a16="http://schemas.microsoft.com/office/drawing/2014/main" id="{92B879E3-E3B6-46CC-A236-0645FDADC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852" y="4486739"/>
            <a:ext cx="914400" cy="914400"/>
          </a:xfrm>
          <a:prstGeom prst="rect">
            <a:avLst/>
          </a:prstGeom>
        </p:spPr>
      </p:pic>
      <p:pic>
        <p:nvPicPr>
          <p:cNvPr id="81" name="그래픽 80" descr="악보 표기법">
            <a:extLst>
              <a:ext uri="{FF2B5EF4-FFF2-40B4-BE49-F238E27FC236}">
                <a16:creationId xmlns:a16="http://schemas.microsoft.com/office/drawing/2014/main" id="{AB265FC9-B721-4525-B3F1-02835407E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882" y="4486739"/>
            <a:ext cx="914400" cy="91440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F602A749-8E5C-4220-B2BE-F1E978008FD9}"/>
              </a:ext>
            </a:extLst>
          </p:cNvPr>
          <p:cNvSpPr/>
          <p:nvPr/>
        </p:nvSpPr>
        <p:spPr>
          <a:xfrm>
            <a:off x="8068219" y="5790606"/>
            <a:ext cx="1958310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빔을 보고 사용자가 연주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3BC2D8E-D92B-42AC-AB14-0351A44E9DFE}"/>
              </a:ext>
            </a:extLst>
          </p:cNvPr>
          <p:cNvSpPr/>
          <p:nvPr/>
        </p:nvSpPr>
        <p:spPr>
          <a:xfrm>
            <a:off x="1691267" y="2532576"/>
            <a:ext cx="1638423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앱에 악보 이미지 업로드</a:t>
            </a:r>
          </a:p>
        </p:txBody>
      </p:sp>
      <p:pic>
        <p:nvPicPr>
          <p:cNvPr id="86" name="그래픽 85" descr="악보 표기법">
            <a:extLst>
              <a:ext uri="{FF2B5EF4-FFF2-40B4-BE49-F238E27FC236}">
                <a16:creationId xmlns:a16="http://schemas.microsoft.com/office/drawing/2014/main" id="{FBB7816E-5086-48F3-AF35-29F77F056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589" y="1693140"/>
            <a:ext cx="914400" cy="914400"/>
          </a:xfrm>
          <a:prstGeom prst="rect">
            <a:avLst/>
          </a:prstGeom>
        </p:spPr>
      </p:pic>
      <p:pic>
        <p:nvPicPr>
          <p:cNvPr id="28" name="그래픽 27" descr="엄지척 기호 단색으로 채워진">
            <a:extLst>
              <a:ext uri="{FF2B5EF4-FFF2-40B4-BE49-F238E27FC236}">
                <a16:creationId xmlns:a16="http://schemas.microsoft.com/office/drawing/2014/main" id="{6D553906-1855-4B3A-8107-3119307F65F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58500" y="4668904"/>
            <a:ext cx="526166" cy="5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8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>
            <a:extLst>
              <a:ext uri="{FF2B5EF4-FFF2-40B4-BE49-F238E27FC236}">
                <a16:creationId xmlns:a16="http://schemas.microsoft.com/office/drawing/2014/main" id="{59078F95-3E14-4385-936F-D70B43D41939}"/>
              </a:ext>
            </a:extLst>
          </p:cNvPr>
          <p:cNvGrpSpPr/>
          <p:nvPr/>
        </p:nvGrpSpPr>
        <p:grpSpPr>
          <a:xfrm>
            <a:off x="65051" y="156449"/>
            <a:ext cx="12030365" cy="6574550"/>
            <a:chOff x="65051" y="156449"/>
            <a:chExt cx="12030365" cy="6574550"/>
          </a:xfrm>
        </p:grpSpPr>
        <p:sp>
          <p:nvSpPr>
            <p:cNvPr id="82" name="양쪽 모서리가 둥근 사각형 12">
              <a:extLst>
                <a:ext uri="{FF2B5EF4-FFF2-40B4-BE49-F238E27FC236}">
                  <a16:creationId xmlns:a16="http://schemas.microsoft.com/office/drawing/2014/main" id="{188EE257-E91A-43A1-99F4-FB1B6B3FF3B2}"/>
                </a:ext>
              </a:extLst>
            </p:cNvPr>
            <p:cNvSpPr/>
            <p:nvPr/>
          </p:nvSpPr>
          <p:spPr>
            <a:xfrm>
              <a:off x="1175344" y="156449"/>
              <a:ext cx="459821" cy="8979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83" name="모서리가 둥근 직사각형 4">
              <a:extLst>
                <a:ext uri="{FF2B5EF4-FFF2-40B4-BE49-F238E27FC236}">
                  <a16:creationId xmlns:a16="http://schemas.microsoft.com/office/drawing/2014/main" id="{9B95BB81-A61E-47D5-BEAE-8AE88A6DC005}"/>
                </a:ext>
              </a:extLst>
            </p:cNvPr>
            <p:cNvSpPr/>
            <p:nvPr/>
          </p:nvSpPr>
          <p:spPr>
            <a:xfrm>
              <a:off x="65051" y="408057"/>
              <a:ext cx="12030365" cy="6322942"/>
            </a:xfrm>
            <a:prstGeom prst="roundRect">
              <a:avLst>
                <a:gd name="adj" fmla="val 3115"/>
              </a:avLst>
            </a:prstGeom>
            <a:solidFill>
              <a:schemeClr val="bg1"/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84" name="자유형 20">
              <a:extLst>
                <a:ext uri="{FF2B5EF4-FFF2-40B4-BE49-F238E27FC236}">
                  <a16:creationId xmlns:a16="http://schemas.microsoft.com/office/drawing/2014/main" id="{63A836F4-BFAC-4CC7-92E6-3D1547C064F5}"/>
                </a:ext>
              </a:extLst>
            </p:cNvPr>
            <p:cNvSpPr/>
            <p:nvPr/>
          </p:nvSpPr>
          <p:spPr>
            <a:xfrm>
              <a:off x="1462405" y="156449"/>
              <a:ext cx="5484495" cy="617251"/>
            </a:xfrm>
            <a:custGeom>
              <a:avLst/>
              <a:gdLst>
                <a:gd name="connsiteX0" fmla="*/ 3245702 w 5903595"/>
                <a:gd name="connsiteY0" fmla="*/ 0 h 706150"/>
                <a:gd name="connsiteX1" fmla="*/ 5686843 w 5903595"/>
                <a:gd name="connsiteY1" fmla="*/ 0 h 706150"/>
                <a:gd name="connsiteX2" fmla="*/ 5903595 w 5903595"/>
                <a:gd name="connsiteY2" fmla="*/ 216752 h 706150"/>
                <a:gd name="connsiteX3" fmla="*/ 5903595 w 5903595"/>
                <a:gd name="connsiteY3" fmla="*/ 489397 h 706150"/>
                <a:gd name="connsiteX4" fmla="*/ 5686843 w 5903595"/>
                <a:gd name="connsiteY4" fmla="*/ 706149 h 706150"/>
                <a:gd name="connsiteX5" fmla="*/ 4504266 w 5903595"/>
                <a:gd name="connsiteY5" fmla="*/ 706149 h 706150"/>
                <a:gd name="connsiteX6" fmla="*/ 4504253 w 5903595"/>
                <a:gd name="connsiteY6" fmla="*/ 706150 h 706150"/>
                <a:gd name="connsiteX7" fmla="*/ 567864 w 5903595"/>
                <a:gd name="connsiteY7" fmla="*/ 706150 h 706150"/>
                <a:gd name="connsiteX8" fmla="*/ 391018 w 5903595"/>
                <a:gd name="connsiteY8" fmla="*/ 706150 h 706150"/>
                <a:gd name="connsiteX9" fmla="*/ 155992 w 5903595"/>
                <a:gd name="connsiteY9" fmla="*/ 583639 h 706150"/>
                <a:gd name="connsiteX10" fmla="*/ 142414 w 5903595"/>
                <a:gd name="connsiteY10" fmla="*/ 530749 h 706150"/>
                <a:gd name="connsiteX11" fmla="*/ 142414 w 5903595"/>
                <a:gd name="connsiteY11" fmla="*/ 169832 h 706150"/>
                <a:gd name="connsiteX12" fmla="*/ 38438 w 5903595"/>
                <a:gd name="connsiteY12" fmla="*/ 24588 h 706150"/>
                <a:gd name="connsiteX13" fmla="*/ 0 w 5903595"/>
                <a:gd name="connsiteY13" fmla="*/ 12721 h 706150"/>
                <a:gd name="connsiteX14" fmla="*/ 0 w 5903595"/>
                <a:gd name="connsiteY14" fmla="*/ 1 h 706150"/>
                <a:gd name="connsiteX15" fmla="*/ 3245692 w 5903595"/>
                <a:gd name="connsiteY15" fmla="*/ 1 h 70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03595" h="706150">
                  <a:moveTo>
                    <a:pt x="3245702" y="0"/>
                  </a:moveTo>
                  <a:lnTo>
                    <a:pt x="5686843" y="0"/>
                  </a:lnTo>
                  <a:cubicBezTo>
                    <a:pt x="5806552" y="0"/>
                    <a:pt x="5903595" y="97043"/>
                    <a:pt x="5903595" y="216752"/>
                  </a:cubicBezTo>
                  <a:lnTo>
                    <a:pt x="5903595" y="489397"/>
                  </a:lnTo>
                  <a:cubicBezTo>
                    <a:pt x="5903595" y="609106"/>
                    <a:pt x="5806552" y="706149"/>
                    <a:pt x="5686843" y="706149"/>
                  </a:cubicBezTo>
                  <a:lnTo>
                    <a:pt x="4504266" y="706149"/>
                  </a:lnTo>
                  <a:lnTo>
                    <a:pt x="4504253" y="706150"/>
                  </a:lnTo>
                  <a:lnTo>
                    <a:pt x="567864" y="706150"/>
                  </a:lnTo>
                  <a:lnTo>
                    <a:pt x="391018" y="706150"/>
                  </a:lnTo>
                  <a:cubicBezTo>
                    <a:pt x="285364" y="706150"/>
                    <a:pt x="194714" y="655634"/>
                    <a:pt x="155992" y="583639"/>
                  </a:cubicBezTo>
                  <a:lnTo>
                    <a:pt x="142414" y="530749"/>
                  </a:lnTo>
                  <a:lnTo>
                    <a:pt x="142414" y="169832"/>
                  </a:lnTo>
                  <a:cubicBezTo>
                    <a:pt x="142414" y="108279"/>
                    <a:pt x="100774" y="54374"/>
                    <a:pt x="38438" y="24588"/>
                  </a:cubicBezTo>
                  <a:lnTo>
                    <a:pt x="0" y="12721"/>
                  </a:lnTo>
                  <a:lnTo>
                    <a:pt x="0" y="1"/>
                  </a:lnTo>
                  <a:lnTo>
                    <a:pt x="324569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04 </a:t>
              </a:r>
              <a:r>
                <a:rPr lang="ko-KR" altLang="en-US" sz="3200" b="1" kern="0" dirty="0">
                  <a:solidFill>
                    <a:srgbClr val="4472C4">
                      <a:lumMod val="75000"/>
                    </a:srgb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시스템 시나리오</a:t>
              </a:r>
              <a:endPara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8550084" y="786180"/>
            <a:ext cx="1996479" cy="635399"/>
            <a:chOff x="1635164" y="2479457"/>
            <a:chExt cx="1323935" cy="372052"/>
          </a:xfrm>
        </p:grpSpPr>
        <p:sp>
          <p:nvSpPr>
            <p:cNvPr id="52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53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장치들</a:t>
              </a:r>
              <a:endParaRPr lang="en-US" altLang="ko-KR" sz="1200" b="1" dirty="0">
                <a:solidFill>
                  <a:srgbClr val="4472C4">
                    <a:lumMod val="75000"/>
                  </a:srgb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(</a:t>
              </a:r>
              <a:r>
                <a:rPr lang="ko-KR" altLang="en-US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빔 프로젝터</a:t>
              </a:r>
              <a:r>
                <a: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, </a:t>
              </a:r>
              <a:r>
                <a:rPr lang="ko-KR" altLang="en-US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마이크</a:t>
              </a:r>
              <a:r>
                <a: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)</a:t>
              </a: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CBE270-740B-4087-B2C9-07E302C515B8}"/>
              </a:ext>
            </a:extLst>
          </p:cNvPr>
          <p:cNvCxnSpPr>
            <a:cxnSpLocks/>
          </p:cNvCxnSpPr>
          <p:nvPr/>
        </p:nvCxnSpPr>
        <p:spPr>
          <a:xfrm>
            <a:off x="3290653" y="2384498"/>
            <a:ext cx="4187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3E2A041-F076-4F3F-B9EB-2333448EA08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03660" y="2337693"/>
            <a:ext cx="57238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8" name="그래픽 37" descr="프로젝터">
            <a:extLst>
              <a:ext uri="{FF2B5EF4-FFF2-40B4-BE49-F238E27FC236}">
                <a16:creationId xmlns:a16="http://schemas.microsoft.com/office/drawing/2014/main" id="{DDEB1ED6-526D-4875-BCBD-92E74474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1103" y="1271643"/>
            <a:ext cx="914400" cy="914400"/>
          </a:xfrm>
          <a:prstGeom prst="rect">
            <a:avLst/>
          </a:prstGeom>
        </p:spPr>
      </p:pic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79B9F9D-3918-482B-861F-4C91CB4ACB41}"/>
              </a:ext>
            </a:extLst>
          </p:cNvPr>
          <p:cNvCxnSpPr>
            <a:cxnSpLocks/>
          </p:cNvCxnSpPr>
          <p:nvPr/>
        </p:nvCxnSpPr>
        <p:spPr>
          <a:xfrm>
            <a:off x="6853871" y="2328700"/>
            <a:ext cx="12325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BBFAE9-4ED1-45F2-A1A1-1B806AEEC21B}"/>
              </a:ext>
            </a:extLst>
          </p:cNvPr>
          <p:cNvSpPr/>
          <p:nvPr/>
        </p:nvSpPr>
        <p:spPr>
          <a:xfrm>
            <a:off x="6787013" y="2407928"/>
            <a:ext cx="131358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배속 정보 포함한 데이터 전송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747013FC-0ECE-4203-9127-EBCB68E39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42599" y="1113716"/>
            <a:ext cx="830393" cy="3281168"/>
          </a:xfrm>
          <a:prstGeom prst="rect">
            <a:avLst/>
          </a:prstGeom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580F7FD-1DBA-4F61-A971-E4B7AB34990B}"/>
              </a:ext>
            </a:extLst>
          </p:cNvPr>
          <p:cNvSpPr/>
          <p:nvPr/>
        </p:nvSpPr>
        <p:spPr>
          <a:xfrm>
            <a:off x="9961479" y="3187065"/>
            <a:ext cx="166574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원하는 속도로 출력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B3D02DF-4BC7-4EF8-8C98-39471D564D35}"/>
              </a:ext>
            </a:extLst>
          </p:cNvPr>
          <p:cNvCxnSpPr>
            <a:cxnSpLocks/>
          </p:cNvCxnSpPr>
          <p:nvPr/>
        </p:nvCxnSpPr>
        <p:spPr>
          <a:xfrm flipH="1">
            <a:off x="8601103" y="1899359"/>
            <a:ext cx="219886" cy="1008010"/>
          </a:xfrm>
          <a:prstGeom prst="line">
            <a:avLst/>
          </a:prstGeom>
          <a:ln w="25400">
            <a:solidFill>
              <a:srgbClr val="FFC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823B9F19-71E3-49DC-862D-8DB5E2F4B5B2}"/>
              </a:ext>
            </a:extLst>
          </p:cNvPr>
          <p:cNvCxnSpPr>
            <a:cxnSpLocks/>
          </p:cNvCxnSpPr>
          <p:nvPr/>
        </p:nvCxnSpPr>
        <p:spPr>
          <a:xfrm flipH="1">
            <a:off x="7593892" y="2328700"/>
            <a:ext cx="1167000" cy="2390292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2053C63C-7447-4E35-94F0-F26A4479B41E}"/>
              </a:ext>
            </a:extLst>
          </p:cNvPr>
          <p:cNvCxnSpPr>
            <a:cxnSpLocks/>
          </p:cNvCxnSpPr>
          <p:nvPr/>
        </p:nvCxnSpPr>
        <p:spPr>
          <a:xfrm>
            <a:off x="9148667" y="1872142"/>
            <a:ext cx="1477676" cy="1285296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6BB273-DFE0-4212-BF38-80EF7B9BE64E}"/>
              </a:ext>
            </a:extLst>
          </p:cNvPr>
          <p:cNvGrpSpPr/>
          <p:nvPr/>
        </p:nvGrpSpPr>
        <p:grpSpPr>
          <a:xfrm>
            <a:off x="3802571" y="1748146"/>
            <a:ext cx="1201089" cy="1454799"/>
            <a:chOff x="3497450" y="1568824"/>
            <a:chExt cx="1201089" cy="1454799"/>
          </a:xfrm>
        </p:grpSpPr>
        <p:pic>
          <p:nvPicPr>
            <p:cNvPr id="8" name="그래픽 7" descr="스마트폰">
              <a:extLst>
                <a:ext uri="{FF2B5EF4-FFF2-40B4-BE49-F238E27FC236}">
                  <a16:creationId xmlns:a16="http://schemas.microsoft.com/office/drawing/2014/main" id="{E89BAF61-A089-4AF2-BBDF-349BF3DCF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97450" y="1568824"/>
              <a:ext cx="1201089" cy="1179094"/>
            </a:xfrm>
            <a:prstGeom prst="rect">
              <a:avLst/>
            </a:prstGeom>
          </p:spPr>
        </p:pic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663B2961-3674-41BC-8F0A-6B0F1461BE21}"/>
                </a:ext>
              </a:extLst>
            </p:cNvPr>
            <p:cNvGrpSpPr/>
            <p:nvPr/>
          </p:nvGrpSpPr>
          <p:grpSpPr>
            <a:xfrm>
              <a:off x="3527855" y="2817416"/>
              <a:ext cx="1124003" cy="206207"/>
              <a:chOff x="1635164" y="2479457"/>
              <a:chExt cx="1323935" cy="372052"/>
            </a:xfrm>
          </p:grpSpPr>
          <p:sp>
            <p:nvSpPr>
              <p:cNvPr id="154" name="모서리가 둥근 직사각형 10">
                <a:extLst>
                  <a:ext uri="{FF2B5EF4-FFF2-40B4-BE49-F238E27FC236}">
                    <a16:creationId xmlns:a16="http://schemas.microsoft.com/office/drawing/2014/main" id="{D414E959-E72B-4E15-8D4F-0A509A05E88D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155" name="모서리가 둥근 직사각형 10">
                <a:extLst>
                  <a:ext uri="{FF2B5EF4-FFF2-40B4-BE49-F238E27FC236}">
                    <a16:creationId xmlns:a16="http://schemas.microsoft.com/office/drawing/2014/main" id="{9B2F19FB-D422-4144-A592-7B6B81ED56B9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err="1">
                    <a:solidFill>
                      <a:srgbClr val="4472C4">
                        <a:lumMod val="75000"/>
                      </a:srgb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Applicaion</a:t>
                </a:r>
                <a:endPara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p:grp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B30706D-EE89-402B-8199-E3B91341D1EA}"/>
              </a:ext>
            </a:extLst>
          </p:cNvPr>
          <p:cNvGrpSpPr/>
          <p:nvPr/>
        </p:nvGrpSpPr>
        <p:grpSpPr>
          <a:xfrm>
            <a:off x="5586768" y="1700389"/>
            <a:ext cx="1124003" cy="206207"/>
            <a:chOff x="1635164" y="2479457"/>
            <a:chExt cx="1323935" cy="372052"/>
          </a:xfrm>
        </p:grpSpPr>
        <p:sp>
          <p:nvSpPr>
            <p:cNvPr id="157" name="모서리가 둥근 직사각형 10">
              <a:extLst>
                <a:ext uri="{FF2B5EF4-FFF2-40B4-BE49-F238E27FC236}">
                  <a16:creationId xmlns:a16="http://schemas.microsoft.com/office/drawing/2014/main" id="{CD2A88E7-27A8-45FA-8887-DD5A25033C74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158" name="모서리가 둥근 직사각형 10">
              <a:extLst>
                <a:ext uri="{FF2B5EF4-FFF2-40B4-BE49-F238E27FC236}">
                  <a16:creationId xmlns:a16="http://schemas.microsoft.com/office/drawing/2014/main" id="{9BA4B8EA-0F1E-47C1-96DC-3B849C7C5869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Server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375823-CA56-4D17-9107-368E6EEEDA4F}"/>
              </a:ext>
            </a:extLst>
          </p:cNvPr>
          <p:cNvGrpSpPr/>
          <p:nvPr/>
        </p:nvGrpSpPr>
        <p:grpSpPr>
          <a:xfrm>
            <a:off x="1022256" y="1452743"/>
            <a:ext cx="1968320" cy="1974884"/>
            <a:chOff x="863024" y="3014456"/>
            <a:chExt cx="1968320" cy="1974884"/>
          </a:xfrm>
        </p:grpSpPr>
        <p:pic>
          <p:nvPicPr>
            <p:cNvPr id="10" name="그래픽 9" descr="악보 표기법">
              <a:extLst>
                <a:ext uri="{FF2B5EF4-FFF2-40B4-BE49-F238E27FC236}">
                  <a16:creationId xmlns:a16="http://schemas.microsoft.com/office/drawing/2014/main" id="{0BCCE458-06D6-4FC7-AD85-7DB7B66B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5693" y="3014456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혼란스러운 사람">
              <a:extLst>
                <a:ext uri="{FF2B5EF4-FFF2-40B4-BE49-F238E27FC236}">
                  <a16:creationId xmlns:a16="http://schemas.microsoft.com/office/drawing/2014/main" id="{357F8B4F-7312-473F-87E4-FB386EDB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3024" y="4074940"/>
              <a:ext cx="914400" cy="914400"/>
            </a:xfrm>
            <a:prstGeom prst="rect">
              <a:avLst/>
            </a:prstGeom>
          </p:spPr>
        </p:pic>
        <p:sp>
          <p:nvSpPr>
            <p:cNvPr id="17" name="생각 풍선: 구름 모양 16">
              <a:extLst>
                <a:ext uri="{FF2B5EF4-FFF2-40B4-BE49-F238E27FC236}">
                  <a16:creationId xmlns:a16="http://schemas.microsoft.com/office/drawing/2014/main" id="{FDA69A89-7CC3-41BF-A9F2-4F7EA79F295B}"/>
                </a:ext>
              </a:extLst>
            </p:cNvPr>
            <p:cNvSpPr/>
            <p:nvPr/>
          </p:nvSpPr>
          <p:spPr>
            <a:xfrm>
              <a:off x="1435782" y="3279690"/>
              <a:ext cx="1395562" cy="830392"/>
            </a:xfrm>
            <a:prstGeom prst="cloud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곡이 너무 빠른데 </a:t>
              </a:r>
              <a:endParaRPr lang="en-US" altLang="ko-KR" sz="105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algn="ctr"/>
              <a:r>
                <a:rPr lang="ko-KR" altLang="en-US" sz="105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천천히 연습하고 싶어</a:t>
              </a:r>
              <a:r>
                <a:rPr lang="en-US" altLang="ko-KR" sz="105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!</a:t>
              </a:r>
              <a:endParaRPr lang="ko-KR" altLang="en-US" sz="105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59B34ADF-FCAD-4D18-BE01-31E27519728C}"/>
                </a:ext>
              </a:extLst>
            </p:cNvPr>
            <p:cNvGrpSpPr/>
            <p:nvPr/>
          </p:nvGrpSpPr>
          <p:grpSpPr>
            <a:xfrm>
              <a:off x="1707341" y="4520181"/>
              <a:ext cx="1124003" cy="206207"/>
              <a:chOff x="1635164" y="2479457"/>
              <a:chExt cx="1323935" cy="372052"/>
            </a:xfrm>
          </p:grpSpPr>
          <p:sp>
            <p:nvSpPr>
              <p:cNvPr id="166" name="모서리가 둥근 직사각형 10">
                <a:extLst>
                  <a:ext uri="{FF2B5EF4-FFF2-40B4-BE49-F238E27FC236}">
                    <a16:creationId xmlns:a16="http://schemas.microsoft.com/office/drawing/2014/main" id="{D246B545-D8A0-4101-AE04-AA1346EED1FD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167" name="모서리가 둥근 직사각형 10">
                <a:extLst>
                  <a:ext uri="{FF2B5EF4-FFF2-40B4-BE49-F238E27FC236}">
                    <a16:creationId xmlns:a16="http://schemas.microsoft.com/office/drawing/2014/main" id="{43DFCF62-CA54-447F-9A52-03172C022CB5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4472C4">
                        <a:lumMod val="75000"/>
                      </a:srgb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사용자</a:t>
                </a:r>
                <a:endPara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p:grpSp>
      </p:grpSp>
      <p:pic>
        <p:nvPicPr>
          <p:cNvPr id="3" name="그래픽 2" descr="클라우드에서 다운로드">
            <a:extLst>
              <a:ext uri="{FF2B5EF4-FFF2-40B4-BE49-F238E27FC236}">
                <a16:creationId xmlns:a16="http://schemas.microsoft.com/office/drawing/2014/main" id="{D8FFF80C-9305-4B26-A616-46020B34A5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91570" y="1872142"/>
            <a:ext cx="914400" cy="9144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1A9A62-DCE2-4CF6-826C-A575311270EC}"/>
              </a:ext>
            </a:extLst>
          </p:cNvPr>
          <p:cNvSpPr/>
          <p:nvPr/>
        </p:nvSpPr>
        <p:spPr>
          <a:xfrm>
            <a:off x="2531100" y="2524108"/>
            <a:ext cx="182820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앱에서  악보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배속 설정</a:t>
            </a:r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728FE80F-23DF-4490-9946-4BED17B3EDF9}"/>
              </a:ext>
            </a:extLst>
          </p:cNvPr>
          <p:cNvGrpSpPr/>
          <p:nvPr/>
        </p:nvGrpSpPr>
        <p:grpSpPr>
          <a:xfrm>
            <a:off x="8550084" y="3673182"/>
            <a:ext cx="1996479" cy="635399"/>
            <a:chOff x="1635164" y="2479457"/>
            <a:chExt cx="1323935" cy="372052"/>
          </a:xfrm>
        </p:grpSpPr>
        <p:sp>
          <p:nvSpPr>
            <p:cNvPr id="313" name="모서리가 둥근 직사각형 10">
              <a:extLst>
                <a:ext uri="{FF2B5EF4-FFF2-40B4-BE49-F238E27FC236}">
                  <a16:creationId xmlns:a16="http://schemas.microsoft.com/office/drawing/2014/main" id="{D31F28EC-C92F-42CC-9A46-D3CB53050E5E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314" name="모서리가 둥근 직사각형 10">
              <a:extLst>
                <a:ext uri="{FF2B5EF4-FFF2-40B4-BE49-F238E27FC236}">
                  <a16:creationId xmlns:a16="http://schemas.microsoft.com/office/drawing/2014/main" id="{0285280F-0F20-40E0-A680-80D2868198DB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장치들</a:t>
              </a:r>
              <a:endParaRPr lang="en-US" altLang="ko-KR" sz="1200" b="1" dirty="0">
                <a:solidFill>
                  <a:srgbClr val="4472C4">
                    <a:lumMod val="75000"/>
                  </a:srgb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(</a:t>
              </a:r>
              <a:r>
                <a:rPr lang="ko-KR" altLang="en-US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빔 프로젝터</a:t>
              </a:r>
              <a:r>
                <a: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, </a:t>
              </a:r>
              <a:r>
                <a:rPr lang="ko-KR" altLang="en-US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마이크</a:t>
              </a:r>
              <a:r>
                <a: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)</a:t>
              </a:r>
            </a:p>
          </p:txBody>
        </p:sp>
      </p:grp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D2279F10-7431-4091-89AB-F91E85F5EE46}"/>
              </a:ext>
            </a:extLst>
          </p:cNvPr>
          <p:cNvCxnSpPr>
            <a:cxnSpLocks/>
          </p:cNvCxnSpPr>
          <p:nvPr/>
        </p:nvCxnSpPr>
        <p:spPr>
          <a:xfrm>
            <a:off x="3290653" y="5271500"/>
            <a:ext cx="4187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823F9783-6AA5-45DE-B4DE-E3572540FCE5}"/>
              </a:ext>
            </a:extLst>
          </p:cNvPr>
          <p:cNvCxnSpPr>
            <a:cxnSpLocks/>
            <a:stCxn id="328" idx="3"/>
          </p:cNvCxnSpPr>
          <p:nvPr/>
        </p:nvCxnSpPr>
        <p:spPr>
          <a:xfrm>
            <a:off x="5003660" y="5224695"/>
            <a:ext cx="57238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7" name="그래픽 316" descr="프로젝터">
            <a:extLst>
              <a:ext uri="{FF2B5EF4-FFF2-40B4-BE49-F238E27FC236}">
                <a16:creationId xmlns:a16="http://schemas.microsoft.com/office/drawing/2014/main" id="{38195211-FC9E-431B-A257-103F80020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1103" y="4158645"/>
            <a:ext cx="914400" cy="914400"/>
          </a:xfrm>
          <a:prstGeom prst="rect">
            <a:avLst/>
          </a:prstGeom>
        </p:spPr>
      </p:pic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0F2C5140-7A6C-45F5-BFF0-4AB04081D3A7}"/>
              </a:ext>
            </a:extLst>
          </p:cNvPr>
          <p:cNvCxnSpPr>
            <a:cxnSpLocks/>
          </p:cNvCxnSpPr>
          <p:nvPr/>
        </p:nvCxnSpPr>
        <p:spPr>
          <a:xfrm>
            <a:off x="6853871" y="5215702"/>
            <a:ext cx="12325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7518A1C0-36BB-4B9F-B5E2-9E82934D8282}"/>
              </a:ext>
            </a:extLst>
          </p:cNvPr>
          <p:cNvSpPr/>
          <p:nvPr/>
        </p:nvSpPr>
        <p:spPr>
          <a:xfrm>
            <a:off x="6787013" y="5294930"/>
            <a:ext cx="131358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지정구간에 대한 데이터만 전송</a:t>
            </a:r>
          </a:p>
        </p:txBody>
      </p:sp>
      <p:pic>
        <p:nvPicPr>
          <p:cNvPr id="321" name="그림 320">
            <a:extLst>
              <a:ext uri="{FF2B5EF4-FFF2-40B4-BE49-F238E27FC236}">
                <a16:creationId xmlns:a16="http://schemas.microsoft.com/office/drawing/2014/main" id="{72922675-AFA6-4D10-B5A3-3A6CBD3D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42599" y="4000718"/>
            <a:ext cx="830393" cy="3281168"/>
          </a:xfrm>
          <a:prstGeom prst="rect">
            <a:avLst/>
          </a:prstGeom>
        </p:spPr>
      </p:pic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AF2E2837-3E35-43A6-99E7-B7DDE6C0F238}"/>
              </a:ext>
            </a:extLst>
          </p:cNvPr>
          <p:cNvSpPr/>
          <p:nvPr/>
        </p:nvSpPr>
        <p:spPr>
          <a:xfrm>
            <a:off x="9857795" y="6143171"/>
            <a:ext cx="188076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 지정 구간 반복</a:t>
            </a:r>
          </a:p>
        </p:txBody>
      </p: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3A91635E-95DF-4CE1-BF00-6BF35E0B1A0A}"/>
              </a:ext>
            </a:extLst>
          </p:cNvPr>
          <p:cNvCxnSpPr>
            <a:cxnSpLocks/>
          </p:cNvCxnSpPr>
          <p:nvPr/>
        </p:nvCxnSpPr>
        <p:spPr>
          <a:xfrm flipH="1">
            <a:off x="8622089" y="4786361"/>
            <a:ext cx="198898" cy="1005343"/>
          </a:xfrm>
          <a:prstGeom prst="line">
            <a:avLst/>
          </a:prstGeom>
          <a:ln w="25400">
            <a:solidFill>
              <a:srgbClr val="FFC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2C6F9413-F1DA-4056-BEC7-5D523BB1329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48667" y="4793598"/>
            <a:ext cx="920791" cy="131221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33732E9F-8DC4-4628-88C3-555339795A74}"/>
              </a:ext>
            </a:extLst>
          </p:cNvPr>
          <p:cNvGrpSpPr/>
          <p:nvPr/>
        </p:nvGrpSpPr>
        <p:grpSpPr>
          <a:xfrm>
            <a:off x="3802571" y="4635148"/>
            <a:ext cx="1201089" cy="1454799"/>
            <a:chOff x="3497450" y="1568824"/>
            <a:chExt cx="1201089" cy="1454799"/>
          </a:xfrm>
        </p:grpSpPr>
        <p:pic>
          <p:nvPicPr>
            <p:cNvPr id="328" name="그래픽 327" descr="스마트폰">
              <a:extLst>
                <a:ext uri="{FF2B5EF4-FFF2-40B4-BE49-F238E27FC236}">
                  <a16:creationId xmlns:a16="http://schemas.microsoft.com/office/drawing/2014/main" id="{70CB32A0-9111-4DEE-9593-A0104561E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97450" y="1568824"/>
              <a:ext cx="1201089" cy="1179094"/>
            </a:xfrm>
            <a:prstGeom prst="rect">
              <a:avLst/>
            </a:prstGeom>
          </p:spPr>
        </p:pic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847B4C32-3868-4811-AFD0-48261A528157}"/>
                </a:ext>
              </a:extLst>
            </p:cNvPr>
            <p:cNvGrpSpPr/>
            <p:nvPr/>
          </p:nvGrpSpPr>
          <p:grpSpPr>
            <a:xfrm>
              <a:off x="3527855" y="2817416"/>
              <a:ext cx="1124003" cy="206207"/>
              <a:chOff x="1635164" y="2479457"/>
              <a:chExt cx="1323935" cy="372052"/>
            </a:xfrm>
          </p:grpSpPr>
          <p:sp>
            <p:nvSpPr>
              <p:cNvPr id="330" name="모서리가 둥근 직사각형 10">
                <a:extLst>
                  <a:ext uri="{FF2B5EF4-FFF2-40B4-BE49-F238E27FC236}">
                    <a16:creationId xmlns:a16="http://schemas.microsoft.com/office/drawing/2014/main" id="{9ECE1EE8-026F-496A-9335-2B0561B6BA6B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331" name="모서리가 둥근 직사각형 10">
                <a:extLst>
                  <a:ext uri="{FF2B5EF4-FFF2-40B4-BE49-F238E27FC236}">
                    <a16:creationId xmlns:a16="http://schemas.microsoft.com/office/drawing/2014/main" id="{EDAA9242-0A8B-4BBF-A156-3B7ABE83DADF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err="1">
                    <a:solidFill>
                      <a:srgbClr val="4472C4">
                        <a:lumMod val="75000"/>
                      </a:srgb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Applicaion</a:t>
                </a:r>
                <a:endPara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p:grp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1B5E534F-C724-4214-B372-4E6952081E34}"/>
              </a:ext>
            </a:extLst>
          </p:cNvPr>
          <p:cNvGrpSpPr/>
          <p:nvPr/>
        </p:nvGrpSpPr>
        <p:grpSpPr>
          <a:xfrm>
            <a:off x="5586768" y="4587391"/>
            <a:ext cx="1124003" cy="206207"/>
            <a:chOff x="1635164" y="2479457"/>
            <a:chExt cx="1323935" cy="372052"/>
          </a:xfrm>
        </p:grpSpPr>
        <p:sp>
          <p:nvSpPr>
            <p:cNvPr id="333" name="모서리가 둥근 직사각형 10">
              <a:extLst>
                <a:ext uri="{FF2B5EF4-FFF2-40B4-BE49-F238E27FC236}">
                  <a16:creationId xmlns:a16="http://schemas.microsoft.com/office/drawing/2014/main" id="{ECFA2886-3CD6-4D5B-9BD3-F7FC0E04F9F4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334" name="모서리가 둥근 직사각형 10">
              <a:extLst>
                <a:ext uri="{FF2B5EF4-FFF2-40B4-BE49-F238E27FC236}">
                  <a16:creationId xmlns:a16="http://schemas.microsoft.com/office/drawing/2014/main" id="{AB9EF71B-6F82-4732-8F23-CDC3E5455679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Server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D50E1892-518D-4251-A5BD-E89B4A1B4E88}"/>
              </a:ext>
            </a:extLst>
          </p:cNvPr>
          <p:cNvGrpSpPr/>
          <p:nvPr/>
        </p:nvGrpSpPr>
        <p:grpSpPr>
          <a:xfrm>
            <a:off x="1074925" y="4339745"/>
            <a:ext cx="1915651" cy="1711932"/>
            <a:chOff x="915693" y="3014456"/>
            <a:chExt cx="1915651" cy="1711932"/>
          </a:xfrm>
        </p:grpSpPr>
        <p:pic>
          <p:nvPicPr>
            <p:cNvPr id="336" name="그래픽 335" descr="악보 표기법">
              <a:extLst>
                <a:ext uri="{FF2B5EF4-FFF2-40B4-BE49-F238E27FC236}">
                  <a16:creationId xmlns:a16="http://schemas.microsoft.com/office/drawing/2014/main" id="{0D409D86-E18D-45CF-BB0F-8094C0BE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5693" y="3014456"/>
              <a:ext cx="914400" cy="914400"/>
            </a:xfrm>
            <a:prstGeom prst="rect">
              <a:avLst/>
            </a:prstGeom>
          </p:spPr>
        </p:pic>
        <p:sp>
          <p:nvSpPr>
            <p:cNvPr id="338" name="생각 풍선: 구름 모양 337">
              <a:extLst>
                <a:ext uri="{FF2B5EF4-FFF2-40B4-BE49-F238E27FC236}">
                  <a16:creationId xmlns:a16="http://schemas.microsoft.com/office/drawing/2014/main" id="{EE90A27E-2CF2-4FC3-BC3F-44F1A8C02ADA}"/>
                </a:ext>
              </a:extLst>
            </p:cNvPr>
            <p:cNvSpPr/>
            <p:nvPr/>
          </p:nvSpPr>
          <p:spPr>
            <a:xfrm>
              <a:off x="1435782" y="3279690"/>
              <a:ext cx="1395562" cy="830392"/>
            </a:xfrm>
            <a:prstGeom prst="cloud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이 부분이 어려운데 많이 연습할 순 없을까</a:t>
              </a:r>
              <a:r>
                <a:rPr lang="en-US" altLang="ko-KR" sz="105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?</a:t>
              </a:r>
              <a:endParaRPr lang="ko-KR" altLang="en-US" sz="105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grpSp>
          <p:nvGrpSpPr>
            <p:cNvPr id="339" name="그룹 338">
              <a:extLst>
                <a:ext uri="{FF2B5EF4-FFF2-40B4-BE49-F238E27FC236}">
                  <a16:creationId xmlns:a16="http://schemas.microsoft.com/office/drawing/2014/main" id="{0248F971-A521-4E64-98E2-F6AABAF635A8}"/>
                </a:ext>
              </a:extLst>
            </p:cNvPr>
            <p:cNvGrpSpPr/>
            <p:nvPr/>
          </p:nvGrpSpPr>
          <p:grpSpPr>
            <a:xfrm>
              <a:off x="1707341" y="4520181"/>
              <a:ext cx="1124003" cy="206207"/>
              <a:chOff x="1635164" y="2479457"/>
              <a:chExt cx="1323935" cy="372052"/>
            </a:xfrm>
          </p:grpSpPr>
          <p:sp>
            <p:nvSpPr>
              <p:cNvPr id="340" name="모서리가 둥근 직사각형 10">
                <a:extLst>
                  <a:ext uri="{FF2B5EF4-FFF2-40B4-BE49-F238E27FC236}">
                    <a16:creationId xmlns:a16="http://schemas.microsoft.com/office/drawing/2014/main" id="{C2C7995C-CFB7-4C6F-AA41-FE7E86BED075}"/>
                  </a:ext>
                </a:extLst>
              </p:cNvPr>
              <p:cNvSpPr/>
              <p:nvPr/>
            </p:nvSpPr>
            <p:spPr>
              <a:xfrm>
                <a:off x="1635164" y="2479457"/>
                <a:ext cx="1323935" cy="3720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CONTENTS </a:t>
                </a:r>
              </a:p>
            </p:txBody>
          </p:sp>
          <p:sp>
            <p:nvSpPr>
              <p:cNvPr id="341" name="모서리가 둥근 직사각형 10">
                <a:extLst>
                  <a:ext uri="{FF2B5EF4-FFF2-40B4-BE49-F238E27FC236}">
                    <a16:creationId xmlns:a16="http://schemas.microsoft.com/office/drawing/2014/main" id="{5C10DFEF-A883-4A12-9FFE-665176CACE9C}"/>
                  </a:ext>
                </a:extLst>
              </p:cNvPr>
              <p:cNvSpPr/>
              <p:nvPr/>
            </p:nvSpPr>
            <p:spPr>
              <a:xfrm>
                <a:off x="1727238" y="2536864"/>
                <a:ext cx="1222335" cy="301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4472C4">
                        <a:lumMod val="75000"/>
                      </a:srgb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사용자</a:t>
                </a:r>
                <a:endParaRPr lang="en-US" altLang="ko-KR" sz="1200" b="1" dirty="0">
                  <a:solidFill>
                    <a:srgbClr val="4472C4">
                      <a:lumMod val="75000"/>
                    </a:srgb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p:grpSp>
      </p:grpSp>
      <p:pic>
        <p:nvPicPr>
          <p:cNvPr id="342" name="그래픽 341" descr="클라우드에서 다운로드">
            <a:extLst>
              <a:ext uri="{FF2B5EF4-FFF2-40B4-BE49-F238E27FC236}">
                <a16:creationId xmlns:a16="http://schemas.microsoft.com/office/drawing/2014/main" id="{928BD6BD-3696-4849-A3C8-A07140516D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91570" y="4759144"/>
            <a:ext cx="914400" cy="914400"/>
          </a:xfrm>
          <a:prstGeom prst="rect">
            <a:avLst/>
          </a:prstGeom>
        </p:spPr>
      </p:pic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628315C6-9CE4-4B92-8ED4-6DD28E14FA50}"/>
              </a:ext>
            </a:extLst>
          </p:cNvPr>
          <p:cNvSpPr/>
          <p:nvPr/>
        </p:nvSpPr>
        <p:spPr>
          <a:xfrm>
            <a:off x="2531100" y="5473966"/>
            <a:ext cx="182820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앱에서  악보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79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구간 설정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79"/>
              </a:highligh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74FB15F3-B831-4019-AE93-BEB91842C0DB}"/>
              </a:ext>
            </a:extLst>
          </p:cNvPr>
          <p:cNvSpPr/>
          <p:nvPr/>
        </p:nvSpPr>
        <p:spPr>
          <a:xfrm>
            <a:off x="8625047" y="6105815"/>
            <a:ext cx="1511804" cy="269572"/>
          </a:xfrm>
          <a:prstGeom prst="curvedUpArrow">
            <a:avLst/>
          </a:prstGeom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413497B-EDF1-4EA1-8C74-21D6964FA170}"/>
              </a:ext>
            </a:extLst>
          </p:cNvPr>
          <p:cNvSpPr/>
          <p:nvPr/>
        </p:nvSpPr>
        <p:spPr>
          <a:xfrm>
            <a:off x="8601103" y="3244512"/>
            <a:ext cx="1474497" cy="212146"/>
          </a:xfrm>
          <a:prstGeom prst="rightArrow">
            <a:avLst/>
          </a:prstGeom>
          <a:solidFill>
            <a:schemeClr val="bg1"/>
          </a:solidFill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74497"/>
                      <a:gd name="connsiteY0" fmla="*/ 30256 h 121024"/>
                      <a:gd name="connsiteX1" fmla="*/ 499608 w 1474497"/>
                      <a:gd name="connsiteY1" fmla="*/ 30256 h 121024"/>
                      <a:gd name="connsiteX2" fmla="*/ 985076 w 1474497"/>
                      <a:gd name="connsiteY2" fmla="*/ 30256 h 121024"/>
                      <a:gd name="connsiteX3" fmla="*/ 1413985 w 1474497"/>
                      <a:gd name="connsiteY3" fmla="*/ 30256 h 121024"/>
                      <a:gd name="connsiteX4" fmla="*/ 1413985 w 1474497"/>
                      <a:gd name="connsiteY4" fmla="*/ 0 h 121024"/>
                      <a:gd name="connsiteX5" fmla="*/ 1474497 w 1474497"/>
                      <a:gd name="connsiteY5" fmla="*/ 60512 h 121024"/>
                      <a:gd name="connsiteX6" fmla="*/ 1413985 w 1474497"/>
                      <a:gd name="connsiteY6" fmla="*/ 121024 h 121024"/>
                      <a:gd name="connsiteX7" fmla="*/ 1413985 w 1474497"/>
                      <a:gd name="connsiteY7" fmla="*/ 90768 h 121024"/>
                      <a:gd name="connsiteX8" fmla="*/ 985076 w 1474497"/>
                      <a:gd name="connsiteY8" fmla="*/ 90768 h 121024"/>
                      <a:gd name="connsiteX9" fmla="*/ 556167 w 1474497"/>
                      <a:gd name="connsiteY9" fmla="*/ 90768 h 121024"/>
                      <a:gd name="connsiteX10" fmla="*/ 0 w 1474497"/>
                      <a:gd name="connsiteY10" fmla="*/ 90768 h 121024"/>
                      <a:gd name="connsiteX11" fmla="*/ 0 w 1474497"/>
                      <a:gd name="connsiteY11" fmla="*/ 30256 h 1210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74497" h="121024" fill="none" extrusionOk="0">
                        <a:moveTo>
                          <a:pt x="0" y="30256"/>
                        </a:moveTo>
                        <a:cubicBezTo>
                          <a:pt x="210924" y="20902"/>
                          <a:pt x="334347" y="68323"/>
                          <a:pt x="499608" y="30256"/>
                        </a:cubicBezTo>
                        <a:cubicBezTo>
                          <a:pt x="664869" y="-7811"/>
                          <a:pt x="763543" y="44754"/>
                          <a:pt x="985076" y="30256"/>
                        </a:cubicBezTo>
                        <a:cubicBezTo>
                          <a:pt x="1206609" y="15758"/>
                          <a:pt x="1274904" y="57171"/>
                          <a:pt x="1413985" y="30256"/>
                        </a:cubicBezTo>
                        <a:cubicBezTo>
                          <a:pt x="1413511" y="23018"/>
                          <a:pt x="1415058" y="8114"/>
                          <a:pt x="1413985" y="0"/>
                        </a:cubicBezTo>
                        <a:cubicBezTo>
                          <a:pt x="1442805" y="14506"/>
                          <a:pt x="1458265" y="44714"/>
                          <a:pt x="1474497" y="60512"/>
                        </a:cubicBezTo>
                        <a:cubicBezTo>
                          <a:pt x="1458459" y="87104"/>
                          <a:pt x="1425361" y="98902"/>
                          <a:pt x="1413985" y="121024"/>
                        </a:cubicBezTo>
                        <a:cubicBezTo>
                          <a:pt x="1410411" y="110158"/>
                          <a:pt x="1416202" y="99505"/>
                          <a:pt x="1413985" y="90768"/>
                        </a:cubicBezTo>
                        <a:cubicBezTo>
                          <a:pt x="1230084" y="101564"/>
                          <a:pt x="1144952" y="45089"/>
                          <a:pt x="985076" y="90768"/>
                        </a:cubicBezTo>
                        <a:cubicBezTo>
                          <a:pt x="825200" y="136447"/>
                          <a:pt x="675120" y="58633"/>
                          <a:pt x="556167" y="90768"/>
                        </a:cubicBezTo>
                        <a:cubicBezTo>
                          <a:pt x="437214" y="122903"/>
                          <a:pt x="217031" y="37792"/>
                          <a:pt x="0" y="90768"/>
                        </a:cubicBezTo>
                        <a:cubicBezTo>
                          <a:pt x="-4331" y="69522"/>
                          <a:pt x="3235" y="51875"/>
                          <a:pt x="0" y="30256"/>
                        </a:cubicBezTo>
                        <a:close/>
                      </a:path>
                      <a:path w="1474497" h="121024" stroke="0" extrusionOk="0">
                        <a:moveTo>
                          <a:pt x="0" y="30256"/>
                        </a:moveTo>
                        <a:cubicBezTo>
                          <a:pt x="119215" y="24276"/>
                          <a:pt x="254443" y="34721"/>
                          <a:pt x="457188" y="30256"/>
                        </a:cubicBezTo>
                        <a:cubicBezTo>
                          <a:pt x="659933" y="25791"/>
                          <a:pt x="776898" y="48110"/>
                          <a:pt x="886097" y="30256"/>
                        </a:cubicBezTo>
                        <a:cubicBezTo>
                          <a:pt x="995296" y="12402"/>
                          <a:pt x="1244520" y="58487"/>
                          <a:pt x="1413985" y="30256"/>
                        </a:cubicBezTo>
                        <a:cubicBezTo>
                          <a:pt x="1411328" y="22507"/>
                          <a:pt x="1415508" y="8025"/>
                          <a:pt x="1413985" y="0"/>
                        </a:cubicBezTo>
                        <a:cubicBezTo>
                          <a:pt x="1436022" y="7866"/>
                          <a:pt x="1452093" y="48306"/>
                          <a:pt x="1474497" y="60512"/>
                        </a:cubicBezTo>
                        <a:cubicBezTo>
                          <a:pt x="1455233" y="90363"/>
                          <a:pt x="1436589" y="97095"/>
                          <a:pt x="1413985" y="121024"/>
                        </a:cubicBezTo>
                        <a:cubicBezTo>
                          <a:pt x="1411977" y="106048"/>
                          <a:pt x="1415043" y="99705"/>
                          <a:pt x="1413985" y="90768"/>
                        </a:cubicBezTo>
                        <a:cubicBezTo>
                          <a:pt x="1275028" y="113462"/>
                          <a:pt x="1097184" y="79479"/>
                          <a:pt x="970936" y="90768"/>
                        </a:cubicBezTo>
                        <a:cubicBezTo>
                          <a:pt x="844688" y="102057"/>
                          <a:pt x="672326" y="75711"/>
                          <a:pt x="499608" y="90768"/>
                        </a:cubicBezTo>
                        <a:cubicBezTo>
                          <a:pt x="326890" y="105825"/>
                          <a:pt x="147876" y="61947"/>
                          <a:pt x="0" y="90768"/>
                        </a:cubicBezTo>
                        <a:cubicBezTo>
                          <a:pt x="-84" y="65187"/>
                          <a:pt x="7125" y="59778"/>
                          <a:pt x="0" y="30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6" name="화살표: 위로 구부러짐 25">
            <a:extLst>
              <a:ext uri="{FF2B5EF4-FFF2-40B4-BE49-F238E27FC236}">
                <a16:creationId xmlns:a16="http://schemas.microsoft.com/office/drawing/2014/main" id="{527CA47E-0EF6-45B5-A877-240029B582C4}"/>
              </a:ext>
            </a:extLst>
          </p:cNvPr>
          <p:cNvSpPr/>
          <p:nvPr/>
        </p:nvSpPr>
        <p:spPr>
          <a:xfrm rot="10800000">
            <a:off x="8625046" y="4983881"/>
            <a:ext cx="1436841" cy="187995"/>
          </a:xfrm>
          <a:prstGeom prst="curvedUpArrow">
            <a:avLst/>
          </a:prstGeom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D5EF269-7207-4664-9D1F-08E6A388B33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50" y="5371564"/>
            <a:ext cx="855007" cy="85500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FBF31BD-21F5-435F-822F-FB09016A20E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65" y="2540871"/>
            <a:ext cx="183012" cy="183012"/>
          </a:xfrm>
          <a:prstGeom prst="rect">
            <a:avLst/>
          </a:prstGeom>
        </p:spPr>
      </p:pic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C0669A4F-2089-4A70-961C-1B9FDA4121C1}"/>
              </a:ext>
            </a:extLst>
          </p:cNvPr>
          <p:cNvGrpSpPr/>
          <p:nvPr/>
        </p:nvGrpSpPr>
        <p:grpSpPr>
          <a:xfrm>
            <a:off x="573648" y="1020251"/>
            <a:ext cx="3785654" cy="451289"/>
            <a:chOff x="1635164" y="2479457"/>
            <a:chExt cx="1323935" cy="372052"/>
          </a:xfrm>
        </p:grpSpPr>
        <p:sp>
          <p:nvSpPr>
            <p:cNvPr id="348" name="모서리가 둥근 직사각형 10">
              <a:extLst>
                <a:ext uri="{FF2B5EF4-FFF2-40B4-BE49-F238E27FC236}">
                  <a16:creationId xmlns:a16="http://schemas.microsoft.com/office/drawing/2014/main" id="{848A13E5-2ECC-49AC-BB2E-52AF655ACB7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349" name="모서리가 둥근 직사각형 10">
              <a:extLst>
                <a:ext uri="{FF2B5EF4-FFF2-40B4-BE49-F238E27FC236}">
                  <a16:creationId xmlns:a16="http://schemas.microsoft.com/office/drawing/2014/main" id="{A78E9A07-D7D8-42DD-8B59-47C6D99AFF48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곡이 너무 빠르거나 느릴 경우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56CA5DA8-3C76-48B3-9B33-2C0325E63AC5}"/>
              </a:ext>
            </a:extLst>
          </p:cNvPr>
          <p:cNvGrpSpPr/>
          <p:nvPr/>
        </p:nvGrpSpPr>
        <p:grpSpPr>
          <a:xfrm>
            <a:off x="573647" y="3879353"/>
            <a:ext cx="4715529" cy="451289"/>
            <a:chOff x="1635164" y="2479457"/>
            <a:chExt cx="1323935" cy="372052"/>
          </a:xfrm>
        </p:grpSpPr>
        <p:sp>
          <p:nvSpPr>
            <p:cNvPr id="351" name="모서리가 둥근 직사각형 10">
              <a:extLst>
                <a:ext uri="{FF2B5EF4-FFF2-40B4-BE49-F238E27FC236}">
                  <a16:creationId xmlns:a16="http://schemas.microsoft.com/office/drawing/2014/main" id="{D7A75EDC-51A0-4323-A996-88558C31BBA9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CONTENTS </a:t>
              </a:r>
            </a:p>
          </p:txBody>
        </p:sp>
        <p:sp>
          <p:nvSpPr>
            <p:cNvPr id="352" name="모서리가 둥근 직사각형 10">
              <a:extLst>
                <a:ext uri="{FF2B5EF4-FFF2-40B4-BE49-F238E27FC236}">
                  <a16:creationId xmlns:a16="http://schemas.microsoft.com/office/drawing/2014/main" id="{9E8359F5-AE5A-420A-B5A0-92C165C33EAF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>
                      <a:lumMod val="75000"/>
                    </a:srgb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원하는 구간을 반복 학습하고 싶을 경우</a:t>
              </a:r>
              <a:endParaRPr lang="en-US" altLang="ko-KR" b="1" dirty="0">
                <a:solidFill>
                  <a:srgbClr val="4472C4">
                    <a:lumMod val="7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5A3A9-AEA0-4C13-ACA2-D238D961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BE2D3D5-DC04-422C-8ECB-D00D42D07B93}"/>
              </a:ext>
            </a:extLst>
          </p:cNvPr>
          <p:cNvSpPr/>
          <p:nvPr/>
        </p:nvSpPr>
        <p:spPr>
          <a:xfrm>
            <a:off x="8622089" y="2343206"/>
            <a:ext cx="185989" cy="564163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F9DED2A-D8B1-4176-A803-3FCEC399BCCA}"/>
              </a:ext>
            </a:extLst>
          </p:cNvPr>
          <p:cNvSpPr/>
          <p:nvPr/>
        </p:nvSpPr>
        <p:spPr>
          <a:xfrm>
            <a:off x="10486162" y="2600512"/>
            <a:ext cx="185989" cy="564163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5AD7CF1-FED5-47B8-BDD9-A24C3B5FF26D}"/>
              </a:ext>
            </a:extLst>
          </p:cNvPr>
          <p:cNvSpPr/>
          <p:nvPr/>
        </p:nvSpPr>
        <p:spPr>
          <a:xfrm>
            <a:off x="9867893" y="5487514"/>
            <a:ext cx="185989" cy="564163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137500B-DE34-4ADE-BFE2-251DA0D422C3}"/>
              </a:ext>
            </a:extLst>
          </p:cNvPr>
          <p:cNvSpPr/>
          <p:nvPr/>
        </p:nvSpPr>
        <p:spPr>
          <a:xfrm>
            <a:off x="8634998" y="5227541"/>
            <a:ext cx="185989" cy="564163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래픽 94" descr="악보 표기법">
            <a:extLst>
              <a:ext uri="{FF2B5EF4-FFF2-40B4-BE49-F238E27FC236}">
                <a16:creationId xmlns:a16="http://schemas.microsoft.com/office/drawing/2014/main" id="{69B9D5FC-F650-44F3-8CA2-E884D37530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0279" y="1834028"/>
            <a:ext cx="914400" cy="914400"/>
          </a:xfrm>
          <a:prstGeom prst="rect">
            <a:avLst/>
          </a:prstGeom>
        </p:spPr>
      </p:pic>
      <p:pic>
        <p:nvPicPr>
          <p:cNvPr id="96" name="그래픽 95" descr="악보 표기법">
            <a:extLst>
              <a:ext uri="{FF2B5EF4-FFF2-40B4-BE49-F238E27FC236}">
                <a16:creationId xmlns:a16="http://schemas.microsoft.com/office/drawing/2014/main" id="{11774988-62D9-4FBD-A957-96FDBF0CB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8317" y="47305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275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4891</Words>
  <Application>Microsoft Office PowerPoint</Application>
  <PresentationFormat>와이드스크린</PresentationFormat>
  <Paragraphs>1245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타이포_쌍문동 B</vt:lpstr>
      <vt:lpstr>경기천년제목 Light</vt:lpstr>
      <vt:lpstr>Arial</vt:lpstr>
      <vt:lpstr>경기천년제목V Bold</vt:lpstr>
      <vt:lpstr>Wingdings</vt:lpstr>
      <vt:lpstr>맑은 고딕</vt:lpstr>
      <vt:lpstr>경기천년제목 Medium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오래영(2016152026)</cp:lastModifiedBy>
  <cp:revision>262</cp:revision>
  <dcterms:created xsi:type="dcterms:W3CDTF">2019-08-22T03:33:30Z</dcterms:created>
  <dcterms:modified xsi:type="dcterms:W3CDTF">2021-03-08T08:39:13Z</dcterms:modified>
</cp:coreProperties>
</file>