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4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D6D6D6">
              <a:alpha val="50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02" y="-151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18169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text"/>
          <p:cNvSpPr txBox="1">
            <a:spLocks noGrp="1"/>
          </p:cNvSpPr>
          <p:nvPr>
            <p:ph type="title"/>
          </p:nvPr>
        </p:nvSpPr>
        <p:spPr>
          <a:xfrm>
            <a:off x="1955800" y="2590800"/>
            <a:ext cx="10464800" cy="2362200"/>
          </a:xfrm>
          <a:prstGeom prst="rect">
            <a:avLst/>
          </a:prstGeom>
        </p:spPr>
        <p:txBody>
          <a:bodyPr lIns="50800" tIns="50800" rIns="50800" bIns="50800"/>
          <a:lstStyle>
            <a:lvl1pPr>
              <a:lnSpc>
                <a:spcPct val="120000"/>
              </a:lnSpc>
              <a:defRPr>
                <a:solidFill>
                  <a:srgbClr val="738FA6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13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1955800" y="5588000"/>
            <a:ext cx="10464800" cy="30099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ClrTx/>
              <a:buSzTx/>
              <a:buNone/>
            </a:lvl1pPr>
            <a:lvl2pPr marL="0" indent="0">
              <a:lnSpc>
                <a:spcPct val="130000"/>
              </a:lnSpc>
              <a:spcBef>
                <a:spcPts val="0"/>
              </a:spcBef>
              <a:buSzTx/>
              <a:buNone/>
              <a:defRPr sz="2800"/>
            </a:lvl2pPr>
            <a:lvl3pPr marL="0" indent="0">
              <a:lnSpc>
                <a:spcPct val="130000"/>
              </a:lnSpc>
              <a:spcBef>
                <a:spcPts val="0"/>
              </a:spcBef>
              <a:buClrTx/>
              <a:buSzTx/>
              <a:buNone/>
              <a:defRPr sz="2800"/>
            </a:lvl3pPr>
            <a:lvl4pPr marL="0" indent="0">
              <a:lnSpc>
                <a:spcPct val="130000"/>
              </a:lnSpc>
              <a:spcBef>
                <a:spcPts val="0"/>
              </a:spcBef>
              <a:buClrTx/>
              <a:buSzTx/>
              <a:buNone/>
              <a:defRPr sz="2800"/>
            </a:lvl4pPr>
            <a:lvl5pPr marL="0" indent="0">
              <a:lnSpc>
                <a:spcPct val="130000"/>
              </a:lnSpc>
              <a:spcBef>
                <a:spcPts val="0"/>
              </a:spcBef>
              <a:buClrTx/>
              <a:buSzTx/>
              <a:buNone/>
              <a:defRPr sz="28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50000" y="9302750"/>
            <a:ext cx="292100" cy="317500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2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orles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1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0" indent="495300">
              <a:lnSpc>
                <a:spcPct val="110000"/>
              </a:lnSpc>
              <a:buSzTx/>
              <a:buNone/>
              <a:defRPr sz="2200"/>
            </a:lvl2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eltext"/>
          <p:cNvSpPr txBox="1">
            <a:spLocks noGrp="1"/>
          </p:cNvSpPr>
          <p:nvPr>
            <p:ph type="title"/>
          </p:nvPr>
        </p:nvSpPr>
        <p:spPr>
          <a:xfrm>
            <a:off x="1447800" y="241300"/>
            <a:ext cx="10972800" cy="1363969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0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450012" y="9321800"/>
            <a:ext cx="371674" cy="3175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20539" y="9321800"/>
            <a:ext cx="347465" cy="3175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eltext"/>
          <p:cNvSpPr txBox="1"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>
                <a:solidFill>
                  <a:srgbClr val="738FA6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5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50000" y="9321800"/>
            <a:ext cx="292100" cy="3175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el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r>
              <a:t>Titeltext</a:t>
            </a:r>
          </a:p>
        </p:txBody>
      </p:sp>
      <p:sp>
        <p:nvSpPr>
          <p:cNvPr id="63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lIns="50800" tIns="50800" rIns="50800" bIns="50800" anchor="t"/>
          <a:lstStyle>
            <a:lvl1pPr>
              <a:defRPr b="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"/>
          <p:cNvSpPr/>
          <p:nvPr/>
        </p:nvSpPr>
        <p:spPr>
          <a:xfrm>
            <a:off x="0" y="0"/>
            <a:ext cx="13004800" cy="1797120"/>
          </a:xfrm>
          <a:prstGeom prst="rect">
            <a:avLst/>
          </a:prstGeom>
          <a:solidFill>
            <a:srgbClr val="738FA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800" b="0">
                <a:solidFill>
                  <a:srgbClr val="E1668C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" name="Titeltext"/>
          <p:cNvSpPr txBox="1">
            <a:spLocks noGrp="1"/>
          </p:cNvSpPr>
          <p:nvPr>
            <p:ph type="title"/>
          </p:nvPr>
        </p:nvSpPr>
        <p:spPr>
          <a:xfrm>
            <a:off x="1447800" y="241300"/>
            <a:ext cx="10972800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/>
          <a:lstStyle/>
          <a:p>
            <a:r>
              <a:t>Titeltext</a:t>
            </a:r>
          </a:p>
        </p:txBody>
      </p:sp>
      <p:sp>
        <p:nvSpPr>
          <p:cNvPr id="4" name="Textebene 1…"/>
          <p:cNvSpPr txBox="1">
            <a:spLocks noGrp="1"/>
          </p:cNvSpPr>
          <p:nvPr>
            <p:ph type="body" idx="1"/>
          </p:nvPr>
        </p:nvSpPr>
        <p:spPr>
          <a:xfrm>
            <a:off x="1447800" y="2336800"/>
            <a:ext cx="10972800" cy="694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2pPr marL="850900" indent="-355600">
              <a:spcBef>
                <a:spcPts val="600"/>
              </a:spcBef>
              <a:buClrTx/>
              <a:buSzPct val="100000"/>
              <a:buChar char="–"/>
              <a:defRPr sz="2400"/>
            </a:lvl2pPr>
            <a:lvl3pPr marL="1206500" indent="-355600">
              <a:spcBef>
                <a:spcPts val="1300"/>
              </a:spcBef>
              <a:buSzPct val="58333"/>
              <a:defRPr sz="2400"/>
            </a:lvl3pPr>
            <a:lvl4pPr marL="1562100" indent="-355600">
              <a:spcBef>
                <a:spcPts val="1300"/>
              </a:spcBef>
              <a:buSzPct val="58333"/>
              <a:defRPr sz="2400"/>
            </a:lvl4pPr>
            <a:lvl5pPr marL="1917700" indent="-355600">
              <a:spcBef>
                <a:spcPts val="1300"/>
              </a:spcBef>
              <a:buSzPct val="58333"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451695" y="9321800"/>
            <a:ext cx="371674" cy="317500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b">
            <a:spAutoFit/>
          </a:bodyPr>
          <a:lstStyle>
            <a:lvl1pPr>
              <a:defRPr sz="1600">
                <a:solidFill>
                  <a:srgbClr val="738FA6"/>
                </a:solidFill>
                <a:latin typeface="+mn-lt"/>
                <a:ea typeface="+mn-ea"/>
                <a:cs typeface="+mn-cs"/>
                <a:sym typeface="DejaVu Sans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DejaVu Sans"/>
        </a:defRPr>
      </a:lvl1pPr>
      <a:lvl2pPr marL="0" marR="0" indent="0" algn="l" defTabSz="5842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DejaVu Sans"/>
        </a:defRPr>
      </a:lvl2pPr>
      <a:lvl3pPr marL="0" marR="0" indent="0" algn="l" defTabSz="5842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DejaVu Sans"/>
        </a:defRPr>
      </a:lvl3pPr>
      <a:lvl4pPr marL="0" marR="0" indent="0" algn="l" defTabSz="5842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DejaVu Sans"/>
        </a:defRPr>
      </a:lvl4pPr>
      <a:lvl5pPr marL="0" marR="0" indent="0" algn="l" defTabSz="5842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DejaVu Sans"/>
        </a:defRPr>
      </a:lvl5pPr>
      <a:lvl6pPr marL="0" marR="0" indent="0" algn="l" defTabSz="5842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DejaVu Sans"/>
        </a:defRPr>
      </a:lvl6pPr>
      <a:lvl7pPr marL="0" marR="0" indent="0" algn="l" defTabSz="5842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DejaVu Sans"/>
        </a:defRPr>
      </a:lvl7pPr>
      <a:lvl8pPr marL="0" marR="0" indent="0" algn="l" defTabSz="5842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DejaVu Sans"/>
        </a:defRPr>
      </a:lvl8pPr>
      <a:lvl9pPr marL="0" marR="0" indent="0" algn="l" defTabSz="5842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DejaVu Sans"/>
        </a:defRPr>
      </a:lvl9pPr>
    </p:titleStyle>
    <p:bodyStyle>
      <a:lvl1pPr marL="482600" marR="0" indent="-355600" algn="l" defTabSz="584200" latinLnBrk="0">
        <a:lnSpc>
          <a:spcPct val="120000"/>
        </a:lnSpc>
        <a:spcBef>
          <a:spcPts val="2000"/>
        </a:spcBef>
        <a:spcAft>
          <a:spcPts val="0"/>
        </a:spcAft>
        <a:buClr>
          <a:srgbClr val="738FA6"/>
        </a:buClr>
        <a:buSzPct val="57142"/>
        <a:buFontTx/>
        <a:buChar char="■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DejaVu Sans"/>
        </a:defRPr>
      </a:lvl1pPr>
      <a:lvl2pPr marL="910166" marR="0" indent="-414866" algn="l" defTabSz="584200" latinLnBrk="0">
        <a:lnSpc>
          <a:spcPct val="120000"/>
        </a:lnSpc>
        <a:spcBef>
          <a:spcPts val="2000"/>
        </a:spcBef>
        <a:spcAft>
          <a:spcPts val="0"/>
        </a:spcAft>
        <a:buClr>
          <a:srgbClr val="738FA6"/>
        </a:buClr>
        <a:buSzPct val="57142"/>
        <a:buFontTx/>
        <a:buChar char="■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DejaVu Sans"/>
        </a:defRPr>
      </a:lvl2pPr>
      <a:lvl3pPr marL="1265766" marR="0" indent="-414866" algn="l" defTabSz="584200" latinLnBrk="0">
        <a:lnSpc>
          <a:spcPct val="120000"/>
        </a:lnSpc>
        <a:spcBef>
          <a:spcPts val="2000"/>
        </a:spcBef>
        <a:spcAft>
          <a:spcPts val="0"/>
        </a:spcAft>
        <a:buClr>
          <a:srgbClr val="738FA6"/>
        </a:buClr>
        <a:buSzPct val="57142"/>
        <a:buFontTx/>
        <a:buChar char="■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DejaVu Sans"/>
        </a:defRPr>
      </a:lvl3pPr>
      <a:lvl4pPr marL="1621366" marR="0" indent="-414866" algn="l" defTabSz="584200" latinLnBrk="0">
        <a:lnSpc>
          <a:spcPct val="120000"/>
        </a:lnSpc>
        <a:spcBef>
          <a:spcPts val="2000"/>
        </a:spcBef>
        <a:spcAft>
          <a:spcPts val="0"/>
        </a:spcAft>
        <a:buClr>
          <a:srgbClr val="738FA6"/>
        </a:buClr>
        <a:buSzPct val="57142"/>
        <a:buFontTx/>
        <a:buChar char="■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DejaVu Sans"/>
        </a:defRPr>
      </a:lvl4pPr>
      <a:lvl5pPr marL="1976966" marR="0" indent="-414866" algn="l" defTabSz="584200" latinLnBrk="0">
        <a:lnSpc>
          <a:spcPct val="120000"/>
        </a:lnSpc>
        <a:spcBef>
          <a:spcPts val="2000"/>
        </a:spcBef>
        <a:spcAft>
          <a:spcPts val="0"/>
        </a:spcAft>
        <a:buClr>
          <a:srgbClr val="738FA6"/>
        </a:buClr>
        <a:buSzPct val="57142"/>
        <a:buFontTx/>
        <a:buChar char="■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DejaVu Sans"/>
        </a:defRPr>
      </a:lvl5pPr>
      <a:lvl6pPr marL="2332566" marR="0" indent="-414866" algn="l" defTabSz="584200" latinLnBrk="0">
        <a:lnSpc>
          <a:spcPct val="120000"/>
        </a:lnSpc>
        <a:spcBef>
          <a:spcPts val="2000"/>
        </a:spcBef>
        <a:spcAft>
          <a:spcPts val="0"/>
        </a:spcAft>
        <a:buClr>
          <a:srgbClr val="738FA6"/>
        </a:buClr>
        <a:buSzPct val="57142"/>
        <a:buFontTx/>
        <a:buChar char="■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DejaVu Sans"/>
        </a:defRPr>
      </a:lvl6pPr>
      <a:lvl7pPr marL="2688166" marR="0" indent="-414866" algn="l" defTabSz="584200" latinLnBrk="0">
        <a:lnSpc>
          <a:spcPct val="120000"/>
        </a:lnSpc>
        <a:spcBef>
          <a:spcPts val="2000"/>
        </a:spcBef>
        <a:spcAft>
          <a:spcPts val="0"/>
        </a:spcAft>
        <a:buClr>
          <a:srgbClr val="738FA6"/>
        </a:buClr>
        <a:buSzPct val="57142"/>
        <a:buFontTx/>
        <a:buChar char="■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DejaVu Sans"/>
        </a:defRPr>
      </a:lvl7pPr>
      <a:lvl8pPr marL="3043766" marR="0" indent="-414866" algn="l" defTabSz="584200" latinLnBrk="0">
        <a:lnSpc>
          <a:spcPct val="120000"/>
        </a:lnSpc>
        <a:spcBef>
          <a:spcPts val="2000"/>
        </a:spcBef>
        <a:spcAft>
          <a:spcPts val="0"/>
        </a:spcAft>
        <a:buClr>
          <a:srgbClr val="738FA6"/>
        </a:buClr>
        <a:buSzPct val="57142"/>
        <a:buFontTx/>
        <a:buChar char="■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DejaVu Sans"/>
        </a:defRPr>
      </a:lvl8pPr>
      <a:lvl9pPr marL="3399366" marR="0" indent="-414866" algn="l" defTabSz="584200" latinLnBrk="0">
        <a:lnSpc>
          <a:spcPct val="120000"/>
        </a:lnSpc>
        <a:spcBef>
          <a:spcPts val="2000"/>
        </a:spcBef>
        <a:spcAft>
          <a:spcPts val="0"/>
        </a:spcAft>
        <a:buClr>
          <a:srgbClr val="738FA6"/>
        </a:buClr>
        <a:buSzPct val="57142"/>
        <a:buFontTx/>
        <a:buChar char="■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DejaVu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jaVu Sans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jaVu Sans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jaVu Sans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jaVu Sans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jaVu Sans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jaVu Sans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jaVu Sans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jaVu Sans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jaVu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Einführungsveranstaltung BSc Computerlinguistik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Einführungsveranstaltung</a:t>
            </a:r>
          </a:p>
          <a:p>
            <a:pPr>
              <a:defRPr sz="4800" b="1"/>
            </a:pPr>
            <a:r>
              <a:t>BSc Computerlinguistik</a:t>
            </a:r>
          </a:p>
        </p:txBody>
      </p:sp>
      <p:sp>
        <p:nvSpPr>
          <p:cNvPr id="74" name="Wintersemester 2018/19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Wintersemester 2018/19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Vorlesungen (Pflicht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Vorlesungen (Pflicht)</a:t>
            </a:r>
          </a:p>
        </p:txBody>
      </p:sp>
      <p:sp>
        <p:nvSpPr>
          <p:cNvPr id="110" name="Einführung in die formale Semantik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Einführung</a:t>
            </a:r>
            <a:r>
              <a:rPr dirty="0"/>
              <a:t> in die </a:t>
            </a:r>
            <a:r>
              <a:rPr dirty="0" err="1"/>
              <a:t>formale</a:t>
            </a:r>
            <a:r>
              <a:rPr dirty="0"/>
              <a:t> </a:t>
            </a:r>
            <a:r>
              <a:rPr dirty="0" err="1"/>
              <a:t>Semantik</a:t>
            </a:r>
            <a:endParaRPr dirty="0"/>
          </a:p>
          <a:p>
            <a:pPr lvl="1"/>
            <a:r>
              <a:rPr b="1" dirty="0">
                <a:solidFill>
                  <a:schemeClr val="accent1">
                    <a:lumMod val="50000"/>
                  </a:schemeClr>
                </a:solidFill>
              </a:rPr>
              <a:t>Werner </a:t>
            </a:r>
            <a:r>
              <a:rPr b="1" dirty="0" err="1">
                <a:solidFill>
                  <a:schemeClr val="accent1">
                    <a:lumMod val="50000"/>
                  </a:schemeClr>
                </a:solidFill>
              </a:rPr>
              <a:t>Saurer</a:t>
            </a:r>
            <a:r>
              <a:rPr dirty="0"/>
              <a:t>, Stefan </a:t>
            </a:r>
            <a:r>
              <a:rPr dirty="0" err="1"/>
              <a:t>Thater</a:t>
            </a:r>
            <a:endParaRPr dirty="0"/>
          </a:p>
          <a:p>
            <a:pPr lvl="1"/>
            <a:r>
              <a:rPr dirty="0"/>
              <a:t>Mo 10:15–11:45, </a:t>
            </a:r>
            <a:r>
              <a:rPr dirty="0" err="1"/>
              <a:t>Mi</a:t>
            </a:r>
            <a:r>
              <a:rPr dirty="0"/>
              <a:t> 10:15–11:45, </a:t>
            </a:r>
            <a:r>
              <a:rPr dirty="0" err="1"/>
              <a:t>Seminarraum</a:t>
            </a:r>
            <a:r>
              <a:rPr dirty="0"/>
              <a:t> 1.12</a:t>
            </a:r>
          </a:p>
          <a:p>
            <a:r>
              <a:rPr dirty="0" err="1"/>
              <a:t>Mathematische</a:t>
            </a:r>
            <a:r>
              <a:rPr dirty="0"/>
              <a:t> </a:t>
            </a:r>
            <a:r>
              <a:rPr dirty="0" err="1"/>
              <a:t>Grundlagen</a:t>
            </a:r>
            <a:r>
              <a:rPr dirty="0"/>
              <a:t> der </a:t>
            </a:r>
            <a:r>
              <a:rPr dirty="0" err="1"/>
              <a:t>Computerlinguistik</a:t>
            </a:r>
            <a:r>
              <a:rPr dirty="0"/>
              <a:t> I</a:t>
            </a:r>
          </a:p>
          <a:p>
            <a:pPr lvl="1"/>
            <a:r>
              <a:rPr b="1" dirty="0">
                <a:solidFill>
                  <a:schemeClr val="accent1">
                    <a:lumMod val="50000"/>
                  </a:schemeClr>
                </a:solidFill>
              </a:rPr>
              <a:t>Werner </a:t>
            </a:r>
            <a:r>
              <a:rPr b="1" dirty="0" err="1">
                <a:solidFill>
                  <a:schemeClr val="accent1">
                    <a:lumMod val="50000"/>
                  </a:schemeClr>
                </a:solidFill>
              </a:rPr>
              <a:t>Saurer</a:t>
            </a:r>
            <a:r>
              <a:rPr dirty="0"/>
              <a:t>, Stefan </a:t>
            </a:r>
            <a:r>
              <a:rPr dirty="0" err="1"/>
              <a:t>Thater</a:t>
            </a:r>
            <a:endParaRPr dirty="0"/>
          </a:p>
          <a:p>
            <a:pPr lvl="1"/>
            <a:r>
              <a:rPr dirty="0"/>
              <a:t>Mo 14:15–15:45, </a:t>
            </a:r>
            <a:r>
              <a:rPr dirty="0" err="1"/>
              <a:t>Mi</a:t>
            </a:r>
            <a:r>
              <a:rPr dirty="0"/>
              <a:t> 13:15–14:00, </a:t>
            </a:r>
            <a:r>
              <a:rPr dirty="0" err="1"/>
              <a:t>Mi</a:t>
            </a:r>
            <a:r>
              <a:rPr dirty="0"/>
              <a:t> 16:00–17:30, </a:t>
            </a:r>
            <a:r>
              <a:rPr dirty="0" err="1"/>
              <a:t>Seminarrraum</a:t>
            </a:r>
            <a:r>
              <a:rPr dirty="0"/>
              <a:t> 1.12</a:t>
            </a:r>
          </a:p>
          <a:p>
            <a:r>
              <a:rPr dirty="0" err="1"/>
              <a:t>Programmierkurs</a:t>
            </a:r>
            <a:r>
              <a:rPr dirty="0"/>
              <a:t> II</a:t>
            </a:r>
          </a:p>
          <a:p>
            <a:pPr lvl="1"/>
            <a:r>
              <a:rPr lang="de-DE" b="1" dirty="0">
                <a:solidFill>
                  <a:schemeClr val="accent1">
                    <a:lumMod val="50000"/>
                  </a:schemeClr>
                </a:solidFill>
              </a:rPr>
              <a:t>Antoine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</a:rPr>
              <a:t>Venant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dirty="0" smtClean="0"/>
              <a:t>Stefan </a:t>
            </a:r>
            <a:r>
              <a:rPr dirty="0" err="1"/>
              <a:t>Thater</a:t>
            </a:r>
            <a:endParaRPr dirty="0"/>
          </a:p>
          <a:p>
            <a:pPr lvl="1"/>
            <a:r>
              <a:rPr dirty="0"/>
              <a:t>Di 12:30–14:00, Do 12:30–14:00, </a:t>
            </a:r>
            <a:r>
              <a:rPr dirty="0" err="1"/>
              <a:t>Raum</a:t>
            </a:r>
            <a:r>
              <a:rPr dirty="0"/>
              <a:t> -1.05</a:t>
            </a:r>
          </a:p>
          <a:p>
            <a:r>
              <a:rPr dirty="0"/>
              <a:t>Neural Networks: Implementation and Application</a:t>
            </a:r>
          </a:p>
          <a:p>
            <a:pPr lvl="1"/>
            <a:r>
              <a:rPr dirty="0"/>
              <a:t>Dietrich </a:t>
            </a:r>
            <a:r>
              <a:rPr dirty="0" err="1"/>
              <a:t>Klakow</a:t>
            </a:r>
            <a:endParaRPr dirty="0"/>
          </a:p>
          <a:p>
            <a:pPr lvl="1"/>
            <a:r>
              <a:rPr dirty="0"/>
              <a:t>Di 14:15–15:45, </a:t>
            </a:r>
            <a:r>
              <a:rPr dirty="0" err="1"/>
              <a:t>Hörsaal</a:t>
            </a:r>
            <a:r>
              <a:rPr dirty="0"/>
              <a:t> II, </a:t>
            </a:r>
            <a:r>
              <a:rPr dirty="0" err="1"/>
              <a:t>Geb</a:t>
            </a:r>
            <a:r>
              <a:rPr dirty="0"/>
              <a:t>. E13</a:t>
            </a:r>
          </a:p>
        </p:txBody>
      </p:sp>
      <p:sp>
        <p:nvSpPr>
          <p:cNvPr id="11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522388" y="9321800"/>
            <a:ext cx="230288" cy="317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Vorlesungen (Wahlpflicht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Vorlesungen (Wahlpflicht)</a:t>
            </a:r>
          </a:p>
        </p:txBody>
      </p:sp>
      <p:sp>
        <p:nvSpPr>
          <p:cNvPr id="114" name="Statistik mit 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Statistik mit R</a:t>
            </a:r>
          </a:p>
          <a:p>
            <a:pPr lvl="1"/>
            <a:r>
              <a:t>Vera Demberg</a:t>
            </a:r>
          </a:p>
          <a:p>
            <a:pPr lvl="1"/>
            <a:r>
              <a:t>Di 8:30–10:00, HS II, Geb. E13; Mi 8:30–10:00 </a:t>
            </a:r>
          </a:p>
          <a:p>
            <a:r>
              <a:t>Grundlagen der Signalverarbeitung</a:t>
            </a:r>
          </a:p>
          <a:p>
            <a:pPr lvl="1"/>
            <a:r>
              <a:t>Dietrich Klakow</a:t>
            </a:r>
          </a:p>
          <a:p>
            <a:pPr lvl="1"/>
            <a:r>
              <a:t>Mo 10:15–11:45, Mo 12:15–13:45, Hörsaal I, Geb. A51</a:t>
            </a:r>
          </a:p>
          <a:p>
            <a:r>
              <a:t>Programmierung 1</a:t>
            </a:r>
          </a:p>
          <a:p>
            <a:pPr lvl="1"/>
            <a:r>
              <a:t>Di 14:15–15:45, Do 10:15–11:45, Hörsaal 0.01, Geb. A22</a:t>
            </a:r>
          </a:p>
          <a:p>
            <a:r>
              <a:t>Grundzüge von Algorithmen und Datenstrukturen</a:t>
            </a:r>
          </a:p>
          <a:p>
            <a:pPr lvl="1"/>
            <a:r>
              <a:t>Do 12:15–13:45, Hörsaal 0.01, Geb. A22 </a:t>
            </a:r>
          </a:p>
          <a:p>
            <a:r>
              <a:t>Machine Learning</a:t>
            </a:r>
          </a:p>
          <a:p>
            <a:pPr lvl="1"/>
            <a:r>
              <a:t>Mo 14:15–15:45, Mi 10:15–11:45, Hörsaal II, Geb. E13</a:t>
            </a:r>
          </a:p>
        </p:txBody>
      </p:sp>
      <p:sp>
        <p:nvSpPr>
          <p:cNvPr id="11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Informatik-Vorlesungen (Wahlpflicht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Informatik-Vorlesungen (Wahlpflicht)</a:t>
            </a:r>
          </a:p>
        </p:txBody>
      </p:sp>
      <p:sp>
        <p:nvSpPr>
          <p:cNvPr id="118" name="Mindestens 15 CP (= 2 Vorlesungen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Mindestens</a:t>
            </a:r>
            <a:r>
              <a:rPr dirty="0"/>
              <a:t> 15 CP (= 2 </a:t>
            </a:r>
            <a:r>
              <a:rPr dirty="0" err="1"/>
              <a:t>Vorlesungen</a:t>
            </a:r>
            <a:r>
              <a:rPr dirty="0"/>
              <a:t>)</a:t>
            </a:r>
          </a:p>
          <a:p>
            <a:r>
              <a:rPr dirty="0" err="1"/>
              <a:t>Ausblick</a:t>
            </a:r>
            <a:r>
              <a:rPr dirty="0"/>
              <a:t> SS </a:t>
            </a:r>
            <a:r>
              <a:rPr dirty="0" smtClean="0"/>
              <a:t>201</a:t>
            </a:r>
            <a:r>
              <a:rPr lang="de-DE" dirty="0" smtClean="0"/>
              <a:t>9</a:t>
            </a:r>
            <a:r>
              <a:rPr dirty="0" smtClean="0"/>
              <a:t>: </a:t>
            </a:r>
            <a:r>
              <a:rPr dirty="0" err="1"/>
              <a:t>Programmierung</a:t>
            </a:r>
            <a:r>
              <a:rPr dirty="0"/>
              <a:t> 2, Artificial </a:t>
            </a:r>
            <a:r>
              <a:rPr dirty="0" smtClean="0"/>
              <a:t>Intelligence</a:t>
            </a:r>
            <a:r>
              <a:rPr lang="de-DE" dirty="0" smtClean="0"/>
              <a:t> (???)</a:t>
            </a:r>
            <a:endParaRPr dirty="0"/>
          </a:p>
        </p:txBody>
      </p:sp>
      <p:sp>
        <p:nvSpPr>
          <p:cNvPr id="11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rosemina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Proseminare</a:t>
            </a:r>
          </a:p>
        </p:txBody>
      </p:sp>
      <p:sp>
        <p:nvSpPr>
          <p:cNvPr id="122" name="Experimentelle Phonetik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Experimentelle</a:t>
            </a:r>
            <a:r>
              <a:rPr dirty="0"/>
              <a:t> </a:t>
            </a:r>
            <a:r>
              <a:rPr dirty="0" err="1"/>
              <a:t>Phonetik</a:t>
            </a:r>
            <a:endParaRPr dirty="0"/>
          </a:p>
          <a:p>
            <a:pPr lvl="1"/>
            <a:r>
              <a:rPr dirty="0" err="1"/>
              <a:t>Bistra</a:t>
            </a:r>
            <a:r>
              <a:rPr dirty="0"/>
              <a:t> </a:t>
            </a:r>
            <a:r>
              <a:rPr dirty="0" err="1"/>
              <a:t>Andreeva</a:t>
            </a:r>
            <a:r>
              <a:rPr dirty="0"/>
              <a:t>, Do 10:15–11:45, </a:t>
            </a:r>
            <a:r>
              <a:rPr dirty="0" err="1"/>
              <a:t>Raum</a:t>
            </a:r>
            <a:r>
              <a:rPr dirty="0"/>
              <a:t> </a:t>
            </a:r>
            <a:r>
              <a:rPr dirty="0" smtClean="0"/>
              <a:t>5.08</a:t>
            </a:r>
            <a:r>
              <a:rPr lang="de-DE" dirty="0" smtClean="0"/>
              <a:t> (</a:t>
            </a:r>
            <a:r>
              <a:rPr lang="de-DE" dirty="0" err="1" smtClean="0"/>
              <a:t>please</a:t>
            </a:r>
            <a:r>
              <a:rPr lang="de-DE" dirty="0" smtClean="0"/>
              <a:t> check </a:t>
            </a:r>
            <a:r>
              <a:rPr lang="de-DE" dirty="0" err="1" smtClean="0"/>
              <a:t>location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time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/>
              <a:t>Bistra</a:t>
            </a:r>
            <a:r>
              <a:rPr lang="de-DE" dirty="0"/>
              <a:t> </a:t>
            </a:r>
            <a:r>
              <a:rPr lang="de-DE" dirty="0" err="1" smtClean="0"/>
              <a:t>Andreeva</a:t>
            </a:r>
            <a:r>
              <a:rPr lang="de-DE" dirty="0" smtClean="0"/>
              <a:t>) </a:t>
            </a:r>
            <a:endParaRPr dirty="0"/>
          </a:p>
          <a:p>
            <a:r>
              <a:rPr dirty="0" err="1"/>
              <a:t>Prosodie</a:t>
            </a:r>
            <a:endParaRPr dirty="0"/>
          </a:p>
          <a:p>
            <a:pPr lvl="1"/>
            <a:r>
              <a:rPr dirty="0" err="1"/>
              <a:t>Bistra</a:t>
            </a:r>
            <a:r>
              <a:rPr dirty="0"/>
              <a:t> </a:t>
            </a:r>
            <a:r>
              <a:rPr dirty="0" err="1"/>
              <a:t>Andreeva</a:t>
            </a:r>
            <a:r>
              <a:rPr dirty="0"/>
              <a:t>, Di 10:15–11:45, </a:t>
            </a:r>
            <a:r>
              <a:rPr dirty="0" err="1"/>
              <a:t>Raum</a:t>
            </a:r>
            <a:r>
              <a:rPr dirty="0"/>
              <a:t> </a:t>
            </a:r>
            <a:r>
              <a:rPr dirty="0" smtClean="0"/>
              <a:t>5.09</a:t>
            </a:r>
            <a:r>
              <a:rPr lang="de-DE" dirty="0" smtClean="0"/>
              <a:t> </a:t>
            </a:r>
            <a:r>
              <a:rPr lang="en-US" dirty="0"/>
              <a:t>(please check location and time with </a:t>
            </a:r>
            <a:r>
              <a:rPr lang="en-US" dirty="0" err="1"/>
              <a:t>Bistra</a:t>
            </a:r>
            <a:r>
              <a:rPr lang="en-US" dirty="0"/>
              <a:t> </a:t>
            </a:r>
            <a:r>
              <a:rPr lang="en-US" dirty="0" err="1"/>
              <a:t>Andreeva</a:t>
            </a:r>
            <a:r>
              <a:rPr lang="en-US" dirty="0"/>
              <a:t>) </a:t>
            </a:r>
            <a:endParaRPr dirty="0"/>
          </a:p>
          <a:p>
            <a:r>
              <a:rPr dirty="0" err="1"/>
              <a:t>Sprachproduktion</a:t>
            </a:r>
            <a:endParaRPr dirty="0"/>
          </a:p>
          <a:p>
            <a:pPr lvl="1"/>
            <a:r>
              <a:rPr dirty="0"/>
              <a:t>Jürgen </a:t>
            </a:r>
            <a:r>
              <a:rPr dirty="0" err="1"/>
              <a:t>Trouvain</a:t>
            </a:r>
            <a:r>
              <a:rPr dirty="0"/>
              <a:t>, Di 16:15–17:45, </a:t>
            </a:r>
            <a:r>
              <a:rPr dirty="0" err="1"/>
              <a:t>Raum</a:t>
            </a:r>
            <a:r>
              <a:rPr dirty="0"/>
              <a:t> 5.09</a:t>
            </a:r>
          </a:p>
          <a:p>
            <a:r>
              <a:rPr dirty="0" err="1"/>
              <a:t>Methoden</a:t>
            </a:r>
            <a:r>
              <a:rPr dirty="0"/>
              <a:t> der Psycho- und </a:t>
            </a:r>
            <a:r>
              <a:rPr dirty="0" err="1"/>
              <a:t>Neurolinguistik</a:t>
            </a:r>
            <a:endParaRPr dirty="0"/>
          </a:p>
          <a:p>
            <a:pPr lvl="1"/>
            <a:r>
              <a:rPr dirty="0"/>
              <a:t>Heiner </a:t>
            </a:r>
            <a:r>
              <a:rPr dirty="0" err="1"/>
              <a:t>Drenhaus</a:t>
            </a:r>
            <a:r>
              <a:rPr dirty="0"/>
              <a:t>, </a:t>
            </a:r>
            <a:r>
              <a:rPr dirty="0" err="1"/>
              <a:t>Mi</a:t>
            </a:r>
            <a:r>
              <a:rPr dirty="0"/>
              <a:t> 14:15–15:45, </a:t>
            </a:r>
            <a:r>
              <a:rPr dirty="0" err="1"/>
              <a:t>Besprechungsraum</a:t>
            </a:r>
            <a:r>
              <a:rPr dirty="0"/>
              <a:t> U15</a:t>
            </a:r>
          </a:p>
          <a:p>
            <a:pPr>
              <a:defRPr strike="sngStrike">
                <a:solidFill>
                  <a:srgbClr val="A9A9A9"/>
                </a:solidFill>
              </a:defRPr>
            </a:pPr>
            <a:r>
              <a:rPr dirty="0"/>
              <a:t>Natural Language Processing and the Web</a:t>
            </a:r>
          </a:p>
          <a:p>
            <a:pPr lvl="1">
              <a:defRPr strike="sngStrike">
                <a:solidFill>
                  <a:srgbClr val="A9A9A9"/>
                </a:solidFill>
              </a:defRPr>
            </a:pPr>
            <a:r>
              <a:rPr dirty="0"/>
              <a:t>Michael </a:t>
            </a:r>
            <a:r>
              <a:rPr dirty="0" err="1"/>
              <a:t>Wiegand</a:t>
            </a:r>
            <a:r>
              <a:rPr dirty="0"/>
              <a:t>, Mo 12:15–13:45, </a:t>
            </a:r>
            <a:r>
              <a:rPr dirty="0" err="1"/>
              <a:t>Seminarraum</a:t>
            </a:r>
            <a:r>
              <a:rPr dirty="0"/>
              <a:t> 1.12</a:t>
            </a:r>
          </a:p>
        </p:txBody>
      </p:sp>
      <p:sp>
        <p:nvSpPr>
          <p:cNvPr id="1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emina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Seminare</a:t>
            </a:r>
          </a:p>
        </p:txBody>
      </p:sp>
      <p:sp>
        <p:nvSpPr>
          <p:cNvPr id="130" name="Mindestens 2 Seminare (7CP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Mindestens 2 Seminare (7CP)</a:t>
            </a:r>
          </a:p>
          <a:p>
            <a:r>
              <a:t>Weitere Seminare können im Wahlfplichtbereich belegt werden, auch als 4-CP-Variante (nur Referat) </a:t>
            </a:r>
          </a:p>
        </p:txBody>
      </p:sp>
      <p:sp>
        <p:nvSpPr>
          <p:cNvPr id="1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emina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Seminare</a:t>
            </a:r>
          </a:p>
        </p:txBody>
      </p:sp>
      <p:sp>
        <p:nvSpPr>
          <p:cNvPr id="134" name="Acquisition of Spoken Languag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2599" indent="-355599">
              <a:defRPr sz="2400"/>
            </a:pPr>
            <a:r>
              <a:t>Acquisition of Spoken Language</a:t>
            </a:r>
          </a:p>
          <a:p>
            <a:pPr marL="482599" indent="-355599">
              <a:defRPr sz="2400"/>
            </a:pPr>
            <a:r>
              <a:t>Bayesian Analysis for NLP</a:t>
            </a:r>
          </a:p>
          <a:p>
            <a:pPr marL="482599" indent="-355599">
              <a:defRPr sz="2400"/>
            </a:pPr>
            <a:r>
              <a:t>Grammars for trees and graphs</a:t>
            </a:r>
          </a:p>
          <a:p>
            <a:pPr marL="482599" indent="-355599">
              <a:defRPr sz="2400"/>
            </a:pPr>
            <a:r>
              <a:t>Knowledge representation and domain ontologies</a:t>
            </a:r>
          </a:p>
          <a:p>
            <a:pPr marL="482599" indent="-355599">
              <a:defRPr sz="2400"/>
            </a:pPr>
            <a:r>
              <a:t>Language of Human-Robot Interaction</a:t>
            </a:r>
          </a:p>
          <a:p>
            <a:pPr marL="482599" indent="-355599">
              <a:defRPr sz="2400"/>
            </a:pPr>
            <a:r>
              <a:t>Learnability Theory</a:t>
            </a:r>
          </a:p>
          <a:p>
            <a:pPr marL="482599" indent="-355599">
              <a:defRPr sz="2400"/>
            </a:pPr>
            <a:r>
              <a:t>Machine Learning for Natural Language Processing</a:t>
            </a:r>
          </a:p>
          <a:p>
            <a:pPr marL="482599" indent="-355599">
              <a:defRPr sz="2400"/>
            </a:pPr>
            <a:r>
              <a:t>Prosodic Models in Speech Science and Technology</a:t>
            </a:r>
          </a:p>
          <a:p>
            <a:pPr marL="482599" indent="-355599">
              <a:defRPr sz="2400"/>
            </a:pPr>
            <a:r>
              <a:t>Rational Models of Dialogue Interpretation</a:t>
            </a:r>
          </a:p>
          <a:p>
            <a:pPr marL="482599" indent="-355599">
              <a:defRPr sz="2400"/>
            </a:pPr>
            <a:r>
              <a:t>Typology of Morphosyntax</a:t>
            </a:r>
          </a:p>
        </p:txBody>
      </p:sp>
      <p:sp>
        <p:nvSpPr>
          <p:cNvPr id="1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grpSp>
        <p:nvGrpSpPr>
          <p:cNvPr id="138" name="Werden im zweiten Teil (ab 12:00 Uhr) vorgestellt."/>
          <p:cNvGrpSpPr/>
          <p:nvPr/>
        </p:nvGrpSpPr>
        <p:grpSpPr>
          <a:xfrm>
            <a:off x="7835900" y="977900"/>
            <a:ext cx="4305300" cy="2578100"/>
            <a:chOff x="0" y="0"/>
            <a:chExt cx="4305300" cy="2578100"/>
          </a:xfrm>
        </p:grpSpPr>
        <p:sp>
          <p:nvSpPr>
            <p:cNvPr id="137" name="Werden im zweiten Teil (ab 12:00 Uhr) vorgestellt."/>
            <p:cNvSpPr/>
            <p:nvPr/>
          </p:nvSpPr>
          <p:spPr>
            <a:xfrm>
              <a:off x="12700" y="355600"/>
              <a:ext cx="4279900" cy="21082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03200" tIns="203200" rIns="203200" bIns="203200" numCol="1" anchor="ctr">
              <a:spAutoFit/>
            </a:bodyPr>
            <a:lstStyle>
              <a:lvl1pPr algn="l">
                <a:defRPr sz="2800" b="0">
                  <a:latin typeface="+mn-lt"/>
                  <a:ea typeface="+mn-ea"/>
                  <a:cs typeface="+mn-cs"/>
                  <a:sym typeface="DejaVu Sans"/>
                </a:defRPr>
              </a:lvl1pPr>
            </a:lstStyle>
            <a:p>
              <a:r>
                <a:t>Werden im zweiten Teil (ab 12:00 Uhr) vorgestellt.</a:t>
              </a:r>
            </a:p>
          </p:txBody>
        </p:sp>
        <p:pic>
          <p:nvPicPr>
            <p:cNvPr id="136" name="Werden im zweiten Teil (ab 12:00 Uhr) vorgestellt." descr="Werden im zweiten Teil (ab 12:00 Uhr) vorgestellt.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305300" cy="25781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oftwareprojek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Softwareprojekte</a:t>
            </a:r>
          </a:p>
        </p:txBody>
      </p:sp>
      <p:sp>
        <p:nvSpPr>
          <p:cNvPr id="141" name="Dialogsystem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Dialogsysteme</a:t>
            </a:r>
          </a:p>
          <a:p>
            <a:pPr lvl="1"/>
            <a:r>
              <a:t>Alexander Koller</a:t>
            </a:r>
          </a:p>
          <a:p>
            <a:pPr lvl="1"/>
            <a:r>
              <a:t>Fr 10:15–11:45, Seminarraum 1.12</a:t>
            </a:r>
          </a:p>
          <a:p>
            <a:r>
              <a:t>Deep Learning for the Processing and Interpretation of Folktale Texts</a:t>
            </a:r>
          </a:p>
          <a:p>
            <a:pPr lvl="1"/>
            <a:r>
              <a:t>Thierry Declerck</a:t>
            </a:r>
          </a:p>
          <a:p>
            <a:pPr lvl="1"/>
            <a:r>
              <a:t>Di 12:15–13:45, Besprechungsraum U15</a:t>
            </a:r>
          </a:p>
          <a:p>
            <a:r>
              <a:t>Neural Networks</a:t>
            </a:r>
          </a:p>
          <a:p>
            <a:pPr lvl="1"/>
            <a:r>
              <a:t>Dietrich Klakow; Blockkurs</a:t>
            </a:r>
          </a:p>
          <a:p>
            <a:r>
              <a:t>Robots Talking Social</a:t>
            </a:r>
          </a:p>
          <a:p>
            <a:pPr lvl="1"/>
            <a:r>
              <a:t>Bernd Kiefer</a:t>
            </a:r>
          </a:p>
          <a:p>
            <a:pPr lvl="1"/>
            <a:r>
              <a:t>Fr 12:15–13:45, Besprechungsraum U15</a:t>
            </a:r>
          </a:p>
        </p:txBody>
      </p:sp>
      <p:sp>
        <p:nvSpPr>
          <p:cNvPr id="14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au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Pause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Orientation meeting MSc. Language Science and Technology"/>
          <p:cNvSpPr txBox="1">
            <a:spLocks noGrp="1"/>
          </p:cNvSpPr>
          <p:nvPr>
            <p:ph type="ctrTitle"/>
          </p:nvPr>
        </p:nvSpPr>
        <p:spPr>
          <a:xfrm>
            <a:off x="1955800" y="2425700"/>
            <a:ext cx="10464800" cy="2527300"/>
          </a:xfrm>
          <a:prstGeom prst="rect">
            <a:avLst/>
          </a:prstGeom>
        </p:spPr>
        <p:txBody>
          <a:bodyPr/>
          <a:lstStyle/>
          <a:p>
            <a:r>
              <a:t>Orientation meeting</a:t>
            </a:r>
          </a:p>
          <a:p>
            <a:pPr>
              <a:defRPr sz="4800" b="1"/>
            </a:pPr>
            <a:r>
              <a:t>MSc. Language Science and Technology</a:t>
            </a:r>
          </a:p>
        </p:txBody>
      </p:sp>
      <p:sp>
        <p:nvSpPr>
          <p:cNvPr id="147" name="Winter Semester 2018/19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Winter Semester 2018/19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tudy Coordinat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Study Coordinator</a:t>
            </a:r>
          </a:p>
        </p:txBody>
      </p:sp>
      <p:sp>
        <p:nvSpPr>
          <p:cNvPr id="150" name="Stefan That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Stefan </a:t>
            </a:r>
            <a:r>
              <a:rPr dirty="0" err="1"/>
              <a:t>Thater</a:t>
            </a:r>
            <a:endParaRPr dirty="0"/>
          </a:p>
          <a:p>
            <a:pPr>
              <a:lnSpc>
                <a:spcPct val="160000"/>
              </a:lnSpc>
            </a:pPr>
            <a:r>
              <a:rPr b="1" dirty="0">
                <a:solidFill>
                  <a:srgbClr val="546D7C"/>
                </a:solidFill>
              </a:rPr>
              <a:t>Office hour:</a:t>
            </a:r>
            <a:r>
              <a:rPr dirty="0">
                <a:solidFill>
                  <a:srgbClr val="546D7C"/>
                </a:solidFill>
              </a:rPr>
              <a:t/>
            </a:r>
            <a:br>
              <a:rPr dirty="0">
                <a:solidFill>
                  <a:srgbClr val="546D7C"/>
                </a:solidFill>
              </a:rPr>
            </a:br>
            <a:r>
              <a:rPr dirty="0"/>
              <a:t>Wednesday, 14h – </a:t>
            </a:r>
            <a:r>
              <a:rPr dirty="0" smtClean="0"/>
              <a:t>15h</a:t>
            </a:r>
            <a:r>
              <a:rPr lang="de-DE" dirty="0" smtClean="0"/>
              <a:t> (</a:t>
            </a:r>
            <a:r>
              <a:rPr lang="de-DE" dirty="0" err="1" smtClean="0"/>
              <a:t>ill</a:t>
            </a:r>
            <a:r>
              <a:rPr lang="de-DE" dirty="0" smtClean="0"/>
              <a:t> </a:t>
            </a:r>
            <a:r>
              <a:rPr lang="de-DE" dirty="0" err="1" smtClean="0"/>
              <a:t>until</a:t>
            </a:r>
            <a:r>
              <a:rPr lang="de-DE" dirty="0" smtClean="0"/>
              <a:t> mit </a:t>
            </a:r>
            <a:r>
              <a:rPr lang="de-DE" dirty="0" err="1" smtClean="0"/>
              <a:t>december</a:t>
            </a:r>
            <a:r>
              <a:rPr lang="de-DE" dirty="0" smtClean="0"/>
              <a:t>)</a:t>
            </a:r>
            <a:r>
              <a:rPr dirty="0"/>
              <a:t/>
            </a:r>
            <a:br>
              <a:rPr dirty="0"/>
            </a:br>
            <a:r>
              <a:rPr dirty="0"/>
              <a:t>Room 1.11, </a:t>
            </a:r>
            <a:r>
              <a:rPr dirty="0" smtClean="0"/>
              <a:t>C72</a:t>
            </a:r>
            <a:endParaRPr lang="de-DE" dirty="0" smtClean="0"/>
          </a:p>
          <a:p>
            <a:pPr>
              <a:lnSpc>
                <a:spcPct val="160000"/>
              </a:lnSpc>
            </a:pPr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meanwhile</a:t>
            </a:r>
            <a:r>
              <a:rPr lang="de-DE" dirty="0" smtClean="0"/>
              <a:t> </a:t>
            </a:r>
            <a:r>
              <a:rPr lang="de-DE" dirty="0" err="1" smtClean="0"/>
              <a:t>consult</a:t>
            </a:r>
            <a:r>
              <a:rPr lang="de-DE" dirty="0" smtClean="0"/>
              <a:t> Fachschaft, </a:t>
            </a:r>
            <a:r>
              <a:rPr lang="de-DE" dirty="0" err="1" smtClean="0"/>
              <a:t>Mrs.</a:t>
            </a:r>
            <a:r>
              <a:rPr lang="de-DE" dirty="0" smtClean="0"/>
              <a:t> Kröner </a:t>
            </a:r>
            <a:r>
              <a:rPr lang="de-DE" dirty="0" err="1" smtClean="0"/>
              <a:t>or</a:t>
            </a:r>
            <a:r>
              <a:rPr lang="de-DE" dirty="0" smtClean="0"/>
              <a:t> Dietrich </a:t>
            </a:r>
            <a:r>
              <a:rPr lang="de-DE" dirty="0" err="1" smtClean="0"/>
              <a:t>Klakow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endParaRPr lang="de-DE" dirty="0"/>
          </a:p>
          <a:p>
            <a:pPr marL="127000" indent="0">
              <a:lnSpc>
                <a:spcPct val="160000"/>
              </a:lnSpc>
              <a:buNone/>
            </a:pPr>
            <a:endParaRPr dirty="0"/>
          </a:p>
        </p:txBody>
      </p:sp>
      <p:sp>
        <p:nvSpPr>
          <p:cNvPr id="15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tudienkoordinat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Studienkoordinator</a:t>
            </a:r>
          </a:p>
        </p:txBody>
      </p:sp>
      <p:sp>
        <p:nvSpPr>
          <p:cNvPr id="77" name="Stefan That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Stefan </a:t>
            </a:r>
            <a:r>
              <a:rPr dirty="0" err="1"/>
              <a:t>Thater</a:t>
            </a:r>
            <a:endParaRPr dirty="0"/>
          </a:p>
          <a:p>
            <a:pPr>
              <a:lnSpc>
                <a:spcPct val="160000"/>
              </a:lnSpc>
            </a:pPr>
            <a:r>
              <a:rPr b="1" dirty="0" err="1">
                <a:solidFill>
                  <a:srgbClr val="546D7C"/>
                </a:solidFill>
              </a:rPr>
              <a:t>Sprechstunde</a:t>
            </a:r>
            <a:r>
              <a:rPr b="1" dirty="0">
                <a:solidFill>
                  <a:srgbClr val="546D7C"/>
                </a:solidFill>
              </a:rPr>
              <a:t>:</a:t>
            </a:r>
            <a:r>
              <a:rPr dirty="0">
                <a:solidFill>
                  <a:srgbClr val="546D7C"/>
                </a:solidFill>
              </a:rPr>
              <a:t/>
            </a:r>
            <a:br>
              <a:rPr dirty="0">
                <a:solidFill>
                  <a:srgbClr val="546D7C"/>
                </a:solidFill>
              </a:rPr>
            </a:br>
            <a:r>
              <a:rPr dirty="0" err="1"/>
              <a:t>Mittwoch</a:t>
            </a:r>
            <a:r>
              <a:rPr dirty="0"/>
              <a:t>, 14 – 15 </a:t>
            </a:r>
            <a:r>
              <a:rPr dirty="0" err="1" smtClean="0"/>
              <a:t>Uhr</a:t>
            </a:r>
            <a:r>
              <a:rPr lang="de-DE" dirty="0" smtClean="0"/>
              <a:t> (keine Sprechstunde bis Dezember wegen Krankheit)</a:t>
            </a:r>
            <a:r>
              <a:rPr dirty="0"/>
              <a:t/>
            </a:r>
            <a:br>
              <a:rPr dirty="0"/>
            </a:br>
            <a:r>
              <a:rPr dirty="0" err="1"/>
              <a:t>Raum</a:t>
            </a:r>
            <a:r>
              <a:rPr dirty="0"/>
              <a:t> 1.11, C</a:t>
            </a:r>
            <a:r>
              <a:rPr spc="140" dirty="0"/>
              <a:t>72</a:t>
            </a:r>
          </a:p>
        </p:txBody>
      </p:sp>
      <p:sp>
        <p:nvSpPr>
          <p:cNvPr id="7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gistration for exa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Registration for exams</a:t>
            </a:r>
          </a:p>
        </p:txBody>
      </p:sp>
      <p:sp>
        <p:nvSpPr>
          <p:cNvPr id="154" name="You must register for all examinatio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You must register for </a:t>
            </a:r>
            <a:r>
              <a:rPr b="1">
                <a:solidFill>
                  <a:srgbClr val="536D7C"/>
                </a:solidFill>
              </a:rPr>
              <a:t>all</a:t>
            </a:r>
            <a:r>
              <a:t> examinations</a:t>
            </a:r>
          </a:p>
          <a:p>
            <a:pPr lvl="1"/>
            <a:r>
              <a:t>Without registration, you are not allowed to take part in an exam</a:t>
            </a:r>
          </a:p>
          <a:p>
            <a:r>
              <a:t>For seminars, you can choose between 7CP and 4CP when you register for it</a:t>
            </a:r>
          </a:p>
          <a:p>
            <a:pPr lvl="1"/>
            <a:r>
              <a:t>You can not „upgrade“ (4CP → 7CP) or „downgrade“ (7CP → 4CP) once the registration deadline has passed</a:t>
            </a:r>
          </a:p>
          <a:p>
            <a:pPr>
              <a:defRPr b="1">
                <a:solidFill>
                  <a:srgbClr val="536D7C"/>
                </a:solidFill>
              </a:defRPr>
            </a:pPr>
            <a:r>
              <a:t>Registration deadline: Jan 23, 2019</a:t>
            </a:r>
          </a:p>
          <a:p>
            <a:pPr lvl="1"/>
            <a:r>
              <a:t>applies to most exams / courses</a:t>
            </a:r>
          </a:p>
          <a:p>
            <a:pPr lvl="1"/>
            <a:r>
              <a:t>(Note different deadlines in computer science dept.)</a:t>
            </a:r>
          </a:p>
        </p:txBody>
      </p:sp>
      <p:sp>
        <p:nvSpPr>
          <p:cNvPr id="15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quiremen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Requirements</a:t>
            </a:r>
            <a:endParaRPr lang="de-DE"/>
          </a:p>
        </p:txBody>
      </p:sp>
      <p:sp>
        <p:nvSpPr>
          <p:cNvPr id="158" name="4 Core lectures, including Foundations of LST…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4 Core lectures, including </a:t>
            </a:r>
            <a:r>
              <a:rPr lang="en-US" smtClean="0">
                <a:sym typeface="DejaVu Sans Oblique"/>
              </a:rPr>
              <a:t>Foundations of LST</a:t>
            </a:r>
          </a:p>
          <a:p>
            <a:r>
              <a:rPr lang="en-US" smtClean="0"/>
              <a:t>2 “full” seminars (7 CP)</a:t>
            </a:r>
          </a:p>
          <a:p>
            <a:r>
              <a:rPr lang="en-US" smtClean="0"/>
              <a:t>between 6 and 18 CP with courses from computer science or cognitive psychology</a:t>
            </a:r>
          </a:p>
          <a:p>
            <a:r>
              <a:rPr lang="en-US" smtClean="0"/>
              <a:t>75 CP with coursework, 45 CP thesis + masters seminar</a:t>
            </a:r>
            <a:endParaRPr lang="en-US"/>
          </a:p>
        </p:txBody>
      </p:sp>
      <p:sp>
        <p:nvSpPr>
          <p:cNvPr id="159" name="Foliennummer"/>
          <p:cNvSpPr txBox="1"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pPr/>
              <a:t>21</a:t>
            </a:fld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ore Lectur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Core Lectures</a:t>
            </a:r>
          </a:p>
        </p:txBody>
      </p:sp>
      <p:sp>
        <p:nvSpPr>
          <p:cNvPr id="162" name="Foundations of Language Science and Technolog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Foundations of Language Science and Technology</a:t>
            </a:r>
          </a:p>
          <a:p>
            <a:pPr lvl="1"/>
            <a:r>
              <a:rPr dirty="0"/>
              <a:t>Bernd </a:t>
            </a:r>
            <a:r>
              <a:rPr dirty="0" err="1"/>
              <a:t>Möbius</a:t>
            </a:r>
            <a:endParaRPr dirty="0"/>
          </a:p>
          <a:p>
            <a:pPr lvl="1"/>
            <a:r>
              <a:rPr dirty="0"/>
              <a:t>Mon 8:30–10:00, Wed 8:30–10:00, Fri 8:30–10:00, rooms -1.05 + 1.12 </a:t>
            </a:r>
          </a:p>
          <a:p>
            <a:r>
              <a:rPr dirty="0"/>
              <a:t>Speech Science</a:t>
            </a:r>
          </a:p>
          <a:p>
            <a:pPr lvl="1"/>
            <a:r>
              <a:rPr dirty="0"/>
              <a:t>Bernd </a:t>
            </a:r>
            <a:r>
              <a:rPr dirty="0" err="1"/>
              <a:t>Möbius</a:t>
            </a:r>
            <a:r>
              <a:rPr dirty="0"/>
              <a:t>, Erika Brandt</a:t>
            </a:r>
          </a:p>
          <a:p>
            <a:pPr lvl="1"/>
            <a:r>
              <a:rPr dirty="0"/>
              <a:t>Tue 12:15–13:45, Thu 10:15–11:45, room 5.09 </a:t>
            </a:r>
          </a:p>
          <a:p>
            <a:r>
              <a:rPr dirty="0"/>
              <a:t>Computational Linguistics</a:t>
            </a:r>
          </a:p>
          <a:p>
            <a:pPr lvl="1"/>
            <a:r>
              <a:rPr dirty="0"/>
              <a:t>Alexander </a:t>
            </a:r>
            <a:r>
              <a:rPr dirty="0" err="1"/>
              <a:t>Koller</a:t>
            </a:r>
            <a:endParaRPr dirty="0"/>
          </a:p>
          <a:p>
            <a:pPr lvl="1"/>
            <a:r>
              <a:rPr dirty="0"/>
              <a:t>Tue 10:15–11:45, Fri 12:15–13:45, seminar room 1.12</a:t>
            </a:r>
          </a:p>
          <a:p>
            <a:r>
              <a:rPr dirty="0"/>
              <a:t>Computational Psycholinguistics</a:t>
            </a:r>
          </a:p>
          <a:p>
            <a:pPr lvl="1"/>
            <a:r>
              <a:rPr dirty="0"/>
              <a:t>Matthew Crocker</a:t>
            </a:r>
          </a:p>
          <a:p>
            <a:pPr lvl="1"/>
            <a:r>
              <a:rPr dirty="0"/>
              <a:t>Mon 14:15–15:45, Wed 14:15–15:45, room -1.05</a:t>
            </a:r>
          </a:p>
        </p:txBody>
      </p:sp>
      <p:sp>
        <p:nvSpPr>
          <p:cNvPr id="16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dditional Lectur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Additional Lectures</a:t>
            </a:r>
          </a:p>
        </p:txBody>
      </p:sp>
      <p:sp>
        <p:nvSpPr>
          <p:cNvPr id="170" name="Grundlagen der Signalverarbeitung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Grundlagen</a:t>
            </a:r>
            <a:r>
              <a:rPr dirty="0"/>
              <a:t> der </a:t>
            </a:r>
            <a:r>
              <a:rPr dirty="0" err="1"/>
              <a:t>Signalverarbeitung</a:t>
            </a:r>
            <a:endParaRPr dirty="0"/>
          </a:p>
          <a:p>
            <a:pPr lvl="1"/>
            <a:r>
              <a:rPr dirty="0"/>
              <a:t>Dietrich </a:t>
            </a:r>
            <a:r>
              <a:rPr dirty="0" err="1"/>
              <a:t>Klakow</a:t>
            </a:r>
            <a:endParaRPr dirty="0"/>
          </a:p>
          <a:p>
            <a:pPr lvl="1"/>
            <a:r>
              <a:rPr dirty="0"/>
              <a:t>Mon 10:15–11:45, Mon 12:15–13:45, Lecture hall I, Building A51</a:t>
            </a:r>
          </a:p>
          <a:p>
            <a:r>
              <a:rPr dirty="0"/>
              <a:t>Neural Networks: Implementation and Application</a:t>
            </a:r>
          </a:p>
          <a:p>
            <a:pPr lvl="1"/>
            <a:r>
              <a:rPr dirty="0"/>
              <a:t>Dietrich </a:t>
            </a:r>
            <a:r>
              <a:rPr dirty="0" err="1"/>
              <a:t>Klakow</a:t>
            </a:r>
            <a:endParaRPr dirty="0"/>
          </a:p>
          <a:p>
            <a:pPr lvl="1"/>
            <a:r>
              <a:rPr dirty="0"/>
              <a:t>Tue 14:15–15:45, Lecture hall II, Building E13</a:t>
            </a:r>
          </a:p>
          <a:p>
            <a:r>
              <a:rPr dirty="0" err="1"/>
              <a:t>Statistik</a:t>
            </a:r>
            <a:r>
              <a:rPr dirty="0"/>
              <a:t> </a:t>
            </a:r>
            <a:r>
              <a:rPr dirty="0" err="1"/>
              <a:t>mit</a:t>
            </a:r>
            <a:r>
              <a:rPr dirty="0"/>
              <a:t> R</a:t>
            </a:r>
          </a:p>
          <a:p>
            <a:pPr lvl="1"/>
            <a:r>
              <a:rPr dirty="0"/>
              <a:t>Vera </a:t>
            </a:r>
            <a:r>
              <a:rPr dirty="0" err="1"/>
              <a:t>Demberg</a:t>
            </a:r>
            <a:endParaRPr dirty="0"/>
          </a:p>
          <a:p>
            <a:pPr lvl="1"/>
            <a:r>
              <a:rPr dirty="0"/>
              <a:t>Tue 8:30–10:00, Lecture hall II, Building E13</a:t>
            </a:r>
          </a:p>
          <a:p>
            <a:pPr lvl="1"/>
            <a:r>
              <a:rPr dirty="0"/>
              <a:t>Wed </a:t>
            </a:r>
            <a:r>
              <a:rPr dirty="0" smtClean="0"/>
              <a:t>8:30–10:00</a:t>
            </a:r>
            <a:endParaRPr lang="de-DE" dirty="0" smtClean="0"/>
          </a:p>
          <a:p>
            <a:r>
              <a:rPr lang="de-DE" dirty="0" smtClean="0"/>
              <a:t>Information </a:t>
            </a:r>
            <a:r>
              <a:rPr lang="de-DE" dirty="0" err="1" smtClean="0"/>
              <a:t>Theory</a:t>
            </a:r>
            <a:endParaRPr lang="de-DE" dirty="0"/>
          </a:p>
          <a:p>
            <a:pPr lvl="1"/>
            <a:r>
              <a:rPr lang="de-DE" dirty="0" smtClean="0"/>
              <a:t>Matt Crocker, Vera </a:t>
            </a:r>
            <a:r>
              <a:rPr lang="de-DE" dirty="0" err="1"/>
              <a:t>Demberg</a:t>
            </a:r>
            <a:endParaRPr lang="de-DE" dirty="0"/>
          </a:p>
          <a:p>
            <a:pPr lvl="1"/>
            <a:r>
              <a:rPr lang="en-US" dirty="0"/>
              <a:t>4-12 April , with project presentation taking place in the 1st week of </a:t>
            </a:r>
            <a:r>
              <a:rPr lang="en-US" dirty="0" smtClean="0"/>
              <a:t>May</a:t>
            </a:r>
            <a:endParaRPr lang="de-DE" dirty="0"/>
          </a:p>
          <a:p>
            <a:pPr lvl="1"/>
            <a:endParaRPr dirty="0"/>
          </a:p>
        </p:txBody>
      </p:sp>
      <p:sp>
        <p:nvSpPr>
          <p:cNvPr id="17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eminars [1/2]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Seminars [1/2]</a:t>
            </a:r>
          </a:p>
        </p:txBody>
      </p:sp>
      <p:sp>
        <p:nvSpPr>
          <p:cNvPr id="174" name="Acquisition of Spoken Languag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Acquisition of Spoken Language</a:t>
            </a:r>
          </a:p>
          <a:p>
            <a:pPr lvl="1"/>
            <a:r>
              <a:rPr dirty="0"/>
              <a:t>Bernd </a:t>
            </a:r>
            <a:r>
              <a:rPr dirty="0" err="1"/>
              <a:t>Möbius</a:t>
            </a:r>
            <a:r>
              <a:rPr dirty="0"/>
              <a:t>, Tue 16:15–17:45, seminar room 1.12</a:t>
            </a:r>
          </a:p>
          <a:p>
            <a:r>
              <a:rPr dirty="0"/>
              <a:t>Prosodic Models in Speech Science and Technology</a:t>
            </a:r>
          </a:p>
          <a:p>
            <a:pPr lvl="1"/>
            <a:r>
              <a:rPr dirty="0"/>
              <a:t>Bernd </a:t>
            </a:r>
            <a:r>
              <a:rPr dirty="0" err="1"/>
              <a:t>Möbius</a:t>
            </a:r>
            <a:r>
              <a:rPr dirty="0"/>
              <a:t>, Wed 16:15–17:45, room 5.09</a:t>
            </a:r>
          </a:p>
          <a:p>
            <a:pPr>
              <a:defRPr strike="sngStrike">
                <a:solidFill>
                  <a:srgbClr val="A9A9A9"/>
                </a:solidFill>
              </a:defRPr>
            </a:pPr>
            <a:r>
              <a:rPr dirty="0"/>
              <a:t>Bayesian Analysis for NLP</a:t>
            </a:r>
          </a:p>
          <a:p>
            <a:pPr lvl="1">
              <a:defRPr strike="sngStrike">
                <a:solidFill>
                  <a:srgbClr val="A9A9A9"/>
                </a:solidFill>
              </a:defRPr>
            </a:pPr>
            <a:r>
              <a:rPr dirty="0"/>
              <a:t>Antoine </a:t>
            </a:r>
            <a:r>
              <a:rPr dirty="0" err="1"/>
              <a:t>Venant</a:t>
            </a:r>
            <a:r>
              <a:rPr dirty="0"/>
              <a:t>, Mon 16:15–17:45, room U15</a:t>
            </a:r>
          </a:p>
          <a:p>
            <a:r>
              <a:rPr dirty="0">
                <a:solidFill>
                  <a:schemeClr val="bg1">
                    <a:lumMod val="65000"/>
                  </a:schemeClr>
                </a:solidFill>
              </a:rPr>
              <a:t>Rational Models of Dialogue Interpretation</a:t>
            </a:r>
          </a:p>
          <a:p>
            <a:pPr lvl="1"/>
            <a:r>
              <a:rPr dirty="0">
                <a:solidFill>
                  <a:schemeClr val="bg1">
                    <a:lumMod val="65000"/>
                  </a:schemeClr>
                </a:solidFill>
              </a:rPr>
              <a:t>Antoine </a:t>
            </a:r>
            <a:r>
              <a:rPr dirty="0" err="1">
                <a:solidFill>
                  <a:schemeClr val="bg1">
                    <a:lumMod val="65000"/>
                  </a:schemeClr>
                </a:solidFill>
              </a:rPr>
              <a:t>Venant</a:t>
            </a:r>
            <a:r>
              <a:rPr dirty="0">
                <a:solidFill>
                  <a:schemeClr val="bg1">
                    <a:lumMod val="65000"/>
                  </a:schemeClr>
                </a:solidFill>
              </a:rPr>
              <a:t>, Wed 10:15–11:45, room U15 </a:t>
            </a:r>
          </a:p>
          <a:p>
            <a:r>
              <a:rPr dirty="0"/>
              <a:t>Grammars for trees and graphs</a:t>
            </a:r>
          </a:p>
          <a:p>
            <a:pPr lvl="1"/>
            <a:r>
              <a:rPr dirty="0"/>
              <a:t>Meaghan </a:t>
            </a:r>
            <a:r>
              <a:rPr dirty="0" err="1"/>
              <a:t>Fowlie</a:t>
            </a:r>
            <a:r>
              <a:rPr dirty="0"/>
              <a:t>, Thu 12:15–13:45, seminar room 1.12</a:t>
            </a:r>
          </a:p>
          <a:p>
            <a:r>
              <a:rPr dirty="0">
                <a:solidFill>
                  <a:schemeClr val="bg1">
                    <a:lumMod val="65000"/>
                  </a:schemeClr>
                </a:solidFill>
              </a:rPr>
              <a:t>Learnability Theory</a:t>
            </a:r>
          </a:p>
          <a:p>
            <a:pPr lvl="1"/>
            <a:r>
              <a:rPr dirty="0">
                <a:solidFill>
                  <a:schemeClr val="bg1">
                    <a:lumMod val="65000"/>
                  </a:schemeClr>
                </a:solidFill>
              </a:rPr>
              <a:t>Meaghan </a:t>
            </a:r>
            <a:r>
              <a:rPr dirty="0" err="1">
                <a:solidFill>
                  <a:schemeClr val="bg1">
                    <a:lumMod val="65000"/>
                  </a:schemeClr>
                </a:solidFill>
              </a:rPr>
              <a:t>Fowlie</a:t>
            </a:r>
            <a:r>
              <a:rPr dirty="0">
                <a:solidFill>
                  <a:schemeClr val="bg1">
                    <a:lumMod val="65000"/>
                  </a:schemeClr>
                </a:solidFill>
              </a:rPr>
              <a:t>, Mon 12:15–13:45, room U15</a:t>
            </a:r>
          </a:p>
        </p:txBody>
      </p:sp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eminars [2/2]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Seminars [2/2]</a:t>
            </a:r>
          </a:p>
        </p:txBody>
      </p:sp>
      <p:sp>
        <p:nvSpPr>
          <p:cNvPr id="178" name="Knowledge representation and domain ontologi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Knowledge representation and domain ontologies</a:t>
            </a:r>
          </a:p>
          <a:p>
            <a:pPr lvl="1"/>
            <a:r>
              <a:t>Helmut Horacek, Wed 16:15–17:45, room 001, Building E17</a:t>
            </a:r>
          </a:p>
          <a:p>
            <a:r>
              <a:t>Language of Human-Robot Interaction</a:t>
            </a:r>
          </a:p>
          <a:p>
            <a:pPr lvl="1"/>
            <a:r>
              <a:t>Les Sikos, Maria Staudte, Fri 10:15–11:45, room U15 </a:t>
            </a:r>
          </a:p>
          <a:p>
            <a:r>
              <a:t>Machine Learning for Natural Language Processing</a:t>
            </a:r>
          </a:p>
          <a:p>
            <a:pPr lvl="1"/>
            <a:r>
              <a:t>Dietrich Klakow, Thomas Trost, Compact course</a:t>
            </a:r>
          </a:p>
          <a:p>
            <a:r>
              <a:t>Recent Advances in Discourse Processing</a:t>
            </a:r>
          </a:p>
          <a:p>
            <a:pPr lvl="1"/>
            <a:r>
              <a:t>Frances Yung, Vera Demberg, Wed 12:15–13:45, room U15</a:t>
            </a:r>
          </a:p>
          <a:p>
            <a:r>
              <a:t>Typology of Morphosyntax</a:t>
            </a:r>
          </a:p>
          <a:p>
            <a:pPr lvl="1"/>
            <a:r>
              <a:t>Tania Avgustinova, Fri 16:15–17:45, room U15</a:t>
            </a:r>
          </a:p>
        </p:txBody>
      </p:sp>
      <p:sp>
        <p:nvSpPr>
          <p:cNvPr id="17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oftware Projec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Software Projects</a:t>
            </a:r>
          </a:p>
        </p:txBody>
      </p:sp>
      <p:sp>
        <p:nvSpPr>
          <p:cNvPr id="182" name="Deep Learning for the Processing and Interpretation of Folktale Tex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Deep Learning for the Processing and Interpretation of Folktale Texts</a:t>
            </a:r>
          </a:p>
          <a:p>
            <a:pPr lvl="1"/>
            <a:r>
              <a:t>Thierry Declerck, Tue 12:15–13:45, room U15</a:t>
            </a:r>
          </a:p>
          <a:p>
            <a:r>
              <a:t>Neural Networks</a:t>
            </a:r>
          </a:p>
          <a:p>
            <a:pPr lvl="1"/>
            <a:r>
              <a:t>Dietrich Klakow, compact course</a:t>
            </a:r>
          </a:p>
          <a:p>
            <a:r>
              <a:t>Robots Talking Social</a:t>
            </a:r>
          </a:p>
          <a:p>
            <a:pPr lvl="1"/>
            <a:r>
              <a:t>Bernd Kiefer, Fri 12:15–13:45, room U15</a:t>
            </a:r>
          </a:p>
        </p:txBody>
      </p:sp>
      <p:sp>
        <p:nvSpPr>
          <p:cNvPr id="18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oftware Projec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Software Projects</a:t>
            </a:r>
          </a:p>
        </p:txBody>
      </p:sp>
      <p:sp>
        <p:nvSpPr>
          <p:cNvPr id="182" name="Deep Learning for the Processing and Interpretation of Folktale Tex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Deep Learning for the Processing and Interpretation of Folktale Texts</a:t>
            </a:r>
          </a:p>
          <a:p>
            <a:pPr lvl="1"/>
            <a:r>
              <a:t>Thierry Declerck, Tue 12:15–13:45, room U15</a:t>
            </a:r>
          </a:p>
          <a:p>
            <a:r>
              <a:t>Neural Networks</a:t>
            </a:r>
          </a:p>
          <a:p>
            <a:pPr lvl="1"/>
            <a:r>
              <a:t>Dietrich Klakow, compact course</a:t>
            </a:r>
          </a:p>
          <a:p>
            <a:r>
              <a:t>Robots Talking Social</a:t>
            </a:r>
          </a:p>
          <a:p>
            <a:pPr lvl="1"/>
            <a:r>
              <a:t>Bernd Kiefer, Fri 12:15–13:45, room U15</a:t>
            </a:r>
          </a:p>
        </p:txBody>
      </p:sp>
      <p:sp>
        <p:nvSpPr>
          <p:cNvPr id="18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3803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tudienkoordinat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Andere Ansprechpartner</a:t>
            </a:r>
            <a:endParaRPr dirty="0"/>
          </a:p>
        </p:txBody>
      </p:sp>
      <p:sp>
        <p:nvSpPr>
          <p:cNvPr id="77" name="Stefan That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pc="140" dirty="0" smtClean="0"/>
              <a:t>Fachschaft</a:t>
            </a:r>
          </a:p>
          <a:p>
            <a:r>
              <a:rPr lang="de-DE" spc="140" dirty="0" smtClean="0"/>
              <a:t>Prüfungssekretariat: Ursula Kröner</a:t>
            </a:r>
          </a:p>
          <a:p>
            <a:r>
              <a:rPr lang="de-DE" spc="140" dirty="0" smtClean="0"/>
              <a:t>Vorsitzender Prüfungsausschuss: Dietrich </a:t>
            </a:r>
            <a:r>
              <a:rPr lang="de-DE" spc="140" dirty="0" err="1" smtClean="0"/>
              <a:t>Klakow</a:t>
            </a:r>
            <a:endParaRPr spc="140" dirty="0"/>
          </a:p>
        </p:txBody>
      </p:sp>
      <p:sp>
        <p:nvSpPr>
          <p:cNvPr id="7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01210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nmeldungen zu Prüfungsleistunge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Anmeldungen zu Prüfungsleistungen</a:t>
            </a:r>
          </a:p>
        </p:txBody>
      </p:sp>
      <p:sp>
        <p:nvSpPr>
          <p:cNvPr id="81" name="Anmeldung zu allen Prüfungsleistungen erforderlich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Anmeldung zu </a:t>
            </a:r>
            <a:r>
              <a:rPr b="1">
                <a:solidFill>
                  <a:srgbClr val="546D7C"/>
                </a:solidFill>
              </a:rPr>
              <a:t>allen</a:t>
            </a:r>
            <a:r>
              <a:t> Prüfungsleistungen erforderlich</a:t>
            </a:r>
          </a:p>
          <a:p>
            <a:r>
              <a:t>Anmeldung </a:t>
            </a:r>
            <a:r>
              <a:rPr b="1">
                <a:solidFill>
                  <a:srgbClr val="546D7C"/>
                </a:solidFill>
              </a:rPr>
              <a:t>immer</a:t>
            </a:r>
            <a:r>
              <a:t> per HIS-POS/LSF</a:t>
            </a:r>
          </a:p>
          <a:p>
            <a:pPr>
              <a:defRPr b="1">
                <a:solidFill>
                  <a:srgbClr val="546D7C"/>
                </a:solidFill>
              </a:defRPr>
            </a:pPr>
            <a:r>
              <a:t>Anmeldeschluss</a:t>
            </a:r>
          </a:p>
          <a:p>
            <a:pPr lvl="1">
              <a:spcBef>
                <a:spcPts val="1000"/>
              </a:spcBef>
            </a:pPr>
            <a:r>
              <a:t>23. Januar 2019 (gilt für die meisten Veranstaltungen)</a:t>
            </a:r>
          </a:p>
          <a:p>
            <a:pPr lvl="1">
              <a:spcBef>
                <a:spcPts val="1000"/>
              </a:spcBef>
            </a:pPr>
            <a:r>
              <a:t>abweichende Fristen in der Informatik beachten!</a:t>
            </a:r>
          </a:p>
          <a:p>
            <a:pPr>
              <a:defRPr b="1">
                <a:solidFill>
                  <a:srgbClr val="536D7C"/>
                </a:solidFill>
              </a:defRPr>
            </a:pPr>
            <a:r>
              <a:t>Nicht anmelden = keine Prüfung</a:t>
            </a:r>
          </a:p>
          <a:p>
            <a:pPr>
              <a:defRPr b="1">
                <a:solidFill>
                  <a:srgbClr val="536D7C"/>
                </a:solidFill>
              </a:defRPr>
            </a:pPr>
            <a:r>
              <a:t>Anmelden + nicht erscheinen = durchfallen</a:t>
            </a:r>
          </a:p>
          <a:p>
            <a:r>
              <a:t>Empfehlung:</a:t>
            </a:r>
          </a:p>
          <a:p>
            <a:pPr lvl="1">
              <a:spcBef>
                <a:spcPts val="1000"/>
              </a:spcBef>
              <a:buClr>
                <a:srgbClr val="738FA6"/>
              </a:buClr>
            </a:pPr>
            <a:r>
              <a:rPr b="1">
                <a:solidFill>
                  <a:srgbClr val="526D7B"/>
                </a:solidFill>
              </a:rPr>
              <a:t>Frühzeitig</a:t>
            </a:r>
            <a:r>
              <a:t> anmelden (Abmeldung bis zur Deadline möglich)</a:t>
            </a:r>
          </a:p>
        </p:txBody>
      </p:sp>
      <p:sp>
        <p:nvSpPr>
          <p:cNvPr id="8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rüfungsleistungen wiederhole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Prüfungsleistungen wiederholen</a:t>
            </a:r>
          </a:p>
        </p:txBody>
      </p:sp>
      <p:sp>
        <p:nvSpPr>
          <p:cNvPr id="85" name="Man kann maximal dreimal an einer Prüfung teilnehme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 kann </a:t>
            </a:r>
            <a:r>
              <a:rPr b="1">
                <a:solidFill>
                  <a:srgbClr val="536D7C"/>
                </a:solidFill>
              </a:rPr>
              <a:t>maximal dreimal</a:t>
            </a:r>
            <a:r>
              <a:t> an einer Prüfung teilnehmen</a:t>
            </a:r>
          </a:p>
          <a:p>
            <a:r>
              <a:t>Üblicherweise werden am Anfang des nachfolgenden Semesters Nachklausuren angeboten</a:t>
            </a:r>
          </a:p>
          <a:p>
            <a:pPr lvl="1"/>
            <a:r>
              <a:t>für Teilnehmer an der ersten Klausur</a:t>
            </a:r>
          </a:p>
          <a:p>
            <a:r>
              <a:t>Nachklausuren sind separate Prüfungen</a:t>
            </a:r>
          </a:p>
          <a:p>
            <a:pPr lvl="1">
              <a:spcBef>
                <a:spcPts val="800"/>
              </a:spcBef>
            </a:pPr>
            <a:r>
              <a:t>Durchfallen = weiterer Fehlversuch</a:t>
            </a:r>
          </a:p>
          <a:p>
            <a:pPr lvl="1">
              <a:spcBef>
                <a:spcPts val="800"/>
              </a:spcBef>
            </a:pPr>
            <a:r>
              <a:t>Separate Anmeldung per HISPOS/LSF erforderlich</a:t>
            </a:r>
          </a:p>
          <a:p>
            <a:pPr>
              <a:spcBef>
                <a:spcPts val="800"/>
              </a:spcBef>
            </a:pPr>
            <a:r>
              <a:t>Man kann auch eine bereits bestandene Prüfung wiederholen (Notenverbesserung), vorausgesetzt:</a:t>
            </a:r>
          </a:p>
          <a:p>
            <a:pPr lvl="1">
              <a:spcBef>
                <a:spcPts val="800"/>
              </a:spcBef>
            </a:pPr>
            <a:r>
              <a:t>die Prüfung wurde in der Regelstudienzeit bestanden</a:t>
            </a:r>
          </a:p>
          <a:p>
            <a:pPr lvl="1">
              <a:spcBef>
                <a:spcPts val="800"/>
              </a:spcBef>
            </a:pPr>
            <a:r>
              <a:t>die Nachprüfung findet im gleichen Prüfungszeitraum statt</a:t>
            </a:r>
          </a:p>
        </p:txBody>
      </p:sp>
      <p:sp>
        <p:nvSpPr>
          <p:cNvPr id="8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ortschrittskontrolle"/>
          <p:cNvSpPr txBox="1">
            <a:spLocks noGrp="1"/>
          </p:cNvSpPr>
          <p:nvPr>
            <p:ph type="title"/>
          </p:nvPr>
        </p:nvSpPr>
        <p:spPr>
          <a:xfrm>
            <a:off x="1447800" y="228600"/>
            <a:ext cx="10972800" cy="1371600"/>
          </a:xfrm>
          <a:prstGeom prst="rect">
            <a:avLst/>
          </a:prstGeom>
        </p:spPr>
        <p:txBody>
          <a:bodyPr/>
          <a:lstStyle/>
          <a:p>
            <a:r>
              <a:t>Fortschrittskontrolle</a:t>
            </a:r>
          </a:p>
        </p:txBody>
      </p:sp>
      <p:sp>
        <p:nvSpPr>
          <p:cNvPr id="89" name="Zu erreichende Mindestzahl an Leistungspunkten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Zu erreichende Mindestzahl an Leistungspunkten: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Wer diese Mindestzahlen 2-mal hintereinander nicht erreicht oder nach 9 Semestern keine 165 LP erreicht hat, verliert den Prüfungsanspruch!</a:t>
            </a:r>
          </a:p>
        </p:txBody>
      </p:sp>
      <p:sp>
        <p:nvSpPr>
          <p:cNvPr id="9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graphicFrame>
        <p:nvGraphicFramePr>
          <p:cNvPr id="91" name="Tabelle"/>
          <p:cNvGraphicFramePr/>
          <p:nvPr/>
        </p:nvGraphicFramePr>
        <p:xfrm>
          <a:off x="1945216" y="2984500"/>
          <a:ext cx="5626099" cy="37719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2235113"/>
                <a:gridCol w="3390986"/>
              </a:tblGrid>
              <a:tr h="628650">
                <a:tc>
                  <a:txBody>
                    <a:bodyPr/>
                    <a:lstStyle/>
                    <a:p>
                      <a:pPr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latin typeface="+mn-lt"/>
                          <a:ea typeface="+mn-ea"/>
                          <a:cs typeface="+mn-cs"/>
                        </a:rPr>
                        <a:t>Semester</a:t>
                      </a:r>
                    </a:p>
                  </a:txBody>
                  <a:tcPr marL="25400" marR="25400" marT="25400" marB="254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solidFill>
                      <a:srgbClr val="D6D6D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latin typeface="+mn-lt"/>
                          <a:ea typeface="+mn-ea"/>
                          <a:cs typeface="+mn-cs"/>
                        </a:rPr>
                        <a:t>Leistungspunkte</a:t>
                      </a:r>
                    </a:p>
                  </a:txBody>
                  <a:tcPr marL="25400" marR="25400" marT="25400" marB="25400" anchor="ctr" horzOverflow="overflow">
                    <a:lnL w="25400"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solidFill>
                      <a:srgbClr val="D6D6D6">
                        <a:alpha val="50000"/>
                      </a:srgb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defTabSz="914400">
                        <a:tabLst>
                          <a:tab pos="558800" algn="l"/>
                        </a:tabLst>
                        <a:defRPr sz="1800"/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8100" marR="38100" marT="38100" marB="381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miter lim="400000"/>
                    </a:lnR>
                    <a:lnB w="254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558800" algn="l"/>
                        </a:tabLst>
                        <a:defRPr sz="1800"/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</a:rPr>
                        <a:t>≥ 9</a:t>
                      </a:r>
                    </a:p>
                  </a:txBody>
                  <a:tcPr marL="38100" marR="38100" marT="38100" marB="38100" anchor="ctr" horzOverflow="overflow">
                    <a:lnL w="25400"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B w="25400">
                      <a:miter lim="400000"/>
                    </a:lnB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defTabSz="914400">
                        <a:tabLst>
                          <a:tab pos="558800" algn="l"/>
                        </a:tabLst>
                        <a:defRPr sz="1800"/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8100" marR="38100" marT="38100" marB="381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558800" algn="l"/>
                        </a:tabLst>
                        <a:defRPr sz="1800"/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</a:rPr>
                        <a:t>≥ 18</a:t>
                      </a:r>
                    </a:p>
                  </a:txBody>
                  <a:tcPr marL="38100" marR="38100" marT="38100" marB="38100" anchor="ctr" horzOverflow="overflow">
                    <a:lnL w="25400"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defTabSz="914400">
                        <a:tabLst>
                          <a:tab pos="558800" algn="l"/>
                        </a:tabLst>
                        <a:defRPr sz="1800"/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38100" marR="38100" marT="38100" marB="381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558800" algn="l"/>
                        </a:tabLst>
                        <a:defRPr sz="1800"/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</a:rPr>
                        <a:t>≥ 60</a:t>
                      </a:r>
                    </a:p>
                  </a:txBody>
                  <a:tcPr marL="38100" marR="38100" marT="38100" marB="38100" anchor="ctr" horzOverflow="overflow">
                    <a:lnL w="25400"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defTabSz="914400">
                        <a:tabLst>
                          <a:tab pos="558800" algn="l"/>
                        </a:tabLst>
                        <a:defRPr sz="1800"/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38100" marR="38100" marT="38100" marB="381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558800" algn="l"/>
                        </a:tabLst>
                        <a:defRPr sz="1800"/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</a:rPr>
                        <a:t>≥ 105</a:t>
                      </a:r>
                    </a:p>
                  </a:txBody>
                  <a:tcPr marL="38100" marR="38100" marT="38100" marB="38100" anchor="ctr" horzOverflow="overflow">
                    <a:lnL w="25400"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defTabSz="914400">
                        <a:tabLst>
                          <a:tab pos="558800" algn="l"/>
                        </a:tabLst>
                        <a:defRPr sz="1800"/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8100" marR="38100" marT="38100" marB="381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558800" algn="l"/>
                        </a:tabLst>
                        <a:defRPr sz="1800"/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</a:rPr>
                        <a:t>≥ 165</a:t>
                      </a:r>
                    </a:p>
                  </a:txBody>
                  <a:tcPr marL="38100" marR="38100" marT="38100" marB="38100" anchor="ctr" horzOverflow="overflow">
                    <a:lnL w="25400"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mdsprache &amp; Ergänzungsfa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Fremdsprache &amp; Ergänzungsfach</a:t>
            </a:r>
          </a:p>
        </p:txBody>
      </p:sp>
      <p:sp>
        <p:nvSpPr>
          <p:cNvPr id="94" name="Insgesamt 24 Leistungspunkte, frei kombinierba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Insgesamt 24 Leistungspunkte, frei kombinierbar</a:t>
            </a:r>
          </a:p>
          <a:p>
            <a:r>
              <a:t>Struktur einer (nicht-indoeuropäischen) Fremdsprache</a:t>
            </a:r>
          </a:p>
          <a:p>
            <a:pPr lvl="1">
              <a:spcBef>
                <a:spcPts val="1000"/>
              </a:spcBef>
            </a:pPr>
            <a:r>
              <a:t>Japanisch</a:t>
            </a:r>
          </a:p>
          <a:p>
            <a:pPr lvl="1"/>
            <a:r>
              <a:t>Chinesisch (eingeschränktes Angebot beachten)</a:t>
            </a:r>
          </a:p>
          <a:p>
            <a:pPr lvl="1"/>
            <a:r>
              <a:t>etc.</a:t>
            </a:r>
          </a:p>
          <a:p>
            <a:r>
              <a:t>Ergänzungsfach</a:t>
            </a:r>
          </a:p>
          <a:p>
            <a:pPr lvl="1">
              <a:spcBef>
                <a:spcPts val="1000"/>
              </a:spcBef>
            </a:pPr>
            <a:r>
              <a:t>Phonetik</a:t>
            </a:r>
          </a:p>
          <a:p>
            <a:pPr lvl="1"/>
            <a:r>
              <a:t>Neuere deutsche Sprachwissenschaft</a:t>
            </a:r>
          </a:p>
          <a:p>
            <a:pPr lvl="1"/>
            <a:r>
              <a:t>Informatik</a:t>
            </a:r>
          </a:p>
          <a:p>
            <a:pPr lvl="1"/>
            <a:r>
              <a:t>Kognitive Psychologie</a:t>
            </a:r>
          </a:p>
        </p:txBody>
      </p:sp>
      <p:sp>
        <p:nvSpPr>
          <p:cNvPr id="9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eispielstundenplan (laut StO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Beispielstundenplan (laut StO)</a:t>
            </a:r>
          </a:p>
        </p:txBody>
      </p:sp>
      <p:sp>
        <p:nvSpPr>
          <p:cNvPr id="98" name="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graphicFrame>
        <p:nvGraphicFramePr>
          <p:cNvPr id="100" name="Tabelle"/>
          <p:cNvGraphicFramePr/>
          <p:nvPr/>
        </p:nvGraphicFramePr>
        <p:xfrm>
          <a:off x="1473200" y="2336800"/>
          <a:ext cx="10972797" cy="634425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4791"/>
                <a:gridCol w="1703240"/>
                <a:gridCol w="360301"/>
                <a:gridCol w="1703240"/>
                <a:gridCol w="360301"/>
                <a:gridCol w="1703240"/>
                <a:gridCol w="360301"/>
                <a:gridCol w="1703240"/>
                <a:gridCol w="360301"/>
                <a:gridCol w="1703240"/>
                <a:gridCol w="360301"/>
                <a:gridCol w="360301"/>
              </a:tblGrid>
              <a:tr h="236537">
                <a:tc>
                  <a:txBody>
                    <a:bodyPr/>
                    <a:lstStyle/>
                    <a:p>
                      <a:pPr defTabSz="457200">
                        <a:defRPr sz="1500" b="1">
                          <a:solidFill>
                            <a:srgbClr val="4C4E4D"/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4C4E4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500" b="1">
                          <a:solidFill>
                            <a:srgbClr val="4C4E4D"/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0" marR="0" marT="0" marB="0" horzOverflow="overflow"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4C4E4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 b="1">
                          <a:solidFill>
                            <a:srgbClr val="4C4E4D"/>
                          </a:solidFill>
                          <a:sym typeface="Helvetica Neue"/>
                        </a:rPr>
                        <a:t>CP</a:t>
                      </a:r>
                    </a:p>
                  </a:txBody>
                  <a:tcPr marL="0" marR="0" marT="0" marB="0" horzOverflow="overflow"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4C4E4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500" b="1">
                          <a:solidFill>
                            <a:srgbClr val="4C4E4D"/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0" marR="0" marT="0" marB="0" horzOverflow="overflow"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4C4E4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 b="1">
                          <a:solidFill>
                            <a:srgbClr val="4C4E4D"/>
                          </a:solidFill>
                          <a:sym typeface="Helvetica Neue"/>
                        </a:rPr>
                        <a:t>CP</a:t>
                      </a:r>
                    </a:p>
                  </a:txBody>
                  <a:tcPr marL="0" marR="0" marT="0" marB="0" horzOverflow="overflow"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4C4E4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500" b="1">
                          <a:solidFill>
                            <a:srgbClr val="4C4E4D"/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0" marR="0" marT="0" marB="0" horzOverflow="overflow"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4C4E4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 b="1">
                          <a:solidFill>
                            <a:srgbClr val="4C4E4D"/>
                          </a:solidFill>
                          <a:sym typeface="Helvetica Neue"/>
                        </a:rPr>
                        <a:t>CP</a:t>
                      </a:r>
                    </a:p>
                  </a:txBody>
                  <a:tcPr marL="0" marR="0" marT="0" marB="0" horzOverflow="overflow"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4C4E4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500" b="1">
                          <a:solidFill>
                            <a:srgbClr val="4C4E4D"/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0" marR="0" marT="0" marB="0" horzOverflow="overflow"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4C4E4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 b="1">
                          <a:solidFill>
                            <a:srgbClr val="4C4E4D"/>
                          </a:solidFill>
                          <a:sym typeface="Helvetica Neue"/>
                        </a:rPr>
                        <a:t>CP</a:t>
                      </a:r>
                    </a:p>
                  </a:txBody>
                  <a:tcPr marL="0" marR="0" marT="0" marB="0" horzOverflow="overflow"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4C4E4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500" b="1">
                          <a:solidFill>
                            <a:srgbClr val="4C4E4D"/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0" marR="0" marT="0" marB="0" horzOverflow="overflow"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4C4E4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 b="1">
                          <a:solidFill>
                            <a:srgbClr val="4C4E4D"/>
                          </a:solidFill>
                          <a:sym typeface="Helvetica Neue"/>
                        </a:rPr>
                        <a:t>CP</a:t>
                      </a:r>
                    </a:p>
                  </a:txBody>
                  <a:tcPr marL="0" marR="0" marT="0" marB="0" horzOverflow="overflow"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4C4E4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 b="1">
                          <a:solidFill>
                            <a:srgbClr val="4C4E4D"/>
                          </a:solidFill>
                          <a:sym typeface="Helvetica Neue"/>
                        </a:rPr>
                        <a:t>∑</a:t>
                      </a:r>
                    </a:p>
                  </a:txBody>
                  <a:tcPr marL="0" marR="0" marT="0" marB="0" horzOverflow="overflow"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4C4E4D"/>
                      </a:solidFill>
                      <a:miter lim="400000"/>
                    </a:lnB>
                  </a:tcPr>
                </a:tc>
              </a:tr>
              <a:tr h="1109296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 b="1">
                          <a:solidFill>
                            <a:srgbClr val="4C4E4D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4C4E4D"/>
                      </a:solidFill>
                      <a:miter lim="400000"/>
                    </a:lnR>
                    <a:lnT w="12700">
                      <a:solidFill>
                        <a:srgbClr val="4C4E4D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Mathematische Grundlagen I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C4E4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4C4E4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8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4C4E4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Einführung in die Computerlinguistik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4C4E4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4C4E4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Einführung in die Syntax und Morphologie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4C4E4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4C4E4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Einführung in die Psycholinguistik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4C4E4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4C4E4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Ergänzungsfach oder Struktur einer Fremdsprache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4C4E4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4C4E4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26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4C4E4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</a:tr>
              <a:tr h="1109296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 b="1">
                          <a:solidFill>
                            <a:srgbClr val="4C4E4D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4C4E4D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Mathematische Grundlagen II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C4E4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8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Mathematische Grundlagen III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9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sym typeface="Helvetica Neue"/>
                        </a:rPr>
                        <a:t>Programmierkurs I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Einführung in Phonetik und Phonologie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Ergänzungsfach oder Struktur einer Fremdsprache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35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7F7F7"/>
                    </a:solidFill>
                  </a:tcPr>
                </a:tc>
              </a:tr>
              <a:tr h="1109296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 b="1">
                          <a:solidFill>
                            <a:srgbClr val="4C4E4D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4C4E4D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sym typeface="Helvetica Neue"/>
                        </a:rPr>
                        <a:t>Programmierkurs II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C4E4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Einführung in die formale Semantik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Wahlpflicht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Proseminar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Ergänzungsfach oder Struktur einer Fremdsprache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29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</a:tr>
              <a:tr h="1102094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 b="1">
                          <a:solidFill>
                            <a:srgbClr val="4C4E4D"/>
                          </a:solidFill>
                          <a:sym typeface="Helvetica Neue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4C4E4D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Grammatikformalismen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C4E4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Einführung in Pragmatik und Diskurs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Seminar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Softwareprojekt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12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Ergänzungsfach oder Struktur einer Fremdsprache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34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7F7F7"/>
                    </a:solidFill>
                  </a:tcPr>
                </a:tc>
              </a:tr>
              <a:tr h="831974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 b="1">
                          <a:solidFill>
                            <a:srgbClr val="4C4E4D"/>
                          </a:solidFill>
                          <a:sym typeface="Helvetica Neue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4C4E4D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Seminar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C4E4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Wahlpflicht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15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Neural Networks: Implementation and Application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500">
                          <a:solidFill>
                            <a:srgbClr val="4C4E4D"/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500">
                          <a:solidFill>
                            <a:srgbClr val="4C4E4D"/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500">
                          <a:solidFill>
                            <a:srgbClr val="4C4E4D"/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500">
                          <a:solidFill>
                            <a:srgbClr val="4C4E4D"/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28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</a:tr>
              <a:tr h="554648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 b="1">
                          <a:solidFill>
                            <a:srgbClr val="4C4E4D"/>
                          </a:solidFill>
                          <a:sym typeface="Helvetica Neue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4C4E4D"/>
                      </a:solidFill>
                      <a:miter lim="400000"/>
                    </a:lnR>
                    <a:lnB w="38100">
                      <a:solidFill>
                        <a:srgbClr val="4C4E4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Bachelor-Seminar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C4E4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38100">
                      <a:solidFill>
                        <a:srgbClr val="4C4E4D"/>
                      </a:solidFill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38100">
                      <a:solidFill>
                        <a:srgbClr val="4C4E4D"/>
                      </a:solidFill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Bachelorarbeit und Kolloquium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38100">
                      <a:solidFill>
                        <a:srgbClr val="4C4E4D"/>
                      </a:solidFill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12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38100">
                      <a:solidFill>
                        <a:srgbClr val="4C4E4D"/>
                      </a:solidFill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Wahlpflicht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38100">
                      <a:solidFill>
                        <a:srgbClr val="4C4E4D"/>
                      </a:solidFill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9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38100">
                      <a:solidFill>
                        <a:srgbClr val="4C4E4D"/>
                      </a:solidFill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500">
                          <a:solidFill>
                            <a:srgbClr val="4C4E4D"/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38100">
                      <a:solidFill>
                        <a:srgbClr val="4C4E4D"/>
                      </a:solidFill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500">
                          <a:solidFill>
                            <a:srgbClr val="4C4E4D"/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38100">
                      <a:solidFill>
                        <a:srgbClr val="4C4E4D"/>
                      </a:solidFill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500">
                          <a:solidFill>
                            <a:srgbClr val="4C4E4D"/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38100">
                      <a:solidFill>
                        <a:srgbClr val="4C4E4D"/>
                      </a:solidFill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500">
                          <a:solidFill>
                            <a:srgbClr val="4C4E4D"/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38100">
                      <a:solidFill>
                        <a:srgbClr val="4C4E4D"/>
                      </a:solidFill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solidFill>
                            <a:srgbClr val="4C4E4D"/>
                          </a:solidFill>
                          <a:sym typeface="Helvetica Neue"/>
                        </a:rPr>
                        <a:t>28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38100">
                      <a:solidFill>
                        <a:srgbClr val="4C4E4D"/>
                      </a:solidFill>
                      <a:miter lim="400000"/>
                    </a:lnB>
                    <a:solidFill>
                      <a:srgbClr val="F7F7F7"/>
                    </a:solidFill>
                  </a:tcPr>
                </a:tc>
              </a:tr>
              <a:tr h="291114">
                <a:tc>
                  <a:txBody>
                    <a:bodyPr/>
                    <a:lstStyle/>
                    <a:p>
                      <a:pPr algn="l" defTabSz="457200">
                        <a:defRPr sz="1500" b="1">
                          <a:solidFill>
                            <a:srgbClr val="4C4E4D"/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T w="38100">
                      <a:solidFill>
                        <a:srgbClr val="4C4E4D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500" b="1">
                          <a:solidFill>
                            <a:srgbClr val="4C4E4D"/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0" marR="0" marT="0" marB="0" horzOverflow="overflow">
                    <a:lnT w="38100">
                      <a:solidFill>
                        <a:srgbClr val="4C4E4D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500" b="1">
                          <a:solidFill>
                            <a:srgbClr val="4C4E4D"/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0" marR="0" marT="0" marB="0" horzOverflow="overflow">
                    <a:lnT w="38100">
                      <a:solidFill>
                        <a:srgbClr val="4C4E4D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500" b="1">
                          <a:solidFill>
                            <a:srgbClr val="4C4E4D"/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0" marR="0" marT="0" marB="0" horzOverflow="overflow">
                    <a:lnT w="38100">
                      <a:solidFill>
                        <a:srgbClr val="4C4E4D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500" b="1">
                          <a:solidFill>
                            <a:srgbClr val="4C4E4D"/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0" marR="0" marT="0" marB="0" horzOverflow="overflow">
                    <a:lnT w="38100">
                      <a:solidFill>
                        <a:srgbClr val="4C4E4D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500" b="1">
                          <a:solidFill>
                            <a:srgbClr val="4C4E4D"/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0" marR="0" marT="0" marB="0" horzOverflow="overflow">
                    <a:lnT w="38100">
                      <a:solidFill>
                        <a:srgbClr val="4C4E4D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500" b="1">
                          <a:solidFill>
                            <a:srgbClr val="4C4E4D"/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0" marR="0" marT="0" marB="0" horzOverflow="overflow">
                    <a:lnT w="38100">
                      <a:solidFill>
                        <a:srgbClr val="4C4E4D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500" b="1">
                          <a:solidFill>
                            <a:srgbClr val="4C4E4D"/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0" marR="0" marT="0" marB="0" horzOverflow="overflow">
                    <a:lnT w="38100">
                      <a:solidFill>
                        <a:srgbClr val="4C4E4D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500" b="1">
                          <a:solidFill>
                            <a:srgbClr val="4C4E4D"/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0" marR="0" marT="0" marB="0" horzOverflow="overflow">
                    <a:lnT w="38100">
                      <a:solidFill>
                        <a:srgbClr val="4C4E4D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500" b="1">
                          <a:solidFill>
                            <a:srgbClr val="4C4E4D"/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0" marR="0" marT="0" marB="0" horzOverflow="overflow">
                    <a:lnT w="38100">
                      <a:solidFill>
                        <a:srgbClr val="4C4E4D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500" b="1">
                          <a:solidFill>
                            <a:srgbClr val="4C4E4D"/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0" marR="0" marT="0" marB="0" horzOverflow="overflow">
                    <a:lnT w="38100">
                      <a:solidFill>
                        <a:srgbClr val="4C4E4D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 b="1">
                          <a:solidFill>
                            <a:srgbClr val="4C4E4D"/>
                          </a:solidFill>
                          <a:sym typeface="Helvetica Neue"/>
                        </a:rPr>
                        <a:t>180</a:t>
                      </a:r>
                    </a:p>
                  </a:txBody>
                  <a:tcPr marL="0" marR="0" marT="0" marB="0" horzOverflow="overflow">
                    <a:lnR w="12700">
                      <a:solidFill>
                        <a:srgbClr val="CCCCCC"/>
                      </a:solidFill>
                      <a:miter lim="400000"/>
                    </a:lnR>
                    <a:lnT w="38100">
                      <a:solidFill>
                        <a:srgbClr val="4C4E4D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1" name="Rechteck"/>
          <p:cNvSpPr/>
          <p:nvPr/>
        </p:nvSpPr>
        <p:spPr>
          <a:xfrm>
            <a:off x="1752600" y="3695700"/>
            <a:ext cx="10363200" cy="1069975"/>
          </a:xfrm>
          <a:prstGeom prst="rect">
            <a:avLst/>
          </a:prstGeom>
          <a:solidFill>
            <a:srgbClr val="FFFFFF">
              <a:alpha val="6598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endParaRPr/>
          </a:p>
        </p:txBody>
      </p:sp>
      <p:sp>
        <p:nvSpPr>
          <p:cNvPr id="102" name="Rechteck"/>
          <p:cNvSpPr/>
          <p:nvPr/>
        </p:nvSpPr>
        <p:spPr>
          <a:xfrm>
            <a:off x="1752600" y="5892800"/>
            <a:ext cx="10363200" cy="1069975"/>
          </a:xfrm>
          <a:prstGeom prst="rect">
            <a:avLst/>
          </a:prstGeom>
          <a:solidFill>
            <a:srgbClr val="FFFFFF">
              <a:alpha val="6598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endParaRPr/>
          </a:p>
        </p:txBody>
      </p:sp>
      <p:sp>
        <p:nvSpPr>
          <p:cNvPr id="103" name="Rechteck"/>
          <p:cNvSpPr/>
          <p:nvPr/>
        </p:nvSpPr>
        <p:spPr>
          <a:xfrm>
            <a:off x="1777999" y="7823200"/>
            <a:ext cx="10363201" cy="446386"/>
          </a:xfrm>
          <a:prstGeom prst="rect">
            <a:avLst/>
          </a:prstGeom>
          <a:solidFill>
            <a:srgbClr val="FFFFFF">
              <a:alpha val="6598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1" animBg="1" advAuto="0"/>
      <p:bldP spid="102" grpId="2" animBg="1" advAuto="0"/>
      <p:bldP spid="103" grpId="3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Vorlesungen (Pflicht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Vorlesungen (Pflicht)</a:t>
            </a:r>
          </a:p>
        </p:txBody>
      </p:sp>
      <p:sp>
        <p:nvSpPr>
          <p:cNvPr id="106" name="Einführung in die Computerlinguistik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Einführung in die Computerlinguistik</a:t>
            </a:r>
          </a:p>
          <a:p>
            <a:pPr lvl="1"/>
            <a:r>
              <a:t>Vera Demberg</a:t>
            </a:r>
          </a:p>
          <a:p>
            <a:pPr lvl="1"/>
            <a:r>
              <a:t>Di 10:15–11:45, Konferenzraum 1.17</a:t>
            </a:r>
          </a:p>
          <a:p>
            <a:r>
              <a:t>Einführung in die Psycholinguistik</a:t>
            </a:r>
          </a:p>
          <a:p>
            <a:pPr lvl="1"/>
            <a:r>
              <a:t>Heiner Drenhaus</a:t>
            </a:r>
          </a:p>
          <a:p>
            <a:pPr lvl="1"/>
            <a:r>
              <a:t>Do 8:30–10:00, Hörsaal I, Geb. B31</a:t>
            </a:r>
          </a:p>
          <a:p>
            <a:r>
              <a:t>Einführung in die Syntax und Morphologie</a:t>
            </a:r>
          </a:p>
          <a:p>
            <a:pPr lvl="1"/>
            <a:r>
              <a:t>Tania Avgustinova</a:t>
            </a:r>
          </a:p>
          <a:p>
            <a:pPr lvl="1"/>
            <a:r>
              <a:t>Do 14:15–15:45, Fr 10:15–11:45, Raum -1.05</a:t>
            </a:r>
          </a:p>
          <a:p>
            <a:pPr lvl="1"/>
            <a:r>
              <a:t>Fr 14:15–15:45, Hörsaal 0.03, Geb. B32</a:t>
            </a:r>
          </a:p>
        </p:txBody>
      </p:sp>
      <p:sp>
        <p:nvSpPr>
          <p:cNvPr id="10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522388" y="9321800"/>
            <a:ext cx="230288" cy="317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DejaVu Sans"/>
        <a:ea typeface="DejaVu Sans"/>
        <a:cs typeface="DejaVu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DejaVu Sans"/>
        <a:ea typeface="DejaVu Sans"/>
        <a:cs typeface="DejaVu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1109</Words>
  <Application>Microsoft Office PowerPoint</Application>
  <PresentationFormat>Benutzerdefiniert</PresentationFormat>
  <Paragraphs>321</Paragraphs>
  <Slides>27</Slides>
  <Notes>0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8" baseType="lpstr">
      <vt:lpstr>White</vt:lpstr>
      <vt:lpstr>Einführungsveranstaltung BSc Computerlinguistik</vt:lpstr>
      <vt:lpstr>Studienkoordinator</vt:lpstr>
      <vt:lpstr>Andere Ansprechpartner</vt:lpstr>
      <vt:lpstr>Anmeldungen zu Prüfungsleistungen</vt:lpstr>
      <vt:lpstr>Prüfungsleistungen wiederholen</vt:lpstr>
      <vt:lpstr>Fortschrittskontrolle</vt:lpstr>
      <vt:lpstr>Fremdsprache &amp; Ergänzungsfach</vt:lpstr>
      <vt:lpstr>Beispielstundenplan (laut StO)</vt:lpstr>
      <vt:lpstr>Vorlesungen (Pflicht)</vt:lpstr>
      <vt:lpstr>Vorlesungen (Pflicht)</vt:lpstr>
      <vt:lpstr>Vorlesungen (Wahlpflicht)</vt:lpstr>
      <vt:lpstr>Informatik-Vorlesungen (Wahlpflicht)</vt:lpstr>
      <vt:lpstr>Proseminare</vt:lpstr>
      <vt:lpstr>Seminare</vt:lpstr>
      <vt:lpstr>Seminare</vt:lpstr>
      <vt:lpstr>Softwareprojekte</vt:lpstr>
      <vt:lpstr>Pause</vt:lpstr>
      <vt:lpstr>Orientation meeting MSc. Language Science and Technology</vt:lpstr>
      <vt:lpstr>Study Coordinator</vt:lpstr>
      <vt:lpstr>Registration for exams</vt:lpstr>
      <vt:lpstr>Requirements</vt:lpstr>
      <vt:lpstr>Core Lectures</vt:lpstr>
      <vt:lpstr>Additional Lectures</vt:lpstr>
      <vt:lpstr>Seminars [1/2]</vt:lpstr>
      <vt:lpstr>Seminars [2/2]</vt:lpstr>
      <vt:lpstr>Software Projects</vt:lpstr>
      <vt:lpstr>Software Projects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Einführungsveranstaltung BSc Computerlinguistik</dc:title>
  <dc:creator>Dietrich Klakow</dc:creator>
  <cp:lastModifiedBy>Dietrich Klakow</cp:lastModifiedBy>
  <cp:revision>14</cp:revision>
  <dcterms:modified xsi:type="dcterms:W3CDTF">2018-10-16T15:29:51Z</dcterms:modified>
</cp:coreProperties>
</file>