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342" r:id="rId3"/>
    <p:sldId id="341" r:id="rId4"/>
    <p:sldId id="293" r:id="rId5"/>
    <p:sldId id="319" r:id="rId6"/>
    <p:sldId id="294" r:id="rId7"/>
    <p:sldId id="303" r:id="rId8"/>
    <p:sldId id="343" r:id="rId9"/>
    <p:sldId id="304" r:id="rId10"/>
    <p:sldId id="305" r:id="rId11"/>
    <p:sldId id="306" r:id="rId12"/>
    <p:sldId id="307" r:id="rId13"/>
    <p:sldId id="308" r:id="rId14"/>
    <p:sldId id="309" r:id="rId15"/>
    <p:sldId id="344" r:id="rId16"/>
    <p:sldId id="310" r:id="rId17"/>
    <p:sldId id="311" r:id="rId18"/>
    <p:sldId id="312" r:id="rId19"/>
    <p:sldId id="313" r:id="rId20"/>
    <p:sldId id="314" r:id="rId21"/>
    <p:sldId id="336" r:id="rId22"/>
    <p:sldId id="345" r:id="rId23"/>
    <p:sldId id="321" r:id="rId24"/>
    <p:sldId id="325" r:id="rId25"/>
    <p:sldId id="315" r:id="rId26"/>
    <p:sldId id="322" r:id="rId27"/>
    <p:sldId id="323" r:id="rId28"/>
    <p:sldId id="346" r:id="rId29"/>
    <p:sldId id="324" r:id="rId30"/>
    <p:sldId id="326" r:id="rId31"/>
    <p:sldId id="327" r:id="rId32"/>
    <p:sldId id="328" r:id="rId33"/>
    <p:sldId id="347" r:id="rId34"/>
    <p:sldId id="329" r:id="rId35"/>
    <p:sldId id="330" r:id="rId36"/>
    <p:sldId id="331" r:id="rId37"/>
    <p:sldId id="332" r:id="rId38"/>
    <p:sldId id="333" r:id="rId39"/>
    <p:sldId id="334" r:id="rId40"/>
    <p:sldId id="335" r:id="rId41"/>
    <p:sldId id="337" r:id="rId42"/>
    <p:sldId id="339" r:id="rId43"/>
    <p:sldId id="338" r:id="rId44"/>
    <p:sldId id="384" r:id="rId45"/>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2909">
          <p15:clr>
            <a:srgbClr val="A4A3A4"/>
          </p15:clr>
        </p15:guide>
      </p15:sldGuideLst>
    </p:ext>
    <p:ext uri="{2D200454-40CA-4A62-9FC3-DE9A4176ACB9}">
      <p15:notesGuideLst xmlns:p15="http://schemas.microsoft.com/office/powerpoint/2012/main">
        <p15:guide id="1" orient="horz" pos="3284">
          <p15:clr>
            <a:srgbClr val="A4A3A4"/>
          </p15:clr>
        </p15:guide>
        <p15:guide id="2" pos="22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C000"/>
    <a:srgbClr val="3F7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20" autoAdjust="0"/>
    <p:restoredTop sz="93168" autoAdjust="0"/>
  </p:normalViewPr>
  <p:slideViewPr>
    <p:cSldViewPr snapToGrid="0" showGuides="1">
      <p:cViewPr varScale="1">
        <p:scale>
          <a:sx n="108" d="100"/>
          <a:sy n="108" d="100"/>
        </p:scale>
        <p:origin x="1296" y="96"/>
      </p:cViewPr>
      <p:guideLst>
        <p:guide orient="horz" pos="2181"/>
        <p:guide pos="2909"/>
      </p:guideLst>
    </p:cSldViewPr>
  </p:slideViewPr>
  <p:notesTextViewPr>
    <p:cViewPr>
      <p:scale>
        <a:sx n="1" d="1"/>
        <a:sy n="1" d="1"/>
      </p:scale>
      <p:origin x="0" y="0"/>
    </p:cViewPr>
  </p:notesTextViewPr>
  <p:notesViewPr>
    <p:cSldViewPr snapToGrid="0">
      <p:cViewPr varScale="1">
        <p:scale>
          <a:sx n="96" d="100"/>
          <a:sy n="96" d="100"/>
        </p:scale>
        <p:origin x="-1596" y="-96"/>
      </p:cViewPr>
      <p:guideLst>
        <p:guide orient="horz" pos="3284"/>
        <p:guide pos="22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7BA6A6D8-A047-4A30-9DAD-B589E52CC8BD}" type="datetimeFigureOut">
              <a:rPr lang="zh-CN" altLang="en-US" smtClean="0"/>
              <a:t>2021/12/29</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64C083B-3359-4272-80A3-FFF9ECA3CA0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C083B-3359-4272-80A3-FFF9ECA3CA08}"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C083B-3359-4272-80A3-FFF9ECA3CA08}"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52400"/>
            <a:ext cx="2085975"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110288"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831850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11163" y="3810000"/>
            <a:ext cx="831850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408305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1143000"/>
            <a:ext cx="408305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6613" y="3810000"/>
            <a:ext cx="408305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表格占位符 2"/>
          <p:cNvSpPr>
            <a:spLocks noGrp="1"/>
          </p:cNvSpPr>
          <p:nvPr>
            <p:ph type="tbl" idx="1"/>
          </p:nvPr>
        </p:nvSpPr>
        <p:spPr>
          <a:xfrm>
            <a:off x="411163" y="1143000"/>
            <a:ext cx="8318500" cy="5181600"/>
          </a:xfrm>
        </p:spPr>
        <p:txBody>
          <a:bodyPr/>
          <a:lstStyle/>
          <a:p>
            <a:pPr lvl="0"/>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sp>
        <p:nvSpPr>
          <p:cNvPr id="8" name="文本占位符 2"/>
          <p:cNvSpPr>
            <a:spLocks noGrp="1"/>
          </p:cNvSpPr>
          <p:nvPr>
            <p:ph idx="1"/>
          </p:nvPr>
        </p:nvSpPr>
        <p:spPr>
          <a:xfrm>
            <a:off x="628650" y="1224076"/>
            <a:ext cx="7886700" cy="5110521"/>
          </a:xfrm>
          <a:prstGeom prst="rect">
            <a:avLst/>
          </a:prstGeom>
        </p:spPr>
        <p:txBody>
          <a:bodyPr vert="horz" lIns="91440" tIns="45720" rIns="91440" bIns="45720" rtlCol="0">
            <a:normAutofit/>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标题占位符 1"/>
          <p:cNvSpPr>
            <a:spLocks noGrp="1"/>
          </p:cNvSpPr>
          <p:nvPr>
            <p:ph type="title"/>
          </p:nvPr>
        </p:nvSpPr>
        <p:spPr>
          <a:xfrm>
            <a:off x="204097" y="250835"/>
            <a:ext cx="7886700" cy="854073"/>
          </a:xfrm>
          <a:prstGeom prst="rect">
            <a:avLst/>
          </a:prstGeom>
        </p:spPr>
        <p:txBody>
          <a:bodyPr vert="horz" lIns="91440" tIns="45720" rIns="91440" bIns="45720" rtlCol="0" anchor="ctr">
            <a:normAutofit/>
          </a:bodyPr>
          <a:lstStyle>
            <a:lvl1pPr>
              <a:defRPr b="1">
                <a:latin typeface="微软雅黑" pitchFamily="34" charset="-122"/>
                <a:ea typeface="微软雅黑" pitchFamily="34" charset="-122"/>
              </a:defRPr>
            </a:lvl1pPr>
          </a:lstStyle>
          <a:p>
            <a:r>
              <a:rPr lang="zh-CN" altLang="en-US" dirty="0"/>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微软雅黑"/>
                <a:cs typeface="微软雅黑"/>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0"/>
            <a:ext cx="2926079"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12/29/2021</a:t>
            </a:fld>
            <a:endParaRPr lang="en-US"/>
          </a:p>
        </p:txBody>
      </p:sp>
      <p:sp>
        <p:nvSpPr>
          <p:cNvPr id="7" name="Holder 7"/>
          <p:cNvSpPr>
            <a:spLocks noGrp="1"/>
          </p:cNvSpPr>
          <p:nvPr>
            <p:ph type="sldNum" sz="quarter" idx="7"/>
          </p:nvPr>
        </p:nvSpPr>
        <p:spPr>
          <a:xfrm>
            <a:off x="8486140" y="6456631"/>
            <a:ext cx="221615" cy="177800"/>
          </a:xfrm>
          <a:prstGeom prst="rect">
            <a:avLst/>
          </a:prstGeom>
        </p:spPr>
        <p:txBody>
          <a:bodyPr lIns="0" tIns="0" rIns="0" bIns="0"/>
          <a:lstStyle>
            <a:lvl1pPr>
              <a:defRPr sz="1200" b="0" i="0">
                <a:solidFill>
                  <a:schemeClr val="tx1"/>
                </a:solidFill>
                <a:latin typeface="Arial" panose="020B0604020202090204"/>
                <a:cs typeface="Arial" panose="020B0604020202090204"/>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p>
            <a:pPr lvl="0"/>
            <a:r>
              <a:rPr lang="en-US" altLang="zh-CN"/>
              <a:t>Click to edit Master text styles</a:t>
            </a:r>
          </a:p>
          <a:p>
            <a:pPr lvl="1"/>
            <a:r>
              <a:rPr lang="en-US" altLang="zh-CN"/>
              <a:t>Second Level</a:t>
            </a:r>
          </a:p>
          <a:p>
            <a:pPr lvl="2"/>
            <a:r>
              <a:rPr lang="en-US" altLang="zh-CN"/>
              <a:t> Third Level</a:t>
            </a:r>
          </a:p>
        </p:txBody>
      </p:sp>
      <p:cxnSp>
        <p:nvCxnSpPr>
          <p:cNvPr id="10" name="直接连接符 9"/>
          <p:cNvCxnSpPr/>
          <p:nvPr/>
        </p:nvCxnSpPr>
        <p:spPr>
          <a:xfrm>
            <a:off x="0" y="928688"/>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9" name="Picture 4" descr="E:\学校\20121109221446303940.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199438" y="549275"/>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p:cNvSpPr>
            <a:spLocks noChangeArrowheads="1"/>
          </p:cNvSpPr>
          <p:nvPr/>
        </p:nvSpPr>
        <p:spPr bwMode="auto">
          <a:xfrm>
            <a:off x="381000" y="6397625"/>
            <a:ext cx="83645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sz="1400" b="1">
                <a:solidFill>
                  <a:schemeClr val="tx1"/>
                </a:solidFill>
                <a:latin typeface="Arial" panose="020B0604020202090204" pitchFamily="34" charset="0"/>
              </a:defRPr>
            </a:lvl1pPr>
            <a:lvl2pPr marL="742950" indent="-285750">
              <a:defRPr sz="1400" b="1">
                <a:solidFill>
                  <a:schemeClr val="tx1"/>
                </a:solidFill>
                <a:latin typeface="Arial" panose="020B0604020202090204" pitchFamily="34" charset="0"/>
              </a:defRPr>
            </a:lvl2pPr>
            <a:lvl3pPr marL="1143000" indent="-228600">
              <a:defRPr sz="1400" b="1">
                <a:solidFill>
                  <a:schemeClr val="tx1"/>
                </a:solidFill>
                <a:latin typeface="Arial" panose="020B0604020202090204" pitchFamily="34" charset="0"/>
              </a:defRPr>
            </a:lvl3pPr>
            <a:lvl4pPr marL="1600200" indent="-228600">
              <a:defRPr sz="1400" b="1">
                <a:solidFill>
                  <a:schemeClr val="tx1"/>
                </a:solidFill>
                <a:latin typeface="Arial" panose="020B0604020202090204" pitchFamily="34" charset="0"/>
              </a:defRPr>
            </a:lvl4pPr>
            <a:lvl5pPr marL="2057400" indent="-228600">
              <a:defRPr sz="1400" b="1">
                <a:solidFill>
                  <a:schemeClr val="tx1"/>
                </a:solidFill>
                <a:latin typeface="Arial" panose="020B0604020202090204" pitchFamily="34" charset="0"/>
              </a:defRPr>
            </a:lvl5pPr>
            <a:lvl6pPr marL="2514600" indent="-228600" eaLnBrk="0" fontAlgn="base" hangingPunct="0">
              <a:spcBef>
                <a:spcPct val="0"/>
              </a:spcBef>
              <a:spcAft>
                <a:spcPct val="0"/>
              </a:spcAft>
              <a:defRPr sz="1400" b="1">
                <a:solidFill>
                  <a:schemeClr val="tx1"/>
                </a:solidFill>
                <a:latin typeface="Arial" panose="020B0604020202090204" pitchFamily="34" charset="0"/>
              </a:defRPr>
            </a:lvl6pPr>
            <a:lvl7pPr marL="2971800" indent="-228600" eaLnBrk="0" fontAlgn="base" hangingPunct="0">
              <a:spcBef>
                <a:spcPct val="0"/>
              </a:spcBef>
              <a:spcAft>
                <a:spcPct val="0"/>
              </a:spcAft>
              <a:defRPr sz="1400" b="1">
                <a:solidFill>
                  <a:schemeClr val="tx1"/>
                </a:solidFill>
                <a:latin typeface="Arial" panose="020B0604020202090204" pitchFamily="34" charset="0"/>
              </a:defRPr>
            </a:lvl7pPr>
            <a:lvl8pPr marL="3429000" indent="-228600" eaLnBrk="0" fontAlgn="base" hangingPunct="0">
              <a:spcBef>
                <a:spcPct val="0"/>
              </a:spcBef>
              <a:spcAft>
                <a:spcPct val="0"/>
              </a:spcAft>
              <a:defRPr sz="1400" b="1">
                <a:solidFill>
                  <a:schemeClr val="tx1"/>
                </a:solidFill>
                <a:latin typeface="Arial" panose="020B0604020202090204" pitchFamily="34" charset="0"/>
              </a:defRPr>
            </a:lvl8pPr>
            <a:lvl9pPr marL="3886200" indent="-228600" eaLnBrk="0" fontAlgn="base" hangingPunct="0">
              <a:spcBef>
                <a:spcPct val="0"/>
              </a:spcBef>
              <a:spcAft>
                <a:spcPct val="0"/>
              </a:spcAft>
              <a:defRPr sz="1400" b="1">
                <a:solidFill>
                  <a:schemeClr val="tx1"/>
                </a:solidFill>
                <a:latin typeface="Arial" panose="020B0604020202090204" pitchFamily="34" charset="0"/>
              </a:defRPr>
            </a:lvl9pPr>
          </a:lstStyle>
          <a:p>
            <a:pPr>
              <a:lnSpc>
                <a:spcPts val="2000"/>
              </a:lnSpc>
            </a:pPr>
            <a:r>
              <a:rPr lang="en-US" altLang="zh-CN" sz="1200" b="0" dirty="0">
                <a:solidFill>
                  <a:srgbClr val="000000"/>
                </a:solidFill>
                <a:ea typeface="宋体" charset="-122"/>
              </a:rPr>
              <a:t>								                   </a:t>
            </a:r>
            <a:fld id="{22B54924-A7E0-4231-A067-C7DF1FEEF9D5}" type="slidenum">
              <a:rPr lang="en-US" altLang="zh-CN" sz="1200" b="0" smtClean="0">
                <a:solidFill>
                  <a:srgbClr val="000000"/>
                </a:solidFill>
                <a:ea typeface="宋体" charset="-122"/>
              </a:rPr>
              <a:t>‹#›</a:t>
            </a:fld>
            <a:r>
              <a:rPr lang="en-US" altLang="zh-CN" sz="1200" b="0" dirty="0">
                <a:solidFill>
                  <a:srgbClr val="000000"/>
                </a:solidFill>
                <a:ea typeface="宋体"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90204" pitchFamily="34"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anose="02020503050405090304"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anose="02020503050405090304"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anose="02020503050405090304"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anose="02020503050405090304"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anose="02020503050405090304"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anose="0202050305040509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ctrTitle"/>
          </p:nvPr>
        </p:nvSpPr>
        <p:spPr>
          <a:xfrm>
            <a:off x="0" y="1444865"/>
            <a:ext cx="9144000" cy="1870704"/>
          </a:xfrm>
        </p:spPr>
        <p:txBody>
          <a:bodyPr>
            <a:noAutofit/>
          </a:bodyPr>
          <a:lstStyle/>
          <a:p>
            <a:pPr algn="ctr">
              <a:lnSpc>
                <a:spcPct val="100000"/>
              </a:lnSpc>
            </a:pPr>
            <a:r>
              <a:rPr lang="en-US" altLang="zh-CN" sz="4800" dirty="0">
                <a:solidFill>
                  <a:srgbClr val="C00000"/>
                </a:solidFill>
                <a:latin typeface="微软雅黑" pitchFamily="34" charset="-122"/>
                <a:ea typeface="微软雅黑" pitchFamily="34" charset="-122"/>
              </a:rPr>
              <a:t>Bitcoin</a:t>
            </a:r>
            <a:r>
              <a:rPr lang="zh-CN" altLang="en-US" sz="4800" dirty="0">
                <a:solidFill>
                  <a:srgbClr val="C00000"/>
                </a:solidFill>
                <a:latin typeface="微软雅黑" pitchFamily="34" charset="-122"/>
                <a:ea typeface="微软雅黑" pitchFamily="34" charset="-122"/>
              </a:rPr>
              <a:t> 网络、匿名、监管</a:t>
            </a:r>
            <a:endParaRPr lang="zh-CN" altLang="en-US" sz="4000" b="0" dirty="0">
              <a:solidFill>
                <a:srgbClr val="C00000"/>
              </a:solidFill>
              <a:latin typeface="微软雅黑" pitchFamily="34" charset="-122"/>
              <a:ea typeface="微软雅黑" pitchFamily="34" charset="-122"/>
            </a:endParaRPr>
          </a:p>
        </p:txBody>
      </p:sp>
      <p:sp>
        <p:nvSpPr>
          <p:cNvPr id="12" name="副标题 2"/>
          <p:cNvSpPr>
            <a:spLocks noGrp="1"/>
          </p:cNvSpPr>
          <p:nvPr>
            <p:ph type="subTitle" idx="1"/>
          </p:nvPr>
        </p:nvSpPr>
        <p:spPr>
          <a:xfrm>
            <a:off x="0" y="3726512"/>
            <a:ext cx="9144000" cy="2226455"/>
          </a:xfrm>
        </p:spPr>
        <p:txBody>
          <a:bodyPr>
            <a:normAutofit/>
          </a:bodyPr>
          <a:lstStyle/>
          <a:p>
            <a:r>
              <a:rPr lang="zh-CN" altLang="en-US" sz="3200" b="1" dirty="0">
                <a:latin typeface="微软雅黑" pitchFamily="34" charset="-122"/>
                <a:ea typeface="微软雅黑" pitchFamily="34" charset="-122"/>
              </a:rPr>
              <a:t>陈亮 </a:t>
            </a:r>
            <a:r>
              <a:rPr lang="en-US" altLang="zh-CN" sz="3200" b="1" dirty="0">
                <a:latin typeface="微软雅黑" pitchFamily="34" charset="-122"/>
                <a:ea typeface="微软雅黑" pitchFamily="34" charset="-122"/>
              </a:rPr>
              <a:t>,</a:t>
            </a:r>
            <a:r>
              <a:rPr lang="zh-CN" altLang="en-US" sz="3200" b="1" dirty="0">
                <a:latin typeface="微软雅黑" pitchFamily="34" charset="-122"/>
                <a:ea typeface="微软雅黑" pitchFamily="34" charset="-122"/>
              </a:rPr>
              <a:t> </a:t>
            </a:r>
            <a:r>
              <a:rPr lang="zh-CN" altLang="en-US" sz="3200" dirty="0">
                <a:latin typeface="微软雅黑" pitchFamily="34" charset="-122"/>
                <a:ea typeface="微软雅黑" pitchFamily="34" charset="-122"/>
              </a:rPr>
              <a:t>副教授</a:t>
            </a:r>
            <a:endParaRPr lang="en-US" altLang="zh-CN" sz="3200" dirty="0">
              <a:latin typeface="微软雅黑" pitchFamily="34" charset="-122"/>
              <a:ea typeface="微软雅黑" pitchFamily="34" charset="-122"/>
            </a:endParaRPr>
          </a:p>
          <a:p>
            <a:pPr>
              <a:spcBef>
                <a:spcPts val="1800"/>
              </a:spcBef>
            </a:pPr>
            <a:r>
              <a:rPr lang="zh-CN" altLang="en-US" dirty="0">
                <a:latin typeface="微软雅黑" pitchFamily="34" charset="-122"/>
                <a:ea typeface="微软雅黑" pitchFamily="34" charset="-122"/>
              </a:rPr>
              <a:t>中山大学</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计算机学院</a:t>
            </a:r>
            <a:endParaRPr lang="en-US" altLang="zh-CN" dirty="0">
              <a:latin typeface="微软雅黑" pitchFamily="34" charset="-122"/>
              <a:ea typeface="微软雅黑" pitchFamily="34" charset="-122"/>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156" y="157863"/>
            <a:ext cx="2055507" cy="61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a:picLocks noChangeAspect="1"/>
          </p:cNvPicPr>
          <p:nvPr/>
        </p:nvPicPr>
        <p:blipFill rotWithShape="1">
          <a:blip r:embed="rId3" cstate="print"/>
          <a:srcRect l="4245" r="-1"/>
          <a:stretch>
            <a:fillRect/>
          </a:stretch>
        </p:blipFill>
        <p:spPr>
          <a:xfrm>
            <a:off x="6232135" y="29427"/>
            <a:ext cx="1891145" cy="8760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en-US" spc="-5" dirty="0"/>
              <a:t>P2P </a:t>
            </a:r>
            <a:r>
              <a:rPr lang="zh-CN" altLang="en-US" spc="-5" dirty="0"/>
              <a:t>网络结构</a:t>
            </a:r>
            <a:endParaRPr dirty="0"/>
          </a:p>
        </p:txBody>
      </p:sp>
      <p:sp>
        <p:nvSpPr>
          <p:cNvPr id="3" name="object 3"/>
          <p:cNvSpPr txBox="1"/>
          <p:nvPr/>
        </p:nvSpPr>
        <p:spPr>
          <a:xfrm>
            <a:off x="272029" y="1114951"/>
            <a:ext cx="8016947" cy="4060086"/>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400" spc="-5" dirty="0">
                <a:latin typeface="微软雅黑"/>
                <a:cs typeface="微软雅黑"/>
              </a:rPr>
              <a:t>比特币：非结构化点对点网络</a:t>
            </a:r>
            <a:endParaRPr lang="en-US" sz="2400" dirty="0">
              <a:latin typeface="微软雅黑"/>
              <a:cs typeface="微软雅黑"/>
            </a:endParaRPr>
          </a:p>
          <a:p>
            <a:pPr marL="756285" lvl="1" indent="-286385">
              <a:lnSpc>
                <a:spcPct val="100000"/>
              </a:lnSpc>
              <a:spcBef>
                <a:spcPts val="1680"/>
              </a:spcBef>
              <a:buClr>
                <a:srgbClr val="F79546"/>
              </a:buClr>
              <a:buFont typeface="Wingdings" panose="05000000000000000000"/>
              <a:buChar char=""/>
              <a:tabLst>
                <a:tab pos="756920" algn="l"/>
              </a:tabLst>
            </a:pPr>
            <a:r>
              <a:rPr lang="zh-CN" altLang="en-US" sz="2000" spc="-5" dirty="0">
                <a:solidFill>
                  <a:srgbClr val="C00000"/>
                </a:solidFill>
                <a:latin typeface="微软雅黑"/>
                <a:cs typeface="微软雅黑"/>
              </a:rPr>
              <a:t>结构化网络</a:t>
            </a:r>
            <a:endParaRPr lang="zh-CN" altLang="en-US" sz="2000" dirty="0">
              <a:latin typeface="微软雅黑"/>
              <a:cs typeface="微软雅黑"/>
            </a:endParaRPr>
          </a:p>
          <a:p>
            <a:pPr marL="1212850" marR="5080" lvl="2" indent="-285750">
              <a:spcBef>
                <a:spcPts val="490"/>
              </a:spcBef>
              <a:buClr>
                <a:srgbClr val="006FC0"/>
              </a:buClr>
              <a:buSzPct val="119000"/>
              <a:buFont typeface="Arial" panose="020B0604020202090204" pitchFamily="34" charset="0"/>
              <a:buChar char="•"/>
              <a:tabLst>
                <a:tab pos="1155700" algn="l"/>
                <a:tab pos="2103120" algn="l"/>
              </a:tabLst>
            </a:pPr>
            <a:r>
              <a:rPr lang="zh-CN" altLang="en-US" spc="-5" dirty="0">
                <a:latin typeface="微软雅黑"/>
                <a:cs typeface="微软雅黑"/>
              </a:rPr>
              <a:t>结构化网络的主要优势</a:t>
            </a:r>
            <a:r>
              <a:rPr lang="en-US" altLang="zh-CN" spc="-5" dirty="0">
                <a:latin typeface="微软雅黑"/>
                <a:cs typeface="微软雅黑"/>
              </a:rPr>
              <a:t>——</a:t>
            </a:r>
            <a:r>
              <a:rPr lang="zh-CN" altLang="en-US" spc="-5" dirty="0">
                <a:latin typeface="微软雅黑"/>
                <a:cs typeface="微软雅黑"/>
              </a:rPr>
              <a:t>快速搜索特定信息</a:t>
            </a:r>
            <a:endParaRPr lang="en-US" altLang="zh-CN" spc="-5" dirty="0">
              <a:latin typeface="微软雅黑"/>
              <a:cs typeface="微软雅黑"/>
            </a:endParaRPr>
          </a:p>
          <a:p>
            <a:pPr marL="1212850" marR="5080" lvl="2" indent="-285750">
              <a:spcBef>
                <a:spcPts val="490"/>
              </a:spcBef>
              <a:buClr>
                <a:srgbClr val="006FC0"/>
              </a:buClr>
              <a:buSzPct val="119000"/>
              <a:buFont typeface="Arial" panose="020B0604020202090204" pitchFamily="34" charset="0"/>
              <a:buChar char="•"/>
              <a:tabLst>
                <a:tab pos="1155700" algn="l"/>
                <a:tab pos="2103120" algn="l"/>
              </a:tabLst>
            </a:pPr>
            <a:r>
              <a:rPr lang="zh-CN" altLang="en-US" dirty="0"/>
              <a:t>结构化 </a:t>
            </a:r>
            <a:r>
              <a:rPr lang="en-US" altLang="zh-CN" dirty="0"/>
              <a:t>P2P </a:t>
            </a:r>
            <a:r>
              <a:rPr lang="zh-CN" altLang="en-US" dirty="0"/>
              <a:t>网络通过维护分布式哈希表 </a:t>
            </a:r>
            <a:r>
              <a:rPr lang="en-US" altLang="zh-CN" dirty="0"/>
              <a:t>(DHT) </a:t>
            </a:r>
            <a:r>
              <a:rPr lang="zh-CN" altLang="en-US" dirty="0"/>
              <a:t>克服了非结构化网络的局限性</a:t>
            </a:r>
            <a:endParaRPr lang="en-US" altLang="zh-CN" dirty="0"/>
          </a:p>
          <a:p>
            <a:pPr marL="1212850" marR="5080" lvl="2" indent="-285750">
              <a:spcBef>
                <a:spcPts val="490"/>
              </a:spcBef>
              <a:buClr>
                <a:srgbClr val="006FC0"/>
              </a:buClr>
              <a:buSzPct val="119000"/>
              <a:buFont typeface="Arial" panose="020B0604020202090204" pitchFamily="34" charset="0"/>
              <a:buChar char="•"/>
              <a:tabLst>
                <a:tab pos="1155700" algn="l"/>
                <a:tab pos="2103120" algn="l"/>
              </a:tabLst>
            </a:pPr>
            <a:r>
              <a:rPr lang="zh-CN" altLang="en-US" dirty="0"/>
              <a:t>并允许每个对等点负责网络中内容的特定部分。</a:t>
            </a:r>
          </a:p>
          <a:p>
            <a:pPr marL="1212850" marR="5080" lvl="2" indent="-285750">
              <a:spcBef>
                <a:spcPts val="490"/>
              </a:spcBef>
              <a:buClr>
                <a:srgbClr val="006FC0"/>
              </a:buClr>
              <a:buSzPct val="119000"/>
              <a:buFont typeface="Arial" panose="020B0604020202090204" pitchFamily="34" charset="0"/>
              <a:buChar char="•"/>
              <a:tabLst>
                <a:tab pos="1155700" algn="l"/>
                <a:tab pos="2103120" algn="l"/>
              </a:tabLst>
            </a:pPr>
            <a:r>
              <a:rPr lang="zh-CN" altLang="en-US" dirty="0"/>
              <a:t>不适用于比特币：它要求所有节点都需要（或多或少）完整的信息</a:t>
            </a:r>
            <a:endParaRPr lang="en-US"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solidFill>
                  <a:srgbClr val="C00000"/>
                </a:solidFill>
                <a:latin typeface="微软雅黑"/>
                <a:cs typeface="微软雅黑"/>
              </a:rPr>
              <a:t>非结构化：没有维护结构的开销</a:t>
            </a:r>
            <a:endParaRPr lang="en-US" sz="2000" dirty="0">
              <a:latin typeface="微软雅黑"/>
              <a:cs typeface="微软雅黑"/>
            </a:endParaRPr>
          </a:p>
          <a:p>
            <a:pPr marL="1212850" lvl="2" indent="-285750">
              <a:spcBef>
                <a:spcPts val="600"/>
              </a:spcBef>
              <a:buClr>
                <a:srgbClr val="006FC0"/>
              </a:buClr>
              <a:buSzPct val="119000"/>
              <a:buFont typeface="Arial" panose="020B0604020202090204" pitchFamily="34" charset="0"/>
              <a:buChar char="•"/>
              <a:tabLst>
                <a:tab pos="756920" algn="l"/>
              </a:tabLst>
            </a:pPr>
            <a:r>
              <a:rPr lang="zh-CN" altLang="en-US" spc="-5" dirty="0">
                <a:latin typeface="微软雅黑"/>
                <a:cs typeface="微软雅黑"/>
              </a:rPr>
              <a:t>无法保证泛洪会找到具有所需数据的对等点</a:t>
            </a:r>
            <a:r>
              <a:rPr lang="en-US" spc="-5" dirty="0">
                <a:latin typeface="微软雅黑"/>
                <a:cs typeface="微软雅黑"/>
              </a:rPr>
              <a:t> </a:t>
            </a:r>
            <a:r>
              <a:rPr lang="zh-CN" altLang="en-US" spc="-5" dirty="0">
                <a:latin typeface="微软雅黑"/>
                <a:cs typeface="微软雅黑"/>
              </a:rPr>
              <a:t>发现的</a:t>
            </a:r>
            <a:r>
              <a:rPr lang="zh-CN" altLang="en-US" dirty="0"/>
              <a:t>准</a:t>
            </a:r>
            <a:r>
              <a:rPr lang="zh-CN" altLang="en-US" spc="-5" dirty="0">
                <a:latin typeface="微软雅黑"/>
                <a:cs typeface="微软雅黑"/>
              </a:rPr>
              <a:t>确率</a:t>
            </a:r>
            <a:endParaRPr lang="en-US" spc="-5" dirty="0">
              <a:latin typeface="微软雅黑"/>
              <a:cs typeface="微软雅黑"/>
            </a:endParaRPr>
          </a:p>
          <a:p>
            <a:pPr marL="1212850" lvl="2" indent="-285750">
              <a:spcBef>
                <a:spcPts val="600"/>
              </a:spcBef>
              <a:buClr>
                <a:srgbClr val="006FC0"/>
              </a:buClr>
              <a:buSzPct val="119000"/>
              <a:buFont typeface="Arial" panose="020B0604020202090204" pitchFamily="34" charset="0"/>
              <a:buChar char="•"/>
              <a:tabLst>
                <a:tab pos="756920" algn="l"/>
              </a:tabLst>
            </a:pPr>
            <a:r>
              <a:rPr lang="zh-CN" altLang="en-US" spc="-5" dirty="0">
                <a:solidFill>
                  <a:srgbClr val="C00000"/>
                </a:solidFill>
                <a:latin typeface="微软雅黑"/>
                <a:cs typeface="微软雅黑"/>
              </a:rPr>
              <a:t>泛滥还会导致网络中大量的信令流量，因此此类网络的搜索效率通常非常差 </a:t>
            </a:r>
            <a:r>
              <a:rPr lang="zh-CN" altLang="en-US" dirty="0"/>
              <a:t>可拓展性</a:t>
            </a:r>
          </a:p>
        </p:txBody>
      </p:sp>
      <p:sp>
        <p:nvSpPr>
          <p:cNvPr id="6" name="object 6"/>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加入点对点网络</a:t>
            </a:r>
            <a:endParaRPr spc="-5" dirty="0"/>
          </a:p>
        </p:txBody>
      </p:sp>
      <p:sp>
        <p:nvSpPr>
          <p:cNvPr id="3" name="object 3"/>
          <p:cNvSpPr txBox="1"/>
          <p:nvPr/>
        </p:nvSpPr>
        <p:spPr>
          <a:xfrm>
            <a:off x="319531" y="1209953"/>
            <a:ext cx="5960745" cy="3847207"/>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400" spc="-5" dirty="0">
                <a:latin typeface="微软雅黑"/>
                <a:cs typeface="微软雅黑"/>
              </a:rPr>
              <a:t>第一步：寻找其他同行</a:t>
            </a:r>
            <a:endParaRPr lang="en-US" sz="2400" dirty="0">
              <a:latin typeface="微软雅黑"/>
              <a:cs typeface="微软雅黑"/>
            </a:endParaRPr>
          </a:p>
          <a:p>
            <a:pPr marL="756285" marR="5080" lvl="1" indent="-286385">
              <a:lnSpc>
                <a:spcPct val="150000"/>
              </a:lnSpc>
              <a:spcBef>
                <a:spcPts val="580"/>
              </a:spcBef>
              <a:buClr>
                <a:srgbClr val="F79546"/>
              </a:buClr>
              <a:buFont typeface="Wingdings" panose="05000000000000000000"/>
              <a:buChar char=""/>
              <a:tabLst>
                <a:tab pos="756920" algn="l"/>
                <a:tab pos="2470150" algn="l"/>
              </a:tabLst>
            </a:pPr>
            <a:r>
              <a:rPr lang="zh-CN" altLang="en-US" sz="2000" spc="-60" dirty="0">
                <a:latin typeface="微软雅黑"/>
                <a:cs typeface="微软雅黑"/>
              </a:rPr>
              <a:t>需要“作弊”：在没有一些中央系统的情况下很难找到对等点</a:t>
            </a:r>
          </a:p>
          <a:p>
            <a:pPr marL="756285" marR="5080" lvl="1" indent="-286385">
              <a:lnSpc>
                <a:spcPct val="150000"/>
              </a:lnSpc>
              <a:spcBef>
                <a:spcPts val="580"/>
              </a:spcBef>
              <a:buClr>
                <a:srgbClr val="F79546"/>
              </a:buClr>
              <a:buFont typeface="Wingdings" panose="05000000000000000000"/>
              <a:buChar char=""/>
              <a:tabLst>
                <a:tab pos="756920" algn="l"/>
                <a:tab pos="2470150" algn="l"/>
              </a:tabLst>
            </a:pPr>
            <a:r>
              <a:rPr lang="zh-CN" altLang="en-US" sz="2000" spc="-60" dirty="0">
                <a:latin typeface="微软雅黑"/>
                <a:cs typeface="微软雅黑"/>
              </a:rPr>
              <a:t>比特币的方法</a:t>
            </a:r>
            <a:endParaRPr lang="en-US" spc="-5" dirty="0">
              <a:latin typeface="微软雅黑"/>
              <a:cs typeface="微软雅黑"/>
            </a:endParaRPr>
          </a:p>
          <a:p>
            <a:pPr marL="1212850" lvl="2" indent="-285750">
              <a:buClr>
                <a:srgbClr val="006FC0"/>
              </a:buClr>
              <a:buSzPct val="119000"/>
              <a:buFont typeface="Arial" panose="020B0604020202090204" pitchFamily="34" charset="0"/>
              <a:buChar char="•"/>
              <a:tabLst>
                <a:tab pos="241300" algn="l"/>
              </a:tabLst>
            </a:pPr>
            <a:r>
              <a:rPr lang="zh-CN" altLang="en-US" spc="-5" dirty="0">
                <a:latin typeface="微软雅黑"/>
                <a:cs typeface="微软雅黑"/>
              </a:rPr>
              <a:t>使用预先配置的 </a:t>
            </a:r>
            <a:r>
              <a:rPr lang="en-US" altLang="zh-CN" spc="-5" dirty="0">
                <a:latin typeface="微软雅黑"/>
                <a:cs typeface="微软雅黑"/>
              </a:rPr>
              <a:t>IP </a:t>
            </a:r>
            <a:r>
              <a:rPr lang="zh-CN" altLang="en-US" spc="-5" dirty="0">
                <a:latin typeface="微软雅黑"/>
                <a:cs typeface="微软雅黑"/>
              </a:rPr>
              <a:t>地址</a:t>
            </a:r>
          </a:p>
          <a:p>
            <a:pPr marL="1212850" lvl="2" indent="-285750">
              <a:buClr>
                <a:srgbClr val="006FC0"/>
              </a:buClr>
              <a:buSzPct val="119000"/>
              <a:buFont typeface="Arial" panose="020B0604020202090204" pitchFamily="34" charset="0"/>
              <a:buChar char="•"/>
              <a:tabLst>
                <a:tab pos="241300" algn="l"/>
              </a:tabLst>
            </a:pPr>
            <a:endParaRPr lang="zh-CN" altLang="en-US" spc="-5" dirty="0">
              <a:latin typeface="微软雅黑"/>
              <a:cs typeface="微软雅黑"/>
            </a:endParaRPr>
          </a:p>
          <a:p>
            <a:pPr marL="1212850" lvl="2" indent="-285750">
              <a:buClr>
                <a:srgbClr val="006FC0"/>
              </a:buClr>
              <a:buSzPct val="119000"/>
              <a:buFont typeface="Arial" panose="020B0604020202090204" pitchFamily="34" charset="0"/>
              <a:buChar char="•"/>
              <a:tabLst>
                <a:tab pos="241300" algn="l"/>
              </a:tabLst>
            </a:pPr>
            <a:r>
              <a:rPr lang="zh-CN" altLang="en-US" spc="-5" dirty="0">
                <a:latin typeface="微软雅黑"/>
                <a:cs typeface="微软雅黑"/>
              </a:rPr>
              <a:t>从</a:t>
            </a:r>
            <a:r>
              <a:rPr lang="en-US" altLang="zh-CN" spc="-5" dirty="0">
                <a:latin typeface="微软雅黑"/>
                <a:cs typeface="微软雅黑"/>
              </a:rPr>
              <a:t>IRC</a:t>
            </a:r>
            <a:r>
              <a:rPr lang="zh-CN" altLang="en-US" spc="-5" dirty="0">
                <a:latin typeface="微软雅黑"/>
                <a:cs typeface="微软雅黑"/>
              </a:rPr>
              <a:t>（</a:t>
            </a:r>
            <a:r>
              <a:rPr lang="en-US" altLang="zh-CN" spc="-5" dirty="0">
                <a:latin typeface="微软雅黑"/>
                <a:cs typeface="微软雅黑"/>
              </a:rPr>
              <a:t>Internet Relay Chat</a:t>
            </a:r>
            <a:r>
              <a:rPr lang="zh-CN" altLang="en-US" spc="-5" dirty="0">
                <a:latin typeface="微软雅黑"/>
                <a:cs typeface="微软雅黑"/>
              </a:rPr>
              <a:t>，互联网中继聊天）频道获取</a:t>
            </a:r>
            <a:r>
              <a:rPr lang="en-US" altLang="zh-CN" spc="-5" dirty="0">
                <a:latin typeface="微软雅黑"/>
                <a:cs typeface="微软雅黑"/>
              </a:rPr>
              <a:t>IP</a:t>
            </a:r>
            <a:r>
              <a:rPr lang="zh-CN" altLang="en-US" spc="-5" dirty="0">
                <a:latin typeface="微软雅黑"/>
                <a:cs typeface="微软雅黑"/>
              </a:rPr>
              <a:t>地址（默认不再使用）</a:t>
            </a:r>
          </a:p>
          <a:p>
            <a:pPr marL="1212850" lvl="2" indent="-285750">
              <a:buClr>
                <a:srgbClr val="006FC0"/>
              </a:buClr>
              <a:buSzPct val="119000"/>
              <a:buFont typeface="Arial" panose="020B0604020202090204" pitchFamily="34" charset="0"/>
              <a:buChar char="•"/>
              <a:tabLst>
                <a:tab pos="241300" algn="l"/>
              </a:tabLst>
            </a:pPr>
            <a:endParaRPr lang="zh-CN" altLang="en-US" spc="-5" dirty="0">
              <a:latin typeface="微软雅黑"/>
              <a:cs typeface="微软雅黑"/>
            </a:endParaRPr>
          </a:p>
          <a:p>
            <a:pPr marL="1212850" lvl="2" indent="-285750">
              <a:buClr>
                <a:srgbClr val="006FC0"/>
              </a:buClr>
              <a:buSzPct val="119000"/>
              <a:buFont typeface="Arial" panose="020B0604020202090204" pitchFamily="34" charset="0"/>
              <a:buChar char="•"/>
              <a:tabLst>
                <a:tab pos="241300" algn="l"/>
              </a:tabLst>
            </a:pPr>
            <a:r>
              <a:rPr lang="zh-CN" altLang="en-US" spc="-5" dirty="0">
                <a:latin typeface="微软雅黑"/>
                <a:cs typeface="微软雅黑"/>
              </a:rPr>
              <a:t>通过域名系统获取 </a:t>
            </a:r>
            <a:r>
              <a:rPr lang="en-US" altLang="zh-CN" spc="-5" dirty="0">
                <a:latin typeface="微软雅黑"/>
                <a:cs typeface="微软雅黑"/>
              </a:rPr>
              <a:t>IP </a:t>
            </a:r>
            <a:r>
              <a:rPr lang="zh-CN" altLang="en-US" spc="-5" dirty="0">
                <a:latin typeface="微软雅黑"/>
                <a:cs typeface="微软雅黑"/>
              </a:rPr>
              <a:t>地址（由志愿者运行的 </a:t>
            </a:r>
            <a:r>
              <a:rPr lang="en-US" altLang="zh-CN" spc="-5" dirty="0">
                <a:latin typeface="微软雅黑"/>
                <a:cs typeface="微软雅黑"/>
              </a:rPr>
              <a:t>DNS </a:t>
            </a:r>
            <a:r>
              <a:rPr lang="zh-CN" altLang="en-US" spc="-5" dirty="0">
                <a:latin typeface="微软雅黑"/>
                <a:cs typeface="微软雅黑"/>
              </a:rPr>
              <a:t>服务器）</a:t>
            </a:r>
            <a:endParaRPr lang="en-US" dirty="0">
              <a:latin typeface="微软雅黑"/>
              <a:cs typeface="微软雅黑"/>
            </a:endParaRPr>
          </a:p>
        </p:txBody>
      </p:sp>
      <p:sp>
        <p:nvSpPr>
          <p:cNvPr id="7" name="object 7"/>
          <p:cNvSpPr/>
          <p:nvPr/>
        </p:nvSpPr>
        <p:spPr>
          <a:xfrm>
            <a:off x="6471285" y="1184910"/>
            <a:ext cx="2403475" cy="187071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11</a:t>
            </a:fld>
            <a:endParaRPr dirty="0"/>
          </a:p>
        </p:txBody>
      </p:sp>
      <p:pic>
        <p:nvPicPr>
          <p:cNvPr id="4" name="图片 3" descr="截屏2021-10-20 下午7.23.29"/>
          <p:cNvPicPr>
            <a:picLocks noChangeAspect="1"/>
          </p:cNvPicPr>
          <p:nvPr/>
        </p:nvPicPr>
        <p:blipFill>
          <a:blip r:embed="rId3"/>
          <a:stretch>
            <a:fillRect/>
          </a:stretch>
        </p:blipFill>
        <p:spPr>
          <a:xfrm>
            <a:off x="6750050" y="3037205"/>
            <a:ext cx="1845945" cy="3729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比特币网络中的连接</a:t>
            </a:r>
            <a:endParaRPr spc="-5" dirty="0"/>
          </a:p>
        </p:txBody>
      </p:sp>
      <p:sp>
        <p:nvSpPr>
          <p:cNvPr id="5" name="object 5"/>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12</a:t>
            </a:fld>
            <a:endParaRPr dirty="0"/>
          </a:p>
        </p:txBody>
      </p:sp>
      <p:sp>
        <p:nvSpPr>
          <p:cNvPr id="3" name="object 3"/>
          <p:cNvSpPr txBox="1"/>
          <p:nvPr/>
        </p:nvSpPr>
        <p:spPr>
          <a:xfrm>
            <a:off x="319531" y="1209953"/>
            <a:ext cx="7937500" cy="1892826"/>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400" dirty="0">
                <a:latin typeface="微软雅黑"/>
                <a:cs typeface="微软雅黑"/>
              </a:rPr>
              <a:t>节点知道其他节点的一些 </a:t>
            </a:r>
            <a:r>
              <a:rPr lang="en-US" altLang="zh-CN" sz="2400" dirty="0">
                <a:latin typeface="微软雅黑"/>
                <a:cs typeface="微软雅黑"/>
              </a:rPr>
              <a:t>IP </a:t>
            </a:r>
            <a:r>
              <a:rPr lang="zh-CN" altLang="en-US" sz="2400" dirty="0">
                <a:latin typeface="微软雅黑"/>
                <a:cs typeface="微软雅黑"/>
              </a:rPr>
              <a:t>地址</a:t>
            </a:r>
            <a:endParaRPr sz="2400" dirty="0">
              <a:latin typeface="微软雅黑"/>
              <a:cs typeface="微软雅黑"/>
            </a:endParaRPr>
          </a:p>
          <a:p>
            <a:pPr marL="756285" marR="417195" lvl="1" indent="-286385">
              <a:spcBef>
                <a:spcPts val="600"/>
              </a:spcBef>
              <a:buClr>
                <a:srgbClr val="F79546"/>
              </a:buClr>
              <a:buFont typeface="Wingdings" panose="05000000000000000000"/>
              <a:buChar char=""/>
              <a:tabLst>
                <a:tab pos="756920" algn="l"/>
              </a:tabLst>
            </a:pPr>
            <a:r>
              <a:rPr lang="zh-CN" altLang="en-US" sz="2000" dirty="0">
                <a:latin typeface="微软雅黑"/>
                <a:cs typeface="微软雅黑"/>
              </a:rPr>
              <a:t>节点连接到一定数量（默认：</a:t>
            </a:r>
            <a:r>
              <a:rPr lang="en-US" altLang="zh-CN" sz="2000" dirty="0">
                <a:latin typeface="微软雅黑"/>
                <a:cs typeface="微软雅黑"/>
              </a:rPr>
              <a:t>8</a:t>
            </a:r>
            <a:r>
              <a:rPr lang="zh-CN" altLang="en-US" sz="2000" dirty="0">
                <a:latin typeface="微软雅黑"/>
                <a:cs typeface="微软雅黑"/>
              </a:rPr>
              <a:t>）的这些节点</a:t>
            </a:r>
          </a:p>
          <a:p>
            <a:pPr marL="756285" marR="417195" lvl="1" indent="-286385">
              <a:spcBef>
                <a:spcPts val="600"/>
              </a:spcBef>
              <a:buClr>
                <a:srgbClr val="F79546"/>
              </a:buClr>
              <a:buFont typeface="Wingdings" panose="05000000000000000000"/>
              <a:buChar char=""/>
              <a:tabLst>
                <a:tab pos="756920" algn="l"/>
              </a:tabLst>
            </a:pPr>
            <a:r>
              <a:rPr lang="zh-CN" altLang="en-US" sz="2000" dirty="0">
                <a:latin typeface="微软雅黑"/>
                <a:cs typeface="微软雅黑"/>
              </a:rPr>
              <a:t>节点接受超出该限制的传入连接</a:t>
            </a:r>
          </a:p>
          <a:p>
            <a:pPr marL="756285" marR="417195" lvl="1" indent="-286385">
              <a:spcBef>
                <a:spcPts val="600"/>
              </a:spcBef>
              <a:buClr>
                <a:srgbClr val="F79546"/>
              </a:buClr>
              <a:buFont typeface="Wingdings" panose="05000000000000000000"/>
              <a:buChar char=""/>
              <a:tabLst>
                <a:tab pos="756920" algn="l"/>
              </a:tabLst>
            </a:pPr>
            <a:r>
              <a:rPr lang="zh-CN" altLang="en-US" sz="2000" dirty="0">
                <a:latin typeface="微软雅黑"/>
                <a:cs typeface="微软雅黑"/>
              </a:rPr>
              <a:t>平均：每个接受传入连接的节点大约有 </a:t>
            </a:r>
            <a:r>
              <a:rPr lang="en-US" altLang="zh-CN" sz="2000" dirty="0">
                <a:latin typeface="微软雅黑"/>
                <a:cs typeface="微软雅黑"/>
              </a:rPr>
              <a:t>30 </a:t>
            </a:r>
            <a:r>
              <a:rPr lang="zh-CN" altLang="en-US" sz="2000" dirty="0">
                <a:latin typeface="微软雅黑"/>
                <a:cs typeface="微软雅黑"/>
              </a:rPr>
              <a:t>个连接</a:t>
            </a:r>
            <a:endParaRPr sz="1650" dirty="0">
              <a:latin typeface="Times New Roman" panose="02020503050405090304"/>
              <a:cs typeface="Times New Roman" panose="02020503050405090304"/>
            </a:endParaRPr>
          </a:p>
          <a:p>
            <a:pPr marL="355600" indent="-342900">
              <a:lnSpc>
                <a:spcPct val="100000"/>
              </a:lnSpc>
              <a:buClr>
                <a:srgbClr val="C00000"/>
              </a:buClr>
              <a:buFont typeface="Wingdings" panose="05000000000000000000"/>
              <a:buChar char=""/>
              <a:tabLst>
                <a:tab pos="355600" algn="l"/>
              </a:tabLst>
            </a:pPr>
            <a:r>
              <a:rPr lang="zh-CN" altLang="en-US" sz="2400" dirty="0">
                <a:latin typeface="微软雅黑"/>
                <a:cs typeface="微软雅黑"/>
              </a:rPr>
              <a:t>超时后从列表中删除非活动节点（几个小时）</a:t>
            </a:r>
            <a:endParaRPr lang="en-US" sz="2400" dirty="0">
              <a:latin typeface="微软雅黑"/>
              <a:cs typeface="微软雅黑"/>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dirty="0"/>
              <a:t>比特币交易和区块链</a:t>
            </a:r>
            <a:endParaRPr dirty="0"/>
          </a:p>
        </p:txBody>
      </p:sp>
      <p:sp>
        <p:nvSpPr>
          <p:cNvPr id="5" name="object 5"/>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13</a:t>
            </a:fld>
            <a:endParaRPr dirty="0"/>
          </a:p>
        </p:txBody>
      </p:sp>
      <p:sp>
        <p:nvSpPr>
          <p:cNvPr id="3" name="object 3"/>
          <p:cNvSpPr txBox="1"/>
          <p:nvPr/>
        </p:nvSpPr>
        <p:spPr>
          <a:xfrm>
            <a:off x="255828" y="1102250"/>
            <a:ext cx="8004809" cy="3685624"/>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400" spc="-5" dirty="0">
                <a:latin typeface="微软雅黑"/>
                <a:cs typeface="微软雅黑"/>
              </a:rPr>
              <a:t>从 </a:t>
            </a:r>
            <a:r>
              <a:rPr lang="en-US" sz="2400" spc="-5" dirty="0">
                <a:latin typeface="微软雅黑"/>
                <a:cs typeface="微软雅黑"/>
              </a:rPr>
              <a:t>A </a:t>
            </a:r>
            <a:r>
              <a:rPr lang="zh-CN" altLang="en-US" sz="2400" spc="-5" dirty="0">
                <a:latin typeface="微软雅黑"/>
                <a:cs typeface="微软雅黑"/>
              </a:rPr>
              <a:t>到 </a:t>
            </a:r>
            <a:r>
              <a:rPr lang="en-US" sz="2400" spc="-5" dirty="0">
                <a:latin typeface="微软雅黑"/>
                <a:cs typeface="微软雅黑"/>
              </a:rPr>
              <a:t>B </a:t>
            </a:r>
            <a:r>
              <a:rPr lang="zh-CN" altLang="en-US" sz="2400" spc="-5" dirty="0">
                <a:latin typeface="微软雅黑"/>
                <a:cs typeface="微软雅黑"/>
              </a:rPr>
              <a:t>的个人交易</a:t>
            </a:r>
            <a:endParaRPr sz="24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en-US" altLang="zh-CN" sz="2000" dirty="0">
                <a:latin typeface="微软雅黑"/>
                <a:cs typeface="微软雅黑"/>
              </a:rPr>
              <a:t>A </a:t>
            </a:r>
            <a:r>
              <a:rPr lang="zh-CN" altLang="en-US" sz="2000" dirty="0">
                <a:latin typeface="微软雅黑"/>
                <a:cs typeface="微软雅黑"/>
              </a:rPr>
              <a:t>使用他地址的私钥签署交易</a:t>
            </a:r>
          </a:p>
          <a:p>
            <a:pPr marL="756285" lvl="1" indent="-286385">
              <a:lnSpc>
                <a:spcPct val="100000"/>
              </a:lnSpc>
              <a:spcBef>
                <a:spcPts val="1780"/>
              </a:spcBef>
              <a:buClr>
                <a:srgbClr val="F79546"/>
              </a:buClr>
              <a:buFont typeface="Wingdings" panose="05000000000000000000"/>
              <a:buChar char=""/>
              <a:tabLst>
                <a:tab pos="756920" algn="l"/>
              </a:tabLst>
            </a:pPr>
            <a:r>
              <a:rPr lang="en-US" altLang="zh-CN" sz="2000" dirty="0">
                <a:latin typeface="微软雅黑"/>
                <a:cs typeface="微软雅黑"/>
              </a:rPr>
              <a:t>A </a:t>
            </a:r>
            <a:r>
              <a:rPr lang="zh-CN" altLang="en-US" sz="2000" dirty="0">
                <a:latin typeface="微软雅黑"/>
                <a:cs typeface="微软雅黑"/>
              </a:rPr>
              <a:t>将交易广播到整个比特币网络</a:t>
            </a:r>
            <a:endParaRPr sz="2000" dirty="0">
              <a:latin typeface="微软雅黑"/>
              <a:cs typeface="微软雅黑"/>
            </a:endParaRPr>
          </a:p>
          <a:p>
            <a:pPr lvl="1">
              <a:lnSpc>
                <a:spcPct val="100000"/>
              </a:lnSpc>
              <a:spcBef>
                <a:spcPts val="20"/>
              </a:spcBef>
              <a:buClr>
                <a:srgbClr val="F79546"/>
              </a:buClr>
              <a:buFont typeface="Wingdings" panose="05000000000000000000"/>
              <a:buChar char=""/>
            </a:pPr>
            <a:endParaRPr sz="1650" dirty="0">
              <a:latin typeface="Times New Roman" panose="02020503050405090304"/>
              <a:cs typeface="Times New Roman" panose="02020503050405090304"/>
            </a:endParaRPr>
          </a:p>
          <a:p>
            <a:pPr marL="355600" indent="-342900">
              <a:lnSpc>
                <a:spcPct val="100000"/>
              </a:lnSpc>
              <a:buClr>
                <a:srgbClr val="C00000"/>
              </a:buClr>
              <a:buFont typeface="Wingdings" panose="05000000000000000000"/>
              <a:buChar char=""/>
              <a:tabLst>
                <a:tab pos="355600" algn="l"/>
              </a:tabLst>
            </a:pPr>
            <a:r>
              <a:rPr lang="zh-CN" altLang="en-US" sz="2400" dirty="0">
                <a:latin typeface="微软雅黑"/>
                <a:cs typeface="微软雅黑"/>
              </a:rPr>
              <a:t>交易确认：通过区块</a:t>
            </a:r>
            <a:endParaRPr lang="en-US" sz="2400" dirty="0">
              <a:solidFill>
                <a:srgbClr val="C00000"/>
              </a:solidFill>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节点（矿工）收集 </a:t>
            </a:r>
            <a:r>
              <a:rPr lang="en-US" altLang="zh-CN" sz="2000" dirty="0">
                <a:latin typeface="微软雅黑"/>
                <a:cs typeface="微软雅黑"/>
              </a:rPr>
              <a:t>TX </a:t>
            </a:r>
            <a:r>
              <a:rPr lang="zh-CN" altLang="en-US" sz="2000" dirty="0">
                <a:latin typeface="微软雅黑"/>
                <a:cs typeface="微软雅黑"/>
              </a:rPr>
              <a:t>形成一个“区块”</a:t>
            </a: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矿工将区块附加到区块链并计算 </a:t>
            </a:r>
            <a:r>
              <a:rPr lang="en-US" altLang="zh-CN" sz="2000" dirty="0" err="1">
                <a:latin typeface="微软雅黑"/>
                <a:cs typeface="微软雅黑"/>
              </a:rPr>
              <a:t>PoW</a:t>
            </a:r>
            <a:endParaRPr lang="en-US" altLang="zh-CN" sz="20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成功的矿工将区块广播到整个比特币网络</a:t>
            </a:r>
            <a:endParaRPr sz="2000" dirty="0">
              <a:latin typeface="微软雅黑"/>
              <a:cs typeface="微软雅黑"/>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dirty="0"/>
              <a:t>广播</a:t>
            </a:r>
            <a:endParaRPr dirty="0"/>
          </a:p>
        </p:txBody>
      </p:sp>
      <p:sp>
        <p:nvSpPr>
          <p:cNvPr id="5" name="object 5"/>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14</a:t>
            </a:fld>
            <a:endParaRPr dirty="0"/>
          </a:p>
        </p:txBody>
      </p:sp>
      <p:sp>
        <p:nvSpPr>
          <p:cNvPr id="3" name="object 3"/>
          <p:cNvSpPr txBox="1"/>
          <p:nvPr/>
        </p:nvSpPr>
        <p:spPr>
          <a:xfrm>
            <a:off x="502716" y="1269636"/>
            <a:ext cx="7983424" cy="3631763"/>
          </a:xfrm>
          <a:prstGeom prst="rect">
            <a:avLst/>
          </a:prstGeom>
        </p:spPr>
        <p:txBody>
          <a:bodyPr vert="horz" wrap="square" lIns="0" tIns="0" rIns="0" bIns="0" rtlCol="0">
            <a:spAutoFit/>
          </a:bodyPr>
          <a:lstStyle/>
          <a:p>
            <a:pPr marL="355600" marR="312420" indent="-342900">
              <a:lnSpc>
                <a:spcPct val="150000"/>
              </a:lnSpc>
              <a:buClr>
                <a:srgbClr val="C00000"/>
              </a:buClr>
              <a:buFont typeface="Wingdings" panose="05000000000000000000"/>
              <a:buChar char=""/>
              <a:tabLst>
                <a:tab pos="355600" algn="l"/>
              </a:tabLst>
            </a:pPr>
            <a:r>
              <a:rPr lang="zh-CN" altLang="en-US" sz="2400" spc="-5" dirty="0">
                <a:latin typeface="微软雅黑"/>
                <a:cs typeface="微软雅黑"/>
              </a:rPr>
              <a:t>发送者通知所有连接的比特币节点</a:t>
            </a:r>
            <a:r>
              <a:rPr lang="en-US" sz="2400" spc="-5" dirty="0">
                <a:solidFill>
                  <a:srgbClr val="0432FF"/>
                </a:solidFill>
                <a:latin typeface="微软雅黑"/>
                <a:cs typeface="微软雅黑"/>
              </a:rPr>
              <a:t>ne</a:t>
            </a:r>
            <a:r>
              <a:rPr lang="en-US" sz="2400" dirty="0">
                <a:solidFill>
                  <a:srgbClr val="0432FF"/>
                </a:solidFill>
                <a:latin typeface="微软雅黑"/>
                <a:cs typeface="微软雅黑"/>
              </a:rPr>
              <a:t>w </a:t>
            </a:r>
            <a:r>
              <a:rPr lang="en-US" altLang="zh-CN" sz="2400" dirty="0">
                <a:solidFill>
                  <a:srgbClr val="0432FF"/>
                </a:solidFill>
                <a:latin typeface="微软雅黑"/>
                <a:cs typeface="微软雅黑"/>
              </a:rPr>
              <a:t>TX </a:t>
            </a:r>
            <a:r>
              <a:rPr lang="en-US" sz="2400" dirty="0">
                <a:latin typeface="微软雅黑"/>
                <a:cs typeface="微软雅黑"/>
              </a:rPr>
              <a:t>/</a:t>
            </a:r>
            <a:r>
              <a:rPr lang="en-US" sz="2400" spc="-5" dirty="0">
                <a:latin typeface="微软雅黑"/>
                <a:cs typeface="微软雅黑"/>
              </a:rPr>
              <a:t> </a:t>
            </a:r>
            <a:r>
              <a:rPr lang="en-US" sz="2400" spc="-5" dirty="0">
                <a:solidFill>
                  <a:srgbClr val="0432FF"/>
                </a:solidFill>
                <a:latin typeface="微软雅黑"/>
                <a:cs typeface="微软雅黑"/>
              </a:rPr>
              <a:t>ne</a:t>
            </a:r>
            <a:r>
              <a:rPr lang="en-US" sz="2400" dirty="0">
                <a:solidFill>
                  <a:srgbClr val="0432FF"/>
                </a:solidFill>
                <a:latin typeface="微软雅黑"/>
                <a:cs typeface="微软雅黑"/>
              </a:rPr>
              <a:t>w</a:t>
            </a:r>
            <a:r>
              <a:rPr lang="en-US" sz="2400" spc="5" dirty="0">
                <a:solidFill>
                  <a:srgbClr val="0432FF"/>
                </a:solidFill>
                <a:latin typeface="微软雅黑"/>
                <a:cs typeface="微软雅黑"/>
              </a:rPr>
              <a:t> </a:t>
            </a:r>
            <a:r>
              <a:rPr lang="en-US" sz="2400" dirty="0">
                <a:solidFill>
                  <a:srgbClr val="0432FF"/>
                </a:solidFill>
                <a:latin typeface="微软雅黑"/>
                <a:cs typeface="微软雅黑"/>
              </a:rPr>
              <a:t>block</a:t>
            </a:r>
            <a:endParaRPr sz="2400" dirty="0">
              <a:solidFill>
                <a:srgbClr val="0432FF"/>
              </a:solidFill>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i="1" dirty="0">
                <a:latin typeface="微软雅黑"/>
                <a:cs typeface="微软雅黑"/>
              </a:rPr>
              <a:t>邀请留言</a:t>
            </a:r>
            <a:endParaRPr sz="1650" dirty="0">
              <a:latin typeface="Times New Roman" panose="02020503050405090304"/>
              <a:cs typeface="Times New Roman" panose="02020503050405090304"/>
            </a:endParaRPr>
          </a:p>
          <a:p>
            <a:pPr marL="355600" indent="-342900">
              <a:lnSpc>
                <a:spcPct val="100000"/>
              </a:lnSpc>
              <a:buClr>
                <a:srgbClr val="C00000"/>
              </a:buClr>
              <a:buFont typeface="Wingdings" panose="05000000000000000000"/>
              <a:buChar char=""/>
              <a:tabLst>
                <a:tab pos="355600" algn="l"/>
              </a:tabLst>
            </a:pPr>
            <a:r>
              <a:rPr lang="zh-CN" altLang="en-US" sz="2400" dirty="0">
                <a:latin typeface="微软雅黑"/>
                <a:cs typeface="微软雅黑"/>
              </a:rPr>
              <a:t>收到邀请信息后</a:t>
            </a:r>
            <a:endParaRPr lang="en-US" sz="2400" i="1" dirty="0">
              <a:solidFill>
                <a:srgbClr val="C00000"/>
              </a:solidFill>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如果节点不知道它，则请求 </a:t>
            </a:r>
            <a:r>
              <a:rPr lang="en-US" altLang="zh-CN" sz="2000" dirty="0">
                <a:latin typeface="微软雅黑"/>
                <a:cs typeface="微软雅黑"/>
              </a:rPr>
              <a:t>TX / block</a:t>
            </a:r>
            <a:endParaRPr lang="zh-CN" altLang="en-US" sz="20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节点根据本地区块链副本验证 </a:t>
            </a:r>
            <a:r>
              <a:rPr lang="en-US" altLang="zh-CN" sz="2000" dirty="0">
                <a:latin typeface="微软雅黑"/>
                <a:cs typeface="微软雅黑"/>
              </a:rPr>
              <a:t>TX/block</a:t>
            </a: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节点通知所有连接的比特币节点有关新 </a:t>
            </a:r>
            <a:r>
              <a:rPr lang="en-US" altLang="zh-CN" sz="2000" dirty="0">
                <a:latin typeface="微软雅黑"/>
                <a:cs typeface="微软雅黑"/>
              </a:rPr>
              <a:t>TX / block</a:t>
            </a:r>
            <a:r>
              <a:rPr lang="zh-CN" altLang="en-US" sz="2000" dirty="0">
                <a:latin typeface="微软雅黑"/>
                <a:cs typeface="微软雅黑"/>
              </a:rPr>
              <a:t>的可用性</a:t>
            </a:r>
            <a:endParaRPr sz="2000" dirty="0">
              <a:solidFill>
                <a:srgbClr val="0432FF"/>
              </a:solidFill>
              <a:latin typeface="微软雅黑"/>
              <a:cs typeface="微软雅黑"/>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400" y="2930525"/>
            <a:ext cx="7823200" cy="1131888"/>
          </a:xfrm>
        </p:spPr>
        <p:txBody>
          <a:bodyPr/>
          <a:lstStyle/>
          <a:p>
            <a:pPr marL="0" indent="0" algn="ctr">
              <a:buFont typeface="Monotype Sorts" pitchFamily="2" charset="2"/>
              <a:buNone/>
            </a:pPr>
            <a:r>
              <a:rPr lang="zh-CN" altLang="en-US" sz="3200" b="1" dirty="0">
                <a:effectLst>
                  <a:outerShdw blurRad="38100" dist="38100" dir="2700000" algn="tl">
                    <a:srgbClr val="C0C0C0"/>
                  </a:outerShdw>
                </a:effectLst>
                <a:latin typeface="微软雅黑" pitchFamily="34" charset="-122"/>
                <a:ea typeface="微软雅黑" pitchFamily="34" charset="-122"/>
              </a:rPr>
              <a:t>比特币 </a:t>
            </a:r>
            <a:r>
              <a:rPr lang="en-US" altLang="zh-CN" sz="3200" b="1" dirty="0">
                <a:effectLst>
                  <a:outerShdw blurRad="38100" dist="38100" dir="2700000" algn="tl">
                    <a:srgbClr val="C0C0C0"/>
                  </a:outerShdw>
                </a:effectLst>
                <a:latin typeface="微软雅黑" pitchFamily="34" charset="-122"/>
                <a:ea typeface="微软雅黑" pitchFamily="34" charset="-122"/>
              </a:rPr>
              <a:t>P2P</a:t>
            </a:r>
            <a:r>
              <a:rPr lang="zh-CN" altLang="en-US" sz="3200" b="1" dirty="0">
                <a:effectLst>
                  <a:outerShdw blurRad="38100" dist="38100" dir="2700000" algn="tl">
                    <a:srgbClr val="C0C0C0"/>
                  </a:outerShdw>
                </a:effectLst>
                <a:latin typeface="微软雅黑" pitchFamily="34" charset="-122"/>
                <a:ea typeface="微软雅黑" pitchFamily="34" charset="-122"/>
              </a:rPr>
              <a:t> 网络的一致性要求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如何达成一致意见？</a:t>
            </a:r>
            <a:endParaRPr dirty="0"/>
          </a:p>
        </p:txBody>
      </p:sp>
      <p:sp>
        <p:nvSpPr>
          <p:cNvPr id="3" name="object 3"/>
          <p:cNvSpPr txBox="1"/>
          <p:nvPr/>
        </p:nvSpPr>
        <p:spPr>
          <a:xfrm>
            <a:off x="255828" y="1102250"/>
            <a:ext cx="8291830" cy="907941"/>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en-US" altLang="zh-CN" sz="2400" spc="-5" dirty="0">
                <a:latin typeface="微软雅黑"/>
                <a:cs typeface="微软雅黑"/>
              </a:rPr>
              <a:t>P2P</a:t>
            </a:r>
            <a:r>
              <a:rPr lang="zh-CN" altLang="en-US" sz="2400" spc="-5" dirty="0">
                <a:latin typeface="微软雅黑"/>
                <a:cs typeface="微软雅黑"/>
              </a:rPr>
              <a:t>网络的目标：一致的观点</a:t>
            </a:r>
            <a:endParaRPr sz="24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一旦产生新块，网络就会变得不一致</a:t>
            </a:r>
            <a:endParaRPr sz="2000" dirty="0">
              <a:latin typeface="微软雅黑"/>
              <a:cs typeface="微软雅黑"/>
            </a:endParaRPr>
          </a:p>
        </p:txBody>
      </p:sp>
      <p:sp>
        <p:nvSpPr>
          <p:cNvPr id="5" name="object 5"/>
          <p:cNvSpPr/>
          <p:nvPr/>
        </p:nvSpPr>
        <p:spPr>
          <a:xfrm>
            <a:off x="1458467" y="4069079"/>
            <a:ext cx="754380" cy="647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16096" y="3496055"/>
            <a:ext cx="755903" cy="6477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820667" y="5445252"/>
            <a:ext cx="755903" cy="6477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94576" y="3429000"/>
            <a:ext cx="755903" cy="64770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944995" y="2893060"/>
            <a:ext cx="1449705" cy="492125"/>
          </a:xfrm>
          <a:prstGeom prst="rect">
            <a:avLst/>
          </a:prstGeom>
        </p:spPr>
        <p:txBody>
          <a:bodyPr vert="horz" wrap="square" lIns="0" tIns="0" rIns="0" bIns="0" rtlCol="0">
            <a:spAutoFit/>
          </a:bodyPr>
          <a:lstStyle/>
          <a:p>
            <a:pPr marL="12700" marR="5080">
              <a:lnSpc>
                <a:spcPct val="100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1</a:t>
            </a:r>
            <a:r>
              <a:rPr sz="1600" spc="-10" dirty="0">
                <a:latin typeface="Calibri"/>
                <a:cs typeface="Calibri"/>
              </a:rPr>
              <a:t> </a:t>
            </a:r>
            <a:r>
              <a:rPr sz="1600" spc="-25" dirty="0">
                <a:latin typeface="Calibri"/>
                <a:cs typeface="Calibri"/>
              </a:rPr>
              <a:t>t</a:t>
            </a:r>
            <a:r>
              <a:rPr sz="1600" spc="-5" dirty="0">
                <a:latin typeface="Calibri"/>
                <a:cs typeface="Calibri"/>
              </a:rPr>
              <a:t>o</a:t>
            </a:r>
            <a:r>
              <a:rPr sz="1600" spc="-80" dirty="0">
                <a:latin typeface="Calibri"/>
                <a:cs typeface="Calibri"/>
              </a:rPr>
              <a:t> </a:t>
            </a:r>
            <a:r>
              <a:rPr sz="1600" spc="-25" dirty="0">
                <a:latin typeface="Calibri"/>
                <a:cs typeface="Calibri"/>
              </a:rPr>
              <a:t>1234</a:t>
            </a:r>
            <a:endParaRPr sz="1600">
              <a:latin typeface="Calibri"/>
              <a:cs typeface="Calibri"/>
            </a:endParaRPr>
          </a:p>
        </p:txBody>
      </p:sp>
      <p:sp>
        <p:nvSpPr>
          <p:cNvPr id="10" name="object 10"/>
          <p:cNvSpPr/>
          <p:nvPr/>
        </p:nvSpPr>
        <p:spPr>
          <a:xfrm>
            <a:off x="3483609" y="5142738"/>
            <a:ext cx="16510" cy="8890"/>
          </a:xfrm>
          <a:custGeom>
            <a:avLst/>
            <a:gdLst/>
            <a:ahLst/>
            <a:cxnLst/>
            <a:rect l="l" t="t" r="r" b="b"/>
            <a:pathLst>
              <a:path w="16510" h="8889">
                <a:moveTo>
                  <a:pt x="9525" y="0"/>
                </a:moveTo>
                <a:lnTo>
                  <a:pt x="0" y="0"/>
                </a:lnTo>
                <a:lnTo>
                  <a:pt x="15239" y="8889"/>
                </a:lnTo>
                <a:lnTo>
                  <a:pt x="16255" y="7112"/>
                </a:lnTo>
                <a:lnTo>
                  <a:pt x="13462" y="7112"/>
                </a:lnTo>
                <a:lnTo>
                  <a:pt x="9525" y="0"/>
                </a:lnTo>
                <a:close/>
              </a:path>
            </a:pathLst>
          </a:custGeom>
          <a:solidFill>
            <a:srgbClr val="000000"/>
          </a:solidFill>
        </p:spPr>
        <p:txBody>
          <a:bodyPr wrap="square" lIns="0" tIns="0" rIns="0" bIns="0" rtlCol="0"/>
          <a:lstStyle/>
          <a:p>
            <a:endParaRPr/>
          </a:p>
        </p:txBody>
      </p:sp>
      <p:sp>
        <p:nvSpPr>
          <p:cNvPr id="12" name="object 12"/>
          <p:cNvSpPr/>
          <p:nvPr/>
        </p:nvSpPr>
        <p:spPr>
          <a:xfrm>
            <a:off x="3493134" y="5142738"/>
            <a:ext cx="8255" cy="7620"/>
          </a:xfrm>
          <a:custGeom>
            <a:avLst/>
            <a:gdLst/>
            <a:ahLst/>
            <a:cxnLst/>
            <a:rect l="l" t="t" r="r" b="b"/>
            <a:pathLst>
              <a:path w="8254" h="7620">
                <a:moveTo>
                  <a:pt x="8127" y="0"/>
                </a:moveTo>
                <a:lnTo>
                  <a:pt x="0" y="0"/>
                </a:lnTo>
                <a:lnTo>
                  <a:pt x="3937" y="7112"/>
                </a:lnTo>
                <a:lnTo>
                  <a:pt x="8127" y="0"/>
                </a:lnTo>
                <a:close/>
              </a:path>
            </a:pathLst>
          </a:custGeom>
          <a:solidFill>
            <a:srgbClr val="000000"/>
          </a:solidFill>
        </p:spPr>
        <p:txBody>
          <a:bodyPr wrap="square" lIns="0" tIns="0" rIns="0" bIns="0" rtlCol="0"/>
          <a:lstStyle/>
          <a:p>
            <a:endParaRPr/>
          </a:p>
        </p:txBody>
      </p:sp>
      <p:sp>
        <p:nvSpPr>
          <p:cNvPr id="13" name="object 13"/>
          <p:cNvSpPr/>
          <p:nvPr/>
        </p:nvSpPr>
        <p:spPr>
          <a:xfrm>
            <a:off x="3488563" y="5134609"/>
            <a:ext cx="15240" cy="15240"/>
          </a:xfrm>
          <a:custGeom>
            <a:avLst/>
            <a:gdLst/>
            <a:ahLst/>
            <a:cxnLst/>
            <a:rect l="l" t="t" r="r" b="b"/>
            <a:pathLst>
              <a:path w="15239" h="15239">
                <a:moveTo>
                  <a:pt x="0" y="0"/>
                </a:moveTo>
                <a:lnTo>
                  <a:pt x="4572" y="8127"/>
                </a:lnTo>
                <a:lnTo>
                  <a:pt x="12700" y="8127"/>
                </a:lnTo>
                <a:lnTo>
                  <a:pt x="8509" y="15239"/>
                </a:lnTo>
                <a:lnTo>
                  <a:pt x="11302" y="15239"/>
                </a:lnTo>
                <a:lnTo>
                  <a:pt x="15112" y="8889"/>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2211323" y="3937127"/>
            <a:ext cx="1406525" cy="461009"/>
          </a:xfrm>
          <a:custGeom>
            <a:avLst/>
            <a:gdLst/>
            <a:ahLst/>
            <a:cxnLst/>
            <a:rect l="l" t="t" r="r" b="b"/>
            <a:pathLst>
              <a:path w="1406525" h="461010">
                <a:moveTo>
                  <a:pt x="1397253" y="0"/>
                </a:moveTo>
                <a:lnTo>
                  <a:pt x="0" y="451612"/>
                </a:lnTo>
                <a:lnTo>
                  <a:pt x="2920" y="460756"/>
                </a:lnTo>
                <a:lnTo>
                  <a:pt x="1400175" y="9017"/>
                </a:lnTo>
                <a:lnTo>
                  <a:pt x="1406525" y="2031"/>
                </a:lnTo>
                <a:lnTo>
                  <a:pt x="1397253" y="0"/>
                </a:lnTo>
                <a:close/>
              </a:path>
            </a:pathLst>
          </a:custGeom>
          <a:solidFill>
            <a:srgbClr val="000000"/>
          </a:solidFill>
        </p:spPr>
        <p:txBody>
          <a:bodyPr wrap="square" lIns="0" tIns="0" rIns="0" bIns="0" rtlCol="0"/>
          <a:lstStyle/>
          <a:p>
            <a:endParaRPr/>
          </a:p>
        </p:txBody>
      </p:sp>
      <p:sp>
        <p:nvSpPr>
          <p:cNvPr id="17" name="object 17"/>
          <p:cNvSpPr/>
          <p:nvPr/>
        </p:nvSpPr>
        <p:spPr>
          <a:xfrm>
            <a:off x="3562603" y="3931665"/>
            <a:ext cx="73660" cy="76200"/>
          </a:xfrm>
          <a:custGeom>
            <a:avLst/>
            <a:gdLst/>
            <a:ahLst/>
            <a:cxnLst/>
            <a:rect l="l" t="t" r="r" b="b"/>
            <a:pathLst>
              <a:path w="73660" h="76200">
                <a:moveTo>
                  <a:pt x="65659" y="0"/>
                </a:moveTo>
                <a:lnTo>
                  <a:pt x="62737" y="0"/>
                </a:lnTo>
                <a:lnTo>
                  <a:pt x="65659" y="9016"/>
                </a:lnTo>
                <a:lnTo>
                  <a:pt x="48895" y="14477"/>
                </a:lnTo>
                <a:lnTo>
                  <a:pt x="1778" y="67182"/>
                </a:lnTo>
                <a:lnTo>
                  <a:pt x="0" y="69214"/>
                </a:lnTo>
                <a:lnTo>
                  <a:pt x="254" y="72135"/>
                </a:lnTo>
                <a:lnTo>
                  <a:pt x="2159" y="73913"/>
                </a:lnTo>
                <a:lnTo>
                  <a:pt x="4191" y="75691"/>
                </a:lnTo>
                <a:lnTo>
                  <a:pt x="7112" y="75564"/>
                </a:lnTo>
                <a:lnTo>
                  <a:pt x="8890" y="73532"/>
                </a:lnTo>
                <a:lnTo>
                  <a:pt x="73151" y="1650"/>
                </a:lnTo>
                <a:lnTo>
                  <a:pt x="65659" y="0"/>
                </a:lnTo>
                <a:close/>
              </a:path>
            </a:pathLst>
          </a:custGeom>
          <a:solidFill>
            <a:srgbClr val="000000"/>
          </a:solidFill>
        </p:spPr>
        <p:txBody>
          <a:bodyPr wrap="square" lIns="0" tIns="0" rIns="0" bIns="0" rtlCol="0"/>
          <a:lstStyle/>
          <a:p>
            <a:endParaRPr/>
          </a:p>
        </p:txBody>
      </p:sp>
      <p:sp>
        <p:nvSpPr>
          <p:cNvPr id="18" name="object 18"/>
          <p:cNvSpPr/>
          <p:nvPr/>
        </p:nvSpPr>
        <p:spPr>
          <a:xfrm>
            <a:off x="3611498" y="3939159"/>
            <a:ext cx="16510" cy="6985"/>
          </a:xfrm>
          <a:custGeom>
            <a:avLst/>
            <a:gdLst/>
            <a:ahLst/>
            <a:cxnLst/>
            <a:rect l="l" t="t" r="r" b="b"/>
            <a:pathLst>
              <a:path w="16510" h="6985">
                <a:moveTo>
                  <a:pt x="6350" y="0"/>
                </a:moveTo>
                <a:lnTo>
                  <a:pt x="0" y="6985"/>
                </a:lnTo>
                <a:lnTo>
                  <a:pt x="16383" y="1651"/>
                </a:lnTo>
                <a:lnTo>
                  <a:pt x="14224" y="1651"/>
                </a:lnTo>
                <a:lnTo>
                  <a:pt x="6350" y="0"/>
                </a:lnTo>
                <a:close/>
              </a:path>
            </a:pathLst>
          </a:custGeom>
          <a:solidFill>
            <a:srgbClr val="000000"/>
          </a:solidFill>
        </p:spPr>
        <p:txBody>
          <a:bodyPr wrap="square" lIns="0" tIns="0" rIns="0" bIns="0" rtlCol="0"/>
          <a:lstStyle/>
          <a:p>
            <a:endParaRPr/>
          </a:p>
        </p:txBody>
      </p:sp>
      <p:sp>
        <p:nvSpPr>
          <p:cNvPr id="19" name="object 19"/>
          <p:cNvSpPr/>
          <p:nvPr/>
        </p:nvSpPr>
        <p:spPr>
          <a:xfrm>
            <a:off x="3617848" y="3933063"/>
            <a:ext cx="8255" cy="8255"/>
          </a:xfrm>
          <a:custGeom>
            <a:avLst/>
            <a:gdLst/>
            <a:ahLst/>
            <a:cxnLst/>
            <a:rect l="l" t="t" r="r" b="b"/>
            <a:pathLst>
              <a:path w="8254" h="8254">
                <a:moveTo>
                  <a:pt x="5334" y="0"/>
                </a:moveTo>
                <a:lnTo>
                  <a:pt x="0" y="6095"/>
                </a:lnTo>
                <a:lnTo>
                  <a:pt x="7874" y="7747"/>
                </a:lnTo>
                <a:lnTo>
                  <a:pt x="5334" y="0"/>
                </a:lnTo>
                <a:close/>
              </a:path>
            </a:pathLst>
          </a:custGeom>
          <a:solidFill>
            <a:srgbClr val="000000"/>
          </a:solidFill>
        </p:spPr>
        <p:txBody>
          <a:bodyPr wrap="square" lIns="0" tIns="0" rIns="0" bIns="0" rtlCol="0"/>
          <a:lstStyle/>
          <a:p>
            <a:endParaRPr/>
          </a:p>
        </p:txBody>
      </p:sp>
      <p:sp>
        <p:nvSpPr>
          <p:cNvPr id="20" name="object 20"/>
          <p:cNvSpPr/>
          <p:nvPr/>
        </p:nvSpPr>
        <p:spPr>
          <a:xfrm>
            <a:off x="3623183" y="3933063"/>
            <a:ext cx="5080" cy="8255"/>
          </a:xfrm>
          <a:custGeom>
            <a:avLst/>
            <a:gdLst/>
            <a:ahLst/>
            <a:cxnLst/>
            <a:rect l="l" t="t" r="r" b="b"/>
            <a:pathLst>
              <a:path w="5079" h="8254">
                <a:moveTo>
                  <a:pt x="2666" y="0"/>
                </a:moveTo>
                <a:lnTo>
                  <a:pt x="0" y="0"/>
                </a:lnTo>
                <a:lnTo>
                  <a:pt x="2539" y="7747"/>
                </a:lnTo>
                <a:lnTo>
                  <a:pt x="4699" y="7747"/>
                </a:lnTo>
                <a:lnTo>
                  <a:pt x="5079" y="7619"/>
                </a:lnTo>
                <a:lnTo>
                  <a:pt x="2666" y="0"/>
                </a:lnTo>
                <a:close/>
              </a:path>
            </a:pathLst>
          </a:custGeom>
          <a:solidFill>
            <a:srgbClr val="000000"/>
          </a:solidFill>
        </p:spPr>
        <p:txBody>
          <a:bodyPr wrap="square" lIns="0" tIns="0" rIns="0" bIns="0" rtlCol="0"/>
          <a:lstStyle/>
          <a:p>
            <a:endParaRPr/>
          </a:p>
        </p:txBody>
      </p:sp>
      <p:sp>
        <p:nvSpPr>
          <p:cNvPr id="21" name="object 21"/>
          <p:cNvSpPr/>
          <p:nvPr/>
        </p:nvSpPr>
        <p:spPr>
          <a:xfrm>
            <a:off x="3608578" y="3931665"/>
            <a:ext cx="17780" cy="7620"/>
          </a:xfrm>
          <a:custGeom>
            <a:avLst/>
            <a:gdLst/>
            <a:ahLst/>
            <a:cxnLst/>
            <a:rect l="l" t="t" r="r" b="b"/>
            <a:pathLst>
              <a:path w="17779" h="7620">
                <a:moveTo>
                  <a:pt x="16763" y="0"/>
                </a:moveTo>
                <a:lnTo>
                  <a:pt x="0" y="5460"/>
                </a:lnTo>
                <a:lnTo>
                  <a:pt x="9271" y="7492"/>
                </a:lnTo>
                <a:lnTo>
                  <a:pt x="14605" y="1396"/>
                </a:lnTo>
                <a:lnTo>
                  <a:pt x="17272" y="1396"/>
                </a:lnTo>
                <a:lnTo>
                  <a:pt x="16763" y="0"/>
                </a:lnTo>
                <a:close/>
              </a:path>
            </a:pathLst>
          </a:custGeom>
          <a:solidFill>
            <a:srgbClr val="000000"/>
          </a:solidFill>
        </p:spPr>
        <p:txBody>
          <a:bodyPr wrap="square" lIns="0" tIns="0" rIns="0" bIns="0" rtlCol="0"/>
          <a:lstStyle/>
          <a:p>
            <a:endParaRPr/>
          </a:p>
        </p:txBody>
      </p:sp>
      <p:sp>
        <p:nvSpPr>
          <p:cNvPr id="22" name="object 22"/>
          <p:cNvSpPr/>
          <p:nvPr/>
        </p:nvSpPr>
        <p:spPr>
          <a:xfrm>
            <a:off x="3535426" y="3912108"/>
            <a:ext cx="93345" cy="25400"/>
          </a:xfrm>
          <a:custGeom>
            <a:avLst/>
            <a:gdLst/>
            <a:ahLst/>
            <a:cxnLst/>
            <a:rect l="l" t="t" r="r" b="b"/>
            <a:pathLst>
              <a:path w="93345" h="25400">
                <a:moveTo>
                  <a:pt x="3683" y="0"/>
                </a:moveTo>
                <a:lnTo>
                  <a:pt x="1143" y="1651"/>
                </a:lnTo>
                <a:lnTo>
                  <a:pt x="508" y="4191"/>
                </a:lnTo>
                <a:lnTo>
                  <a:pt x="0" y="6731"/>
                </a:lnTo>
                <a:lnTo>
                  <a:pt x="1650" y="9271"/>
                </a:lnTo>
                <a:lnTo>
                  <a:pt x="4190" y="9906"/>
                </a:lnTo>
                <a:lnTo>
                  <a:pt x="73151" y="25019"/>
                </a:lnTo>
                <a:lnTo>
                  <a:pt x="89915" y="19558"/>
                </a:lnTo>
                <a:lnTo>
                  <a:pt x="92837" y="19558"/>
                </a:lnTo>
                <a:lnTo>
                  <a:pt x="6223" y="635"/>
                </a:lnTo>
                <a:lnTo>
                  <a:pt x="3683" y="0"/>
                </a:lnTo>
                <a:close/>
              </a:path>
            </a:pathLst>
          </a:custGeom>
          <a:solidFill>
            <a:srgbClr val="000000"/>
          </a:solidFill>
        </p:spPr>
        <p:txBody>
          <a:bodyPr wrap="square" lIns="0" tIns="0" rIns="0" bIns="0" rtlCol="0"/>
          <a:lstStyle/>
          <a:p>
            <a:endParaRPr/>
          </a:p>
        </p:txBody>
      </p:sp>
      <p:sp>
        <p:nvSpPr>
          <p:cNvPr id="26" name="object 26"/>
          <p:cNvSpPr/>
          <p:nvPr/>
        </p:nvSpPr>
        <p:spPr>
          <a:xfrm>
            <a:off x="4715255" y="3929760"/>
            <a:ext cx="2070735" cy="125730"/>
          </a:xfrm>
          <a:custGeom>
            <a:avLst/>
            <a:gdLst/>
            <a:ahLst/>
            <a:cxnLst/>
            <a:rect l="l" t="t" r="r" b="b"/>
            <a:pathLst>
              <a:path w="2070734" h="125729">
                <a:moveTo>
                  <a:pt x="2062099" y="0"/>
                </a:moveTo>
                <a:lnTo>
                  <a:pt x="0" y="116077"/>
                </a:lnTo>
                <a:lnTo>
                  <a:pt x="508" y="125602"/>
                </a:lnTo>
                <a:lnTo>
                  <a:pt x="2062607" y="9525"/>
                </a:lnTo>
                <a:lnTo>
                  <a:pt x="2070480" y="4318"/>
                </a:lnTo>
                <a:lnTo>
                  <a:pt x="2062099" y="0"/>
                </a:lnTo>
                <a:close/>
              </a:path>
            </a:pathLst>
          </a:custGeom>
          <a:solidFill>
            <a:srgbClr val="000000"/>
          </a:solidFill>
        </p:spPr>
        <p:txBody>
          <a:bodyPr wrap="square" lIns="0" tIns="0" rIns="0" bIns="0" rtlCol="0"/>
          <a:lstStyle/>
          <a:p>
            <a:endParaRPr/>
          </a:p>
        </p:txBody>
      </p:sp>
      <p:sp>
        <p:nvSpPr>
          <p:cNvPr id="27" name="object 27"/>
          <p:cNvSpPr/>
          <p:nvPr/>
        </p:nvSpPr>
        <p:spPr>
          <a:xfrm>
            <a:off x="6716141" y="3928745"/>
            <a:ext cx="88900" cy="59055"/>
          </a:xfrm>
          <a:custGeom>
            <a:avLst/>
            <a:gdLst/>
            <a:ahLst/>
            <a:cxnLst/>
            <a:rect l="l" t="t" r="r" b="b"/>
            <a:pathLst>
              <a:path w="88900" h="59054">
                <a:moveTo>
                  <a:pt x="80263" y="0"/>
                </a:moveTo>
                <a:lnTo>
                  <a:pt x="78866" y="0"/>
                </a:lnTo>
                <a:lnTo>
                  <a:pt x="79375" y="9651"/>
                </a:lnTo>
                <a:lnTo>
                  <a:pt x="61722" y="10540"/>
                </a:lnTo>
                <a:lnTo>
                  <a:pt x="2793" y="49656"/>
                </a:lnTo>
                <a:lnTo>
                  <a:pt x="634" y="51053"/>
                </a:lnTo>
                <a:lnTo>
                  <a:pt x="0" y="54101"/>
                </a:lnTo>
                <a:lnTo>
                  <a:pt x="1524" y="56260"/>
                </a:lnTo>
                <a:lnTo>
                  <a:pt x="2920" y="58419"/>
                </a:lnTo>
                <a:lnTo>
                  <a:pt x="5968" y="59054"/>
                </a:lnTo>
                <a:lnTo>
                  <a:pt x="8127" y="57530"/>
                </a:lnTo>
                <a:lnTo>
                  <a:pt x="88518" y="4190"/>
                </a:lnTo>
                <a:lnTo>
                  <a:pt x="80263" y="0"/>
                </a:lnTo>
                <a:close/>
              </a:path>
            </a:pathLst>
          </a:custGeom>
          <a:solidFill>
            <a:srgbClr val="000000"/>
          </a:solidFill>
        </p:spPr>
        <p:txBody>
          <a:bodyPr wrap="square" lIns="0" tIns="0" rIns="0" bIns="0" rtlCol="0"/>
          <a:lstStyle/>
          <a:p>
            <a:endParaRPr/>
          </a:p>
        </p:txBody>
      </p:sp>
      <p:sp>
        <p:nvSpPr>
          <p:cNvPr id="28" name="object 28"/>
          <p:cNvSpPr/>
          <p:nvPr/>
        </p:nvSpPr>
        <p:spPr>
          <a:xfrm>
            <a:off x="6777863" y="3934078"/>
            <a:ext cx="17780" cy="5715"/>
          </a:xfrm>
          <a:custGeom>
            <a:avLst/>
            <a:gdLst/>
            <a:ahLst/>
            <a:cxnLst/>
            <a:rect l="l" t="t" r="r" b="b"/>
            <a:pathLst>
              <a:path w="17779" h="5714">
                <a:moveTo>
                  <a:pt x="7873" y="0"/>
                </a:moveTo>
                <a:lnTo>
                  <a:pt x="0" y="5207"/>
                </a:lnTo>
                <a:lnTo>
                  <a:pt x="17652" y="4318"/>
                </a:lnTo>
                <a:lnTo>
                  <a:pt x="17652" y="3683"/>
                </a:lnTo>
                <a:lnTo>
                  <a:pt x="15239" y="3683"/>
                </a:lnTo>
                <a:lnTo>
                  <a:pt x="7873" y="0"/>
                </a:lnTo>
                <a:close/>
              </a:path>
            </a:pathLst>
          </a:custGeom>
          <a:solidFill>
            <a:srgbClr val="000000"/>
          </a:solidFill>
        </p:spPr>
        <p:txBody>
          <a:bodyPr wrap="square" lIns="0" tIns="0" rIns="0" bIns="0" rtlCol="0"/>
          <a:lstStyle/>
          <a:p>
            <a:endParaRPr/>
          </a:p>
        </p:txBody>
      </p:sp>
      <p:sp>
        <p:nvSpPr>
          <p:cNvPr id="29" name="object 29"/>
          <p:cNvSpPr/>
          <p:nvPr/>
        </p:nvSpPr>
        <p:spPr>
          <a:xfrm>
            <a:off x="6785736" y="3929507"/>
            <a:ext cx="7620" cy="8255"/>
          </a:xfrm>
          <a:custGeom>
            <a:avLst/>
            <a:gdLst/>
            <a:ahLst/>
            <a:cxnLst/>
            <a:rect l="l" t="t" r="r" b="b"/>
            <a:pathLst>
              <a:path w="7620" h="8254">
                <a:moveTo>
                  <a:pt x="6858" y="0"/>
                </a:moveTo>
                <a:lnTo>
                  <a:pt x="0" y="4572"/>
                </a:lnTo>
                <a:lnTo>
                  <a:pt x="7366" y="8255"/>
                </a:lnTo>
                <a:lnTo>
                  <a:pt x="6858" y="0"/>
                </a:lnTo>
                <a:close/>
              </a:path>
            </a:pathLst>
          </a:custGeom>
          <a:solidFill>
            <a:srgbClr val="000000"/>
          </a:solidFill>
        </p:spPr>
        <p:txBody>
          <a:bodyPr wrap="square" lIns="0" tIns="0" rIns="0" bIns="0" rtlCol="0"/>
          <a:lstStyle/>
          <a:p>
            <a:endParaRPr/>
          </a:p>
        </p:txBody>
      </p:sp>
      <p:sp>
        <p:nvSpPr>
          <p:cNvPr id="30" name="object 30"/>
          <p:cNvSpPr/>
          <p:nvPr/>
        </p:nvSpPr>
        <p:spPr>
          <a:xfrm>
            <a:off x="6792594" y="3933634"/>
            <a:ext cx="3175" cy="0"/>
          </a:xfrm>
          <a:custGeom>
            <a:avLst/>
            <a:gdLst/>
            <a:ahLst/>
            <a:cxnLst/>
            <a:rect l="l" t="t" r="r" b="b"/>
            <a:pathLst>
              <a:path w="3175">
                <a:moveTo>
                  <a:pt x="0" y="0"/>
                </a:moveTo>
                <a:lnTo>
                  <a:pt x="2921" y="0"/>
                </a:lnTo>
              </a:path>
            </a:pathLst>
          </a:custGeom>
          <a:ln w="8255">
            <a:solidFill>
              <a:srgbClr val="000000"/>
            </a:solidFill>
          </a:ln>
        </p:spPr>
        <p:txBody>
          <a:bodyPr wrap="square" lIns="0" tIns="0" rIns="0" bIns="0" rtlCol="0"/>
          <a:lstStyle/>
          <a:p>
            <a:endParaRPr/>
          </a:p>
        </p:txBody>
      </p:sp>
      <p:sp>
        <p:nvSpPr>
          <p:cNvPr id="31" name="object 31"/>
          <p:cNvSpPr/>
          <p:nvPr/>
        </p:nvSpPr>
        <p:spPr>
          <a:xfrm>
            <a:off x="6777355" y="3928745"/>
            <a:ext cx="17780" cy="5715"/>
          </a:xfrm>
          <a:custGeom>
            <a:avLst/>
            <a:gdLst/>
            <a:ahLst/>
            <a:cxnLst/>
            <a:rect l="l" t="t" r="r" b="b"/>
            <a:pathLst>
              <a:path w="17779" h="5714">
                <a:moveTo>
                  <a:pt x="17652" y="0"/>
                </a:moveTo>
                <a:lnTo>
                  <a:pt x="0" y="1015"/>
                </a:lnTo>
                <a:lnTo>
                  <a:pt x="8381" y="5333"/>
                </a:lnTo>
                <a:lnTo>
                  <a:pt x="15240" y="761"/>
                </a:lnTo>
                <a:lnTo>
                  <a:pt x="17652" y="761"/>
                </a:lnTo>
                <a:lnTo>
                  <a:pt x="17652" y="0"/>
                </a:lnTo>
                <a:close/>
              </a:path>
            </a:pathLst>
          </a:custGeom>
          <a:solidFill>
            <a:srgbClr val="000000"/>
          </a:solidFill>
        </p:spPr>
        <p:txBody>
          <a:bodyPr wrap="square" lIns="0" tIns="0" rIns="0" bIns="0" rtlCol="0"/>
          <a:lstStyle/>
          <a:p>
            <a:endParaRPr/>
          </a:p>
        </p:txBody>
      </p:sp>
      <p:sp>
        <p:nvSpPr>
          <p:cNvPr id="32" name="object 32"/>
          <p:cNvSpPr/>
          <p:nvPr/>
        </p:nvSpPr>
        <p:spPr>
          <a:xfrm>
            <a:off x="6711188" y="3887723"/>
            <a:ext cx="85725" cy="42545"/>
          </a:xfrm>
          <a:custGeom>
            <a:avLst/>
            <a:gdLst/>
            <a:ahLst/>
            <a:cxnLst/>
            <a:rect l="l" t="t" r="r" b="b"/>
            <a:pathLst>
              <a:path w="85725" h="42545">
                <a:moveTo>
                  <a:pt x="5333" y="0"/>
                </a:moveTo>
                <a:lnTo>
                  <a:pt x="2412" y="1015"/>
                </a:lnTo>
                <a:lnTo>
                  <a:pt x="1269" y="3301"/>
                </a:lnTo>
                <a:lnTo>
                  <a:pt x="0" y="5714"/>
                </a:lnTo>
                <a:lnTo>
                  <a:pt x="888" y="8508"/>
                </a:lnTo>
                <a:lnTo>
                  <a:pt x="3301" y="9778"/>
                </a:lnTo>
                <a:lnTo>
                  <a:pt x="66166" y="42037"/>
                </a:lnTo>
                <a:lnTo>
                  <a:pt x="83819" y="41020"/>
                </a:lnTo>
                <a:lnTo>
                  <a:pt x="85216" y="41020"/>
                </a:lnTo>
                <a:lnTo>
                  <a:pt x="7619" y="1269"/>
                </a:lnTo>
                <a:lnTo>
                  <a:pt x="5333" y="0"/>
                </a:lnTo>
                <a:close/>
              </a:path>
            </a:pathLst>
          </a:custGeom>
          <a:solidFill>
            <a:srgbClr val="000000"/>
          </a:solidFill>
        </p:spPr>
        <p:txBody>
          <a:bodyPr wrap="square" lIns="0" tIns="0" rIns="0" bIns="0" rtlCol="0"/>
          <a:lstStyle/>
          <a:p>
            <a:endParaRPr/>
          </a:p>
        </p:txBody>
      </p:sp>
      <p:grpSp>
        <p:nvGrpSpPr>
          <p:cNvPr id="53" name="Group 52"/>
          <p:cNvGrpSpPr/>
          <p:nvPr/>
        </p:nvGrpSpPr>
        <p:grpSpPr>
          <a:xfrm>
            <a:off x="761" y="2782061"/>
            <a:ext cx="1533525" cy="1517650"/>
            <a:chOff x="761" y="2782061"/>
            <a:chExt cx="1533525" cy="1517650"/>
          </a:xfrm>
        </p:grpSpPr>
        <p:sp>
          <p:nvSpPr>
            <p:cNvPr id="15" name="object 15"/>
            <p:cNvSpPr txBox="1"/>
            <p:nvPr/>
          </p:nvSpPr>
          <p:spPr>
            <a:xfrm>
              <a:off x="133908" y="2981705"/>
              <a:ext cx="899160" cy="492443"/>
            </a:xfrm>
            <a:prstGeom prst="rect">
              <a:avLst/>
            </a:prstGeom>
          </p:spPr>
          <p:txBody>
            <a:bodyPr vert="horz" wrap="square" lIns="0" tIns="0" rIns="0" bIns="0" rtlCol="0">
              <a:spAutoFit/>
            </a:bodyPr>
            <a:lstStyle/>
            <a:p>
              <a:pPr marL="12700" marR="5080" indent="24130">
                <a:lnSpc>
                  <a:spcPct val="100000"/>
                </a:lnSpc>
              </a:pPr>
              <a:r>
                <a:rPr sz="1600" spc="-5" dirty="0">
                  <a:latin typeface="Calibri"/>
                  <a:cs typeface="Calibri"/>
                </a:rPr>
                <a:t>Ge</a:t>
              </a:r>
              <a:r>
                <a:rPr sz="1600" dirty="0">
                  <a:latin typeface="Calibri"/>
                  <a:cs typeface="Calibri"/>
                </a:rPr>
                <a:t>n</a:t>
              </a:r>
              <a:r>
                <a:rPr sz="1600" spc="-15" dirty="0">
                  <a:latin typeface="Calibri"/>
                  <a:cs typeface="Calibri"/>
                </a:rPr>
                <a:t>e</a:t>
              </a:r>
              <a:r>
                <a:rPr sz="1600" spc="-95" dirty="0">
                  <a:latin typeface="Calibri"/>
                  <a:cs typeface="Calibri"/>
                </a:rPr>
                <a:t>r</a:t>
              </a:r>
              <a:r>
                <a:rPr sz="1600" spc="-30" dirty="0">
                  <a:latin typeface="Calibri"/>
                  <a:cs typeface="Calibri"/>
                </a:rPr>
                <a:t>a</a:t>
              </a:r>
              <a:r>
                <a:rPr sz="1600" spc="-25" dirty="0">
                  <a:latin typeface="Calibri"/>
                  <a:cs typeface="Calibri"/>
                </a:rPr>
                <a:t>t</a:t>
              </a:r>
              <a:r>
                <a:rPr sz="1600" spc="-10" dirty="0">
                  <a:latin typeface="Calibri"/>
                  <a:cs typeface="Calibri"/>
                </a:rPr>
                <a:t>es b</a:t>
              </a:r>
              <a:r>
                <a:rPr sz="1600" dirty="0">
                  <a:latin typeface="Calibri"/>
                  <a:cs typeface="Calibri"/>
                </a:rPr>
                <a:t>l</a:t>
              </a:r>
              <a:r>
                <a:rPr sz="1600" spc="-10" dirty="0">
                  <a:latin typeface="Calibri"/>
                  <a:cs typeface="Calibri"/>
                </a:rPr>
                <a:t>oc</a:t>
              </a:r>
              <a:r>
                <a:rPr sz="1600" spc="-5" dirty="0">
                  <a:latin typeface="Calibri"/>
                  <a:cs typeface="Calibri"/>
                </a:rPr>
                <a:t>k</a:t>
              </a:r>
              <a:r>
                <a:rPr sz="1600" spc="-110"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sp>
          <p:nvSpPr>
            <p:cNvPr id="35" name="object 35"/>
            <p:cNvSpPr/>
            <p:nvPr/>
          </p:nvSpPr>
          <p:spPr>
            <a:xfrm>
              <a:off x="761" y="2782061"/>
              <a:ext cx="1533525" cy="1517650"/>
            </a:xfrm>
            <a:custGeom>
              <a:avLst/>
              <a:gdLst/>
              <a:ahLst/>
              <a:cxnLst/>
              <a:rect l="l" t="t" r="r" b="b"/>
              <a:pathLst>
                <a:path w="1533525" h="1517650">
                  <a:moveTo>
                    <a:pt x="0" y="143255"/>
                  </a:moveTo>
                  <a:lnTo>
                    <a:pt x="7303" y="98043"/>
                  </a:lnTo>
                  <a:lnTo>
                    <a:pt x="27640" y="58674"/>
                  </a:lnTo>
                  <a:lnTo>
                    <a:pt x="58651" y="27686"/>
                  </a:lnTo>
                  <a:lnTo>
                    <a:pt x="97976" y="7365"/>
                  </a:lnTo>
                  <a:lnTo>
                    <a:pt x="143256" y="0"/>
                  </a:lnTo>
                  <a:lnTo>
                    <a:pt x="692607" y="0"/>
                  </a:lnTo>
                  <a:lnTo>
                    <a:pt x="989444" y="0"/>
                  </a:lnTo>
                  <a:lnTo>
                    <a:pt x="1044079" y="0"/>
                  </a:lnTo>
                  <a:lnTo>
                    <a:pt x="1089355" y="7365"/>
                  </a:lnTo>
                  <a:lnTo>
                    <a:pt x="1128674" y="27686"/>
                  </a:lnTo>
                  <a:lnTo>
                    <a:pt x="1159687" y="58674"/>
                  </a:lnTo>
                  <a:lnTo>
                    <a:pt x="1180033" y="98043"/>
                  </a:lnTo>
                  <a:lnTo>
                    <a:pt x="1187335" y="143255"/>
                  </a:lnTo>
                  <a:lnTo>
                    <a:pt x="1187335" y="501650"/>
                  </a:lnTo>
                  <a:lnTo>
                    <a:pt x="1187335" y="716534"/>
                  </a:lnTo>
                  <a:lnTo>
                    <a:pt x="1180033" y="761873"/>
                  </a:lnTo>
                  <a:lnTo>
                    <a:pt x="1159687" y="801242"/>
                  </a:lnTo>
                  <a:lnTo>
                    <a:pt x="1128674" y="832231"/>
                  </a:lnTo>
                  <a:lnTo>
                    <a:pt x="1089355" y="852677"/>
                  </a:lnTo>
                  <a:lnTo>
                    <a:pt x="1044079" y="859917"/>
                  </a:lnTo>
                  <a:lnTo>
                    <a:pt x="989444" y="859917"/>
                  </a:lnTo>
                  <a:lnTo>
                    <a:pt x="1533144" y="1517395"/>
                  </a:lnTo>
                  <a:lnTo>
                    <a:pt x="692607" y="859917"/>
                  </a:lnTo>
                  <a:lnTo>
                    <a:pt x="143256" y="859917"/>
                  </a:lnTo>
                  <a:lnTo>
                    <a:pt x="97976" y="852677"/>
                  </a:lnTo>
                  <a:lnTo>
                    <a:pt x="58651" y="832231"/>
                  </a:lnTo>
                  <a:lnTo>
                    <a:pt x="27640" y="801242"/>
                  </a:lnTo>
                  <a:lnTo>
                    <a:pt x="7303" y="761873"/>
                  </a:lnTo>
                  <a:lnTo>
                    <a:pt x="0" y="716534"/>
                  </a:lnTo>
                  <a:lnTo>
                    <a:pt x="0" y="501650"/>
                  </a:lnTo>
                  <a:lnTo>
                    <a:pt x="0" y="143255"/>
                  </a:lnTo>
                  <a:close/>
                </a:path>
              </a:pathLst>
            </a:custGeom>
            <a:ln w="25908">
              <a:solidFill>
                <a:srgbClr val="385D88"/>
              </a:solidFill>
            </a:ln>
          </p:spPr>
          <p:txBody>
            <a:bodyPr wrap="square" lIns="0" tIns="0" rIns="0" bIns="0" rtlCol="0"/>
            <a:lstStyle/>
            <a:p>
              <a:endParaRPr/>
            </a:p>
          </p:txBody>
        </p:sp>
      </p:grpSp>
      <p:sp>
        <p:nvSpPr>
          <p:cNvPr id="36" name="object 36"/>
          <p:cNvSpPr txBox="1"/>
          <p:nvPr/>
        </p:nvSpPr>
        <p:spPr>
          <a:xfrm>
            <a:off x="1366903" y="3414954"/>
            <a:ext cx="1108075" cy="493661"/>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1234</a:t>
            </a:r>
            <a:endParaRPr sz="1600" spc="-20" dirty="0">
              <a:latin typeface="Calibri"/>
              <a:cs typeface="Calibri"/>
            </a:endParaRPr>
          </a:p>
        </p:txBody>
      </p:sp>
      <p:grpSp>
        <p:nvGrpSpPr>
          <p:cNvPr id="4" name="Group 3"/>
          <p:cNvGrpSpPr/>
          <p:nvPr/>
        </p:nvGrpSpPr>
        <p:grpSpPr>
          <a:xfrm>
            <a:off x="1122994" y="4773802"/>
            <a:ext cx="1186815" cy="1470660"/>
            <a:chOff x="1261110" y="4513326"/>
            <a:chExt cx="1186815" cy="1470660"/>
          </a:xfrm>
        </p:grpSpPr>
        <p:sp>
          <p:nvSpPr>
            <p:cNvPr id="23" name="object 23"/>
            <p:cNvSpPr/>
            <p:nvPr/>
          </p:nvSpPr>
          <p:spPr>
            <a:xfrm>
              <a:off x="1261110" y="4513326"/>
              <a:ext cx="1186815" cy="1470660"/>
            </a:xfrm>
            <a:custGeom>
              <a:avLst/>
              <a:gdLst/>
              <a:ahLst/>
              <a:cxnLst/>
              <a:rect l="l" t="t" r="r" b="b"/>
              <a:pathLst>
                <a:path w="1186814" h="1470660">
                  <a:moveTo>
                    <a:pt x="0" y="753618"/>
                  </a:moveTo>
                  <a:lnTo>
                    <a:pt x="7302" y="708279"/>
                  </a:lnTo>
                  <a:lnTo>
                    <a:pt x="27686" y="669036"/>
                  </a:lnTo>
                  <a:lnTo>
                    <a:pt x="58674" y="638048"/>
                  </a:lnTo>
                  <a:lnTo>
                    <a:pt x="97917" y="617728"/>
                  </a:lnTo>
                  <a:lnTo>
                    <a:pt x="143256" y="610362"/>
                  </a:lnTo>
                  <a:lnTo>
                    <a:pt x="692277" y="610362"/>
                  </a:lnTo>
                  <a:lnTo>
                    <a:pt x="991616" y="0"/>
                  </a:lnTo>
                  <a:lnTo>
                    <a:pt x="988948" y="610362"/>
                  </a:lnTo>
                  <a:lnTo>
                    <a:pt x="1043432" y="610362"/>
                  </a:lnTo>
                  <a:lnTo>
                    <a:pt x="1088771" y="617728"/>
                  </a:lnTo>
                  <a:lnTo>
                    <a:pt x="1128141" y="638048"/>
                  </a:lnTo>
                  <a:lnTo>
                    <a:pt x="1159129" y="669036"/>
                  </a:lnTo>
                  <a:lnTo>
                    <a:pt x="1179448" y="708279"/>
                  </a:lnTo>
                  <a:lnTo>
                    <a:pt x="1186815" y="753618"/>
                  </a:lnTo>
                  <a:lnTo>
                    <a:pt x="1186815" y="968502"/>
                  </a:lnTo>
                  <a:lnTo>
                    <a:pt x="1186815" y="1326756"/>
                  </a:lnTo>
                  <a:lnTo>
                    <a:pt x="1179448" y="1372044"/>
                  </a:lnTo>
                  <a:lnTo>
                    <a:pt x="1159129" y="1411376"/>
                  </a:lnTo>
                  <a:lnTo>
                    <a:pt x="1128141" y="1442402"/>
                  </a:lnTo>
                  <a:lnTo>
                    <a:pt x="1088771" y="1462747"/>
                  </a:lnTo>
                  <a:lnTo>
                    <a:pt x="1043432" y="1470050"/>
                  </a:lnTo>
                  <a:lnTo>
                    <a:pt x="988948" y="1470050"/>
                  </a:lnTo>
                  <a:lnTo>
                    <a:pt x="692277" y="1470050"/>
                  </a:lnTo>
                  <a:lnTo>
                    <a:pt x="143256" y="1470050"/>
                  </a:lnTo>
                  <a:lnTo>
                    <a:pt x="97917" y="1462747"/>
                  </a:lnTo>
                  <a:lnTo>
                    <a:pt x="58674" y="1442402"/>
                  </a:lnTo>
                  <a:lnTo>
                    <a:pt x="27686" y="1411376"/>
                  </a:lnTo>
                  <a:lnTo>
                    <a:pt x="7302" y="1372044"/>
                  </a:lnTo>
                  <a:lnTo>
                    <a:pt x="0" y="1326756"/>
                  </a:lnTo>
                  <a:lnTo>
                    <a:pt x="0" y="968502"/>
                  </a:lnTo>
                  <a:lnTo>
                    <a:pt x="0" y="753618"/>
                  </a:lnTo>
                  <a:close/>
                </a:path>
              </a:pathLst>
            </a:custGeom>
            <a:ln w="25908">
              <a:solidFill>
                <a:srgbClr val="385D88"/>
              </a:solidFill>
            </a:ln>
          </p:spPr>
          <p:txBody>
            <a:bodyPr wrap="square" lIns="0" tIns="0" rIns="0" bIns="0" rtlCol="0"/>
            <a:lstStyle/>
            <a:p>
              <a:endParaRPr/>
            </a:p>
          </p:txBody>
        </p:sp>
        <p:sp>
          <p:nvSpPr>
            <p:cNvPr id="37" name="object 37"/>
            <p:cNvSpPr txBox="1"/>
            <p:nvPr/>
          </p:nvSpPr>
          <p:spPr>
            <a:xfrm>
              <a:off x="1393952" y="5203063"/>
              <a:ext cx="925830" cy="738664"/>
            </a:xfrm>
            <a:prstGeom prst="rect">
              <a:avLst/>
            </a:prstGeom>
          </p:spPr>
          <p:txBody>
            <a:bodyPr vert="horz" wrap="square" lIns="0" tIns="0" rIns="0" bIns="0" rtlCol="0">
              <a:spAutoFit/>
            </a:bodyPr>
            <a:lstStyle/>
            <a:p>
              <a:pPr marL="12700" marR="5080" indent="50165">
                <a:lnSpc>
                  <a:spcPct val="100000"/>
                </a:lnSpc>
              </a:pPr>
              <a:r>
                <a:rPr sz="1600" spc="-125" dirty="0">
                  <a:latin typeface="Calibri"/>
                  <a:cs typeface="Calibri"/>
                </a:rPr>
                <a:t>T</a:t>
              </a:r>
              <a:r>
                <a:rPr sz="1600" spc="-70" dirty="0">
                  <a:latin typeface="Calibri"/>
                  <a:cs typeface="Calibri"/>
                </a:rPr>
                <a:t>r</a:t>
              </a:r>
              <a:r>
                <a:rPr sz="1600" spc="-30" dirty="0">
                  <a:latin typeface="Calibri"/>
                  <a:cs typeface="Calibri"/>
                </a:rPr>
                <a:t>a</a:t>
              </a:r>
              <a:r>
                <a:rPr sz="1600" spc="-20" dirty="0">
                  <a:latin typeface="Calibri"/>
                  <a:cs typeface="Calibri"/>
                </a:rPr>
                <a:t>n</a:t>
              </a:r>
              <a:r>
                <a:rPr sz="1600" spc="-30" dirty="0">
                  <a:latin typeface="Calibri"/>
                  <a:cs typeface="Calibri"/>
                </a:rPr>
                <a:t>s</a:t>
              </a:r>
              <a:r>
                <a:rPr sz="1600" spc="-35" dirty="0">
                  <a:latin typeface="Calibri"/>
                  <a:cs typeface="Calibri"/>
                </a:rPr>
                <a:t>m</a:t>
              </a:r>
              <a:r>
                <a:rPr sz="1600" spc="-25" dirty="0">
                  <a:latin typeface="Calibri"/>
                  <a:cs typeface="Calibri"/>
                </a:rPr>
                <a:t>it</a:t>
              </a:r>
              <a:r>
                <a:rPr sz="1600" spc="-5" dirty="0">
                  <a:latin typeface="Calibri"/>
                  <a:cs typeface="Calibri"/>
                </a:rPr>
                <a:t>s </a:t>
              </a:r>
              <a:r>
                <a:rPr sz="1600" spc="-20" dirty="0">
                  <a:latin typeface="Calibri"/>
                  <a:cs typeface="Calibri"/>
                </a:rPr>
                <a:t>b</a:t>
              </a:r>
              <a:r>
                <a:rPr sz="1600" spc="-5" dirty="0">
                  <a:latin typeface="Calibri"/>
                  <a:cs typeface="Calibri"/>
                </a:rPr>
                <a:t>lock</a:t>
              </a:r>
              <a:r>
                <a:rPr sz="1600" spc="70" dirty="0">
                  <a:latin typeface="Calibri"/>
                  <a:cs typeface="Calibri"/>
                </a:rPr>
                <a:t> </a:t>
              </a:r>
              <a:r>
                <a:rPr sz="1600" spc="-15" dirty="0">
                  <a:solidFill>
                    <a:srgbClr val="FF0000"/>
                  </a:solidFill>
                  <a:latin typeface="Calibri"/>
                  <a:cs typeface="Calibri"/>
                </a:rPr>
                <a:t>12</a:t>
              </a:r>
              <a:r>
                <a:rPr sz="1600" spc="-25" dirty="0">
                  <a:solidFill>
                    <a:srgbClr val="FF0000"/>
                  </a:solidFill>
                  <a:latin typeface="Calibri"/>
                  <a:cs typeface="Calibri"/>
                </a:rPr>
                <a:t>3</a:t>
              </a:r>
              <a:r>
                <a:rPr sz="1600" spc="-5" dirty="0">
                  <a:solidFill>
                    <a:srgbClr val="FF0000"/>
                  </a:solidFill>
                  <a:latin typeface="Calibri"/>
                  <a:cs typeface="Calibri"/>
                </a:rPr>
                <a:t>5</a:t>
              </a:r>
              <a:r>
                <a:rPr sz="1600" spc="-5" dirty="0">
                  <a:latin typeface="Calibri"/>
                  <a:cs typeface="Calibri"/>
                </a:rPr>
                <a:t> </a:t>
              </a:r>
              <a:r>
                <a:rPr sz="1600" spc="-25" dirty="0">
                  <a:latin typeface="Calibri"/>
                  <a:cs typeface="Calibri"/>
                </a:rPr>
                <a:t>(</a:t>
              </a:r>
              <a:r>
                <a:rPr sz="1600" spc="-20" dirty="0">
                  <a:latin typeface="Calibri"/>
                  <a:cs typeface="Calibri"/>
                </a:rPr>
                <a:t>~</a:t>
              </a:r>
              <a:r>
                <a:rPr sz="1600" spc="-25" dirty="0">
                  <a:latin typeface="Calibri"/>
                  <a:cs typeface="Calibri"/>
                </a:rPr>
                <a:t>20</a:t>
              </a:r>
              <a:r>
                <a:rPr sz="1600" spc="-5" dirty="0">
                  <a:latin typeface="Calibri"/>
                  <a:cs typeface="Calibri"/>
                </a:rPr>
                <a:t>0</a:t>
              </a:r>
              <a:r>
                <a:rPr sz="1600" spc="5" dirty="0">
                  <a:latin typeface="Calibri"/>
                  <a:cs typeface="Calibri"/>
                </a:rPr>
                <a:t> </a:t>
              </a:r>
              <a:r>
                <a:rPr sz="1600" spc="-20" dirty="0">
                  <a:latin typeface="Calibri"/>
                  <a:cs typeface="Calibri"/>
                </a:rPr>
                <a:t>K</a:t>
              </a:r>
              <a:r>
                <a:rPr sz="1600" spc="-25" dirty="0">
                  <a:latin typeface="Calibri"/>
                  <a:cs typeface="Calibri"/>
                </a:rPr>
                <a:t>B</a:t>
              </a:r>
              <a:r>
                <a:rPr sz="1600" spc="-5" dirty="0">
                  <a:latin typeface="Calibri"/>
                  <a:cs typeface="Calibri"/>
                </a:rPr>
                <a:t>)</a:t>
              </a:r>
              <a:endParaRPr sz="1600" dirty="0">
                <a:latin typeface="Calibri"/>
                <a:cs typeface="Calibri"/>
              </a:endParaRPr>
            </a:p>
          </p:txBody>
        </p:sp>
      </p:grpSp>
      <p:grpSp>
        <p:nvGrpSpPr>
          <p:cNvPr id="11" name="Group 10"/>
          <p:cNvGrpSpPr/>
          <p:nvPr/>
        </p:nvGrpSpPr>
        <p:grpSpPr>
          <a:xfrm>
            <a:off x="4572761" y="5660897"/>
            <a:ext cx="1809114" cy="969644"/>
            <a:chOff x="4572761" y="5660897"/>
            <a:chExt cx="1809114" cy="969644"/>
          </a:xfrm>
        </p:grpSpPr>
        <p:sp>
          <p:nvSpPr>
            <p:cNvPr id="25" name="object 25"/>
            <p:cNvSpPr/>
            <p:nvPr/>
          </p:nvSpPr>
          <p:spPr>
            <a:xfrm>
              <a:off x="4572761" y="5660897"/>
              <a:ext cx="1809114" cy="969644"/>
            </a:xfrm>
            <a:custGeom>
              <a:avLst/>
              <a:gdLst/>
              <a:ahLst/>
              <a:cxnLst/>
              <a:rect l="l" t="t" r="r" b="b"/>
              <a:pathLst>
                <a:path w="1809114" h="969645">
                  <a:moveTo>
                    <a:pt x="620395" y="251917"/>
                  </a:moveTo>
                  <a:lnTo>
                    <a:pt x="627761" y="206590"/>
                  </a:lnTo>
                  <a:lnTo>
                    <a:pt x="648080" y="167220"/>
                  </a:lnTo>
                  <a:lnTo>
                    <a:pt x="679068" y="136169"/>
                  </a:lnTo>
                  <a:lnTo>
                    <a:pt x="718565" y="115811"/>
                  </a:lnTo>
                  <a:lnTo>
                    <a:pt x="763904" y="108496"/>
                  </a:lnTo>
                  <a:lnTo>
                    <a:pt x="818514" y="108496"/>
                  </a:lnTo>
                  <a:lnTo>
                    <a:pt x="1115695" y="108496"/>
                  </a:lnTo>
                  <a:lnTo>
                    <a:pt x="1665351" y="108496"/>
                  </a:lnTo>
                  <a:lnTo>
                    <a:pt x="1710816" y="115811"/>
                  </a:lnTo>
                  <a:lnTo>
                    <a:pt x="1750187" y="136169"/>
                  </a:lnTo>
                  <a:lnTo>
                    <a:pt x="1781175" y="167220"/>
                  </a:lnTo>
                  <a:lnTo>
                    <a:pt x="1801495" y="206590"/>
                  </a:lnTo>
                  <a:lnTo>
                    <a:pt x="1808861" y="251917"/>
                  </a:lnTo>
                  <a:lnTo>
                    <a:pt x="1808861" y="467055"/>
                  </a:lnTo>
                  <a:lnTo>
                    <a:pt x="1808861" y="825614"/>
                  </a:lnTo>
                  <a:lnTo>
                    <a:pt x="1801495" y="870940"/>
                  </a:lnTo>
                  <a:lnTo>
                    <a:pt x="1781175" y="910310"/>
                  </a:lnTo>
                  <a:lnTo>
                    <a:pt x="1750187" y="941362"/>
                  </a:lnTo>
                  <a:lnTo>
                    <a:pt x="1710816" y="961720"/>
                  </a:lnTo>
                  <a:lnTo>
                    <a:pt x="1665351" y="969035"/>
                  </a:lnTo>
                  <a:lnTo>
                    <a:pt x="1115695" y="969035"/>
                  </a:lnTo>
                  <a:lnTo>
                    <a:pt x="818514" y="969035"/>
                  </a:lnTo>
                  <a:lnTo>
                    <a:pt x="763904" y="969035"/>
                  </a:lnTo>
                  <a:lnTo>
                    <a:pt x="718565" y="961720"/>
                  </a:lnTo>
                  <a:lnTo>
                    <a:pt x="679068" y="941362"/>
                  </a:lnTo>
                  <a:lnTo>
                    <a:pt x="648080" y="910310"/>
                  </a:lnTo>
                  <a:lnTo>
                    <a:pt x="627761" y="870940"/>
                  </a:lnTo>
                  <a:lnTo>
                    <a:pt x="620395" y="825614"/>
                  </a:lnTo>
                  <a:lnTo>
                    <a:pt x="620395" y="467055"/>
                  </a:lnTo>
                  <a:lnTo>
                    <a:pt x="0" y="0"/>
                  </a:lnTo>
                  <a:lnTo>
                    <a:pt x="620395" y="251917"/>
                  </a:lnTo>
                  <a:close/>
                </a:path>
              </a:pathLst>
            </a:custGeom>
            <a:ln w="25908">
              <a:solidFill>
                <a:srgbClr val="385D88"/>
              </a:solidFill>
            </a:ln>
          </p:spPr>
          <p:txBody>
            <a:bodyPr wrap="square" lIns="0" tIns="0" rIns="0" bIns="0" rtlCol="0"/>
            <a:lstStyle/>
            <a:p>
              <a:endParaRPr/>
            </a:p>
          </p:txBody>
        </p:sp>
        <p:sp>
          <p:nvSpPr>
            <p:cNvPr id="38" name="object 38"/>
            <p:cNvSpPr txBox="1"/>
            <p:nvPr/>
          </p:nvSpPr>
          <p:spPr>
            <a:xfrm>
              <a:off x="5339841" y="5971209"/>
              <a:ext cx="897255" cy="492443"/>
            </a:xfrm>
            <a:prstGeom prst="rect">
              <a:avLst/>
            </a:prstGeom>
          </p:spPr>
          <p:txBody>
            <a:bodyPr vert="horz" wrap="square" lIns="0" tIns="0" rIns="0" bIns="0" rtlCol="0">
              <a:spAutoFit/>
            </a:bodyPr>
            <a:lstStyle/>
            <a:p>
              <a:pPr marL="12700" marR="5080" indent="135255">
                <a:lnSpc>
                  <a:spcPct val="100000"/>
                </a:lnSpc>
              </a:pPr>
              <a:r>
                <a:rPr sz="1600" spc="-110" dirty="0">
                  <a:latin typeface="Calibri"/>
                  <a:cs typeface="Calibri"/>
                </a:rPr>
                <a:t>V</a:t>
              </a:r>
              <a:r>
                <a:rPr sz="1600" spc="-20" dirty="0">
                  <a:latin typeface="Calibri"/>
                  <a:cs typeface="Calibri"/>
                </a:rPr>
                <a:t>e</a:t>
              </a:r>
              <a:r>
                <a:rPr sz="1600" spc="-25" dirty="0">
                  <a:latin typeface="Calibri"/>
                  <a:cs typeface="Calibri"/>
                </a:rPr>
                <a:t>r</a:t>
              </a:r>
              <a:r>
                <a:rPr sz="1600" spc="-15" dirty="0">
                  <a:latin typeface="Calibri"/>
                  <a:cs typeface="Calibri"/>
                </a:rPr>
                <a:t>ifi</a:t>
              </a:r>
              <a:r>
                <a:rPr sz="1600" spc="-20" dirty="0">
                  <a:latin typeface="Calibri"/>
                  <a:cs typeface="Calibri"/>
                </a:rPr>
                <a:t>e</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20"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grpSp>
        <p:nvGrpSpPr>
          <p:cNvPr id="51" name="Group 50"/>
          <p:cNvGrpSpPr/>
          <p:nvPr/>
        </p:nvGrpSpPr>
        <p:grpSpPr>
          <a:xfrm>
            <a:off x="4635246" y="4156709"/>
            <a:ext cx="2366645" cy="859790"/>
            <a:chOff x="4635246" y="4156709"/>
            <a:chExt cx="2366645" cy="859790"/>
          </a:xfrm>
        </p:grpSpPr>
        <p:sp>
          <p:nvSpPr>
            <p:cNvPr id="33" name="object 33"/>
            <p:cNvSpPr/>
            <p:nvPr/>
          </p:nvSpPr>
          <p:spPr>
            <a:xfrm>
              <a:off x="4635246" y="4156709"/>
              <a:ext cx="2366645" cy="859790"/>
            </a:xfrm>
            <a:custGeom>
              <a:avLst/>
              <a:gdLst/>
              <a:ahLst/>
              <a:cxnLst/>
              <a:rect l="l" t="t" r="r" b="b"/>
              <a:pathLst>
                <a:path w="2366645" h="859789">
                  <a:moveTo>
                    <a:pt x="1179067" y="143256"/>
                  </a:moveTo>
                  <a:lnTo>
                    <a:pt x="1186433" y="97916"/>
                  </a:lnTo>
                  <a:lnTo>
                    <a:pt x="1206753" y="58673"/>
                  </a:lnTo>
                  <a:lnTo>
                    <a:pt x="1237741" y="27685"/>
                  </a:lnTo>
                  <a:lnTo>
                    <a:pt x="1276984" y="7238"/>
                  </a:lnTo>
                  <a:lnTo>
                    <a:pt x="1322324" y="0"/>
                  </a:lnTo>
                  <a:lnTo>
                    <a:pt x="1376933" y="0"/>
                  </a:lnTo>
                  <a:lnTo>
                    <a:pt x="1673732" y="0"/>
                  </a:lnTo>
                  <a:lnTo>
                    <a:pt x="2223134" y="0"/>
                  </a:lnTo>
                  <a:lnTo>
                    <a:pt x="2268474" y="7238"/>
                  </a:lnTo>
                  <a:lnTo>
                    <a:pt x="2307717" y="27685"/>
                  </a:lnTo>
                  <a:lnTo>
                    <a:pt x="2338704" y="58673"/>
                  </a:lnTo>
                  <a:lnTo>
                    <a:pt x="2359152" y="97916"/>
                  </a:lnTo>
                  <a:lnTo>
                    <a:pt x="2366390" y="143256"/>
                  </a:lnTo>
                  <a:lnTo>
                    <a:pt x="2366390" y="358013"/>
                  </a:lnTo>
                  <a:lnTo>
                    <a:pt x="2366390" y="716152"/>
                  </a:lnTo>
                  <a:lnTo>
                    <a:pt x="2359152" y="761491"/>
                  </a:lnTo>
                  <a:lnTo>
                    <a:pt x="2338704" y="800734"/>
                  </a:lnTo>
                  <a:lnTo>
                    <a:pt x="2307717" y="831722"/>
                  </a:lnTo>
                  <a:lnTo>
                    <a:pt x="2268474" y="852169"/>
                  </a:lnTo>
                  <a:lnTo>
                    <a:pt x="2223134" y="859408"/>
                  </a:lnTo>
                  <a:lnTo>
                    <a:pt x="1673732" y="859408"/>
                  </a:lnTo>
                  <a:lnTo>
                    <a:pt x="1376933" y="859408"/>
                  </a:lnTo>
                  <a:lnTo>
                    <a:pt x="1322324" y="859408"/>
                  </a:lnTo>
                  <a:lnTo>
                    <a:pt x="1276984" y="852169"/>
                  </a:lnTo>
                  <a:lnTo>
                    <a:pt x="1237741" y="831722"/>
                  </a:lnTo>
                  <a:lnTo>
                    <a:pt x="1206753" y="800734"/>
                  </a:lnTo>
                  <a:lnTo>
                    <a:pt x="1186433" y="761491"/>
                  </a:lnTo>
                  <a:lnTo>
                    <a:pt x="1179067" y="716152"/>
                  </a:lnTo>
                  <a:lnTo>
                    <a:pt x="1179067" y="358013"/>
                  </a:lnTo>
                  <a:lnTo>
                    <a:pt x="0" y="77977"/>
                  </a:lnTo>
                  <a:lnTo>
                    <a:pt x="1179067" y="143256"/>
                  </a:lnTo>
                  <a:close/>
                </a:path>
              </a:pathLst>
            </a:custGeom>
            <a:ln w="25907">
              <a:solidFill>
                <a:srgbClr val="385D88"/>
              </a:solidFill>
            </a:ln>
          </p:spPr>
          <p:txBody>
            <a:bodyPr wrap="square" lIns="0" tIns="0" rIns="0" bIns="0" rtlCol="0"/>
            <a:lstStyle/>
            <a:p>
              <a:endParaRPr/>
            </a:p>
          </p:txBody>
        </p:sp>
        <p:sp>
          <p:nvSpPr>
            <p:cNvPr id="39" name="object 39"/>
            <p:cNvSpPr txBox="1"/>
            <p:nvPr/>
          </p:nvSpPr>
          <p:spPr>
            <a:xfrm>
              <a:off x="5949822" y="4356506"/>
              <a:ext cx="899160" cy="492443"/>
            </a:xfrm>
            <a:prstGeom prst="rect">
              <a:avLst/>
            </a:prstGeom>
          </p:spPr>
          <p:txBody>
            <a:bodyPr vert="horz" wrap="square" lIns="0" tIns="0" rIns="0" bIns="0" rtlCol="0">
              <a:spAutoFit/>
            </a:bodyPr>
            <a:lstStyle/>
            <a:p>
              <a:pPr marL="62865">
                <a:lnSpc>
                  <a:spcPct val="100000"/>
                </a:lnSpc>
              </a:pPr>
              <a:r>
                <a:rPr sz="1600" spc="-125" dirty="0">
                  <a:latin typeface="Calibri"/>
                  <a:cs typeface="Calibri"/>
                </a:rPr>
                <a:t>T</a:t>
              </a:r>
              <a:r>
                <a:rPr sz="1600" spc="-70" dirty="0">
                  <a:latin typeface="Calibri"/>
                  <a:cs typeface="Calibri"/>
                </a:rPr>
                <a:t>r</a:t>
              </a:r>
              <a:r>
                <a:rPr sz="1600" spc="-25" dirty="0">
                  <a:latin typeface="Calibri"/>
                  <a:cs typeface="Calibri"/>
                </a:rPr>
                <a:t>a</a:t>
              </a:r>
              <a:r>
                <a:rPr sz="1600" spc="-30" dirty="0">
                  <a:latin typeface="Calibri"/>
                  <a:cs typeface="Calibri"/>
                </a:rPr>
                <a:t>ns</a:t>
              </a:r>
              <a:r>
                <a:rPr sz="1600" spc="-35" dirty="0">
                  <a:latin typeface="Calibri"/>
                  <a:cs typeface="Calibri"/>
                </a:rPr>
                <a:t>m</a:t>
              </a:r>
              <a:r>
                <a:rPr sz="1600" spc="-20" dirty="0">
                  <a:latin typeface="Calibri"/>
                  <a:cs typeface="Calibri"/>
                </a:rPr>
                <a:t>i</a:t>
              </a:r>
              <a:r>
                <a:rPr sz="1600" spc="-25" dirty="0">
                  <a:latin typeface="Calibri"/>
                  <a:cs typeface="Calibri"/>
                </a:rPr>
                <a:t>t</a:t>
              </a:r>
              <a:r>
                <a:rPr sz="1600" spc="-5" dirty="0">
                  <a:latin typeface="Calibri"/>
                  <a:cs typeface="Calibri"/>
                </a:rPr>
                <a:t>s</a:t>
              </a:r>
              <a:endParaRPr sz="1600" dirty="0">
                <a:latin typeface="Calibri"/>
                <a:cs typeface="Calibri"/>
              </a:endParaRPr>
            </a:p>
            <a:p>
              <a:pPr marL="12700">
                <a:lnSpc>
                  <a:spcPct val="100000"/>
                </a:lnSpc>
              </a:pP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05"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sp>
        <p:nvSpPr>
          <p:cNvPr id="40" name="object 40"/>
          <p:cNvSpPr txBox="1"/>
          <p:nvPr/>
        </p:nvSpPr>
        <p:spPr>
          <a:xfrm>
            <a:off x="3640009" y="2797954"/>
            <a:ext cx="1108075" cy="502317"/>
          </a:xfrm>
          <a:prstGeom prst="rect">
            <a:avLst/>
          </a:prstGeom>
        </p:spPr>
        <p:txBody>
          <a:bodyPr vert="horz" wrap="square" lIns="0" tIns="0" rIns="0" bIns="0" rtlCol="0">
            <a:spAutoFit/>
          </a:bodyPr>
          <a:lstStyle/>
          <a:p>
            <a:pPr marL="12700" marR="5080">
              <a:lnSpc>
                <a:spcPct val="102000"/>
              </a:lnSpc>
            </a:pPr>
            <a:r>
              <a:rPr sz="1600" spc="-20" dirty="0">
                <a:latin typeface="Calibri"/>
                <a:cs typeface="Calibri"/>
              </a:rPr>
              <a:t>Knows blocks</a:t>
            </a:r>
            <a:endParaRPr lang="en-US" sz="1600" spc="-20" dirty="0">
              <a:latin typeface="Calibri"/>
              <a:cs typeface="Calibri"/>
            </a:endParaRPr>
          </a:p>
          <a:p>
            <a:pPr marL="12700" marR="5080">
              <a:lnSpc>
                <a:spcPct val="102000"/>
              </a:lnSpc>
            </a:pPr>
            <a:r>
              <a:rPr lang="en-US" sz="1600" spc="-20" dirty="0">
                <a:latin typeface="Calibri"/>
                <a:cs typeface="Calibri"/>
              </a:rPr>
              <a:t>1 </a:t>
            </a:r>
            <a:r>
              <a:rPr lang="en-US" altLang="zh-CN" sz="1600" spc="-20" dirty="0">
                <a:latin typeface="Calibri"/>
                <a:cs typeface="Calibri"/>
              </a:rPr>
              <a:t>to 1234</a:t>
            </a:r>
            <a:endParaRPr sz="1600" spc="-20" dirty="0">
              <a:latin typeface="Calibri"/>
              <a:cs typeface="Calibri"/>
            </a:endParaRPr>
          </a:p>
        </p:txBody>
      </p:sp>
      <p:sp>
        <p:nvSpPr>
          <p:cNvPr id="41" name="object 41"/>
          <p:cNvSpPr txBox="1"/>
          <p:nvPr/>
        </p:nvSpPr>
        <p:spPr>
          <a:xfrm>
            <a:off x="3378598" y="4715202"/>
            <a:ext cx="1486536" cy="748538"/>
          </a:xfrm>
          <a:prstGeom prst="rect">
            <a:avLst/>
          </a:prstGeom>
        </p:spPr>
        <p:txBody>
          <a:bodyPr vert="horz" wrap="square" lIns="0" tIns="0" rIns="0" bIns="0" rtlCol="0">
            <a:spAutoFit/>
          </a:bodyPr>
          <a:lstStyle/>
          <a:p>
            <a:pPr marL="12700" marR="5080">
              <a:lnSpc>
                <a:spcPct val="102000"/>
              </a:lnSpc>
            </a:pPr>
            <a:r>
              <a:rPr lang="en-US" altLang="zh-CN" sz="1600" spc="-20" dirty="0">
                <a:latin typeface="Calibri"/>
                <a:cs typeface="Calibri"/>
              </a:rPr>
              <a:t>Knows blocks</a:t>
            </a:r>
          </a:p>
          <a:p>
            <a:pPr marL="12700" marR="5080">
              <a:lnSpc>
                <a:spcPct val="102000"/>
              </a:lnSpc>
            </a:pPr>
            <a:r>
              <a:rPr lang="en-US" altLang="zh-CN" sz="1600" spc="-20" dirty="0">
                <a:latin typeface="Calibri"/>
                <a:cs typeface="Calibri"/>
              </a:rPr>
              <a:t>1 to 1234</a:t>
            </a:r>
          </a:p>
          <a:p>
            <a:pPr marL="330200" marR="5080" indent="-318135">
              <a:lnSpc>
                <a:spcPct val="100000"/>
              </a:lnSpc>
              <a:tabLst>
                <a:tab pos="330200" algn="l"/>
              </a:tabLst>
            </a:pPr>
            <a:endParaRPr sz="1600" spc="-20" dirty="0">
              <a:latin typeface="Calibri"/>
              <a:cs typeface="Calibri"/>
            </a:endParaRPr>
          </a:p>
        </p:txBody>
      </p:sp>
      <p:grpSp>
        <p:nvGrpSpPr>
          <p:cNvPr id="52" name="Group 51"/>
          <p:cNvGrpSpPr/>
          <p:nvPr/>
        </p:nvGrpSpPr>
        <p:grpSpPr>
          <a:xfrm>
            <a:off x="7219950" y="4126229"/>
            <a:ext cx="1819910" cy="1243330"/>
            <a:chOff x="7219950" y="4126229"/>
            <a:chExt cx="1819910" cy="1243330"/>
          </a:xfrm>
        </p:grpSpPr>
        <p:sp>
          <p:nvSpPr>
            <p:cNvPr id="34" name="object 34"/>
            <p:cNvSpPr/>
            <p:nvPr/>
          </p:nvSpPr>
          <p:spPr>
            <a:xfrm>
              <a:off x="7219950" y="4126229"/>
              <a:ext cx="1819910" cy="1243330"/>
            </a:xfrm>
            <a:custGeom>
              <a:avLst/>
              <a:gdLst/>
              <a:ahLst/>
              <a:cxnLst/>
              <a:rect l="l" t="t" r="r" b="b"/>
              <a:pathLst>
                <a:path w="1819909" h="1243329">
                  <a:moveTo>
                    <a:pt x="631571" y="527050"/>
                  </a:moveTo>
                  <a:lnTo>
                    <a:pt x="638936" y="481711"/>
                  </a:lnTo>
                  <a:lnTo>
                    <a:pt x="659256" y="442468"/>
                  </a:lnTo>
                  <a:lnTo>
                    <a:pt x="690245" y="411480"/>
                  </a:lnTo>
                  <a:lnTo>
                    <a:pt x="729615" y="391160"/>
                  </a:lnTo>
                  <a:lnTo>
                    <a:pt x="774826" y="383794"/>
                  </a:lnTo>
                  <a:lnTo>
                    <a:pt x="829436" y="383794"/>
                  </a:lnTo>
                  <a:lnTo>
                    <a:pt x="1126490" y="383794"/>
                  </a:lnTo>
                  <a:lnTo>
                    <a:pt x="1676146" y="383794"/>
                  </a:lnTo>
                  <a:lnTo>
                    <a:pt x="1721357" y="391160"/>
                  </a:lnTo>
                  <a:lnTo>
                    <a:pt x="1760727" y="411480"/>
                  </a:lnTo>
                  <a:lnTo>
                    <a:pt x="1791716" y="442468"/>
                  </a:lnTo>
                  <a:lnTo>
                    <a:pt x="1812035" y="481711"/>
                  </a:lnTo>
                  <a:lnTo>
                    <a:pt x="1819402" y="527050"/>
                  </a:lnTo>
                  <a:lnTo>
                    <a:pt x="1819402" y="741934"/>
                  </a:lnTo>
                  <a:lnTo>
                    <a:pt x="1819402" y="1099947"/>
                  </a:lnTo>
                  <a:lnTo>
                    <a:pt x="1812035" y="1145286"/>
                  </a:lnTo>
                  <a:lnTo>
                    <a:pt x="1791716" y="1184529"/>
                  </a:lnTo>
                  <a:lnTo>
                    <a:pt x="1760727" y="1215517"/>
                  </a:lnTo>
                  <a:lnTo>
                    <a:pt x="1721357" y="1235964"/>
                  </a:lnTo>
                  <a:lnTo>
                    <a:pt x="1676146" y="1243203"/>
                  </a:lnTo>
                  <a:lnTo>
                    <a:pt x="1126490" y="1243203"/>
                  </a:lnTo>
                  <a:lnTo>
                    <a:pt x="829436" y="1243203"/>
                  </a:lnTo>
                  <a:lnTo>
                    <a:pt x="774826" y="1243203"/>
                  </a:lnTo>
                  <a:lnTo>
                    <a:pt x="729615" y="1235964"/>
                  </a:lnTo>
                  <a:lnTo>
                    <a:pt x="690245" y="1215517"/>
                  </a:lnTo>
                  <a:lnTo>
                    <a:pt x="659256" y="1184529"/>
                  </a:lnTo>
                  <a:lnTo>
                    <a:pt x="638936" y="1145286"/>
                  </a:lnTo>
                  <a:lnTo>
                    <a:pt x="631571" y="1099947"/>
                  </a:lnTo>
                  <a:lnTo>
                    <a:pt x="631571" y="741934"/>
                  </a:lnTo>
                  <a:lnTo>
                    <a:pt x="0" y="0"/>
                  </a:lnTo>
                  <a:lnTo>
                    <a:pt x="631571" y="527050"/>
                  </a:lnTo>
                  <a:close/>
                </a:path>
              </a:pathLst>
            </a:custGeom>
            <a:ln w="25908">
              <a:solidFill>
                <a:srgbClr val="385D88"/>
              </a:solidFill>
            </a:ln>
          </p:spPr>
          <p:txBody>
            <a:bodyPr wrap="square" lIns="0" tIns="0" rIns="0" bIns="0" rtlCol="0"/>
            <a:lstStyle/>
            <a:p>
              <a:endParaRPr/>
            </a:p>
          </p:txBody>
        </p:sp>
        <p:sp>
          <p:nvSpPr>
            <p:cNvPr id="42" name="object 42"/>
            <p:cNvSpPr txBox="1"/>
            <p:nvPr/>
          </p:nvSpPr>
          <p:spPr>
            <a:xfrm>
              <a:off x="8152256" y="4710557"/>
              <a:ext cx="574675" cy="472440"/>
            </a:xfrm>
            <a:prstGeom prst="rect">
              <a:avLst/>
            </a:prstGeom>
          </p:spPr>
          <p:txBody>
            <a:bodyPr vert="horz" wrap="square" lIns="0" tIns="0" rIns="0" bIns="0" rtlCol="0">
              <a:spAutoFit/>
            </a:bodyPr>
            <a:lstStyle/>
            <a:p>
              <a:pPr marL="18415" marR="5080" indent="-6350">
                <a:lnSpc>
                  <a:spcPct val="100000"/>
                </a:lnSpc>
              </a:pPr>
              <a:r>
                <a:rPr sz="1600" spc="-5" dirty="0">
                  <a:latin typeface="Calibri"/>
                  <a:cs typeface="Calibri"/>
                </a:rPr>
                <a:t>And</a:t>
              </a:r>
              <a:r>
                <a:rPr sz="1600" spc="-100" dirty="0">
                  <a:latin typeface="Calibri"/>
                  <a:cs typeface="Calibri"/>
                </a:rPr>
                <a:t> </a:t>
              </a:r>
              <a:r>
                <a:rPr sz="1600" spc="-20" dirty="0">
                  <a:latin typeface="Calibri"/>
                  <a:cs typeface="Calibri"/>
                </a:rPr>
                <a:t>s</a:t>
              </a:r>
              <a:r>
                <a:rPr sz="1600" spc="-5" dirty="0">
                  <a:latin typeface="Calibri"/>
                  <a:cs typeface="Calibri"/>
                </a:rPr>
                <a:t>o </a:t>
              </a:r>
              <a:r>
                <a:rPr sz="1600" spc="-75" dirty="0">
                  <a:latin typeface="Calibri"/>
                  <a:cs typeface="Calibri"/>
                </a:rPr>
                <a:t>f</a:t>
              </a:r>
              <a:r>
                <a:rPr sz="1600" spc="-20" dirty="0">
                  <a:latin typeface="Calibri"/>
                  <a:cs typeface="Calibri"/>
                </a:rPr>
                <a:t>o</a:t>
              </a:r>
              <a:r>
                <a:rPr sz="1600" spc="-25" dirty="0">
                  <a:latin typeface="Calibri"/>
                  <a:cs typeface="Calibri"/>
                </a:rPr>
                <a:t>r</a:t>
              </a:r>
              <a:r>
                <a:rPr sz="1600" spc="-5" dirty="0">
                  <a:latin typeface="Calibri"/>
                  <a:cs typeface="Calibri"/>
                </a:rPr>
                <a:t>th…</a:t>
              </a:r>
              <a:endParaRPr sz="1600" dirty="0">
                <a:latin typeface="Calibri"/>
                <a:cs typeface="Calibri"/>
              </a:endParaRPr>
            </a:p>
          </p:txBody>
        </p:sp>
      </p:grpSp>
      <p:cxnSp>
        <p:nvCxnSpPr>
          <p:cNvPr id="45" name="直接箭头连接符 44"/>
          <p:cNvCxnSpPr/>
          <p:nvPr/>
        </p:nvCxnSpPr>
        <p:spPr>
          <a:xfrm>
            <a:off x="2319782" y="4592726"/>
            <a:ext cx="1308989" cy="852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bject 36"/>
          <p:cNvSpPr txBox="1"/>
          <p:nvPr/>
        </p:nvSpPr>
        <p:spPr>
          <a:xfrm>
            <a:off x="1395156" y="3540886"/>
            <a:ext cx="1108075" cy="502317"/>
          </a:xfrm>
          <a:prstGeom prst="rect">
            <a:avLst/>
          </a:prstGeom>
        </p:spPr>
        <p:txBody>
          <a:bodyPr vert="horz" wrap="square" lIns="0" tIns="0" rIns="0" bIns="0" rtlCol="0">
            <a:spAutoFit/>
          </a:bodyPr>
          <a:lstStyle/>
          <a:p>
            <a:pPr marR="5080">
              <a:lnSpc>
                <a:spcPct val="102000"/>
              </a:lnSpc>
            </a:pPr>
            <a:r>
              <a:rPr sz="1600" spc="-45" dirty="0">
                <a:solidFill>
                  <a:srgbClr val="FF0000"/>
                </a:solidFill>
                <a:latin typeface="Calibri"/>
                <a:cs typeface="Calibri"/>
              </a:rPr>
              <a:t>K</a:t>
            </a:r>
            <a:r>
              <a:rPr sz="1600" spc="-20" dirty="0">
                <a:solidFill>
                  <a:srgbClr val="FF0000"/>
                </a:solidFill>
                <a:latin typeface="Calibri"/>
                <a:cs typeface="Calibri"/>
              </a:rPr>
              <a:t>n</a:t>
            </a:r>
            <a:r>
              <a:rPr sz="1600" spc="-35" dirty="0">
                <a:solidFill>
                  <a:srgbClr val="FF0000"/>
                </a:solidFill>
                <a:latin typeface="Calibri"/>
                <a:cs typeface="Calibri"/>
              </a:rPr>
              <a:t>ow</a:t>
            </a:r>
            <a:r>
              <a:rPr sz="1600" spc="-5" dirty="0">
                <a:solidFill>
                  <a:srgbClr val="FF0000"/>
                </a:solidFill>
                <a:latin typeface="Calibri"/>
                <a:cs typeface="Calibri"/>
              </a:rPr>
              <a:t>s</a:t>
            </a:r>
            <a:r>
              <a:rPr sz="1600" spc="-15" dirty="0">
                <a:solidFill>
                  <a:srgbClr val="FF0000"/>
                </a:solidFill>
                <a:latin typeface="Calibri"/>
                <a:cs typeface="Calibri"/>
              </a:rPr>
              <a:t> </a:t>
            </a:r>
            <a:r>
              <a:rPr sz="1600" spc="-20" dirty="0">
                <a:solidFill>
                  <a:srgbClr val="FF0000"/>
                </a:solidFill>
                <a:latin typeface="Calibri"/>
                <a:cs typeface="Calibri"/>
              </a:rPr>
              <a:t>b</a:t>
            </a:r>
            <a:r>
              <a:rPr sz="1600" spc="-15" dirty="0">
                <a:solidFill>
                  <a:srgbClr val="FF0000"/>
                </a:solidFill>
                <a:latin typeface="Calibri"/>
                <a:cs typeface="Calibri"/>
              </a:rPr>
              <a:t>l</a:t>
            </a:r>
            <a:r>
              <a:rPr sz="1600" spc="-20" dirty="0">
                <a:solidFill>
                  <a:srgbClr val="FF0000"/>
                </a:solidFill>
                <a:latin typeface="Calibri"/>
                <a:cs typeface="Calibri"/>
              </a:rPr>
              <a:t>oc</a:t>
            </a:r>
            <a:r>
              <a:rPr sz="1600" spc="-35" dirty="0">
                <a:solidFill>
                  <a:srgbClr val="FF0000"/>
                </a:solidFill>
                <a:latin typeface="Calibri"/>
                <a:cs typeface="Calibri"/>
              </a:rPr>
              <a:t>k</a:t>
            </a:r>
            <a:r>
              <a:rPr sz="1600" spc="-5" dirty="0">
                <a:solidFill>
                  <a:srgbClr val="FF0000"/>
                </a:solidFill>
                <a:latin typeface="Calibri"/>
                <a:cs typeface="Calibri"/>
              </a:rPr>
              <a:t>s </a:t>
            </a:r>
            <a:r>
              <a:rPr sz="2400" spc="-7" baseline="2000" dirty="0">
                <a:solidFill>
                  <a:srgbClr val="FF0000"/>
                </a:solidFill>
                <a:latin typeface="Calibri"/>
                <a:cs typeface="Calibri"/>
              </a:rPr>
              <a:t>1</a:t>
            </a:r>
            <a:r>
              <a:rPr sz="2400" spc="-15" baseline="2000" dirty="0">
                <a:solidFill>
                  <a:srgbClr val="FF0000"/>
                </a:solidFill>
                <a:latin typeface="Calibri"/>
                <a:cs typeface="Calibri"/>
              </a:rPr>
              <a:t> </a:t>
            </a:r>
            <a:r>
              <a:rPr sz="1600" spc="-20" dirty="0">
                <a:solidFill>
                  <a:srgbClr val="FF0000"/>
                </a:solidFill>
                <a:latin typeface="Calibri"/>
                <a:cs typeface="Calibri"/>
              </a:rPr>
              <a:t>to</a:t>
            </a:r>
            <a:r>
              <a:rPr lang="en-US" sz="1600" spc="-20" dirty="0">
                <a:solidFill>
                  <a:srgbClr val="FF0000"/>
                </a:solidFill>
                <a:latin typeface="Calibri"/>
                <a:cs typeface="Calibri"/>
              </a:rPr>
              <a:t> 1235</a:t>
            </a:r>
            <a:endParaRPr sz="1600" spc="-20" dirty="0">
              <a:solidFill>
                <a:srgbClr val="FF0000"/>
              </a:solidFill>
              <a:latin typeface="Calibri"/>
              <a:cs typeface="Calibri"/>
            </a:endParaRPr>
          </a:p>
        </p:txBody>
      </p:sp>
      <p:sp>
        <p:nvSpPr>
          <p:cNvPr id="47" name="object 36"/>
          <p:cNvSpPr txBox="1"/>
          <p:nvPr/>
        </p:nvSpPr>
        <p:spPr>
          <a:xfrm>
            <a:off x="4143522" y="4931838"/>
            <a:ext cx="1108075" cy="502317"/>
          </a:xfrm>
          <a:prstGeom prst="rect">
            <a:avLst/>
          </a:prstGeom>
        </p:spPr>
        <p:txBody>
          <a:bodyPr vert="horz" wrap="square" lIns="0" tIns="0" rIns="0" bIns="0" rtlCol="0">
            <a:spAutoFit/>
          </a:bodyPr>
          <a:lstStyle/>
          <a:p>
            <a:pPr marR="5080">
              <a:lnSpc>
                <a:spcPct val="102000"/>
              </a:lnSpc>
            </a:pPr>
            <a:r>
              <a:rPr sz="1600" spc="-45" dirty="0">
                <a:solidFill>
                  <a:srgbClr val="FF0000"/>
                </a:solidFill>
                <a:latin typeface="Calibri"/>
                <a:cs typeface="Calibri"/>
              </a:rPr>
              <a:t>K</a:t>
            </a:r>
            <a:r>
              <a:rPr sz="1600" spc="-20" dirty="0">
                <a:solidFill>
                  <a:srgbClr val="FF0000"/>
                </a:solidFill>
                <a:latin typeface="Calibri"/>
                <a:cs typeface="Calibri"/>
              </a:rPr>
              <a:t>n</a:t>
            </a:r>
            <a:r>
              <a:rPr sz="1600" spc="-35" dirty="0">
                <a:solidFill>
                  <a:srgbClr val="FF0000"/>
                </a:solidFill>
                <a:latin typeface="Calibri"/>
                <a:cs typeface="Calibri"/>
              </a:rPr>
              <a:t>ow</a:t>
            </a:r>
            <a:r>
              <a:rPr sz="1600" spc="-5" dirty="0">
                <a:solidFill>
                  <a:srgbClr val="FF0000"/>
                </a:solidFill>
                <a:latin typeface="Calibri"/>
                <a:cs typeface="Calibri"/>
              </a:rPr>
              <a:t>s</a:t>
            </a:r>
            <a:r>
              <a:rPr sz="1600" spc="-15" dirty="0">
                <a:solidFill>
                  <a:srgbClr val="FF0000"/>
                </a:solidFill>
                <a:latin typeface="Calibri"/>
                <a:cs typeface="Calibri"/>
              </a:rPr>
              <a:t> </a:t>
            </a:r>
            <a:r>
              <a:rPr sz="1600" spc="-20" dirty="0">
                <a:solidFill>
                  <a:srgbClr val="FF0000"/>
                </a:solidFill>
                <a:latin typeface="Calibri"/>
                <a:cs typeface="Calibri"/>
              </a:rPr>
              <a:t>b</a:t>
            </a:r>
            <a:r>
              <a:rPr sz="1600" spc="-15" dirty="0">
                <a:solidFill>
                  <a:srgbClr val="FF0000"/>
                </a:solidFill>
                <a:latin typeface="Calibri"/>
                <a:cs typeface="Calibri"/>
              </a:rPr>
              <a:t>l</a:t>
            </a:r>
            <a:r>
              <a:rPr sz="1600" spc="-20" dirty="0">
                <a:solidFill>
                  <a:srgbClr val="FF0000"/>
                </a:solidFill>
                <a:latin typeface="Calibri"/>
                <a:cs typeface="Calibri"/>
              </a:rPr>
              <a:t>oc</a:t>
            </a:r>
            <a:r>
              <a:rPr sz="1600" spc="-35" dirty="0">
                <a:solidFill>
                  <a:srgbClr val="FF0000"/>
                </a:solidFill>
                <a:latin typeface="Calibri"/>
                <a:cs typeface="Calibri"/>
              </a:rPr>
              <a:t>k</a:t>
            </a:r>
            <a:r>
              <a:rPr sz="1600" spc="-5" dirty="0">
                <a:solidFill>
                  <a:srgbClr val="FF0000"/>
                </a:solidFill>
                <a:latin typeface="Calibri"/>
                <a:cs typeface="Calibri"/>
              </a:rPr>
              <a:t>s </a:t>
            </a:r>
            <a:r>
              <a:rPr sz="2400" spc="-7" baseline="2000" dirty="0">
                <a:solidFill>
                  <a:srgbClr val="FF0000"/>
                </a:solidFill>
                <a:latin typeface="Calibri"/>
                <a:cs typeface="Calibri"/>
              </a:rPr>
              <a:t>1</a:t>
            </a:r>
            <a:r>
              <a:rPr sz="2400" spc="-15" baseline="2000" dirty="0">
                <a:solidFill>
                  <a:srgbClr val="FF0000"/>
                </a:solidFill>
                <a:latin typeface="Calibri"/>
                <a:cs typeface="Calibri"/>
              </a:rPr>
              <a:t> </a:t>
            </a:r>
            <a:r>
              <a:rPr sz="1600" spc="-20" dirty="0">
                <a:solidFill>
                  <a:srgbClr val="FF0000"/>
                </a:solidFill>
                <a:latin typeface="Calibri"/>
                <a:cs typeface="Calibri"/>
              </a:rPr>
              <a:t>to</a:t>
            </a:r>
            <a:r>
              <a:rPr lang="en-US" sz="1600" spc="-20" dirty="0">
                <a:solidFill>
                  <a:srgbClr val="FF0000"/>
                </a:solidFill>
                <a:latin typeface="Calibri"/>
                <a:cs typeface="Calibri"/>
              </a:rPr>
              <a:t> 1235</a:t>
            </a:r>
            <a:endParaRPr sz="1600" spc="-20" dirty="0">
              <a:solidFill>
                <a:srgbClr val="FF0000"/>
              </a:solidFill>
              <a:latin typeface="Calibri"/>
              <a:cs typeface="Calibri"/>
            </a:endParaRPr>
          </a:p>
        </p:txBody>
      </p:sp>
      <p:sp>
        <p:nvSpPr>
          <p:cNvPr id="48" name="object 36"/>
          <p:cNvSpPr txBox="1"/>
          <p:nvPr/>
        </p:nvSpPr>
        <p:spPr>
          <a:xfrm>
            <a:off x="3685448" y="2950534"/>
            <a:ext cx="1108075" cy="502317"/>
          </a:xfrm>
          <a:prstGeom prst="rect">
            <a:avLst/>
          </a:prstGeom>
        </p:spPr>
        <p:txBody>
          <a:bodyPr vert="horz" wrap="square" lIns="0" tIns="0" rIns="0" bIns="0" rtlCol="0">
            <a:spAutoFit/>
          </a:bodyPr>
          <a:lstStyle/>
          <a:p>
            <a:pPr marR="5080">
              <a:lnSpc>
                <a:spcPct val="102000"/>
              </a:lnSpc>
            </a:pPr>
            <a:r>
              <a:rPr sz="1600" spc="-45" dirty="0">
                <a:solidFill>
                  <a:srgbClr val="FF0000"/>
                </a:solidFill>
                <a:latin typeface="Calibri"/>
                <a:cs typeface="Calibri"/>
              </a:rPr>
              <a:t>K</a:t>
            </a:r>
            <a:r>
              <a:rPr sz="1600" spc="-20" dirty="0">
                <a:solidFill>
                  <a:srgbClr val="FF0000"/>
                </a:solidFill>
                <a:latin typeface="Calibri"/>
                <a:cs typeface="Calibri"/>
              </a:rPr>
              <a:t>n</a:t>
            </a:r>
            <a:r>
              <a:rPr sz="1600" spc="-35" dirty="0">
                <a:solidFill>
                  <a:srgbClr val="FF0000"/>
                </a:solidFill>
                <a:latin typeface="Calibri"/>
                <a:cs typeface="Calibri"/>
              </a:rPr>
              <a:t>ow</a:t>
            </a:r>
            <a:r>
              <a:rPr sz="1600" spc="-5" dirty="0">
                <a:solidFill>
                  <a:srgbClr val="FF0000"/>
                </a:solidFill>
                <a:latin typeface="Calibri"/>
                <a:cs typeface="Calibri"/>
              </a:rPr>
              <a:t>s</a:t>
            </a:r>
            <a:r>
              <a:rPr sz="1600" spc="-15" dirty="0">
                <a:solidFill>
                  <a:srgbClr val="FF0000"/>
                </a:solidFill>
                <a:latin typeface="Calibri"/>
                <a:cs typeface="Calibri"/>
              </a:rPr>
              <a:t> </a:t>
            </a:r>
            <a:r>
              <a:rPr sz="1600" spc="-20" dirty="0">
                <a:solidFill>
                  <a:srgbClr val="FF0000"/>
                </a:solidFill>
                <a:latin typeface="Calibri"/>
                <a:cs typeface="Calibri"/>
              </a:rPr>
              <a:t>b</a:t>
            </a:r>
            <a:r>
              <a:rPr sz="1600" spc="-15" dirty="0">
                <a:solidFill>
                  <a:srgbClr val="FF0000"/>
                </a:solidFill>
                <a:latin typeface="Calibri"/>
                <a:cs typeface="Calibri"/>
              </a:rPr>
              <a:t>l</a:t>
            </a:r>
            <a:r>
              <a:rPr sz="1600" spc="-20" dirty="0">
                <a:solidFill>
                  <a:srgbClr val="FF0000"/>
                </a:solidFill>
                <a:latin typeface="Calibri"/>
                <a:cs typeface="Calibri"/>
              </a:rPr>
              <a:t>oc</a:t>
            </a:r>
            <a:r>
              <a:rPr sz="1600" spc="-35" dirty="0">
                <a:solidFill>
                  <a:srgbClr val="FF0000"/>
                </a:solidFill>
                <a:latin typeface="Calibri"/>
                <a:cs typeface="Calibri"/>
              </a:rPr>
              <a:t>k</a:t>
            </a:r>
            <a:r>
              <a:rPr sz="1600" spc="-5" dirty="0">
                <a:solidFill>
                  <a:srgbClr val="FF0000"/>
                </a:solidFill>
                <a:latin typeface="Calibri"/>
                <a:cs typeface="Calibri"/>
              </a:rPr>
              <a:t>s </a:t>
            </a:r>
            <a:r>
              <a:rPr sz="2400" spc="-7" baseline="2000" dirty="0">
                <a:solidFill>
                  <a:srgbClr val="FF0000"/>
                </a:solidFill>
                <a:latin typeface="Calibri"/>
                <a:cs typeface="Calibri"/>
              </a:rPr>
              <a:t>1</a:t>
            </a:r>
            <a:r>
              <a:rPr sz="2400" spc="-15" baseline="2000" dirty="0">
                <a:solidFill>
                  <a:srgbClr val="FF0000"/>
                </a:solidFill>
                <a:latin typeface="Calibri"/>
                <a:cs typeface="Calibri"/>
              </a:rPr>
              <a:t> </a:t>
            </a:r>
            <a:r>
              <a:rPr sz="1600" spc="-20" dirty="0">
                <a:solidFill>
                  <a:srgbClr val="FF0000"/>
                </a:solidFill>
                <a:latin typeface="Calibri"/>
                <a:cs typeface="Calibri"/>
              </a:rPr>
              <a:t>to</a:t>
            </a:r>
            <a:r>
              <a:rPr lang="en-US" sz="1600" spc="-20" dirty="0">
                <a:solidFill>
                  <a:srgbClr val="FF0000"/>
                </a:solidFill>
                <a:latin typeface="Calibri"/>
                <a:cs typeface="Calibri"/>
              </a:rPr>
              <a:t> 1235</a:t>
            </a:r>
            <a:endParaRPr sz="1600" spc="-20" dirty="0">
              <a:solidFill>
                <a:srgbClr val="FF0000"/>
              </a:solidFill>
              <a:latin typeface="Calibri"/>
              <a:cs typeface="Calibri"/>
            </a:endParaRPr>
          </a:p>
        </p:txBody>
      </p:sp>
      <p:grpSp>
        <p:nvGrpSpPr>
          <p:cNvPr id="50" name="Group 49"/>
          <p:cNvGrpSpPr/>
          <p:nvPr/>
        </p:nvGrpSpPr>
        <p:grpSpPr>
          <a:xfrm>
            <a:off x="4636770" y="2352294"/>
            <a:ext cx="1772285" cy="1497965"/>
            <a:chOff x="4636770" y="2352294"/>
            <a:chExt cx="1772285" cy="1497965"/>
          </a:xfrm>
        </p:grpSpPr>
        <p:sp>
          <p:nvSpPr>
            <p:cNvPr id="24" name="object 24"/>
            <p:cNvSpPr/>
            <p:nvPr/>
          </p:nvSpPr>
          <p:spPr>
            <a:xfrm>
              <a:off x="4636770" y="2352294"/>
              <a:ext cx="1772285" cy="1497965"/>
            </a:xfrm>
            <a:custGeom>
              <a:avLst/>
              <a:gdLst/>
              <a:ahLst/>
              <a:cxnLst/>
              <a:rect l="l" t="t" r="r" b="b"/>
              <a:pathLst>
                <a:path w="1772285" h="1497964">
                  <a:moveTo>
                    <a:pt x="584453" y="143382"/>
                  </a:moveTo>
                  <a:lnTo>
                    <a:pt x="591819" y="98043"/>
                  </a:lnTo>
                  <a:lnTo>
                    <a:pt x="612139" y="58673"/>
                  </a:lnTo>
                  <a:lnTo>
                    <a:pt x="643127" y="27685"/>
                  </a:lnTo>
                  <a:lnTo>
                    <a:pt x="682497" y="7238"/>
                  </a:lnTo>
                  <a:lnTo>
                    <a:pt x="727709" y="0"/>
                  </a:lnTo>
                  <a:lnTo>
                    <a:pt x="782319" y="0"/>
                  </a:lnTo>
                  <a:lnTo>
                    <a:pt x="1079372" y="0"/>
                  </a:lnTo>
                  <a:lnTo>
                    <a:pt x="1628902" y="0"/>
                  </a:lnTo>
                  <a:lnTo>
                    <a:pt x="1674114" y="7238"/>
                  </a:lnTo>
                  <a:lnTo>
                    <a:pt x="1713483" y="27685"/>
                  </a:lnTo>
                  <a:lnTo>
                    <a:pt x="1744471" y="58673"/>
                  </a:lnTo>
                  <a:lnTo>
                    <a:pt x="1764791" y="98043"/>
                  </a:lnTo>
                  <a:lnTo>
                    <a:pt x="1772157" y="143382"/>
                  </a:lnTo>
                  <a:lnTo>
                    <a:pt x="1772157" y="501395"/>
                  </a:lnTo>
                  <a:lnTo>
                    <a:pt x="1772157" y="716279"/>
                  </a:lnTo>
                  <a:lnTo>
                    <a:pt x="1764791" y="761618"/>
                  </a:lnTo>
                  <a:lnTo>
                    <a:pt x="1744471" y="800861"/>
                  </a:lnTo>
                  <a:lnTo>
                    <a:pt x="1713483" y="831850"/>
                  </a:lnTo>
                  <a:lnTo>
                    <a:pt x="1674114" y="852169"/>
                  </a:lnTo>
                  <a:lnTo>
                    <a:pt x="1628902" y="859535"/>
                  </a:lnTo>
                  <a:lnTo>
                    <a:pt x="1079372" y="859535"/>
                  </a:lnTo>
                  <a:lnTo>
                    <a:pt x="0" y="1497964"/>
                  </a:lnTo>
                  <a:lnTo>
                    <a:pt x="782319" y="859535"/>
                  </a:lnTo>
                  <a:lnTo>
                    <a:pt x="727709" y="859535"/>
                  </a:lnTo>
                  <a:lnTo>
                    <a:pt x="682497" y="852169"/>
                  </a:lnTo>
                  <a:lnTo>
                    <a:pt x="643127" y="831850"/>
                  </a:lnTo>
                  <a:lnTo>
                    <a:pt x="612139" y="800861"/>
                  </a:lnTo>
                  <a:lnTo>
                    <a:pt x="591819" y="761618"/>
                  </a:lnTo>
                  <a:lnTo>
                    <a:pt x="584453" y="716279"/>
                  </a:lnTo>
                  <a:lnTo>
                    <a:pt x="584453" y="501395"/>
                  </a:lnTo>
                  <a:lnTo>
                    <a:pt x="584453" y="143382"/>
                  </a:lnTo>
                  <a:close/>
                </a:path>
              </a:pathLst>
            </a:custGeom>
            <a:ln w="25908">
              <a:solidFill>
                <a:srgbClr val="385D88"/>
              </a:solidFill>
            </a:ln>
          </p:spPr>
          <p:txBody>
            <a:bodyPr wrap="square" lIns="0" tIns="0" rIns="0" bIns="0" rtlCol="0"/>
            <a:lstStyle/>
            <a:p>
              <a:endParaRPr/>
            </a:p>
          </p:txBody>
        </p:sp>
        <p:sp>
          <p:nvSpPr>
            <p:cNvPr id="49" name="object 38"/>
            <p:cNvSpPr txBox="1"/>
            <p:nvPr/>
          </p:nvSpPr>
          <p:spPr>
            <a:xfrm>
              <a:off x="5407478" y="2544680"/>
              <a:ext cx="897255" cy="492443"/>
            </a:xfrm>
            <a:prstGeom prst="rect">
              <a:avLst/>
            </a:prstGeom>
          </p:spPr>
          <p:txBody>
            <a:bodyPr vert="horz" wrap="square" lIns="0" tIns="0" rIns="0" bIns="0" rtlCol="0">
              <a:spAutoFit/>
            </a:bodyPr>
            <a:lstStyle/>
            <a:p>
              <a:pPr marL="12700" marR="5080" indent="135255">
                <a:lnSpc>
                  <a:spcPct val="100000"/>
                </a:lnSpc>
              </a:pPr>
              <a:r>
                <a:rPr sz="1600" spc="-110" dirty="0">
                  <a:latin typeface="Calibri"/>
                  <a:cs typeface="Calibri"/>
                </a:rPr>
                <a:t>V</a:t>
              </a:r>
              <a:r>
                <a:rPr sz="1600" spc="-20" dirty="0">
                  <a:latin typeface="Calibri"/>
                  <a:cs typeface="Calibri"/>
                </a:rPr>
                <a:t>e</a:t>
              </a:r>
              <a:r>
                <a:rPr sz="1600" spc="-25" dirty="0">
                  <a:latin typeface="Calibri"/>
                  <a:cs typeface="Calibri"/>
                </a:rPr>
                <a:t>r</a:t>
              </a:r>
              <a:r>
                <a:rPr sz="1600" spc="-15" dirty="0">
                  <a:latin typeface="Calibri"/>
                  <a:cs typeface="Calibri"/>
                </a:rPr>
                <a:t>ifi</a:t>
              </a:r>
              <a:r>
                <a:rPr sz="1600" spc="-20" dirty="0">
                  <a:latin typeface="Calibri"/>
                  <a:cs typeface="Calibri"/>
                </a:rPr>
                <a:t>e</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20"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41"/>
                                        </p:tgtEl>
                                      </p:cBhvr>
                                    </p:animEffect>
                                    <p:set>
                                      <p:cBhvr>
                                        <p:cTn id="20" dur="1" fill="hold">
                                          <p:stCondLst>
                                            <p:cond delay="499"/>
                                          </p:stCondLst>
                                        </p:cTn>
                                        <p:tgtEl>
                                          <p:spTgt spid="41"/>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1" grpId="0"/>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信息传播</a:t>
            </a:r>
            <a:endParaRPr dirty="0"/>
          </a:p>
        </p:txBody>
      </p:sp>
      <p:sp>
        <p:nvSpPr>
          <p:cNvPr id="5" name="object 5"/>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17</a:t>
            </a:fld>
            <a:endParaRPr dirty="0"/>
          </a:p>
        </p:txBody>
      </p:sp>
      <p:sp>
        <p:nvSpPr>
          <p:cNvPr id="3" name="object 3"/>
          <p:cNvSpPr txBox="1"/>
          <p:nvPr/>
        </p:nvSpPr>
        <p:spPr>
          <a:xfrm>
            <a:off x="371042" y="1354345"/>
            <a:ext cx="8634061" cy="3247043"/>
          </a:xfrm>
          <a:prstGeom prst="rect">
            <a:avLst/>
          </a:prstGeom>
        </p:spPr>
        <p:txBody>
          <a:bodyPr vert="horz" wrap="square" lIns="0" tIns="0" rIns="0" bIns="0" rtlCol="0">
            <a:spAutoFit/>
          </a:bodyPr>
          <a:lstStyle/>
          <a:p>
            <a:pPr marL="355600" marR="542290" indent="-342900">
              <a:lnSpc>
                <a:spcPct val="150000"/>
              </a:lnSpc>
              <a:buClr>
                <a:srgbClr val="C00000"/>
              </a:buClr>
              <a:buFont typeface="Wingdings" panose="05000000000000000000"/>
              <a:buChar char=""/>
              <a:tabLst>
                <a:tab pos="355600" algn="l"/>
              </a:tabLst>
            </a:pPr>
            <a:r>
              <a:rPr lang="en-US" sz="2400" dirty="0">
                <a:latin typeface="Times New Roman" panose="02020503050405090304" pitchFamily="18" charset="0"/>
                <a:ea typeface="Times New Roman" panose="02020503050405090304" pitchFamily="18" charset="0"/>
                <a:cs typeface="Times New Roman" panose="02020503050405090304" pitchFamily="18" charset="0"/>
              </a:rPr>
              <a:t>Decker </a:t>
            </a:r>
            <a:r>
              <a:rPr lang="zh-CN" altLang="en-US" sz="2400" dirty="0">
                <a:latin typeface="Times New Roman" panose="02020503050405090304" pitchFamily="18" charset="0"/>
                <a:ea typeface="Times New Roman" panose="02020503050405090304" pitchFamily="18" charset="0"/>
                <a:cs typeface="Times New Roman" panose="02020503050405090304" pitchFamily="18" charset="0"/>
              </a:rPr>
              <a:t>和 </a:t>
            </a:r>
            <a:r>
              <a:rPr lang="en-US" sz="2400" dirty="0" err="1">
                <a:latin typeface="Times New Roman" panose="02020503050405090304" pitchFamily="18" charset="0"/>
                <a:ea typeface="Times New Roman" panose="02020503050405090304" pitchFamily="18" charset="0"/>
                <a:cs typeface="Times New Roman" panose="02020503050405090304" pitchFamily="18" charset="0"/>
              </a:rPr>
              <a:t>Wattenhofer</a:t>
            </a:r>
            <a:r>
              <a:rPr lang="en-US" sz="2400" dirty="0">
                <a:latin typeface="Times New Roman" panose="02020503050405090304" pitchFamily="18" charset="0"/>
                <a:ea typeface="Times New Roman" panose="02020503050405090304" pitchFamily="18" charset="0"/>
                <a:cs typeface="Times New Roman" panose="02020503050405090304" pitchFamily="18" charset="0"/>
              </a:rPr>
              <a:t> </a:t>
            </a:r>
            <a:r>
              <a:rPr lang="zh-CN" altLang="en-US" sz="2400" dirty="0">
                <a:latin typeface="Times New Roman" panose="02020503050405090304" pitchFamily="18" charset="0"/>
                <a:ea typeface="Times New Roman" panose="02020503050405090304" pitchFamily="18" charset="0"/>
                <a:cs typeface="Times New Roman" panose="02020503050405090304" pitchFamily="18" charset="0"/>
              </a:rPr>
              <a:t>的调查（</a:t>
            </a:r>
            <a:r>
              <a:rPr lang="en-US" sz="2400" dirty="0">
                <a:latin typeface="Times New Roman" panose="02020503050405090304" pitchFamily="18" charset="0"/>
                <a:ea typeface="Times New Roman" panose="02020503050405090304" pitchFamily="18" charset="0"/>
                <a:cs typeface="Times New Roman" panose="02020503050405090304" pitchFamily="18" charset="0"/>
              </a:rPr>
              <a:t>Proc. IEEE P2P'13）</a:t>
            </a: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连接大量节点，观察信息传播</a:t>
            </a:r>
          </a:p>
          <a:p>
            <a:pPr marL="756285" lvl="1" indent="-286385">
              <a:lnSpc>
                <a:spcPct val="100000"/>
              </a:lnSpc>
              <a:spcBef>
                <a:spcPts val="1780"/>
              </a:spcBef>
              <a:buClr>
                <a:srgbClr val="F79546"/>
              </a:buClr>
              <a:buFont typeface="Wingdings" panose="05000000000000000000"/>
              <a:buChar char=""/>
              <a:tabLst>
                <a:tab pos="756920" algn="l"/>
              </a:tabLst>
            </a:pPr>
            <a:endParaRPr lang="zh-CN" altLang="en-US" sz="20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结论</a:t>
            </a:r>
            <a:r>
              <a:rPr lang="en-US" altLang="zh-CN" sz="2000" dirty="0">
                <a:latin typeface="微软雅黑"/>
                <a:cs typeface="微软雅黑"/>
              </a:rPr>
              <a:t>1. </a:t>
            </a:r>
            <a:r>
              <a:rPr lang="zh-CN" altLang="en-US" sz="2000" dirty="0">
                <a:latin typeface="微软雅黑"/>
                <a:cs typeface="微软雅黑"/>
              </a:rPr>
              <a:t>节点接收新区块的平均时间：</a:t>
            </a:r>
            <a:r>
              <a:rPr lang="en-US" altLang="zh-CN" sz="2000" dirty="0">
                <a:latin typeface="微软雅黑"/>
                <a:cs typeface="微软雅黑"/>
              </a:rPr>
              <a:t>12.6 </a:t>
            </a:r>
            <a:r>
              <a:rPr lang="zh-CN" altLang="en-US" sz="2000" dirty="0">
                <a:latin typeface="微软雅黑"/>
                <a:cs typeface="微软雅黑"/>
              </a:rPr>
              <a:t>秒</a:t>
            </a:r>
          </a:p>
          <a:p>
            <a:pPr marL="756285" lvl="1" indent="-286385">
              <a:lnSpc>
                <a:spcPct val="100000"/>
              </a:lnSpc>
              <a:spcBef>
                <a:spcPts val="1780"/>
              </a:spcBef>
              <a:buClr>
                <a:srgbClr val="F79546"/>
              </a:buClr>
              <a:buFont typeface="Wingdings" panose="05000000000000000000"/>
              <a:buChar char=""/>
              <a:tabLst>
                <a:tab pos="756920" algn="l"/>
              </a:tabLst>
            </a:pPr>
            <a:endParaRPr lang="zh-CN" altLang="en-US" sz="20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结论</a:t>
            </a:r>
            <a:r>
              <a:rPr lang="en-US" altLang="zh-CN" sz="2000" dirty="0">
                <a:latin typeface="微软雅黑"/>
                <a:cs typeface="微软雅黑"/>
              </a:rPr>
              <a:t>2. </a:t>
            </a:r>
            <a:r>
              <a:rPr lang="zh-CN" altLang="en-US" sz="2000" dirty="0">
                <a:latin typeface="微软雅黑"/>
                <a:cs typeface="微软雅黑"/>
              </a:rPr>
              <a:t>长尾：</a:t>
            </a:r>
            <a:r>
              <a:rPr lang="en-US" altLang="zh-CN" sz="2000" dirty="0">
                <a:latin typeface="微软雅黑"/>
                <a:cs typeface="微软雅黑"/>
              </a:rPr>
              <a:t>5% </a:t>
            </a:r>
            <a:r>
              <a:rPr lang="zh-CN" altLang="en-US" sz="2000" dirty="0">
                <a:latin typeface="微软雅黑"/>
                <a:cs typeface="微软雅黑"/>
              </a:rPr>
              <a:t>的节点在 </a:t>
            </a:r>
            <a:r>
              <a:rPr lang="en-US" altLang="zh-CN" sz="2000" dirty="0">
                <a:latin typeface="微软雅黑"/>
                <a:cs typeface="微软雅黑"/>
              </a:rPr>
              <a:t>40 </a:t>
            </a:r>
            <a:r>
              <a:rPr lang="zh-CN" altLang="en-US" sz="2000" dirty="0">
                <a:latin typeface="微软雅黑"/>
                <a:cs typeface="微软雅黑"/>
              </a:rPr>
              <a:t>秒后没有新区块</a:t>
            </a:r>
            <a:endParaRPr sz="2000" dirty="0">
              <a:solidFill>
                <a:srgbClr val="C00000"/>
              </a:solidFill>
              <a:latin typeface="微软雅黑"/>
              <a:cs typeface="微软雅黑"/>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信息传播</a:t>
            </a:r>
            <a:endParaRPr dirty="0"/>
          </a:p>
        </p:txBody>
      </p:sp>
      <p:sp>
        <p:nvSpPr>
          <p:cNvPr id="3" name="object 3"/>
          <p:cNvSpPr txBox="1"/>
          <p:nvPr/>
        </p:nvSpPr>
        <p:spPr>
          <a:xfrm>
            <a:off x="257352" y="1454675"/>
            <a:ext cx="8237220" cy="1754326"/>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400" spc="-5" dirty="0">
                <a:latin typeface="微软雅黑"/>
                <a:cs typeface="微软雅黑"/>
              </a:rPr>
              <a:t>传播时间问题：其他矿工可能会在该时间内找到新区块</a:t>
            </a:r>
            <a:endParaRPr sz="24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b="1" dirty="0">
                <a:latin typeface="微软雅黑"/>
                <a:cs typeface="微软雅黑"/>
              </a:rPr>
              <a:t>区块链分叉：两个不一致的区块链版本</a:t>
            </a:r>
          </a:p>
          <a:p>
            <a:pPr marL="756285" lvl="1" indent="-286385">
              <a:lnSpc>
                <a:spcPct val="100000"/>
              </a:lnSpc>
              <a:spcBef>
                <a:spcPts val="1780"/>
              </a:spcBef>
              <a:buClr>
                <a:srgbClr val="F79546"/>
              </a:buClr>
              <a:buFont typeface="Wingdings" panose="05000000000000000000"/>
              <a:buChar char=""/>
              <a:tabLst>
                <a:tab pos="756920" algn="l"/>
              </a:tabLst>
            </a:pPr>
            <a:r>
              <a:rPr lang="en-US" altLang="zh-CN" sz="2000" b="1" dirty="0">
                <a:latin typeface="微软雅黑"/>
                <a:cs typeface="微软雅黑"/>
              </a:rPr>
              <a:t>Decker </a:t>
            </a:r>
            <a:r>
              <a:rPr lang="zh-CN" altLang="en-US" sz="2000" b="1" dirty="0">
                <a:latin typeface="微软雅黑"/>
                <a:cs typeface="微软雅黑"/>
              </a:rPr>
              <a:t>和 </a:t>
            </a:r>
            <a:r>
              <a:rPr lang="en-US" altLang="zh-CN" sz="2000" b="1" dirty="0" err="1">
                <a:latin typeface="微软雅黑"/>
                <a:cs typeface="微软雅黑"/>
              </a:rPr>
              <a:t>Wattenhofer</a:t>
            </a:r>
            <a:r>
              <a:rPr lang="en-US" altLang="zh-CN" sz="2000" b="1" dirty="0">
                <a:latin typeface="微软雅黑"/>
                <a:cs typeface="微软雅黑"/>
              </a:rPr>
              <a:t> </a:t>
            </a:r>
            <a:r>
              <a:rPr lang="zh-CN" altLang="en-US" sz="2000" b="1" dirty="0">
                <a:latin typeface="微软雅黑"/>
                <a:cs typeface="微软雅黑"/>
              </a:rPr>
              <a:t>在 </a:t>
            </a:r>
            <a:r>
              <a:rPr lang="en-US" altLang="zh-CN" sz="2000" b="1" dirty="0">
                <a:latin typeface="微软雅黑"/>
                <a:cs typeface="微软雅黑"/>
              </a:rPr>
              <a:t>10,000 </a:t>
            </a:r>
            <a:r>
              <a:rPr lang="zh-CN" altLang="en-US" sz="2000" b="1" dirty="0">
                <a:latin typeface="微软雅黑"/>
                <a:cs typeface="微软雅黑"/>
              </a:rPr>
              <a:t>个生成的区块期间观察了 </a:t>
            </a:r>
            <a:r>
              <a:rPr lang="en-US" altLang="zh-CN" sz="2000" b="1" dirty="0">
                <a:latin typeface="微软雅黑"/>
                <a:cs typeface="微软雅黑"/>
              </a:rPr>
              <a:t>169 </a:t>
            </a:r>
            <a:r>
              <a:rPr lang="zh-CN" altLang="en-US" sz="2000" b="1" dirty="0">
                <a:latin typeface="微软雅黑"/>
                <a:cs typeface="微软雅黑"/>
              </a:rPr>
              <a:t>个区块链分叉</a:t>
            </a:r>
            <a:endParaRPr sz="2000" dirty="0">
              <a:latin typeface="微软雅黑"/>
              <a:cs typeface="微软雅黑"/>
            </a:endParaRPr>
          </a:p>
        </p:txBody>
      </p:sp>
      <p:sp>
        <p:nvSpPr>
          <p:cNvPr id="5" name="object 5"/>
          <p:cNvSpPr/>
          <p:nvPr/>
        </p:nvSpPr>
        <p:spPr>
          <a:xfrm>
            <a:off x="1379219" y="4192523"/>
            <a:ext cx="6252972" cy="22098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98840" y="6456631"/>
            <a:ext cx="196215" cy="177800"/>
          </a:xfrm>
          <a:prstGeom prst="rect">
            <a:avLst/>
          </a:prstGeom>
        </p:spPr>
        <p:txBody>
          <a:bodyPr vert="horz" wrap="square" lIns="0" tIns="0" rIns="0" bIns="0" rtlCol="0">
            <a:spAutoFit/>
          </a:bodyPr>
          <a:lstStyle/>
          <a:p>
            <a:pPr marL="12700">
              <a:lnSpc>
                <a:spcPct val="100000"/>
              </a:lnSpc>
            </a:pPr>
            <a:r>
              <a:rPr sz="1200" dirty="0">
                <a:latin typeface="Arial" panose="020B0604020202090204"/>
                <a:cs typeface="Arial" panose="020B0604020202090204"/>
              </a:rPr>
              <a:t>42</a:t>
            </a:r>
            <a:endParaRPr sz="1200">
              <a:latin typeface="Arial" panose="020B0604020202090204"/>
              <a:cs typeface="Arial" panose="020B0604020202090204"/>
            </a:endParaRPr>
          </a:p>
        </p:txBody>
      </p:sp>
      <p:sp>
        <p:nvSpPr>
          <p:cNvPr id="3" name="object 3"/>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不一致视图的示例</a:t>
            </a:r>
            <a:endParaRPr dirty="0"/>
          </a:p>
        </p:txBody>
      </p:sp>
      <p:sp>
        <p:nvSpPr>
          <p:cNvPr id="5" name="object 5"/>
          <p:cNvSpPr/>
          <p:nvPr/>
        </p:nvSpPr>
        <p:spPr>
          <a:xfrm>
            <a:off x="1458467" y="3881628"/>
            <a:ext cx="754380" cy="647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16096" y="3308603"/>
            <a:ext cx="755903" cy="6477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820667" y="5257800"/>
            <a:ext cx="755903" cy="6477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94576" y="3241548"/>
            <a:ext cx="755903" cy="647700"/>
          </a:xfrm>
          <a:prstGeom prst="rect">
            <a:avLst/>
          </a:prstGeom>
          <a:blipFill>
            <a:blip r:embed="rId2" cstate="print"/>
            <a:stretch>
              <a:fillRect/>
            </a:stretch>
          </a:blipFill>
        </p:spPr>
        <p:txBody>
          <a:bodyPr wrap="square" lIns="0" tIns="0" rIns="0" bIns="0" rtlCol="0"/>
          <a:lstStyle/>
          <a:p>
            <a:endParaRPr/>
          </a:p>
        </p:txBody>
      </p:sp>
      <p:grpSp>
        <p:nvGrpSpPr>
          <p:cNvPr id="69" name="Group 68"/>
          <p:cNvGrpSpPr/>
          <p:nvPr/>
        </p:nvGrpSpPr>
        <p:grpSpPr>
          <a:xfrm>
            <a:off x="761" y="2594610"/>
            <a:ext cx="1533525" cy="1517650"/>
            <a:chOff x="761" y="2594610"/>
            <a:chExt cx="1533525" cy="1517650"/>
          </a:xfrm>
        </p:grpSpPr>
        <p:sp>
          <p:nvSpPr>
            <p:cNvPr id="9" name="object 9"/>
            <p:cNvSpPr/>
            <p:nvPr/>
          </p:nvSpPr>
          <p:spPr>
            <a:xfrm>
              <a:off x="761" y="2594610"/>
              <a:ext cx="1533525" cy="1517650"/>
            </a:xfrm>
            <a:custGeom>
              <a:avLst/>
              <a:gdLst/>
              <a:ahLst/>
              <a:cxnLst/>
              <a:rect l="l" t="t" r="r" b="b"/>
              <a:pathLst>
                <a:path w="1533525" h="1517650">
                  <a:moveTo>
                    <a:pt x="0" y="143382"/>
                  </a:moveTo>
                  <a:lnTo>
                    <a:pt x="7303" y="98043"/>
                  </a:lnTo>
                  <a:lnTo>
                    <a:pt x="27640" y="58674"/>
                  </a:lnTo>
                  <a:lnTo>
                    <a:pt x="58651" y="27686"/>
                  </a:lnTo>
                  <a:lnTo>
                    <a:pt x="97976" y="7365"/>
                  </a:lnTo>
                  <a:lnTo>
                    <a:pt x="143256" y="0"/>
                  </a:lnTo>
                  <a:lnTo>
                    <a:pt x="692607" y="0"/>
                  </a:lnTo>
                  <a:lnTo>
                    <a:pt x="989444" y="0"/>
                  </a:lnTo>
                  <a:lnTo>
                    <a:pt x="1044079" y="0"/>
                  </a:lnTo>
                  <a:lnTo>
                    <a:pt x="1089355" y="7365"/>
                  </a:lnTo>
                  <a:lnTo>
                    <a:pt x="1128674" y="27686"/>
                  </a:lnTo>
                  <a:lnTo>
                    <a:pt x="1159687" y="58674"/>
                  </a:lnTo>
                  <a:lnTo>
                    <a:pt x="1180033" y="98043"/>
                  </a:lnTo>
                  <a:lnTo>
                    <a:pt x="1187335" y="143382"/>
                  </a:lnTo>
                  <a:lnTo>
                    <a:pt x="1187335" y="501650"/>
                  </a:lnTo>
                  <a:lnTo>
                    <a:pt x="1187335" y="716661"/>
                  </a:lnTo>
                  <a:lnTo>
                    <a:pt x="1180033" y="762000"/>
                  </a:lnTo>
                  <a:lnTo>
                    <a:pt x="1159687" y="801242"/>
                  </a:lnTo>
                  <a:lnTo>
                    <a:pt x="1128674" y="832230"/>
                  </a:lnTo>
                  <a:lnTo>
                    <a:pt x="1089355" y="852677"/>
                  </a:lnTo>
                  <a:lnTo>
                    <a:pt x="1044079" y="859916"/>
                  </a:lnTo>
                  <a:lnTo>
                    <a:pt x="989444" y="859916"/>
                  </a:lnTo>
                  <a:lnTo>
                    <a:pt x="1533144" y="1517395"/>
                  </a:lnTo>
                  <a:lnTo>
                    <a:pt x="692607" y="859916"/>
                  </a:lnTo>
                  <a:lnTo>
                    <a:pt x="143256" y="859916"/>
                  </a:lnTo>
                  <a:lnTo>
                    <a:pt x="97976" y="852677"/>
                  </a:lnTo>
                  <a:lnTo>
                    <a:pt x="58651" y="832230"/>
                  </a:lnTo>
                  <a:lnTo>
                    <a:pt x="27640" y="801242"/>
                  </a:lnTo>
                  <a:lnTo>
                    <a:pt x="7303" y="762000"/>
                  </a:lnTo>
                  <a:lnTo>
                    <a:pt x="0" y="716661"/>
                  </a:lnTo>
                  <a:lnTo>
                    <a:pt x="0" y="501650"/>
                  </a:lnTo>
                  <a:lnTo>
                    <a:pt x="0" y="143382"/>
                  </a:lnTo>
                  <a:close/>
                </a:path>
              </a:pathLst>
            </a:custGeom>
            <a:ln w="25908">
              <a:solidFill>
                <a:srgbClr val="385D88"/>
              </a:solidFill>
            </a:ln>
          </p:spPr>
          <p:txBody>
            <a:bodyPr wrap="square" lIns="0" tIns="0" rIns="0" bIns="0" rtlCol="0"/>
            <a:lstStyle/>
            <a:p>
              <a:endParaRPr/>
            </a:p>
          </p:txBody>
        </p:sp>
        <p:sp>
          <p:nvSpPr>
            <p:cNvPr id="10" name="object 10"/>
            <p:cNvSpPr txBox="1"/>
            <p:nvPr/>
          </p:nvSpPr>
          <p:spPr>
            <a:xfrm>
              <a:off x="133908" y="2794254"/>
              <a:ext cx="899160" cy="492443"/>
            </a:xfrm>
            <a:prstGeom prst="rect">
              <a:avLst/>
            </a:prstGeom>
          </p:spPr>
          <p:txBody>
            <a:bodyPr vert="horz" wrap="square" lIns="0" tIns="0" rIns="0" bIns="0" rtlCol="0">
              <a:spAutoFit/>
            </a:bodyPr>
            <a:lstStyle/>
            <a:p>
              <a:pPr marL="12700" marR="5080" indent="24130">
                <a:lnSpc>
                  <a:spcPct val="100000"/>
                </a:lnSpc>
              </a:pPr>
              <a:r>
                <a:rPr sz="1600" spc="-15" dirty="0">
                  <a:latin typeface="Calibri"/>
                  <a:cs typeface="Calibri"/>
                </a:rPr>
                <a:t>G</a:t>
              </a:r>
              <a:r>
                <a:rPr sz="1600" spc="-20" dirty="0">
                  <a:latin typeface="Calibri"/>
                  <a:cs typeface="Calibri"/>
                </a:rPr>
                <a:t>e</a:t>
              </a:r>
              <a:r>
                <a:rPr sz="1600" spc="-15" dirty="0">
                  <a:latin typeface="Calibri"/>
                  <a:cs typeface="Calibri"/>
                </a:rPr>
                <a:t>n</a:t>
              </a:r>
              <a:r>
                <a:rPr sz="1600" spc="-20" dirty="0">
                  <a:latin typeface="Calibri"/>
                  <a:cs typeface="Calibri"/>
                </a:rPr>
                <a:t>e</a:t>
              </a:r>
              <a:r>
                <a:rPr sz="1600" spc="-60" dirty="0">
                  <a:latin typeface="Calibri"/>
                  <a:cs typeface="Calibri"/>
                </a:rPr>
                <a:t>r</a:t>
              </a:r>
              <a:r>
                <a:rPr sz="1600" spc="-25" dirty="0">
                  <a:latin typeface="Calibri"/>
                  <a:cs typeface="Calibri"/>
                </a:rPr>
                <a:t>at</a:t>
              </a:r>
              <a:r>
                <a:rPr sz="1600" spc="-20" dirty="0">
                  <a:latin typeface="Calibri"/>
                  <a:cs typeface="Calibri"/>
                </a:rPr>
                <a:t>e</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10"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sp>
        <p:nvSpPr>
          <p:cNvPr id="11" name="object 11"/>
          <p:cNvSpPr/>
          <p:nvPr/>
        </p:nvSpPr>
        <p:spPr>
          <a:xfrm>
            <a:off x="2211323" y="3749675"/>
            <a:ext cx="1406525" cy="461009"/>
          </a:xfrm>
          <a:custGeom>
            <a:avLst/>
            <a:gdLst/>
            <a:ahLst/>
            <a:cxnLst/>
            <a:rect l="l" t="t" r="r" b="b"/>
            <a:pathLst>
              <a:path w="1406525" h="461010">
                <a:moveTo>
                  <a:pt x="1397127" y="0"/>
                </a:moveTo>
                <a:lnTo>
                  <a:pt x="0" y="451738"/>
                </a:lnTo>
                <a:lnTo>
                  <a:pt x="2920" y="460756"/>
                </a:lnTo>
                <a:lnTo>
                  <a:pt x="1400048" y="9143"/>
                </a:lnTo>
                <a:lnTo>
                  <a:pt x="1406398" y="2031"/>
                </a:lnTo>
                <a:lnTo>
                  <a:pt x="1397127" y="0"/>
                </a:lnTo>
                <a:close/>
              </a:path>
            </a:pathLst>
          </a:custGeom>
          <a:solidFill>
            <a:srgbClr val="000000"/>
          </a:solidFill>
        </p:spPr>
        <p:txBody>
          <a:bodyPr wrap="square" lIns="0" tIns="0" rIns="0" bIns="0" rtlCol="0"/>
          <a:lstStyle/>
          <a:p>
            <a:endParaRPr/>
          </a:p>
        </p:txBody>
      </p:sp>
      <p:sp>
        <p:nvSpPr>
          <p:cNvPr id="12" name="object 12"/>
          <p:cNvSpPr/>
          <p:nvPr/>
        </p:nvSpPr>
        <p:spPr>
          <a:xfrm>
            <a:off x="3562603" y="3744214"/>
            <a:ext cx="73660" cy="76200"/>
          </a:xfrm>
          <a:custGeom>
            <a:avLst/>
            <a:gdLst/>
            <a:ahLst/>
            <a:cxnLst/>
            <a:rect l="l" t="t" r="r" b="b"/>
            <a:pathLst>
              <a:path w="73660" h="76200">
                <a:moveTo>
                  <a:pt x="65659" y="0"/>
                </a:moveTo>
                <a:lnTo>
                  <a:pt x="62737" y="0"/>
                </a:lnTo>
                <a:lnTo>
                  <a:pt x="65659" y="9143"/>
                </a:lnTo>
                <a:lnTo>
                  <a:pt x="48768" y="14605"/>
                </a:lnTo>
                <a:lnTo>
                  <a:pt x="1778" y="67310"/>
                </a:lnTo>
                <a:lnTo>
                  <a:pt x="0" y="69215"/>
                </a:lnTo>
                <a:lnTo>
                  <a:pt x="254" y="72262"/>
                </a:lnTo>
                <a:lnTo>
                  <a:pt x="4191" y="75692"/>
                </a:lnTo>
                <a:lnTo>
                  <a:pt x="7112" y="75565"/>
                </a:lnTo>
                <a:lnTo>
                  <a:pt x="8890" y="73660"/>
                </a:lnTo>
                <a:lnTo>
                  <a:pt x="73151" y="1650"/>
                </a:lnTo>
                <a:lnTo>
                  <a:pt x="65659" y="0"/>
                </a:lnTo>
                <a:close/>
              </a:path>
            </a:pathLst>
          </a:custGeom>
          <a:solidFill>
            <a:srgbClr val="000000"/>
          </a:solidFill>
        </p:spPr>
        <p:txBody>
          <a:bodyPr wrap="square" lIns="0" tIns="0" rIns="0" bIns="0" rtlCol="0"/>
          <a:lstStyle/>
          <a:p>
            <a:endParaRPr/>
          </a:p>
        </p:txBody>
      </p:sp>
      <p:sp>
        <p:nvSpPr>
          <p:cNvPr id="13" name="object 13"/>
          <p:cNvSpPr/>
          <p:nvPr/>
        </p:nvSpPr>
        <p:spPr>
          <a:xfrm>
            <a:off x="3611371" y="3751707"/>
            <a:ext cx="16510" cy="7620"/>
          </a:xfrm>
          <a:custGeom>
            <a:avLst/>
            <a:gdLst/>
            <a:ahLst/>
            <a:cxnLst/>
            <a:rect l="l" t="t" r="r" b="b"/>
            <a:pathLst>
              <a:path w="16510" h="7620">
                <a:moveTo>
                  <a:pt x="6350" y="0"/>
                </a:moveTo>
                <a:lnTo>
                  <a:pt x="0" y="7112"/>
                </a:lnTo>
                <a:lnTo>
                  <a:pt x="16510" y="1778"/>
                </a:lnTo>
                <a:lnTo>
                  <a:pt x="14350" y="1778"/>
                </a:lnTo>
                <a:lnTo>
                  <a:pt x="6350" y="0"/>
                </a:lnTo>
                <a:close/>
              </a:path>
            </a:pathLst>
          </a:custGeom>
          <a:solidFill>
            <a:srgbClr val="000000"/>
          </a:solidFill>
        </p:spPr>
        <p:txBody>
          <a:bodyPr wrap="square" lIns="0" tIns="0" rIns="0" bIns="0" rtlCol="0"/>
          <a:lstStyle/>
          <a:p>
            <a:endParaRPr/>
          </a:p>
        </p:txBody>
      </p:sp>
      <p:sp>
        <p:nvSpPr>
          <p:cNvPr id="14" name="object 14"/>
          <p:cNvSpPr/>
          <p:nvPr/>
        </p:nvSpPr>
        <p:spPr>
          <a:xfrm>
            <a:off x="3617721" y="3745610"/>
            <a:ext cx="8255" cy="8255"/>
          </a:xfrm>
          <a:custGeom>
            <a:avLst/>
            <a:gdLst/>
            <a:ahLst/>
            <a:cxnLst/>
            <a:rect l="l" t="t" r="r" b="b"/>
            <a:pathLst>
              <a:path w="8254" h="8254">
                <a:moveTo>
                  <a:pt x="5461" y="0"/>
                </a:moveTo>
                <a:lnTo>
                  <a:pt x="0" y="6095"/>
                </a:lnTo>
                <a:lnTo>
                  <a:pt x="8000" y="7874"/>
                </a:lnTo>
                <a:lnTo>
                  <a:pt x="5461" y="0"/>
                </a:lnTo>
                <a:close/>
              </a:path>
            </a:pathLst>
          </a:custGeom>
          <a:solidFill>
            <a:srgbClr val="000000"/>
          </a:solidFill>
        </p:spPr>
        <p:txBody>
          <a:bodyPr wrap="square" lIns="0" tIns="0" rIns="0" bIns="0" rtlCol="0"/>
          <a:lstStyle/>
          <a:p>
            <a:endParaRPr/>
          </a:p>
        </p:txBody>
      </p:sp>
      <p:sp>
        <p:nvSpPr>
          <p:cNvPr id="15" name="object 15"/>
          <p:cNvSpPr/>
          <p:nvPr/>
        </p:nvSpPr>
        <p:spPr>
          <a:xfrm>
            <a:off x="3623183" y="3745610"/>
            <a:ext cx="5080" cy="8255"/>
          </a:xfrm>
          <a:custGeom>
            <a:avLst/>
            <a:gdLst/>
            <a:ahLst/>
            <a:cxnLst/>
            <a:rect l="l" t="t" r="r" b="b"/>
            <a:pathLst>
              <a:path w="5079" h="8254">
                <a:moveTo>
                  <a:pt x="2539" y="0"/>
                </a:moveTo>
                <a:lnTo>
                  <a:pt x="0" y="0"/>
                </a:lnTo>
                <a:lnTo>
                  <a:pt x="2539" y="7874"/>
                </a:lnTo>
                <a:lnTo>
                  <a:pt x="4699" y="7874"/>
                </a:lnTo>
                <a:lnTo>
                  <a:pt x="5079" y="7746"/>
                </a:lnTo>
                <a:lnTo>
                  <a:pt x="2539" y="0"/>
                </a:lnTo>
                <a:close/>
              </a:path>
            </a:pathLst>
          </a:custGeom>
          <a:solidFill>
            <a:srgbClr val="000000"/>
          </a:solidFill>
        </p:spPr>
        <p:txBody>
          <a:bodyPr wrap="square" lIns="0" tIns="0" rIns="0" bIns="0" rtlCol="0"/>
          <a:lstStyle/>
          <a:p>
            <a:endParaRPr/>
          </a:p>
        </p:txBody>
      </p:sp>
      <p:sp>
        <p:nvSpPr>
          <p:cNvPr id="16" name="object 16"/>
          <p:cNvSpPr/>
          <p:nvPr/>
        </p:nvSpPr>
        <p:spPr>
          <a:xfrm>
            <a:off x="3608451" y="3744214"/>
            <a:ext cx="17780" cy="7620"/>
          </a:xfrm>
          <a:custGeom>
            <a:avLst/>
            <a:gdLst/>
            <a:ahLst/>
            <a:cxnLst/>
            <a:rect l="l" t="t" r="r" b="b"/>
            <a:pathLst>
              <a:path w="17779" h="7620">
                <a:moveTo>
                  <a:pt x="16890" y="0"/>
                </a:moveTo>
                <a:lnTo>
                  <a:pt x="0" y="5461"/>
                </a:lnTo>
                <a:lnTo>
                  <a:pt x="9271" y="7493"/>
                </a:lnTo>
                <a:lnTo>
                  <a:pt x="14732" y="1397"/>
                </a:lnTo>
                <a:lnTo>
                  <a:pt x="17272" y="1397"/>
                </a:lnTo>
                <a:lnTo>
                  <a:pt x="16890" y="0"/>
                </a:lnTo>
                <a:close/>
              </a:path>
            </a:pathLst>
          </a:custGeom>
          <a:solidFill>
            <a:srgbClr val="000000"/>
          </a:solidFill>
        </p:spPr>
        <p:txBody>
          <a:bodyPr wrap="square" lIns="0" tIns="0" rIns="0" bIns="0" rtlCol="0"/>
          <a:lstStyle/>
          <a:p>
            <a:endParaRPr/>
          </a:p>
        </p:txBody>
      </p:sp>
      <p:sp>
        <p:nvSpPr>
          <p:cNvPr id="17" name="object 17"/>
          <p:cNvSpPr/>
          <p:nvPr/>
        </p:nvSpPr>
        <p:spPr>
          <a:xfrm>
            <a:off x="3535426" y="3724655"/>
            <a:ext cx="93345" cy="25400"/>
          </a:xfrm>
          <a:custGeom>
            <a:avLst/>
            <a:gdLst/>
            <a:ahLst/>
            <a:cxnLst/>
            <a:rect l="l" t="t" r="r" b="b"/>
            <a:pathLst>
              <a:path w="93345" h="25400">
                <a:moveTo>
                  <a:pt x="3683" y="0"/>
                </a:moveTo>
                <a:lnTo>
                  <a:pt x="1143" y="1651"/>
                </a:lnTo>
                <a:lnTo>
                  <a:pt x="508" y="4191"/>
                </a:lnTo>
                <a:lnTo>
                  <a:pt x="0" y="6858"/>
                </a:lnTo>
                <a:lnTo>
                  <a:pt x="1650" y="9398"/>
                </a:lnTo>
                <a:lnTo>
                  <a:pt x="4190" y="9906"/>
                </a:lnTo>
                <a:lnTo>
                  <a:pt x="73025" y="25019"/>
                </a:lnTo>
                <a:lnTo>
                  <a:pt x="89915" y="19558"/>
                </a:lnTo>
                <a:lnTo>
                  <a:pt x="92837" y="19558"/>
                </a:lnTo>
                <a:lnTo>
                  <a:pt x="6223" y="635"/>
                </a:lnTo>
                <a:lnTo>
                  <a:pt x="3683" y="0"/>
                </a:lnTo>
                <a:close/>
              </a:path>
            </a:pathLst>
          </a:custGeom>
          <a:solidFill>
            <a:srgbClr val="000000"/>
          </a:solidFill>
        </p:spPr>
        <p:txBody>
          <a:bodyPr wrap="square" lIns="0" tIns="0" rIns="0" bIns="0" rtlCol="0"/>
          <a:lstStyle/>
          <a:p>
            <a:endParaRPr/>
          </a:p>
        </p:txBody>
      </p:sp>
      <p:grpSp>
        <p:nvGrpSpPr>
          <p:cNvPr id="4" name="Group 3"/>
          <p:cNvGrpSpPr/>
          <p:nvPr/>
        </p:nvGrpSpPr>
        <p:grpSpPr>
          <a:xfrm>
            <a:off x="1261110" y="4402073"/>
            <a:ext cx="1186815" cy="1287780"/>
            <a:chOff x="1261110" y="4402073"/>
            <a:chExt cx="1186815" cy="1287780"/>
          </a:xfrm>
        </p:grpSpPr>
        <p:sp>
          <p:nvSpPr>
            <p:cNvPr id="18" name="object 18"/>
            <p:cNvSpPr/>
            <p:nvPr/>
          </p:nvSpPr>
          <p:spPr>
            <a:xfrm>
              <a:off x="1261110" y="4402073"/>
              <a:ext cx="1186815" cy="1287780"/>
            </a:xfrm>
            <a:custGeom>
              <a:avLst/>
              <a:gdLst/>
              <a:ahLst/>
              <a:cxnLst/>
              <a:rect l="l" t="t" r="r" b="b"/>
              <a:pathLst>
                <a:path w="1186814" h="1287779">
                  <a:moveTo>
                    <a:pt x="0" y="660145"/>
                  </a:moveTo>
                  <a:lnTo>
                    <a:pt x="9906" y="611251"/>
                  </a:lnTo>
                  <a:lnTo>
                    <a:pt x="36703" y="571373"/>
                  </a:lnTo>
                  <a:lnTo>
                    <a:pt x="76708" y="544576"/>
                  </a:lnTo>
                  <a:lnTo>
                    <a:pt x="125603" y="534669"/>
                  </a:lnTo>
                  <a:lnTo>
                    <a:pt x="692277" y="534669"/>
                  </a:lnTo>
                  <a:lnTo>
                    <a:pt x="991616" y="0"/>
                  </a:lnTo>
                  <a:lnTo>
                    <a:pt x="988948" y="534669"/>
                  </a:lnTo>
                  <a:lnTo>
                    <a:pt x="1061085" y="534669"/>
                  </a:lnTo>
                  <a:lnTo>
                    <a:pt x="1110107" y="544576"/>
                  </a:lnTo>
                  <a:lnTo>
                    <a:pt x="1149985" y="571373"/>
                  </a:lnTo>
                  <a:lnTo>
                    <a:pt x="1176909" y="611251"/>
                  </a:lnTo>
                  <a:lnTo>
                    <a:pt x="1186815" y="660145"/>
                  </a:lnTo>
                  <a:lnTo>
                    <a:pt x="1186815" y="848360"/>
                  </a:lnTo>
                  <a:lnTo>
                    <a:pt x="1186815" y="1162304"/>
                  </a:lnTo>
                  <a:lnTo>
                    <a:pt x="1176909" y="1211122"/>
                  </a:lnTo>
                  <a:lnTo>
                    <a:pt x="1149985" y="1251013"/>
                  </a:lnTo>
                  <a:lnTo>
                    <a:pt x="1110107" y="1277899"/>
                  </a:lnTo>
                  <a:lnTo>
                    <a:pt x="1061085" y="1287767"/>
                  </a:lnTo>
                  <a:lnTo>
                    <a:pt x="988948" y="1287767"/>
                  </a:lnTo>
                  <a:lnTo>
                    <a:pt x="692277" y="1287767"/>
                  </a:lnTo>
                  <a:lnTo>
                    <a:pt x="125603" y="1287767"/>
                  </a:lnTo>
                  <a:lnTo>
                    <a:pt x="76708" y="1277899"/>
                  </a:lnTo>
                  <a:lnTo>
                    <a:pt x="36703" y="1251013"/>
                  </a:lnTo>
                  <a:lnTo>
                    <a:pt x="9906" y="1211122"/>
                  </a:lnTo>
                  <a:lnTo>
                    <a:pt x="0" y="1162304"/>
                  </a:lnTo>
                  <a:lnTo>
                    <a:pt x="0" y="848360"/>
                  </a:lnTo>
                  <a:lnTo>
                    <a:pt x="0" y="660145"/>
                  </a:lnTo>
                  <a:close/>
                </a:path>
              </a:pathLst>
            </a:custGeom>
            <a:ln w="25908">
              <a:solidFill>
                <a:srgbClr val="385D88"/>
              </a:solidFill>
            </a:ln>
          </p:spPr>
          <p:txBody>
            <a:bodyPr wrap="square" lIns="0" tIns="0" rIns="0" bIns="0" rtlCol="0"/>
            <a:lstStyle/>
            <a:p>
              <a:endParaRPr/>
            </a:p>
          </p:txBody>
        </p:sp>
        <p:sp>
          <p:nvSpPr>
            <p:cNvPr id="22" name="object 22"/>
            <p:cNvSpPr txBox="1"/>
            <p:nvPr/>
          </p:nvSpPr>
          <p:spPr>
            <a:xfrm>
              <a:off x="1393952" y="5084571"/>
              <a:ext cx="899160" cy="492443"/>
            </a:xfrm>
            <a:prstGeom prst="rect">
              <a:avLst/>
            </a:prstGeom>
          </p:spPr>
          <p:txBody>
            <a:bodyPr vert="horz" wrap="square" lIns="0" tIns="0" rIns="0" bIns="0" rtlCol="0">
              <a:spAutoFit/>
            </a:bodyPr>
            <a:lstStyle/>
            <a:p>
              <a:pPr marL="12700" marR="5080" indent="50165">
                <a:lnSpc>
                  <a:spcPct val="100000"/>
                </a:lnSpc>
              </a:pPr>
              <a:r>
                <a:rPr sz="1600" spc="-125" dirty="0">
                  <a:latin typeface="Calibri"/>
                  <a:cs typeface="Calibri"/>
                </a:rPr>
                <a:t>T</a:t>
              </a:r>
              <a:r>
                <a:rPr sz="1600" spc="-70" dirty="0">
                  <a:latin typeface="Calibri"/>
                  <a:cs typeface="Calibri"/>
                </a:rPr>
                <a:t>r</a:t>
              </a:r>
              <a:r>
                <a:rPr sz="1600" spc="-30" dirty="0">
                  <a:latin typeface="Calibri"/>
                  <a:cs typeface="Calibri"/>
                </a:rPr>
                <a:t>ans</a:t>
              </a:r>
              <a:r>
                <a:rPr sz="1600" spc="-35" dirty="0">
                  <a:latin typeface="Calibri"/>
                  <a:cs typeface="Calibri"/>
                </a:rPr>
                <a:t>m</a:t>
              </a:r>
              <a:r>
                <a:rPr sz="1600" spc="-25" dirty="0">
                  <a:latin typeface="Calibri"/>
                  <a:cs typeface="Calibri"/>
                </a:rPr>
                <a:t>it</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05"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grpSp>
        <p:nvGrpSpPr>
          <p:cNvPr id="68" name="Group 67"/>
          <p:cNvGrpSpPr/>
          <p:nvPr/>
        </p:nvGrpSpPr>
        <p:grpSpPr>
          <a:xfrm>
            <a:off x="4639817" y="1585722"/>
            <a:ext cx="1577340" cy="1666875"/>
            <a:chOff x="4639817" y="1585722"/>
            <a:chExt cx="1577340" cy="1666875"/>
          </a:xfrm>
        </p:grpSpPr>
        <p:sp>
          <p:nvSpPr>
            <p:cNvPr id="19" name="object 19"/>
            <p:cNvSpPr/>
            <p:nvPr/>
          </p:nvSpPr>
          <p:spPr>
            <a:xfrm>
              <a:off x="4639817" y="1585722"/>
              <a:ext cx="1577340" cy="1666875"/>
            </a:xfrm>
            <a:custGeom>
              <a:avLst/>
              <a:gdLst/>
              <a:ahLst/>
              <a:cxnLst/>
              <a:rect l="l" t="t" r="r" b="b"/>
              <a:pathLst>
                <a:path w="1577339" h="1666875">
                  <a:moveTo>
                    <a:pt x="389255" y="143382"/>
                  </a:moveTo>
                  <a:lnTo>
                    <a:pt x="396621" y="98043"/>
                  </a:lnTo>
                  <a:lnTo>
                    <a:pt x="416941" y="58674"/>
                  </a:lnTo>
                  <a:lnTo>
                    <a:pt x="447929" y="27686"/>
                  </a:lnTo>
                  <a:lnTo>
                    <a:pt x="487172" y="7365"/>
                  </a:lnTo>
                  <a:lnTo>
                    <a:pt x="532511" y="0"/>
                  </a:lnTo>
                  <a:lnTo>
                    <a:pt x="587248" y="0"/>
                  </a:lnTo>
                  <a:lnTo>
                    <a:pt x="884047" y="0"/>
                  </a:lnTo>
                  <a:lnTo>
                    <a:pt x="1433576" y="0"/>
                  </a:lnTo>
                  <a:lnTo>
                    <a:pt x="1478915" y="7365"/>
                  </a:lnTo>
                  <a:lnTo>
                    <a:pt x="1518158" y="27686"/>
                  </a:lnTo>
                  <a:lnTo>
                    <a:pt x="1549146" y="58674"/>
                  </a:lnTo>
                  <a:lnTo>
                    <a:pt x="1569466" y="98043"/>
                  </a:lnTo>
                  <a:lnTo>
                    <a:pt x="1576832" y="143382"/>
                  </a:lnTo>
                  <a:lnTo>
                    <a:pt x="1576832" y="501395"/>
                  </a:lnTo>
                  <a:lnTo>
                    <a:pt x="1576832" y="716406"/>
                  </a:lnTo>
                  <a:lnTo>
                    <a:pt x="1569466" y="761745"/>
                  </a:lnTo>
                  <a:lnTo>
                    <a:pt x="1549146" y="800988"/>
                  </a:lnTo>
                  <a:lnTo>
                    <a:pt x="1518158" y="831976"/>
                  </a:lnTo>
                  <a:lnTo>
                    <a:pt x="1478915" y="852297"/>
                  </a:lnTo>
                  <a:lnTo>
                    <a:pt x="1433576" y="859663"/>
                  </a:lnTo>
                  <a:lnTo>
                    <a:pt x="884047" y="859663"/>
                  </a:lnTo>
                  <a:lnTo>
                    <a:pt x="0" y="1666875"/>
                  </a:lnTo>
                  <a:lnTo>
                    <a:pt x="587248" y="859663"/>
                  </a:lnTo>
                  <a:lnTo>
                    <a:pt x="532511" y="859663"/>
                  </a:lnTo>
                  <a:lnTo>
                    <a:pt x="487172" y="852297"/>
                  </a:lnTo>
                  <a:lnTo>
                    <a:pt x="447929" y="831976"/>
                  </a:lnTo>
                  <a:lnTo>
                    <a:pt x="416941" y="800988"/>
                  </a:lnTo>
                  <a:lnTo>
                    <a:pt x="396621" y="761745"/>
                  </a:lnTo>
                  <a:lnTo>
                    <a:pt x="389255" y="716406"/>
                  </a:lnTo>
                  <a:lnTo>
                    <a:pt x="389255" y="501395"/>
                  </a:lnTo>
                  <a:lnTo>
                    <a:pt x="389255" y="143382"/>
                  </a:lnTo>
                  <a:close/>
                </a:path>
              </a:pathLst>
            </a:custGeom>
            <a:ln w="25908">
              <a:solidFill>
                <a:srgbClr val="385D88"/>
              </a:solidFill>
            </a:ln>
          </p:spPr>
          <p:txBody>
            <a:bodyPr wrap="square" lIns="0" tIns="0" rIns="0" bIns="0" rtlCol="0"/>
            <a:lstStyle/>
            <a:p>
              <a:endParaRPr/>
            </a:p>
          </p:txBody>
        </p:sp>
        <p:sp>
          <p:nvSpPr>
            <p:cNvPr id="23" name="object 23"/>
            <p:cNvSpPr txBox="1"/>
            <p:nvPr/>
          </p:nvSpPr>
          <p:spPr>
            <a:xfrm>
              <a:off x="5175884" y="1785366"/>
              <a:ext cx="897890" cy="492443"/>
            </a:xfrm>
            <a:prstGeom prst="rect">
              <a:avLst/>
            </a:prstGeom>
          </p:spPr>
          <p:txBody>
            <a:bodyPr vert="horz" wrap="square" lIns="0" tIns="0" rIns="0" bIns="0" rtlCol="0">
              <a:spAutoFit/>
            </a:bodyPr>
            <a:lstStyle/>
            <a:p>
              <a:pPr marL="12700" marR="5080" indent="135255">
                <a:lnSpc>
                  <a:spcPct val="100000"/>
                </a:lnSpc>
              </a:pPr>
              <a:r>
                <a:rPr sz="1600" spc="-110" dirty="0">
                  <a:latin typeface="Calibri"/>
                  <a:cs typeface="Calibri"/>
                </a:rPr>
                <a:t>V</a:t>
              </a:r>
              <a:r>
                <a:rPr sz="1600" spc="-20" dirty="0">
                  <a:latin typeface="Calibri"/>
                  <a:cs typeface="Calibri"/>
                </a:rPr>
                <a:t>e</a:t>
              </a:r>
              <a:r>
                <a:rPr sz="1600" spc="-25" dirty="0">
                  <a:latin typeface="Calibri"/>
                  <a:cs typeface="Calibri"/>
                </a:rPr>
                <a:t>r</a:t>
              </a:r>
              <a:r>
                <a:rPr sz="1600" spc="-15" dirty="0">
                  <a:latin typeface="Calibri"/>
                  <a:cs typeface="Calibri"/>
                </a:rPr>
                <a:t>ifi</a:t>
              </a:r>
              <a:r>
                <a:rPr sz="1600" spc="-20" dirty="0">
                  <a:latin typeface="Calibri"/>
                  <a:cs typeface="Calibri"/>
                </a:rPr>
                <a:t>e</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14"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grpSp>
        <p:nvGrpSpPr>
          <p:cNvPr id="66" name="Group 65"/>
          <p:cNvGrpSpPr/>
          <p:nvPr/>
        </p:nvGrpSpPr>
        <p:grpSpPr>
          <a:xfrm>
            <a:off x="4606290" y="5348478"/>
            <a:ext cx="2799080" cy="988060"/>
            <a:chOff x="4606290" y="5348478"/>
            <a:chExt cx="2799080" cy="988060"/>
          </a:xfrm>
        </p:grpSpPr>
        <p:sp>
          <p:nvSpPr>
            <p:cNvPr id="20" name="object 20"/>
            <p:cNvSpPr/>
            <p:nvPr/>
          </p:nvSpPr>
          <p:spPr>
            <a:xfrm>
              <a:off x="4606290" y="5348478"/>
              <a:ext cx="2799080" cy="988060"/>
            </a:xfrm>
            <a:custGeom>
              <a:avLst/>
              <a:gdLst/>
              <a:ahLst/>
              <a:cxnLst/>
              <a:rect l="l" t="t" r="r" b="b"/>
              <a:pathLst>
                <a:path w="2799079" h="988060">
                  <a:moveTo>
                    <a:pt x="1611122" y="270979"/>
                  </a:moveTo>
                  <a:lnTo>
                    <a:pt x="1618488" y="225679"/>
                  </a:lnTo>
                  <a:lnTo>
                    <a:pt x="1638808" y="186309"/>
                  </a:lnTo>
                  <a:lnTo>
                    <a:pt x="1669796" y="155321"/>
                  </a:lnTo>
                  <a:lnTo>
                    <a:pt x="1709165" y="135001"/>
                  </a:lnTo>
                  <a:lnTo>
                    <a:pt x="1754632" y="127635"/>
                  </a:lnTo>
                  <a:lnTo>
                    <a:pt x="1809242" y="127635"/>
                  </a:lnTo>
                  <a:lnTo>
                    <a:pt x="2106167" y="127635"/>
                  </a:lnTo>
                  <a:lnTo>
                    <a:pt x="2655696" y="127635"/>
                  </a:lnTo>
                  <a:lnTo>
                    <a:pt x="2701036" y="135001"/>
                  </a:lnTo>
                  <a:lnTo>
                    <a:pt x="2740406" y="155321"/>
                  </a:lnTo>
                  <a:lnTo>
                    <a:pt x="2771393" y="186309"/>
                  </a:lnTo>
                  <a:lnTo>
                    <a:pt x="2791714" y="225679"/>
                  </a:lnTo>
                  <a:lnTo>
                    <a:pt x="2799080" y="270979"/>
                  </a:lnTo>
                  <a:lnTo>
                    <a:pt x="2799080" y="485940"/>
                  </a:lnTo>
                  <a:lnTo>
                    <a:pt x="2799080" y="844194"/>
                  </a:lnTo>
                  <a:lnTo>
                    <a:pt x="2791714" y="889495"/>
                  </a:lnTo>
                  <a:lnTo>
                    <a:pt x="2771393" y="928839"/>
                  </a:lnTo>
                  <a:lnTo>
                    <a:pt x="2740406" y="959866"/>
                  </a:lnTo>
                  <a:lnTo>
                    <a:pt x="2701036" y="980211"/>
                  </a:lnTo>
                  <a:lnTo>
                    <a:pt x="2655696" y="987513"/>
                  </a:lnTo>
                  <a:lnTo>
                    <a:pt x="2106167" y="987513"/>
                  </a:lnTo>
                  <a:lnTo>
                    <a:pt x="1809242" y="987513"/>
                  </a:lnTo>
                  <a:lnTo>
                    <a:pt x="1754632" y="987513"/>
                  </a:lnTo>
                  <a:lnTo>
                    <a:pt x="1709165" y="980211"/>
                  </a:lnTo>
                  <a:lnTo>
                    <a:pt x="1669796" y="959866"/>
                  </a:lnTo>
                  <a:lnTo>
                    <a:pt x="1638808" y="928839"/>
                  </a:lnTo>
                  <a:lnTo>
                    <a:pt x="1618488" y="889495"/>
                  </a:lnTo>
                  <a:lnTo>
                    <a:pt x="1611122" y="844194"/>
                  </a:lnTo>
                  <a:lnTo>
                    <a:pt x="1611122" y="485940"/>
                  </a:lnTo>
                  <a:lnTo>
                    <a:pt x="0" y="0"/>
                  </a:lnTo>
                  <a:lnTo>
                    <a:pt x="1611122" y="270979"/>
                  </a:lnTo>
                  <a:close/>
                </a:path>
              </a:pathLst>
            </a:custGeom>
            <a:ln w="25908">
              <a:solidFill>
                <a:srgbClr val="385D88"/>
              </a:solidFill>
            </a:ln>
          </p:spPr>
          <p:txBody>
            <a:bodyPr wrap="square" lIns="0" tIns="0" rIns="0" bIns="0" rtlCol="0"/>
            <a:lstStyle/>
            <a:p>
              <a:endParaRPr/>
            </a:p>
          </p:txBody>
        </p:sp>
        <p:sp>
          <p:nvSpPr>
            <p:cNvPr id="24" name="object 24"/>
            <p:cNvSpPr txBox="1"/>
            <p:nvPr/>
          </p:nvSpPr>
          <p:spPr>
            <a:xfrm>
              <a:off x="6502654" y="5555538"/>
              <a:ext cx="623570" cy="738664"/>
            </a:xfrm>
            <a:prstGeom prst="rect">
              <a:avLst/>
            </a:prstGeom>
          </p:spPr>
          <p:txBody>
            <a:bodyPr vert="horz" wrap="square" lIns="0" tIns="0" rIns="0" bIns="0" rtlCol="0">
              <a:spAutoFit/>
            </a:bodyPr>
            <a:lstStyle/>
            <a:p>
              <a:pPr marL="12700" marR="5080" algn="ctr">
                <a:lnSpc>
                  <a:spcPct val="100000"/>
                </a:lnSpc>
              </a:pPr>
              <a:r>
                <a:rPr sz="1600" spc="-195" dirty="0">
                  <a:latin typeface="Calibri"/>
                  <a:cs typeface="Calibri"/>
                </a:rPr>
                <a:t>V</a:t>
              </a:r>
              <a:r>
                <a:rPr sz="1600" spc="-10" dirty="0">
                  <a:latin typeface="Calibri"/>
                  <a:cs typeface="Calibri"/>
                </a:rPr>
                <a:t>e</a:t>
              </a:r>
              <a:r>
                <a:rPr sz="1600" spc="-25" dirty="0">
                  <a:latin typeface="Calibri"/>
                  <a:cs typeface="Calibri"/>
                </a:rPr>
                <a:t>r</a:t>
              </a:r>
              <a:r>
                <a:rPr sz="1600" dirty="0">
                  <a:latin typeface="Calibri"/>
                  <a:cs typeface="Calibri"/>
                </a:rPr>
                <a:t>i</a:t>
              </a:r>
              <a:r>
                <a:rPr sz="1600" spc="5" dirty="0">
                  <a:latin typeface="Calibri"/>
                  <a:cs typeface="Calibri"/>
                </a:rPr>
                <a:t>f</a:t>
              </a:r>
              <a:r>
                <a:rPr sz="1600" spc="-5" dirty="0">
                  <a:latin typeface="Calibri"/>
                  <a:cs typeface="Calibri"/>
                </a:rPr>
                <a:t>ies </a:t>
              </a:r>
              <a:r>
                <a:rPr sz="1600" spc="-10" dirty="0">
                  <a:latin typeface="Calibri"/>
                  <a:cs typeface="Calibri"/>
                </a:rPr>
                <a:t>b</a:t>
              </a:r>
              <a:r>
                <a:rPr sz="1600" dirty="0">
                  <a:latin typeface="Calibri"/>
                  <a:cs typeface="Calibri"/>
                </a:rPr>
                <a:t>l</a:t>
              </a:r>
              <a:r>
                <a:rPr sz="1600" spc="-10" dirty="0">
                  <a:latin typeface="Calibri"/>
                  <a:cs typeface="Calibri"/>
                </a:rPr>
                <a:t>ock </a:t>
              </a:r>
              <a:r>
                <a:rPr sz="1600" spc="-25" dirty="0">
                  <a:solidFill>
                    <a:srgbClr val="0432FF"/>
                  </a:solidFill>
                  <a:latin typeface="Calibri"/>
                  <a:cs typeface="Calibri"/>
                </a:rPr>
                <a:t>1235a</a:t>
              </a:r>
              <a:endParaRPr sz="1600" dirty="0">
                <a:solidFill>
                  <a:srgbClr val="0432FF"/>
                </a:solidFill>
                <a:latin typeface="Calibri"/>
                <a:cs typeface="Calibri"/>
              </a:endParaRPr>
            </a:p>
          </p:txBody>
        </p:sp>
      </p:grpSp>
      <p:sp>
        <p:nvSpPr>
          <p:cNvPr id="26" name="object 26"/>
          <p:cNvSpPr/>
          <p:nvPr/>
        </p:nvSpPr>
        <p:spPr>
          <a:xfrm>
            <a:off x="4576571" y="5165978"/>
            <a:ext cx="48895" cy="92075"/>
          </a:xfrm>
          <a:custGeom>
            <a:avLst/>
            <a:gdLst/>
            <a:ahLst/>
            <a:cxnLst/>
            <a:rect l="l" t="t" r="r" b="b"/>
            <a:pathLst>
              <a:path w="48895" h="92075">
                <a:moveTo>
                  <a:pt x="42544" y="0"/>
                </a:moveTo>
                <a:lnTo>
                  <a:pt x="39624" y="1143"/>
                </a:lnTo>
                <a:lnTo>
                  <a:pt x="38607" y="3556"/>
                </a:lnTo>
                <a:lnTo>
                  <a:pt x="0" y="91821"/>
                </a:lnTo>
                <a:lnTo>
                  <a:pt x="16001" y="90170"/>
                </a:lnTo>
                <a:lnTo>
                  <a:pt x="10413" y="90170"/>
                </a:lnTo>
                <a:lnTo>
                  <a:pt x="4825" y="82423"/>
                </a:lnTo>
                <a:lnTo>
                  <a:pt x="19176" y="72009"/>
                </a:lnTo>
                <a:lnTo>
                  <a:pt x="47370" y="7366"/>
                </a:lnTo>
                <a:lnTo>
                  <a:pt x="48387" y="4953"/>
                </a:lnTo>
                <a:lnTo>
                  <a:pt x="47243" y="2159"/>
                </a:lnTo>
                <a:lnTo>
                  <a:pt x="44830" y="1016"/>
                </a:lnTo>
                <a:lnTo>
                  <a:pt x="42544" y="0"/>
                </a:lnTo>
                <a:close/>
              </a:path>
            </a:pathLst>
          </a:custGeom>
          <a:solidFill>
            <a:srgbClr val="000000"/>
          </a:solidFill>
        </p:spPr>
        <p:txBody>
          <a:bodyPr wrap="square" lIns="0" tIns="0" rIns="0" bIns="0" rtlCol="0"/>
          <a:lstStyle/>
          <a:p>
            <a:endParaRPr/>
          </a:p>
        </p:txBody>
      </p:sp>
      <p:sp>
        <p:nvSpPr>
          <p:cNvPr id="27" name="object 27"/>
          <p:cNvSpPr/>
          <p:nvPr/>
        </p:nvSpPr>
        <p:spPr>
          <a:xfrm>
            <a:off x="4581397" y="5237988"/>
            <a:ext cx="14604" cy="18415"/>
          </a:xfrm>
          <a:custGeom>
            <a:avLst/>
            <a:gdLst/>
            <a:ahLst/>
            <a:cxnLst/>
            <a:rect l="l" t="t" r="r" b="b"/>
            <a:pathLst>
              <a:path w="14604" h="18414">
                <a:moveTo>
                  <a:pt x="14350" y="0"/>
                </a:moveTo>
                <a:lnTo>
                  <a:pt x="0" y="10414"/>
                </a:lnTo>
                <a:lnTo>
                  <a:pt x="5587" y="18161"/>
                </a:lnTo>
                <a:lnTo>
                  <a:pt x="8381" y="16128"/>
                </a:lnTo>
                <a:lnTo>
                  <a:pt x="7238" y="16128"/>
                </a:lnTo>
                <a:lnTo>
                  <a:pt x="2286" y="9525"/>
                </a:lnTo>
                <a:lnTo>
                  <a:pt x="10540" y="8636"/>
                </a:lnTo>
                <a:lnTo>
                  <a:pt x="14350" y="0"/>
                </a:lnTo>
                <a:close/>
              </a:path>
            </a:pathLst>
          </a:custGeom>
          <a:solidFill>
            <a:srgbClr val="000000"/>
          </a:solidFill>
        </p:spPr>
        <p:txBody>
          <a:bodyPr wrap="square" lIns="0" tIns="0" rIns="0" bIns="0" rtlCol="0"/>
          <a:lstStyle/>
          <a:p>
            <a:endParaRPr/>
          </a:p>
        </p:txBody>
      </p:sp>
      <p:sp>
        <p:nvSpPr>
          <p:cNvPr id="28" name="object 28"/>
          <p:cNvSpPr/>
          <p:nvPr/>
        </p:nvSpPr>
        <p:spPr>
          <a:xfrm>
            <a:off x="4586985" y="5238241"/>
            <a:ext cx="90170" cy="18415"/>
          </a:xfrm>
          <a:custGeom>
            <a:avLst/>
            <a:gdLst/>
            <a:ahLst/>
            <a:cxnLst/>
            <a:rect l="l" t="t" r="r" b="b"/>
            <a:pathLst>
              <a:path w="90170" h="18414">
                <a:moveTo>
                  <a:pt x="87122" y="0"/>
                </a:moveTo>
                <a:lnTo>
                  <a:pt x="14350" y="7493"/>
                </a:lnTo>
                <a:lnTo>
                  <a:pt x="0" y="17907"/>
                </a:lnTo>
                <a:lnTo>
                  <a:pt x="5587" y="17907"/>
                </a:lnTo>
                <a:lnTo>
                  <a:pt x="88137" y="9398"/>
                </a:lnTo>
                <a:lnTo>
                  <a:pt x="90042" y="7112"/>
                </a:lnTo>
                <a:lnTo>
                  <a:pt x="89788" y="4445"/>
                </a:lnTo>
                <a:lnTo>
                  <a:pt x="89408" y="1905"/>
                </a:lnTo>
                <a:lnTo>
                  <a:pt x="87122" y="0"/>
                </a:lnTo>
                <a:close/>
              </a:path>
            </a:pathLst>
          </a:custGeom>
          <a:solidFill>
            <a:srgbClr val="000000"/>
          </a:solidFill>
        </p:spPr>
        <p:txBody>
          <a:bodyPr wrap="square" lIns="0" tIns="0" rIns="0" bIns="0" rtlCol="0"/>
          <a:lstStyle/>
          <a:p>
            <a:endParaRPr/>
          </a:p>
        </p:txBody>
      </p:sp>
      <p:sp>
        <p:nvSpPr>
          <p:cNvPr id="29" name="object 29"/>
          <p:cNvSpPr/>
          <p:nvPr/>
        </p:nvSpPr>
        <p:spPr>
          <a:xfrm>
            <a:off x="4583684" y="5246623"/>
            <a:ext cx="8255" cy="7620"/>
          </a:xfrm>
          <a:custGeom>
            <a:avLst/>
            <a:gdLst/>
            <a:ahLst/>
            <a:cxnLst/>
            <a:rect l="l" t="t" r="r" b="b"/>
            <a:pathLst>
              <a:path w="8254" h="7620">
                <a:moveTo>
                  <a:pt x="8254" y="0"/>
                </a:moveTo>
                <a:lnTo>
                  <a:pt x="0" y="888"/>
                </a:lnTo>
                <a:lnTo>
                  <a:pt x="4952" y="7492"/>
                </a:lnTo>
                <a:lnTo>
                  <a:pt x="8254" y="0"/>
                </a:lnTo>
                <a:close/>
              </a:path>
            </a:pathLst>
          </a:custGeom>
          <a:solidFill>
            <a:srgbClr val="000000"/>
          </a:solidFill>
        </p:spPr>
        <p:txBody>
          <a:bodyPr wrap="square" lIns="0" tIns="0" rIns="0" bIns="0" rtlCol="0"/>
          <a:lstStyle/>
          <a:p>
            <a:endParaRPr/>
          </a:p>
        </p:txBody>
      </p:sp>
      <p:sp>
        <p:nvSpPr>
          <p:cNvPr id="30" name="object 30"/>
          <p:cNvSpPr/>
          <p:nvPr/>
        </p:nvSpPr>
        <p:spPr>
          <a:xfrm>
            <a:off x="4588636" y="5245734"/>
            <a:ext cx="12700" cy="8890"/>
          </a:xfrm>
          <a:custGeom>
            <a:avLst/>
            <a:gdLst/>
            <a:ahLst/>
            <a:cxnLst/>
            <a:rect l="l" t="t" r="r" b="b"/>
            <a:pathLst>
              <a:path w="12700" h="8889">
                <a:moveTo>
                  <a:pt x="12700" y="0"/>
                </a:moveTo>
                <a:lnTo>
                  <a:pt x="3301" y="888"/>
                </a:lnTo>
                <a:lnTo>
                  <a:pt x="0" y="8381"/>
                </a:lnTo>
                <a:lnTo>
                  <a:pt x="1142" y="8381"/>
                </a:lnTo>
                <a:lnTo>
                  <a:pt x="12700" y="0"/>
                </a:lnTo>
                <a:close/>
              </a:path>
            </a:pathLst>
          </a:custGeom>
          <a:solidFill>
            <a:srgbClr val="000000"/>
          </a:solidFill>
        </p:spPr>
        <p:txBody>
          <a:bodyPr wrap="square" lIns="0" tIns="0" rIns="0" bIns="0" rtlCol="0"/>
          <a:lstStyle/>
          <a:p>
            <a:endParaRPr/>
          </a:p>
        </p:txBody>
      </p:sp>
      <p:sp>
        <p:nvSpPr>
          <p:cNvPr id="31" name="object 31"/>
          <p:cNvSpPr/>
          <p:nvPr/>
        </p:nvSpPr>
        <p:spPr>
          <a:xfrm>
            <a:off x="4591939" y="3561588"/>
            <a:ext cx="2305685" cy="1685289"/>
          </a:xfrm>
          <a:custGeom>
            <a:avLst/>
            <a:gdLst/>
            <a:ahLst/>
            <a:cxnLst/>
            <a:rect l="l" t="t" r="r" b="b"/>
            <a:pathLst>
              <a:path w="2305684" h="1685289">
                <a:moveTo>
                  <a:pt x="2299589" y="0"/>
                </a:moveTo>
                <a:lnTo>
                  <a:pt x="3810" y="1676400"/>
                </a:lnTo>
                <a:lnTo>
                  <a:pt x="0" y="1685036"/>
                </a:lnTo>
                <a:lnTo>
                  <a:pt x="9398" y="1684147"/>
                </a:lnTo>
                <a:lnTo>
                  <a:pt x="2305177" y="7747"/>
                </a:lnTo>
                <a:lnTo>
                  <a:pt x="2299589" y="0"/>
                </a:lnTo>
                <a:close/>
              </a:path>
            </a:pathLst>
          </a:custGeom>
          <a:solidFill>
            <a:srgbClr val="000000"/>
          </a:solidFill>
        </p:spPr>
        <p:txBody>
          <a:bodyPr wrap="square" lIns="0" tIns="0" rIns="0" bIns="0" rtlCol="0"/>
          <a:lstStyle/>
          <a:p>
            <a:endParaRPr/>
          </a:p>
        </p:txBody>
      </p:sp>
      <p:sp>
        <p:nvSpPr>
          <p:cNvPr id="33" name="object 33"/>
          <p:cNvSpPr/>
          <p:nvPr/>
        </p:nvSpPr>
        <p:spPr>
          <a:xfrm>
            <a:off x="3924109" y="3975227"/>
            <a:ext cx="0" cy="765810"/>
          </a:xfrm>
          <a:custGeom>
            <a:avLst/>
            <a:gdLst/>
            <a:ahLst/>
            <a:cxnLst/>
            <a:rect l="l" t="t" r="r" b="b"/>
            <a:pathLst>
              <a:path h="765810">
                <a:moveTo>
                  <a:pt x="0" y="0"/>
                </a:moveTo>
                <a:lnTo>
                  <a:pt x="0" y="765429"/>
                </a:lnTo>
              </a:path>
            </a:pathLst>
          </a:custGeom>
          <a:ln w="9525">
            <a:solidFill>
              <a:srgbClr val="000000"/>
            </a:solidFill>
          </a:ln>
        </p:spPr>
        <p:txBody>
          <a:bodyPr wrap="square" lIns="0" tIns="0" rIns="0" bIns="0" rtlCol="0"/>
          <a:lstStyle/>
          <a:p>
            <a:endParaRPr/>
          </a:p>
        </p:txBody>
      </p:sp>
      <p:sp>
        <p:nvSpPr>
          <p:cNvPr id="34" name="object 34"/>
          <p:cNvSpPr/>
          <p:nvPr/>
        </p:nvSpPr>
        <p:spPr>
          <a:xfrm>
            <a:off x="3874008" y="3956303"/>
            <a:ext cx="55880" cy="91440"/>
          </a:xfrm>
          <a:custGeom>
            <a:avLst/>
            <a:gdLst/>
            <a:ahLst/>
            <a:cxnLst/>
            <a:rect l="l" t="t" r="r" b="b"/>
            <a:pathLst>
              <a:path w="55879" h="91439">
                <a:moveTo>
                  <a:pt x="50037" y="0"/>
                </a:moveTo>
                <a:lnTo>
                  <a:pt x="1396" y="83439"/>
                </a:lnTo>
                <a:lnTo>
                  <a:pt x="0" y="85725"/>
                </a:lnTo>
                <a:lnTo>
                  <a:pt x="762" y="88646"/>
                </a:lnTo>
                <a:lnTo>
                  <a:pt x="5333" y="91186"/>
                </a:lnTo>
                <a:lnTo>
                  <a:pt x="8254" y="90424"/>
                </a:lnTo>
                <a:lnTo>
                  <a:pt x="45338" y="26924"/>
                </a:lnTo>
                <a:lnTo>
                  <a:pt x="45338" y="9525"/>
                </a:lnTo>
                <a:lnTo>
                  <a:pt x="55625" y="9525"/>
                </a:lnTo>
                <a:lnTo>
                  <a:pt x="50037" y="0"/>
                </a:lnTo>
                <a:close/>
              </a:path>
            </a:pathLst>
          </a:custGeom>
          <a:solidFill>
            <a:srgbClr val="000000"/>
          </a:solidFill>
        </p:spPr>
        <p:txBody>
          <a:bodyPr wrap="square" lIns="0" tIns="0" rIns="0" bIns="0" rtlCol="0"/>
          <a:lstStyle/>
          <a:p>
            <a:endParaRPr/>
          </a:p>
        </p:txBody>
      </p:sp>
      <p:sp>
        <p:nvSpPr>
          <p:cNvPr id="35" name="object 35"/>
          <p:cNvSpPr/>
          <p:nvPr/>
        </p:nvSpPr>
        <p:spPr>
          <a:xfrm>
            <a:off x="3928871" y="3965828"/>
            <a:ext cx="45720" cy="81915"/>
          </a:xfrm>
          <a:custGeom>
            <a:avLst/>
            <a:gdLst/>
            <a:ahLst/>
            <a:cxnLst/>
            <a:rect l="l" t="t" r="r" b="b"/>
            <a:pathLst>
              <a:path w="45720" h="81914">
                <a:moveTo>
                  <a:pt x="762" y="0"/>
                </a:moveTo>
                <a:lnTo>
                  <a:pt x="0" y="0"/>
                </a:lnTo>
                <a:lnTo>
                  <a:pt x="0" y="17653"/>
                </a:lnTo>
                <a:lnTo>
                  <a:pt x="36956" y="80899"/>
                </a:lnTo>
                <a:lnTo>
                  <a:pt x="39877" y="81661"/>
                </a:lnTo>
                <a:lnTo>
                  <a:pt x="44450" y="79121"/>
                </a:lnTo>
                <a:lnTo>
                  <a:pt x="45212" y="76200"/>
                </a:lnTo>
                <a:lnTo>
                  <a:pt x="43814" y="73914"/>
                </a:lnTo>
                <a:lnTo>
                  <a:pt x="762" y="0"/>
                </a:lnTo>
                <a:close/>
              </a:path>
            </a:pathLst>
          </a:custGeom>
          <a:solidFill>
            <a:srgbClr val="000000"/>
          </a:solidFill>
        </p:spPr>
        <p:txBody>
          <a:bodyPr wrap="square" lIns="0" tIns="0" rIns="0" bIns="0" rtlCol="0"/>
          <a:lstStyle/>
          <a:p>
            <a:endParaRPr/>
          </a:p>
        </p:txBody>
      </p:sp>
      <p:sp>
        <p:nvSpPr>
          <p:cNvPr id="36" name="object 36"/>
          <p:cNvSpPr/>
          <p:nvPr/>
        </p:nvSpPr>
        <p:spPr>
          <a:xfrm>
            <a:off x="3924046" y="3968241"/>
            <a:ext cx="5080" cy="15240"/>
          </a:xfrm>
          <a:custGeom>
            <a:avLst/>
            <a:gdLst/>
            <a:ahLst/>
            <a:cxnLst/>
            <a:rect l="l" t="t" r="r" b="b"/>
            <a:pathLst>
              <a:path w="5079" h="15239">
                <a:moveTo>
                  <a:pt x="4825" y="0"/>
                </a:moveTo>
                <a:lnTo>
                  <a:pt x="4063" y="0"/>
                </a:lnTo>
                <a:lnTo>
                  <a:pt x="0" y="6984"/>
                </a:lnTo>
                <a:lnTo>
                  <a:pt x="4825" y="15239"/>
                </a:lnTo>
                <a:lnTo>
                  <a:pt x="4825" y="0"/>
                </a:lnTo>
                <a:close/>
              </a:path>
            </a:pathLst>
          </a:custGeom>
          <a:solidFill>
            <a:srgbClr val="000000"/>
          </a:solidFill>
        </p:spPr>
        <p:txBody>
          <a:bodyPr wrap="square" lIns="0" tIns="0" rIns="0" bIns="0" rtlCol="0"/>
          <a:lstStyle/>
          <a:p>
            <a:endParaRPr/>
          </a:p>
        </p:txBody>
      </p:sp>
      <p:sp>
        <p:nvSpPr>
          <p:cNvPr id="37" name="object 37"/>
          <p:cNvSpPr/>
          <p:nvPr/>
        </p:nvSpPr>
        <p:spPr>
          <a:xfrm>
            <a:off x="3919346" y="3965828"/>
            <a:ext cx="9525" cy="17780"/>
          </a:xfrm>
          <a:custGeom>
            <a:avLst/>
            <a:gdLst/>
            <a:ahLst/>
            <a:cxnLst/>
            <a:rect l="l" t="t" r="r" b="b"/>
            <a:pathLst>
              <a:path w="9525" h="17779">
                <a:moveTo>
                  <a:pt x="9525" y="0"/>
                </a:moveTo>
                <a:lnTo>
                  <a:pt x="0" y="0"/>
                </a:lnTo>
                <a:lnTo>
                  <a:pt x="0" y="17399"/>
                </a:lnTo>
                <a:lnTo>
                  <a:pt x="4699" y="9398"/>
                </a:lnTo>
                <a:lnTo>
                  <a:pt x="635" y="2413"/>
                </a:lnTo>
                <a:lnTo>
                  <a:pt x="9525" y="2413"/>
                </a:lnTo>
                <a:lnTo>
                  <a:pt x="9525" y="0"/>
                </a:lnTo>
                <a:close/>
              </a:path>
            </a:pathLst>
          </a:custGeom>
          <a:solidFill>
            <a:srgbClr val="000000"/>
          </a:solidFill>
        </p:spPr>
        <p:txBody>
          <a:bodyPr wrap="square" lIns="0" tIns="0" rIns="0" bIns="0" rtlCol="0"/>
          <a:lstStyle/>
          <a:p>
            <a:endParaRPr/>
          </a:p>
        </p:txBody>
      </p:sp>
      <p:sp>
        <p:nvSpPr>
          <p:cNvPr id="38" name="object 38"/>
          <p:cNvSpPr/>
          <p:nvPr/>
        </p:nvSpPr>
        <p:spPr>
          <a:xfrm>
            <a:off x="3919982" y="3968241"/>
            <a:ext cx="8255" cy="6985"/>
          </a:xfrm>
          <a:custGeom>
            <a:avLst/>
            <a:gdLst/>
            <a:ahLst/>
            <a:cxnLst/>
            <a:rect l="l" t="t" r="r" b="b"/>
            <a:pathLst>
              <a:path w="8254" h="6985">
                <a:moveTo>
                  <a:pt x="8127" y="0"/>
                </a:moveTo>
                <a:lnTo>
                  <a:pt x="0" y="0"/>
                </a:lnTo>
                <a:lnTo>
                  <a:pt x="4063" y="6984"/>
                </a:lnTo>
                <a:lnTo>
                  <a:pt x="8127" y="0"/>
                </a:lnTo>
                <a:close/>
              </a:path>
            </a:pathLst>
          </a:custGeom>
          <a:solidFill>
            <a:srgbClr val="000000"/>
          </a:solidFill>
        </p:spPr>
        <p:txBody>
          <a:bodyPr wrap="square" lIns="0" tIns="0" rIns="0" bIns="0" rtlCol="0"/>
          <a:lstStyle/>
          <a:p>
            <a:endParaRPr/>
          </a:p>
        </p:txBody>
      </p:sp>
      <p:sp>
        <p:nvSpPr>
          <p:cNvPr id="41" name="object 41"/>
          <p:cNvSpPr/>
          <p:nvPr/>
        </p:nvSpPr>
        <p:spPr>
          <a:xfrm>
            <a:off x="4378452" y="4650104"/>
            <a:ext cx="55880" cy="91440"/>
          </a:xfrm>
          <a:custGeom>
            <a:avLst/>
            <a:gdLst/>
            <a:ahLst/>
            <a:cxnLst/>
            <a:rect l="l" t="t" r="r" b="b"/>
            <a:pathLst>
              <a:path w="55879" h="91439">
                <a:moveTo>
                  <a:pt x="5334" y="0"/>
                </a:moveTo>
                <a:lnTo>
                  <a:pt x="3048" y="1397"/>
                </a:lnTo>
                <a:lnTo>
                  <a:pt x="762" y="2667"/>
                </a:lnTo>
                <a:lnTo>
                  <a:pt x="0" y="5588"/>
                </a:lnTo>
                <a:lnTo>
                  <a:pt x="1397" y="7874"/>
                </a:lnTo>
                <a:lnTo>
                  <a:pt x="50037" y="91059"/>
                </a:lnTo>
                <a:lnTo>
                  <a:pt x="55499" y="81661"/>
                </a:lnTo>
                <a:lnTo>
                  <a:pt x="45338" y="81661"/>
                </a:lnTo>
                <a:lnTo>
                  <a:pt x="45338" y="64262"/>
                </a:lnTo>
                <a:lnTo>
                  <a:pt x="9525" y="3048"/>
                </a:lnTo>
                <a:lnTo>
                  <a:pt x="8255" y="762"/>
                </a:lnTo>
                <a:lnTo>
                  <a:pt x="5334" y="0"/>
                </a:lnTo>
                <a:close/>
              </a:path>
            </a:pathLst>
          </a:custGeom>
          <a:solidFill>
            <a:srgbClr val="000000"/>
          </a:solidFill>
        </p:spPr>
        <p:txBody>
          <a:bodyPr wrap="square" lIns="0" tIns="0" rIns="0" bIns="0" rtlCol="0"/>
          <a:lstStyle/>
          <a:p>
            <a:endParaRPr/>
          </a:p>
        </p:txBody>
      </p:sp>
      <p:sp>
        <p:nvSpPr>
          <p:cNvPr id="42" name="object 42"/>
          <p:cNvSpPr/>
          <p:nvPr/>
        </p:nvSpPr>
        <p:spPr>
          <a:xfrm>
            <a:off x="4423790" y="4714366"/>
            <a:ext cx="9525" cy="17780"/>
          </a:xfrm>
          <a:custGeom>
            <a:avLst/>
            <a:gdLst/>
            <a:ahLst/>
            <a:cxnLst/>
            <a:rect l="l" t="t" r="r" b="b"/>
            <a:pathLst>
              <a:path w="9525" h="17779">
                <a:moveTo>
                  <a:pt x="0" y="0"/>
                </a:moveTo>
                <a:lnTo>
                  <a:pt x="0" y="17398"/>
                </a:lnTo>
                <a:lnTo>
                  <a:pt x="9525" y="17398"/>
                </a:lnTo>
                <a:lnTo>
                  <a:pt x="9525" y="14985"/>
                </a:lnTo>
                <a:lnTo>
                  <a:pt x="635" y="14985"/>
                </a:lnTo>
                <a:lnTo>
                  <a:pt x="4699" y="8000"/>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4433315" y="4650104"/>
            <a:ext cx="45720" cy="81915"/>
          </a:xfrm>
          <a:custGeom>
            <a:avLst/>
            <a:gdLst/>
            <a:ahLst/>
            <a:cxnLst/>
            <a:rect l="l" t="t" r="r" b="b"/>
            <a:pathLst>
              <a:path w="45720" h="81914">
                <a:moveTo>
                  <a:pt x="39878" y="0"/>
                </a:moveTo>
                <a:lnTo>
                  <a:pt x="36957" y="762"/>
                </a:lnTo>
                <a:lnTo>
                  <a:pt x="35687" y="3048"/>
                </a:lnTo>
                <a:lnTo>
                  <a:pt x="0" y="64008"/>
                </a:lnTo>
                <a:lnTo>
                  <a:pt x="0" y="81661"/>
                </a:lnTo>
                <a:lnTo>
                  <a:pt x="635" y="81661"/>
                </a:lnTo>
                <a:lnTo>
                  <a:pt x="43814" y="7874"/>
                </a:lnTo>
                <a:lnTo>
                  <a:pt x="45212" y="5588"/>
                </a:lnTo>
                <a:lnTo>
                  <a:pt x="44450" y="2667"/>
                </a:lnTo>
                <a:lnTo>
                  <a:pt x="42163" y="1397"/>
                </a:lnTo>
                <a:lnTo>
                  <a:pt x="39878" y="0"/>
                </a:lnTo>
                <a:close/>
              </a:path>
            </a:pathLst>
          </a:custGeom>
          <a:solidFill>
            <a:srgbClr val="000000"/>
          </a:solidFill>
        </p:spPr>
        <p:txBody>
          <a:bodyPr wrap="square" lIns="0" tIns="0" rIns="0" bIns="0" rtlCol="0"/>
          <a:lstStyle/>
          <a:p>
            <a:endParaRPr/>
          </a:p>
        </p:txBody>
      </p:sp>
      <p:sp>
        <p:nvSpPr>
          <p:cNvPr id="44" name="object 44"/>
          <p:cNvSpPr/>
          <p:nvPr/>
        </p:nvSpPr>
        <p:spPr>
          <a:xfrm>
            <a:off x="4424426" y="4722367"/>
            <a:ext cx="8255" cy="6985"/>
          </a:xfrm>
          <a:custGeom>
            <a:avLst/>
            <a:gdLst/>
            <a:ahLst/>
            <a:cxnLst/>
            <a:rect l="l" t="t" r="r" b="b"/>
            <a:pathLst>
              <a:path w="8254" h="6985">
                <a:moveTo>
                  <a:pt x="4063" y="0"/>
                </a:moveTo>
                <a:lnTo>
                  <a:pt x="0" y="6984"/>
                </a:lnTo>
                <a:lnTo>
                  <a:pt x="8127" y="6984"/>
                </a:lnTo>
                <a:lnTo>
                  <a:pt x="4063" y="0"/>
                </a:lnTo>
                <a:close/>
              </a:path>
            </a:pathLst>
          </a:custGeom>
          <a:solidFill>
            <a:srgbClr val="000000"/>
          </a:solidFill>
        </p:spPr>
        <p:txBody>
          <a:bodyPr wrap="square" lIns="0" tIns="0" rIns="0" bIns="0" rtlCol="0"/>
          <a:lstStyle/>
          <a:p>
            <a:endParaRPr/>
          </a:p>
        </p:txBody>
      </p:sp>
      <p:sp>
        <p:nvSpPr>
          <p:cNvPr id="45" name="object 45"/>
          <p:cNvSpPr/>
          <p:nvPr/>
        </p:nvSpPr>
        <p:spPr>
          <a:xfrm>
            <a:off x="4428490" y="4714113"/>
            <a:ext cx="5080" cy="15240"/>
          </a:xfrm>
          <a:custGeom>
            <a:avLst/>
            <a:gdLst/>
            <a:ahLst/>
            <a:cxnLst/>
            <a:rect l="l" t="t" r="r" b="b"/>
            <a:pathLst>
              <a:path w="5079" h="15239">
                <a:moveTo>
                  <a:pt x="4825" y="0"/>
                </a:moveTo>
                <a:lnTo>
                  <a:pt x="0" y="8255"/>
                </a:lnTo>
                <a:lnTo>
                  <a:pt x="4063" y="15239"/>
                </a:lnTo>
                <a:lnTo>
                  <a:pt x="4825" y="15239"/>
                </a:lnTo>
                <a:lnTo>
                  <a:pt x="4825" y="0"/>
                </a:lnTo>
                <a:close/>
              </a:path>
            </a:pathLst>
          </a:custGeom>
          <a:solidFill>
            <a:srgbClr val="000000"/>
          </a:solidFill>
        </p:spPr>
        <p:txBody>
          <a:bodyPr wrap="square" lIns="0" tIns="0" rIns="0" bIns="0" rtlCol="0"/>
          <a:lstStyle/>
          <a:p>
            <a:endParaRPr/>
          </a:p>
        </p:txBody>
      </p:sp>
      <p:sp>
        <p:nvSpPr>
          <p:cNvPr id="46" name="object 46"/>
          <p:cNvSpPr/>
          <p:nvPr/>
        </p:nvSpPr>
        <p:spPr>
          <a:xfrm>
            <a:off x="4428553" y="3976115"/>
            <a:ext cx="0" cy="746760"/>
          </a:xfrm>
          <a:custGeom>
            <a:avLst/>
            <a:gdLst/>
            <a:ahLst/>
            <a:cxnLst/>
            <a:rect l="l" t="t" r="r" b="b"/>
            <a:pathLst>
              <a:path h="746760">
                <a:moveTo>
                  <a:pt x="0" y="0"/>
                </a:moveTo>
                <a:lnTo>
                  <a:pt x="0" y="746251"/>
                </a:lnTo>
              </a:path>
            </a:pathLst>
          </a:custGeom>
          <a:ln w="9525">
            <a:solidFill>
              <a:srgbClr val="000000"/>
            </a:solidFill>
          </a:ln>
        </p:spPr>
        <p:txBody>
          <a:bodyPr wrap="square" lIns="0" tIns="0" rIns="0" bIns="0" rtlCol="0"/>
          <a:lstStyle/>
          <a:p>
            <a:endParaRPr/>
          </a:p>
        </p:txBody>
      </p:sp>
      <p:grpSp>
        <p:nvGrpSpPr>
          <p:cNvPr id="67" name="Group 66"/>
          <p:cNvGrpSpPr/>
          <p:nvPr/>
        </p:nvGrpSpPr>
        <p:grpSpPr>
          <a:xfrm>
            <a:off x="7411973" y="3963161"/>
            <a:ext cx="1554480" cy="1295400"/>
            <a:chOff x="7411973" y="3963161"/>
            <a:chExt cx="1554480" cy="1295400"/>
          </a:xfrm>
        </p:grpSpPr>
        <p:sp>
          <p:nvSpPr>
            <p:cNvPr id="25" name="object 25"/>
            <p:cNvSpPr/>
            <p:nvPr/>
          </p:nvSpPr>
          <p:spPr>
            <a:xfrm>
              <a:off x="7411973" y="3963161"/>
              <a:ext cx="1554480" cy="1295400"/>
            </a:xfrm>
            <a:custGeom>
              <a:avLst/>
              <a:gdLst/>
              <a:ahLst/>
              <a:cxnLst/>
              <a:rect l="l" t="t" r="r" b="b"/>
              <a:pathLst>
                <a:path w="1554479" h="1295400">
                  <a:moveTo>
                    <a:pt x="238632" y="578993"/>
                  </a:moveTo>
                  <a:lnTo>
                    <a:pt x="245872" y="533654"/>
                  </a:lnTo>
                  <a:lnTo>
                    <a:pt x="266192" y="494411"/>
                  </a:lnTo>
                  <a:lnTo>
                    <a:pt x="297306" y="463295"/>
                  </a:lnTo>
                  <a:lnTo>
                    <a:pt x="336676" y="442975"/>
                  </a:lnTo>
                  <a:lnTo>
                    <a:pt x="381889" y="435610"/>
                  </a:lnTo>
                  <a:lnTo>
                    <a:pt x="457707" y="435610"/>
                  </a:lnTo>
                  <a:lnTo>
                    <a:pt x="0" y="0"/>
                  </a:lnTo>
                  <a:lnTo>
                    <a:pt x="786637" y="435610"/>
                  </a:lnTo>
                  <a:lnTo>
                    <a:pt x="1410461" y="435610"/>
                  </a:lnTo>
                  <a:lnTo>
                    <a:pt x="1455801" y="442975"/>
                  </a:lnTo>
                  <a:lnTo>
                    <a:pt x="1495171" y="463295"/>
                  </a:lnTo>
                  <a:lnTo>
                    <a:pt x="1526285" y="494411"/>
                  </a:lnTo>
                  <a:lnTo>
                    <a:pt x="1546605" y="533654"/>
                  </a:lnTo>
                  <a:lnTo>
                    <a:pt x="1553972" y="578993"/>
                  </a:lnTo>
                  <a:lnTo>
                    <a:pt x="1553972" y="793750"/>
                  </a:lnTo>
                  <a:lnTo>
                    <a:pt x="1553972" y="1151889"/>
                  </a:lnTo>
                  <a:lnTo>
                    <a:pt x="1546605" y="1197102"/>
                  </a:lnTo>
                  <a:lnTo>
                    <a:pt x="1526285" y="1236345"/>
                  </a:lnTo>
                  <a:lnTo>
                    <a:pt x="1495171" y="1267333"/>
                  </a:lnTo>
                  <a:lnTo>
                    <a:pt x="1455801" y="1287780"/>
                  </a:lnTo>
                  <a:lnTo>
                    <a:pt x="1410461" y="1295019"/>
                  </a:lnTo>
                  <a:lnTo>
                    <a:pt x="786637" y="1295019"/>
                  </a:lnTo>
                  <a:lnTo>
                    <a:pt x="457707" y="1295019"/>
                  </a:lnTo>
                  <a:lnTo>
                    <a:pt x="381889" y="1295019"/>
                  </a:lnTo>
                  <a:lnTo>
                    <a:pt x="336676" y="1287780"/>
                  </a:lnTo>
                  <a:lnTo>
                    <a:pt x="297306" y="1267333"/>
                  </a:lnTo>
                  <a:lnTo>
                    <a:pt x="266192" y="1236345"/>
                  </a:lnTo>
                  <a:lnTo>
                    <a:pt x="245872" y="1197102"/>
                  </a:lnTo>
                  <a:lnTo>
                    <a:pt x="238632" y="1151889"/>
                  </a:lnTo>
                  <a:lnTo>
                    <a:pt x="238632" y="793750"/>
                  </a:lnTo>
                  <a:lnTo>
                    <a:pt x="238632" y="578993"/>
                  </a:lnTo>
                  <a:close/>
                </a:path>
              </a:pathLst>
            </a:custGeom>
            <a:ln w="25908">
              <a:solidFill>
                <a:srgbClr val="385D88"/>
              </a:solidFill>
            </a:ln>
          </p:spPr>
          <p:txBody>
            <a:bodyPr wrap="square" lIns="0" tIns="0" rIns="0" bIns="0" rtlCol="0"/>
            <a:lstStyle/>
            <a:p>
              <a:endParaRPr/>
            </a:p>
          </p:txBody>
        </p:sp>
        <p:sp>
          <p:nvSpPr>
            <p:cNvPr id="50" name="object 50"/>
            <p:cNvSpPr txBox="1"/>
            <p:nvPr/>
          </p:nvSpPr>
          <p:spPr>
            <a:xfrm>
              <a:off x="7812151" y="4599559"/>
              <a:ext cx="993775" cy="492443"/>
            </a:xfrm>
            <a:prstGeom prst="rect">
              <a:avLst/>
            </a:prstGeom>
          </p:spPr>
          <p:txBody>
            <a:bodyPr vert="horz" wrap="square" lIns="0" tIns="0" rIns="0" bIns="0" rtlCol="0">
              <a:spAutoFit/>
            </a:bodyPr>
            <a:lstStyle/>
            <a:p>
              <a:pPr marL="12700" marR="5080" indent="69850">
                <a:lnSpc>
                  <a:spcPct val="100000"/>
                </a:lnSpc>
              </a:pPr>
              <a:r>
                <a:rPr sz="1600" spc="-20" dirty="0">
                  <a:latin typeface="Calibri"/>
                  <a:cs typeface="Calibri"/>
                </a:rPr>
                <a:t>Gene</a:t>
              </a:r>
              <a:r>
                <a:rPr sz="1600" spc="-60" dirty="0">
                  <a:latin typeface="Calibri"/>
                  <a:cs typeface="Calibri"/>
                </a:rPr>
                <a:t>r</a:t>
              </a:r>
              <a:r>
                <a:rPr sz="1600" spc="-30" dirty="0">
                  <a:latin typeface="Calibri"/>
                  <a:cs typeface="Calibri"/>
                </a:rPr>
                <a:t>a</a:t>
              </a:r>
              <a:r>
                <a:rPr sz="1600" spc="-25" dirty="0">
                  <a:latin typeface="Calibri"/>
                  <a:cs typeface="Calibri"/>
                </a:rPr>
                <a:t>t</a:t>
              </a:r>
              <a:r>
                <a:rPr sz="1600" spc="-20" dirty="0">
                  <a:latin typeface="Calibri"/>
                  <a:cs typeface="Calibri"/>
                </a:rPr>
                <a:t>e</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05" dirty="0">
                  <a:latin typeface="Calibri"/>
                  <a:cs typeface="Calibri"/>
                </a:rPr>
                <a:t> </a:t>
              </a:r>
              <a:r>
                <a:rPr sz="1600" spc="-25" dirty="0">
                  <a:solidFill>
                    <a:srgbClr val="0432FF"/>
                  </a:solidFill>
                  <a:latin typeface="Calibri"/>
                  <a:cs typeface="Calibri"/>
                </a:rPr>
                <a:t>1235a</a:t>
              </a:r>
              <a:endParaRPr sz="1600" dirty="0">
                <a:solidFill>
                  <a:srgbClr val="0432FF"/>
                </a:solidFill>
                <a:latin typeface="Calibri"/>
                <a:cs typeface="Calibri"/>
              </a:endParaRPr>
            </a:p>
          </p:txBody>
        </p:sp>
      </p:grpSp>
      <p:grpSp>
        <p:nvGrpSpPr>
          <p:cNvPr id="21" name="Group 20"/>
          <p:cNvGrpSpPr/>
          <p:nvPr/>
        </p:nvGrpSpPr>
        <p:grpSpPr>
          <a:xfrm>
            <a:off x="5868161" y="3969258"/>
            <a:ext cx="1296670" cy="1289685"/>
            <a:chOff x="5868161" y="3969258"/>
            <a:chExt cx="1296670" cy="1289685"/>
          </a:xfrm>
        </p:grpSpPr>
        <p:sp>
          <p:nvSpPr>
            <p:cNvPr id="32" name="object 32"/>
            <p:cNvSpPr/>
            <p:nvPr/>
          </p:nvSpPr>
          <p:spPr>
            <a:xfrm>
              <a:off x="5868161" y="3969258"/>
              <a:ext cx="1296670" cy="1289685"/>
            </a:xfrm>
            <a:custGeom>
              <a:avLst/>
              <a:gdLst/>
              <a:ahLst/>
              <a:cxnLst/>
              <a:rect l="l" t="t" r="r" b="b"/>
              <a:pathLst>
                <a:path w="1296670" h="1289685">
                  <a:moveTo>
                    <a:pt x="0" y="660908"/>
                  </a:moveTo>
                  <a:lnTo>
                    <a:pt x="9905" y="612013"/>
                  </a:lnTo>
                  <a:lnTo>
                    <a:pt x="36829" y="572135"/>
                  </a:lnTo>
                  <a:lnTo>
                    <a:pt x="76708" y="545211"/>
                  </a:lnTo>
                  <a:lnTo>
                    <a:pt x="125602" y="535305"/>
                  </a:lnTo>
                  <a:lnTo>
                    <a:pt x="756158" y="535305"/>
                  </a:lnTo>
                  <a:lnTo>
                    <a:pt x="1083310" y="0"/>
                  </a:lnTo>
                  <a:lnTo>
                    <a:pt x="1080389" y="535305"/>
                  </a:lnTo>
                  <a:lnTo>
                    <a:pt x="1170686" y="535305"/>
                  </a:lnTo>
                  <a:lnTo>
                    <a:pt x="1219581" y="545211"/>
                  </a:lnTo>
                  <a:lnTo>
                    <a:pt x="1259586" y="572135"/>
                  </a:lnTo>
                  <a:lnTo>
                    <a:pt x="1286510" y="612013"/>
                  </a:lnTo>
                  <a:lnTo>
                    <a:pt x="1296415" y="660908"/>
                  </a:lnTo>
                  <a:lnTo>
                    <a:pt x="1296415" y="849376"/>
                  </a:lnTo>
                  <a:lnTo>
                    <a:pt x="1296415" y="1163701"/>
                  </a:lnTo>
                  <a:lnTo>
                    <a:pt x="1286510" y="1212596"/>
                  </a:lnTo>
                  <a:lnTo>
                    <a:pt x="1259586" y="1252474"/>
                  </a:lnTo>
                  <a:lnTo>
                    <a:pt x="1219581" y="1279398"/>
                  </a:lnTo>
                  <a:lnTo>
                    <a:pt x="1170686" y="1289304"/>
                  </a:lnTo>
                  <a:lnTo>
                    <a:pt x="1080389" y="1289304"/>
                  </a:lnTo>
                  <a:lnTo>
                    <a:pt x="756158" y="1289304"/>
                  </a:lnTo>
                  <a:lnTo>
                    <a:pt x="125602" y="1289304"/>
                  </a:lnTo>
                  <a:lnTo>
                    <a:pt x="76708" y="1279398"/>
                  </a:lnTo>
                  <a:lnTo>
                    <a:pt x="36829" y="1252474"/>
                  </a:lnTo>
                  <a:lnTo>
                    <a:pt x="9905" y="1212596"/>
                  </a:lnTo>
                  <a:lnTo>
                    <a:pt x="0" y="1163701"/>
                  </a:lnTo>
                  <a:lnTo>
                    <a:pt x="0" y="849376"/>
                  </a:lnTo>
                  <a:lnTo>
                    <a:pt x="0" y="660908"/>
                  </a:lnTo>
                  <a:close/>
                </a:path>
              </a:pathLst>
            </a:custGeom>
            <a:ln w="25907">
              <a:solidFill>
                <a:srgbClr val="385D88"/>
              </a:solidFill>
            </a:ln>
          </p:spPr>
          <p:txBody>
            <a:bodyPr wrap="square" lIns="0" tIns="0" rIns="0" bIns="0" rtlCol="0"/>
            <a:lstStyle/>
            <a:p>
              <a:endParaRPr/>
            </a:p>
          </p:txBody>
        </p:sp>
        <p:sp>
          <p:nvSpPr>
            <p:cNvPr id="52" name="object 52"/>
            <p:cNvSpPr txBox="1"/>
            <p:nvPr/>
          </p:nvSpPr>
          <p:spPr>
            <a:xfrm>
              <a:off x="6008878" y="4652390"/>
              <a:ext cx="993775" cy="492443"/>
            </a:xfrm>
            <a:prstGeom prst="rect">
              <a:avLst/>
            </a:prstGeom>
          </p:spPr>
          <p:txBody>
            <a:bodyPr vert="horz" wrap="square" lIns="0" tIns="0" rIns="0" bIns="0" rtlCol="0">
              <a:spAutoFit/>
            </a:bodyPr>
            <a:lstStyle/>
            <a:p>
              <a:pPr marL="12700" marR="5080" indent="99060">
                <a:lnSpc>
                  <a:spcPct val="100000"/>
                </a:lnSpc>
              </a:pPr>
              <a:r>
                <a:rPr sz="1600" spc="-125" dirty="0">
                  <a:latin typeface="Calibri"/>
                  <a:cs typeface="Calibri"/>
                </a:rPr>
                <a:t>T</a:t>
              </a:r>
              <a:r>
                <a:rPr sz="1600" spc="-70" dirty="0">
                  <a:latin typeface="Calibri"/>
                  <a:cs typeface="Calibri"/>
                </a:rPr>
                <a:t>r</a:t>
              </a:r>
              <a:r>
                <a:rPr sz="1600" spc="-30" dirty="0">
                  <a:latin typeface="Calibri"/>
                  <a:cs typeface="Calibri"/>
                </a:rPr>
                <a:t>ans</a:t>
              </a:r>
              <a:r>
                <a:rPr sz="1600" spc="-35" dirty="0">
                  <a:latin typeface="Calibri"/>
                  <a:cs typeface="Calibri"/>
                </a:rPr>
                <a:t>m</a:t>
              </a:r>
              <a:r>
                <a:rPr sz="1600" spc="-25" dirty="0">
                  <a:latin typeface="Calibri"/>
                  <a:cs typeface="Calibri"/>
                </a:rPr>
                <a:t>it</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05" dirty="0">
                  <a:latin typeface="Calibri"/>
                  <a:cs typeface="Calibri"/>
                </a:rPr>
                <a:t> </a:t>
              </a:r>
              <a:r>
                <a:rPr sz="1600" spc="-25" dirty="0">
                  <a:solidFill>
                    <a:srgbClr val="0432FF"/>
                  </a:solidFill>
                  <a:latin typeface="Calibri"/>
                  <a:cs typeface="Calibri"/>
                </a:rPr>
                <a:t>1235a</a:t>
              </a:r>
              <a:endParaRPr sz="1600" dirty="0">
                <a:solidFill>
                  <a:srgbClr val="0432FF"/>
                </a:solidFill>
                <a:latin typeface="Calibri"/>
                <a:cs typeface="Calibri"/>
              </a:endParaRPr>
            </a:p>
          </p:txBody>
        </p:sp>
      </p:grpSp>
      <p:grpSp>
        <p:nvGrpSpPr>
          <p:cNvPr id="51" name="Group 50"/>
          <p:cNvGrpSpPr/>
          <p:nvPr/>
        </p:nvGrpSpPr>
        <p:grpSpPr>
          <a:xfrm>
            <a:off x="2410205" y="5269229"/>
            <a:ext cx="1438910" cy="1120140"/>
            <a:chOff x="2410205" y="5269229"/>
            <a:chExt cx="1438910" cy="1120140"/>
          </a:xfrm>
        </p:grpSpPr>
        <p:sp>
          <p:nvSpPr>
            <p:cNvPr id="39" name="object 39"/>
            <p:cNvSpPr/>
            <p:nvPr/>
          </p:nvSpPr>
          <p:spPr>
            <a:xfrm>
              <a:off x="2410205" y="5269229"/>
              <a:ext cx="1438910" cy="1120140"/>
            </a:xfrm>
            <a:custGeom>
              <a:avLst/>
              <a:gdLst/>
              <a:ahLst/>
              <a:cxnLst/>
              <a:rect l="l" t="t" r="r" b="b"/>
              <a:pathLst>
                <a:path w="1438910" h="1120139">
                  <a:moveTo>
                    <a:pt x="0" y="491794"/>
                  </a:moveTo>
                  <a:lnTo>
                    <a:pt x="9906" y="442912"/>
                  </a:lnTo>
                  <a:lnTo>
                    <a:pt x="36702" y="402996"/>
                  </a:lnTo>
                  <a:lnTo>
                    <a:pt x="76707" y="376085"/>
                  </a:lnTo>
                  <a:lnTo>
                    <a:pt x="125602" y="366217"/>
                  </a:lnTo>
                  <a:lnTo>
                    <a:pt x="756285" y="366217"/>
                  </a:lnTo>
                  <a:lnTo>
                    <a:pt x="1438529" y="0"/>
                  </a:lnTo>
                  <a:lnTo>
                    <a:pt x="1080261" y="366217"/>
                  </a:lnTo>
                  <a:lnTo>
                    <a:pt x="1170685" y="366217"/>
                  </a:lnTo>
                  <a:lnTo>
                    <a:pt x="1219581" y="376085"/>
                  </a:lnTo>
                  <a:lnTo>
                    <a:pt x="1259585" y="402996"/>
                  </a:lnTo>
                  <a:lnTo>
                    <a:pt x="1286509" y="442912"/>
                  </a:lnTo>
                  <a:lnTo>
                    <a:pt x="1296416" y="491794"/>
                  </a:lnTo>
                  <a:lnTo>
                    <a:pt x="1296416" y="680161"/>
                  </a:lnTo>
                  <a:lnTo>
                    <a:pt x="1296416" y="994105"/>
                  </a:lnTo>
                  <a:lnTo>
                    <a:pt x="1286509" y="1042974"/>
                  </a:lnTo>
                  <a:lnTo>
                    <a:pt x="1259585" y="1082890"/>
                  </a:lnTo>
                  <a:lnTo>
                    <a:pt x="1219581" y="1109802"/>
                  </a:lnTo>
                  <a:lnTo>
                    <a:pt x="1170685" y="1119670"/>
                  </a:lnTo>
                  <a:lnTo>
                    <a:pt x="1080261" y="1119670"/>
                  </a:lnTo>
                  <a:lnTo>
                    <a:pt x="756285" y="1119670"/>
                  </a:lnTo>
                  <a:lnTo>
                    <a:pt x="125602" y="1119670"/>
                  </a:lnTo>
                  <a:lnTo>
                    <a:pt x="76707" y="1109802"/>
                  </a:lnTo>
                  <a:lnTo>
                    <a:pt x="36702" y="1082890"/>
                  </a:lnTo>
                  <a:lnTo>
                    <a:pt x="9906" y="1042974"/>
                  </a:lnTo>
                  <a:lnTo>
                    <a:pt x="0" y="994105"/>
                  </a:lnTo>
                  <a:lnTo>
                    <a:pt x="0" y="680161"/>
                  </a:lnTo>
                  <a:lnTo>
                    <a:pt x="0" y="491782"/>
                  </a:lnTo>
                  <a:close/>
                </a:path>
              </a:pathLst>
            </a:custGeom>
            <a:ln w="25908">
              <a:solidFill>
                <a:srgbClr val="385D88"/>
              </a:solidFill>
            </a:ln>
          </p:spPr>
          <p:txBody>
            <a:bodyPr wrap="square" lIns="0" tIns="0" rIns="0" bIns="0" rtlCol="0"/>
            <a:lstStyle/>
            <a:p>
              <a:endParaRPr/>
            </a:p>
          </p:txBody>
        </p:sp>
        <p:sp>
          <p:nvSpPr>
            <p:cNvPr id="53" name="object 53"/>
            <p:cNvSpPr txBox="1"/>
            <p:nvPr/>
          </p:nvSpPr>
          <p:spPr>
            <a:xfrm>
              <a:off x="2560447" y="5783757"/>
              <a:ext cx="992505" cy="492443"/>
            </a:xfrm>
            <a:prstGeom prst="rect">
              <a:avLst/>
            </a:prstGeom>
          </p:spPr>
          <p:txBody>
            <a:bodyPr vert="horz" wrap="square" lIns="0" tIns="0" rIns="0" bIns="0" rtlCol="0">
              <a:spAutoFit/>
            </a:bodyPr>
            <a:lstStyle/>
            <a:p>
              <a:pPr marL="12700" marR="5080" indent="101600">
                <a:lnSpc>
                  <a:spcPct val="100000"/>
                </a:lnSpc>
              </a:pPr>
              <a:r>
                <a:rPr sz="1600" spc="-125" dirty="0">
                  <a:latin typeface="Calibri"/>
                  <a:cs typeface="Calibri"/>
                </a:rPr>
                <a:t>T</a:t>
              </a:r>
              <a:r>
                <a:rPr sz="1600" spc="-70" dirty="0">
                  <a:latin typeface="Calibri"/>
                  <a:cs typeface="Calibri"/>
                </a:rPr>
                <a:t>r</a:t>
              </a:r>
              <a:r>
                <a:rPr sz="1600" spc="-30" dirty="0">
                  <a:latin typeface="Calibri"/>
                  <a:cs typeface="Calibri"/>
                </a:rPr>
                <a:t>ans</a:t>
              </a:r>
              <a:r>
                <a:rPr sz="1600" spc="-35" dirty="0">
                  <a:latin typeface="Calibri"/>
                  <a:cs typeface="Calibri"/>
                </a:rPr>
                <a:t>m</a:t>
              </a:r>
              <a:r>
                <a:rPr sz="1600" spc="-25" dirty="0">
                  <a:latin typeface="Calibri"/>
                  <a:cs typeface="Calibri"/>
                </a:rPr>
                <a:t>it</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14" dirty="0">
                  <a:latin typeface="Calibri"/>
                  <a:cs typeface="Calibri"/>
                </a:rPr>
                <a:t> </a:t>
              </a:r>
              <a:r>
                <a:rPr sz="1600" spc="-25" dirty="0">
                  <a:solidFill>
                    <a:srgbClr val="0432FF"/>
                  </a:solidFill>
                  <a:latin typeface="Calibri"/>
                  <a:cs typeface="Calibri"/>
                </a:rPr>
                <a:t>1235a</a:t>
              </a:r>
              <a:endParaRPr sz="1600" dirty="0">
                <a:solidFill>
                  <a:srgbClr val="0432FF"/>
                </a:solidFill>
                <a:latin typeface="Calibri"/>
                <a:cs typeface="Calibri"/>
              </a:endParaRPr>
            </a:p>
          </p:txBody>
        </p:sp>
      </p:grpSp>
      <p:grpSp>
        <p:nvGrpSpPr>
          <p:cNvPr id="70" name="Group 69"/>
          <p:cNvGrpSpPr/>
          <p:nvPr/>
        </p:nvGrpSpPr>
        <p:grpSpPr>
          <a:xfrm>
            <a:off x="4639817" y="3085338"/>
            <a:ext cx="1577340" cy="754380"/>
            <a:chOff x="4639817" y="3085338"/>
            <a:chExt cx="1577340" cy="754380"/>
          </a:xfrm>
        </p:grpSpPr>
        <p:sp>
          <p:nvSpPr>
            <p:cNvPr id="47" name="object 47"/>
            <p:cNvSpPr/>
            <p:nvPr/>
          </p:nvSpPr>
          <p:spPr>
            <a:xfrm>
              <a:off x="4639817" y="3085338"/>
              <a:ext cx="1577340" cy="754380"/>
            </a:xfrm>
            <a:custGeom>
              <a:avLst/>
              <a:gdLst/>
              <a:ahLst/>
              <a:cxnLst/>
              <a:rect l="l" t="t" r="r" b="b"/>
              <a:pathLst>
                <a:path w="1577339" h="754379">
                  <a:moveTo>
                    <a:pt x="390271" y="125729"/>
                  </a:moveTo>
                  <a:lnTo>
                    <a:pt x="400050" y="76835"/>
                  </a:lnTo>
                  <a:lnTo>
                    <a:pt x="426974" y="36829"/>
                  </a:lnTo>
                  <a:lnTo>
                    <a:pt x="466852" y="9906"/>
                  </a:lnTo>
                  <a:lnTo>
                    <a:pt x="515747" y="0"/>
                  </a:lnTo>
                  <a:lnTo>
                    <a:pt x="588010" y="0"/>
                  </a:lnTo>
                  <a:lnTo>
                    <a:pt x="884555" y="0"/>
                  </a:lnTo>
                  <a:lnTo>
                    <a:pt x="1451356" y="0"/>
                  </a:lnTo>
                  <a:lnTo>
                    <a:pt x="1500124" y="9906"/>
                  </a:lnTo>
                  <a:lnTo>
                    <a:pt x="1540002" y="36829"/>
                  </a:lnTo>
                  <a:lnTo>
                    <a:pt x="1566926" y="76835"/>
                  </a:lnTo>
                  <a:lnTo>
                    <a:pt x="1576832" y="125729"/>
                  </a:lnTo>
                  <a:lnTo>
                    <a:pt x="1576832" y="439800"/>
                  </a:lnTo>
                  <a:lnTo>
                    <a:pt x="1576832" y="628269"/>
                  </a:lnTo>
                  <a:lnTo>
                    <a:pt x="1566926" y="677163"/>
                  </a:lnTo>
                  <a:lnTo>
                    <a:pt x="1540002" y="717169"/>
                  </a:lnTo>
                  <a:lnTo>
                    <a:pt x="1500124" y="744093"/>
                  </a:lnTo>
                  <a:lnTo>
                    <a:pt x="1451356" y="753999"/>
                  </a:lnTo>
                  <a:lnTo>
                    <a:pt x="884555" y="753999"/>
                  </a:lnTo>
                  <a:lnTo>
                    <a:pt x="588010" y="753999"/>
                  </a:lnTo>
                  <a:lnTo>
                    <a:pt x="515747" y="753999"/>
                  </a:lnTo>
                  <a:lnTo>
                    <a:pt x="466852" y="744093"/>
                  </a:lnTo>
                  <a:lnTo>
                    <a:pt x="426974" y="717169"/>
                  </a:lnTo>
                  <a:lnTo>
                    <a:pt x="400050" y="677163"/>
                  </a:lnTo>
                  <a:lnTo>
                    <a:pt x="390271" y="628269"/>
                  </a:lnTo>
                  <a:lnTo>
                    <a:pt x="0" y="539114"/>
                  </a:lnTo>
                  <a:lnTo>
                    <a:pt x="390271" y="439800"/>
                  </a:lnTo>
                  <a:lnTo>
                    <a:pt x="390271" y="125729"/>
                  </a:lnTo>
                  <a:close/>
                </a:path>
              </a:pathLst>
            </a:custGeom>
            <a:ln w="25908">
              <a:solidFill>
                <a:srgbClr val="385D88"/>
              </a:solidFill>
            </a:ln>
          </p:spPr>
          <p:txBody>
            <a:bodyPr wrap="square" lIns="0" tIns="0" rIns="0" bIns="0" rtlCol="0"/>
            <a:lstStyle/>
            <a:p>
              <a:endParaRPr/>
            </a:p>
          </p:txBody>
        </p:sp>
        <p:sp>
          <p:nvSpPr>
            <p:cNvPr id="55" name="object 55"/>
            <p:cNvSpPr txBox="1"/>
            <p:nvPr/>
          </p:nvSpPr>
          <p:spPr>
            <a:xfrm>
              <a:off x="5164328" y="3232911"/>
              <a:ext cx="899160" cy="492443"/>
            </a:xfrm>
            <a:prstGeom prst="rect">
              <a:avLst/>
            </a:prstGeom>
          </p:spPr>
          <p:txBody>
            <a:bodyPr vert="horz" wrap="square" lIns="0" tIns="0" rIns="0" bIns="0" rtlCol="0">
              <a:spAutoFit/>
            </a:bodyPr>
            <a:lstStyle/>
            <a:p>
              <a:pPr marL="12700" marR="5080" indent="50165">
                <a:lnSpc>
                  <a:spcPct val="100000"/>
                </a:lnSpc>
              </a:pPr>
              <a:r>
                <a:rPr sz="1600" spc="-125" dirty="0">
                  <a:latin typeface="Calibri"/>
                  <a:cs typeface="Calibri"/>
                </a:rPr>
                <a:t>T</a:t>
              </a:r>
              <a:r>
                <a:rPr sz="1600" spc="-70" dirty="0">
                  <a:latin typeface="Calibri"/>
                  <a:cs typeface="Calibri"/>
                </a:rPr>
                <a:t>r</a:t>
              </a:r>
              <a:r>
                <a:rPr sz="1600" spc="-30" dirty="0">
                  <a:latin typeface="Calibri"/>
                  <a:cs typeface="Calibri"/>
                </a:rPr>
                <a:t>ans</a:t>
              </a:r>
              <a:r>
                <a:rPr sz="1600" spc="-35" dirty="0">
                  <a:latin typeface="Calibri"/>
                  <a:cs typeface="Calibri"/>
                </a:rPr>
                <a:t>m</a:t>
              </a:r>
              <a:r>
                <a:rPr sz="1600" spc="-25" dirty="0">
                  <a:latin typeface="Calibri"/>
                  <a:cs typeface="Calibri"/>
                </a:rPr>
                <a:t>it</a:t>
              </a:r>
              <a:r>
                <a:rPr sz="1600" spc="-5" dirty="0">
                  <a:latin typeface="Calibri"/>
                  <a:cs typeface="Calibri"/>
                </a:rPr>
                <a:t>s </a:t>
              </a:r>
              <a:r>
                <a:rPr sz="1600" spc="-10" dirty="0">
                  <a:latin typeface="Calibri"/>
                  <a:cs typeface="Calibri"/>
                </a:rPr>
                <a:t>b</a:t>
              </a:r>
              <a:r>
                <a:rPr sz="1600" dirty="0">
                  <a:latin typeface="Calibri"/>
                  <a:cs typeface="Calibri"/>
                </a:rPr>
                <a:t>l</a:t>
              </a:r>
              <a:r>
                <a:rPr sz="1600" spc="-10" dirty="0">
                  <a:latin typeface="Calibri"/>
                  <a:cs typeface="Calibri"/>
                </a:rPr>
                <a:t>oc</a:t>
              </a:r>
              <a:r>
                <a:rPr sz="1600" spc="-5" dirty="0">
                  <a:latin typeface="Calibri"/>
                  <a:cs typeface="Calibri"/>
                </a:rPr>
                <a:t>k</a:t>
              </a:r>
              <a:r>
                <a:rPr sz="1600" spc="-105" dirty="0">
                  <a:latin typeface="Calibri"/>
                  <a:cs typeface="Calibri"/>
                </a:rPr>
                <a:t> </a:t>
              </a:r>
              <a:r>
                <a:rPr sz="1600" spc="-25" dirty="0">
                  <a:solidFill>
                    <a:srgbClr val="FF0000"/>
                  </a:solidFill>
                  <a:latin typeface="Calibri"/>
                  <a:cs typeface="Calibri"/>
                </a:rPr>
                <a:t>1235</a:t>
              </a:r>
              <a:endParaRPr sz="1600" dirty="0">
                <a:solidFill>
                  <a:srgbClr val="FF0000"/>
                </a:solidFill>
                <a:latin typeface="Calibri"/>
                <a:cs typeface="Calibri"/>
              </a:endParaRPr>
            </a:p>
          </p:txBody>
        </p:sp>
      </p:grpSp>
      <p:grpSp>
        <p:nvGrpSpPr>
          <p:cNvPr id="57" name="Group 56"/>
          <p:cNvGrpSpPr/>
          <p:nvPr/>
        </p:nvGrpSpPr>
        <p:grpSpPr>
          <a:xfrm>
            <a:off x="4618482" y="5572505"/>
            <a:ext cx="1394460" cy="1016635"/>
            <a:chOff x="4618482" y="5572505"/>
            <a:chExt cx="1394460" cy="1016635"/>
          </a:xfrm>
        </p:grpSpPr>
        <p:sp>
          <p:nvSpPr>
            <p:cNvPr id="48" name="object 48"/>
            <p:cNvSpPr/>
            <p:nvPr/>
          </p:nvSpPr>
          <p:spPr>
            <a:xfrm>
              <a:off x="4618482" y="5572505"/>
              <a:ext cx="1394460" cy="1016635"/>
            </a:xfrm>
            <a:custGeom>
              <a:avLst/>
              <a:gdLst/>
              <a:ahLst/>
              <a:cxnLst/>
              <a:rect l="l" t="t" r="r" b="b"/>
              <a:pathLst>
                <a:path w="1394460" h="1016634">
                  <a:moveTo>
                    <a:pt x="98425" y="388353"/>
                  </a:moveTo>
                  <a:lnTo>
                    <a:pt x="108203" y="339458"/>
                  </a:lnTo>
                  <a:lnTo>
                    <a:pt x="135127" y="299516"/>
                  </a:lnTo>
                  <a:lnTo>
                    <a:pt x="175005" y="272592"/>
                  </a:lnTo>
                  <a:lnTo>
                    <a:pt x="223900" y="262712"/>
                  </a:lnTo>
                  <a:lnTo>
                    <a:pt x="314325" y="262712"/>
                  </a:lnTo>
                  <a:lnTo>
                    <a:pt x="0" y="0"/>
                  </a:lnTo>
                  <a:lnTo>
                    <a:pt x="638175" y="262712"/>
                  </a:lnTo>
                  <a:lnTo>
                    <a:pt x="1268221" y="262712"/>
                  </a:lnTo>
                  <a:lnTo>
                    <a:pt x="1317243" y="272592"/>
                  </a:lnTo>
                  <a:lnTo>
                    <a:pt x="1357121" y="299516"/>
                  </a:lnTo>
                  <a:lnTo>
                    <a:pt x="1384045" y="339458"/>
                  </a:lnTo>
                  <a:lnTo>
                    <a:pt x="1393952" y="388353"/>
                  </a:lnTo>
                  <a:lnTo>
                    <a:pt x="1393952" y="576795"/>
                  </a:lnTo>
                  <a:lnTo>
                    <a:pt x="1393952" y="890879"/>
                  </a:lnTo>
                  <a:lnTo>
                    <a:pt x="1384045" y="939787"/>
                  </a:lnTo>
                  <a:lnTo>
                    <a:pt x="1357121" y="979716"/>
                  </a:lnTo>
                  <a:lnTo>
                    <a:pt x="1317243" y="1006652"/>
                  </a:lnTo>
                  <a:lnTo>
                    <a:pt x="1268221" y="1016520"/>
                  </a:lnTo>
                  <a:lnTo>
                    <a:pt x="638175" y="1016520"/>
                  </a:lnTo>
                  <a:lnTo>
                    <a:pt x="314325" y="1016520"/>
                  </a:lnTo>
                  <a:lnTo>
                    <a:pt x="223900" y="1016520"/>
                  </a:lnTo>
                  <a:lnTo>
                    <a:pt x="175005" y="1006652"/>
                  </a:lnTo>
                  <a:lnTo>
                    <a:pt x="135127" y="979716"/>
                  </a:lnTo>
                  <a:lnTo>
                    <a:pt x="108203" y="939787"/>
                  </a:lnTo>
                  <a:lnTo>
                    <a:pt x="98425" y="890879"/>
                  </a:lnTo>
                  <a:lnTo>
                    <a:pt x="98425" y="576795"/>
                  </a:lnTo>
                  <a:lnTo>
                    <a:pt x="98425" y="388353"/>
                  </a:lnTo>
                  <a:close/>
                </a:path>
              </a:pathLst>
            </a:custGeom>
            <a:ln w="25908">
              <a:solidFill>
                <a:srgbClr val="385D88"/>
              </a:solidFill>
            </a:ln>
          </p:spPr>
          <p:txBody>
            <a:bodyPr wrap="square" lIns="0" tIns="0" rIns="0" bIns="0" rtlCol="0"/>
            <a:lstStyle/>
            <a:p>
              <a:endParaRPr/>
            </a:p>
          </p:txBody>
        </p:sp>
        <p:sp>
          <p:nvSpPr>
            <p:cNvPr id="56" name="object 56"/>
            <p:cNvSpPr txBox="1"/>
            <p:nvPr/>
          </p:nvSpPr>
          <p:spPr>
            <a:xfrm>
              <a:off x="4850129" y="5861177"/>
              <a:ext cx="1038225" cy="716280"/>
            </a:xfrm>
            <a:prstGeom prst="rect">
              <a:avLst/>
            </a:prstGeom>
          </p:spPr>
          <p:txBody>
            <a:bodyPr vert="horz" wrap="square" lIns="0" tIns="0" rIns="0" bIns="0" rtlCol="0">
              <a:spAutoFit/>
            </a:bodyPr>
            <a:lstStyle/>
            <a:p>
              <a:pPr marL="12700" marR="5080" algn="ctr">
                <a:lnSpc>
                  <a:spcPct val="100000"/>
                </a:lnSpc>
              </a:pPr>
              <a:r>
                <a:rPr sz="1600" spc="-10" dirty="0">
                  <a:solidFill>
                    <a:srgbClr val="FF0000"/>
                  </a:solidFill>
                  <a:latin typeface="Calibri"/>
                  <a:cs typeface="Calibri"/>
                </a:rPr>
                <a:t>Doe</a:t>
              </a:r>
              <a:r>
                <a:rPr sz="1600" spc="-5" dirty="0">
                  <a:solidFill>
                    <a:srgbClr val="FF0000"/>
                  </a:solidFill>
                  <a:latin typeface="Calibri"/>
                  <a:cs typeface="Calibri"/>
                </a:rPr>
                <a:t>s </a:t>
              </a:r>
              <a:r>
                <a:rPr sz="1600" spc="-20" dirty="0">
                  <a:solidFill>
                    <a:srgbClr val="FF0000"/>
                  </a:solidFill>
                  <a:latin typeface="Calibri"/>
                  <a:cs typeface="Calibri"/>
                </a:rPr>
                <a:t>no</a:t>
              </a:r>
              <a:r>
                <a:rPr sz="1600" spc="-5" dirty="0">
                  <a:solidFill>
                    <a:srgbClr val="FF0000"/>
                  </a:solidFill>
                  <a:latin typeface="Calibri"/>
                  <a:cs typeface="Calibri"/>
                </a:rPr>
                <a:t>t </a:t>
              </a:r>
              <a:r>
                <a:rPr sz="1600" spc="-15" dirty="0">
                  <a:solidFill>
                    <a:srgbClr val="FF0000"/>
                  </a:solidFill>
                  <a:latin typeface="Calibri"/>
                  <a:cs typeface="Calibri"/>
                </a:rPr>
                <a:t>a</a:t>
              </a:r>
              <a:r>
                <a:rPr sz="1600" spc="-20" dirty="0">
                  <a:solidFill>
                    <a:srgbClr val="FF0000"/>
                  </a:solidFill>
                  <a:latin typeface="Calibri"/>
                  <a:cs typeface="Calibri"/>
                </a:rPr>
                <a:t>cce</a:t>
              </a:r>
              <a:r>
                <a:rPr sz="1600" spc="-30" dirty="0">
                  <a:solidFill>
                    <a:srgbClr val="FF0000"/>
                  </a:solidFill>
                  <a:latin typeface="Calibri"/>
                  <a:cs typeface="Calibri"/>
                </a:rPr>
                <a:t>p</a:t>
              </a:r>
              <a:r>
                <a:rPr sz="1600" spc="-5" dirty="0">
                  <a:solidFill>
                    <a:srgbClr val="FF0000"/>
                  </a:solidFill>
                  <a:latin typeface="Calibri"/>
                  <a:cs typeface="Calibri"/>
                </a:rPr>
                <a:t>t</a:t>
              </a:r>
              <a:r>
                <a:rPr sz="1600" spc="-50" dirty="0">
                  <a:solidFill>
                    <a:srgbClr val="FF0000"/>
                  </a:solidFill>
                  <a:latin typeface="Calibri"/>
                  <a:cs typeface="Calibri"/>
                </a:rPr>
                <a:t> </a:t>
              </a:r>
              <a:r>
                <a:rPr sz="1600" spc="-10" dirty="0">
                  <a:solidFill>
                    <a:srgbClr val="FF0000"/>
                  </a:solidFill>
                  <a:latin typeface="Calibri"/>
                  <a:cs typeface="Calibri"/>
                </a:rPr>
                <a:t>b</a:t>
              </a:r>
              <a:r>
                <a:rPr sz="1600" dirty="0">
                  <a:solidFill>
                    <a:srgbClr val="FF0000"/>
                  </a:solidFill>
                  <a:latin typeface="Calibri"/>
                  <a:cs typeface="Calibri"/>
                </a:rPr>
                <a:t>l</a:t>
              </a:r>
              <a:r>
                <a:rPr sz="1600" spc="-10" dirty="0">
                  <a:solidFill>
                    <a:srgbClr val="FF0000"/>
                  </a:solidFill>
                  <a:latin typeface="Calibri"/>
                  <a:cs typeface="Calibri"/>
                </a:rPr>
                <a:t>ock </a:t>
              </a:r>
              <a:r>
                <a:rPr sz="1600" spc="-25" dirty="0">
                  <a:solidFill>
                    <a:srgbClr val="FF0000"/>
                  </a:solidFill>
                  <a:latin typeface="Calibri"/>
                  <a:cs typeface="Calibri"/>
                </a:rPr>
                <a:t>1235</a:t>
              </a:r>
              <a:endParaRPr sz="1600" dirty="0">
                <a:latin typeface="Calibri"/>
                <a:cs typeface="Calibri"/>
              </a:endParaRPr>
            </a:p>
          </p:txBody>
        </p:sp>
      </p:grpSp>
      <p:sp>
        <p:nvSpPr>
          <p:cNvPr id="58" name="object 36"/>
          <p:cNvSpPr txBox="1"/>
          <p:nvPr/>
        </p:nvSpPr>
        <p:spPr>
          <a:xfrm>
            <a:off x="3680889" y="2800571"/>
            <a:ext cx="1108075" cy="502317"/>
          </a:xfrm>
          <a:prstGeom prst="rect">
            <a:avLst/>
          </a:prstGeom>
        </p:spPr>
        <p:txBody>
          <a:bodyPr vert="horz" wrap="square" lIns="0" tIns="0" rIns="0" bIns="0" rtlCol="0">
            <a:spAutoFit/>
          </a:bodyPr>
          <a:lstStyle/>
          <a:p>
            <a:pPr marR="5080">
              <a:lnSpc>
                <a:spcPct val="102000"/>
              </a:lnSpc>
            </a:pPr>
            <a:r>
              <a:rPr sz="1600" spc="-45" dirty="0">
                <a:solidFill>
                  <a:srgbClr val="FF0000"/>
                </a:solidFill>
                <a:latin typeface="Calibri"/>
                <a:cs typeface="Calibri"/>
              </a:rPr>
              <a:t>K</a:t>
            </a:r>
            <a:r>
              <a:rPr sz="1600" spc="-20" dirty="0">
                <a:solidFill>
                  <a:srgbClr val="FF0000"/>
                </a:solidFill>
                <a:latin typeface="Calibri"/>
                <a:cs typeface="Calibri"/>
              </a:rPr>
              <a:t>n</a:t>
            </a:r>
            <a:r>
              <a:rPr sz="1600" spc="-35" dirty="0">
                <a:solidFill>
                  <a:srgbClr val="FF0000"/>
                </a:solidFill>
                <a:latin typeface="Calibri"/>
                <a:cs typeface="Calibri"/>
              </a:rPr>
              <a:t>ow</a:t>
            </a:r>
            <a:r>
              <a:rPr sz="1600" spc="-5" dirty="0">
                <a:solidFill>
                  <a:srgbClr val="FF0000"/>
                </a:solidFill>
                <a:latin typeface="Calibri"/>
                <a:cs typeface="Calibri"/>
              </a:rPr>
              <a:t>s</a:t>
            </a:r>
            <a:r>
              <a:rPr sz="1600" spc="-15" dirty="0">
                <a:solidFill>
                  <a:srgbClr val="FF0000"/>
                </a:solidFill>
                <a:latin typeface="Calibri"/>
                <a:cs typeface="Calibri"/>
              </a:rPr>
              <a:t> </a:t>
            </a:r>
            <a:r>
              <a:rPr sz="1600" spc="-20" dirty="0">
                <a:solidFill>
                  <a:srgbClr val="FF0000"/>
                </a:solidFill>
                <a:latin typeface="Calibri"/>
                <a:cs typeface="Calibri"/>
              </a:rPr>
              <a:t>b</a:t>
            </a:r>
            <a:r>
              <a:rPr sz="1600" spc="-15" dirty="0">
                <a:solidFill>
                  <a:srgbClr val="FF0000"/>
                </a:solidFill>
                <a:latin typeface="Calibri"/>
                <a:cs typeface="Calibri"/>
              </a:rPr>
              <a:t>l</a:t>
            </a:r>
            <a:r>
              <a:rPr sz="1600" spc="-20" dirty="0">
                <a:solidFill>
                  <a:srgbClr val="FF0000"/>
                </a:solidFill>
                <a:latin typeface="Calibri"/>
                <a:cs typeface="Calibri"/>
              </a:rPr>
              <a:t>oc</a:t>
            </a:r>
            <a:r>
              <a:rPr sz="1600" spc="-35" dirty="0">
                <a:solidFill>
                  <a:srgbClr val="FF0000"/>
                </a:solidFill>
                <a:latin typeface="Calibri"/>
                <a:cs typeface="Calibri"/>
              </a:rPr>
              <a:t>k</a:t>
            </a:r>
            <a:r>
              <a:rPr sz="1600" spc="-5" dirty="0">
                <a:solidFill>
                  <a:srgbClr val="FF0000"/>
                </a:solidFill>
                <a:latin typeface="Calibri"/>
                <a:cs typeface="Calibri"/>
              </a:rPr>
              <a:t>s </a:t>
            </a:r>
            <a:r>
              <a:rPr sz="2400" spc="-7" baseline="2000" dirty="0">
                <a:solidFill>
                  <a:srgbClr val="FF0000"/>
                </a:solidFill>
                <a:latin typeface="Calibri"/>
                <a:cs typeface="Calibri"/>
              </a:rPr>
              <a:t>1</a:t>
            </a:r>
            <a:r>
              <a:rPr sz="2400" spc="-15" baseline="2000" dirty="0">
                <a:solidFill>
                  <a:srgbClr val="FF0000"/>
                </a:solidFill>
                <a:latin typeface="Calibri"/>
                <a:cs typeface="Calibri"/>
              </a:rPr>
              <a:t> </a:t>
            </a:r>
            <a:r>
              <a:rPr sz="1600" spc="-20" dirty="0">
                <a:solidFill>
                  <a:srgbClr val="FF0000"/>
                </a:solidFill>
                <a:latin typeface="Calibri"/>
                <a:cs typeface="Calibri"/>
              </a:rPr>
              <a:t>to</a:t>
            </a:r>
            <a:r>
              <a:rPr lang="en-US" sz="1600" spc="-20" dirty="0">
                <a:solidFill>
                  <a:srgbClr val="FF0000"/>
                </a:solidFill>
                <a:latin typeface="Calibri"/>
                <a:cs typeface="Calibri"/>
              </a:rPr>
              <a:t> 1235</a:t>
            </a:r>
            <a:endParaRPr sz="1600" spc="-20" dirty="0">
              <a:solidFill>
                <a:srgbClr val="FF0000"/>
              </a:solidFill>
              <a:latin typeface="Calibri"/>
              <a:cs typeface="Calibri"/>
            </a:endParaRPr>
          </a:p>
        </p:txBody>
      </p:sp>
      <p:sp>
        <p:nvSpPr>
          <p:cNvPr id="59" name="object 36"/>
          <p:cNvSpPr txBox="1"/>
          <p:nvPr/>
        </p:nvSpPr>
        <p:spPr>
          <a:xfrm>
            <a:off x="3648076" y="2323480"/>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1234</a:t>
            </a:r>
            <a:endParaRPr sz="1600" spc="-20" dirty="0">
              <a:latin typeface="Calibri"/>
              <a:cs typeface="Calibri"/>
            </a:endParaRPr>
          </a:p>
        </p:txBody>
      </p:sp>
      <p:sp>
        <p:nvSpPr>
          <p:cNvPr id="60" name="object 36"/>
          <p:cNvSpPr txBox="1"/>
          <p:nvPr/>
        </p:nvSpPr>
        <p:spPr>
          <a:xfrm>
            <a:off x="1677036" y="3312035"/>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a:t>
            </a:r>
            <a:r>
              <a:rPr lang="en-US" sz="1600" spc="-20" dirty="0">
                <a:solidFill>
                  <a:srgbClr val="FF0000"/>
                </a:solidFill>
                <a:latin typeface="Calibri"/>
                <a:cs typeface="Calibri"/>
              </a:rPr>
              <a:t>1235</a:t>
            </a:r>
            <a:endParaRPr sz="1600" spc="-20" dirty="0">
              <a:solidFill>
                <a:srgbClr val="FF0000"/>
              </a:solidFill>
              <a:latin typeface="Calibri"/>
              <a:cs typeface="Calibri"/>
            </a:endParaRPr>
          </a:p>
        </p:txBody>
      </p:sp>
      <p:sp>
        <p:nvSpPr>
          <p:cNvPr id="61" name="object 36"/>
          <p:cNvSpPr txBox="1"/>
          <p:nvPr/>
        </p:nvSpPr>
        <p:spPr>
          <a:xfrm>
            <a:off x="1289494" y="3065418"/>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1234</a:t>
            </a:r>
            <a:endParaRPr sz="1600" spc="-20" dirty="0">
              <a:latin typeface="Calibri"/>
              <a:cs typeface="Calibri"/>
            </a:endParaRPr>
          </a:p>
        </p:txBody>
      </p:sp>
      <p:sp>
        <p:nvSpPr>
          <p:cNvPr id="62" name="object 36"/>
          <p:cNvSpPr txBox="1"/>
          <p:nvPr/>
        </p:nvSpPr>
        <p:spPr>
          <a:xfrm>
            <a:off x="6718489" y="2673378"/>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1234</a:t>
            </a:r>
            <a:endParaRPr sz="1600" spc="-20" dirty="0">
              <a:latin typeface="Calibri"/>
              <a:cs typeface="Calibri"/>
            </a:endParaRPr>
          </a:p>
        </p:txBody>
      </p:sp>
      <p:sp>
        <p:nvSpPr>
          <p:cNvPr id="63" name="object 36"/>
          <p:cNvSpPr txBox="1"/>
          <p:nvPr/>
        </p:nvSpPr>
        <p:spPr>
          <a:xfrm>
            <a:off x="7586980" y="2647839"/>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a:t>
            </a:r>
            <a:r>
              <a:rPr lang="en-US" sz="1600" spc="-20" dirty="0">
                <a:solidFill>
                  <a:srgbClr val="0432FF"/>
                </a:solidFill>
                <a:latin typeface="Calibri"/>
                <a:cs typeface="Calibri"/>
              </a:rPr>
              <a:t>1235a</a:t>
            </a:r>
            <a:endParaRPr sz="1600" spc="-20" dirty="0">
              <a:solidFill>
                <a:srgbClr val="0432FF"/>
              </a:solidFill>
              <a:latin typeface="Calibri"/>
              <a:cs typeface="Calibri"/>
            </a:endParaRPr>
          </a:p>
        </p:txBody>
      </p:sp>
      <p:sp>
        <p:nvSpPr>
          <p:cNvPr id="64" name="object 36"/>
          <p:cNvSpPr txBox="1"/>
          <p:nvPr/>
        </p:nvSpPr>
        <p:spPr>
          <a:xfrm>
            <a:off x="3681222" y="4529328"/>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1234</a:t>
            </a:r>
            <a:endParaRPr sz="1600" spc="-20" dirty="0">
              <a:latin typeface="Calibri"/>
              <a:cs typeface="Calibri"/>
            </a:endParaRPr>
          </a:p>
        </p:txBody>
      </p:sp>
      <p:sp>
        <p:nvSpPr>
          <p:cNvPr id="65" name="object 36"/>
          <p:cNvSpPr txBox="1"/>
          <p:nvPr/>
        </p:nvSpPr>
        <p:spPr>
          <a:xfrm>
            <a:off x="3924997" y="4622291"/>
            <a:ext cx="1108075" cy="502317"/>
          </a:xfrm>
          <a:prstGeom prst="rect">
            <a:avLst/>
          </a:prstGeom>
        </p:spPr>
        <p:txBody>
          <a:bodyPr vert="horz" wrap="square" lIns="0" tIns="0" rIns="0" bIns="0" rtlCol="0">
            <a:spAutoFit/>
          </a:bodyPr>
          <a:lstStyle/>
          <a:p>
            <a:pPr marR="5080">
              <a:lnSpc>
                <a:spcPct val="102000"/>
              </a:lnSpc>
            </a:pPr>
            <a:r>
              <a:rPr sz="1600" spc="-45" dirty="0">
                <a:latin typeface="Calibri"/>
                <a:cs typeface="Calibri"/>
              </a:rPr>
              <a:t>K</a:t>
            </a:r>
            <a:r>
              <a:rPr sz="1600" spc="-20" dirty="0">
                <a:latin typeface="Calibri"/>
                <a:cs typeface="Calibri"/>
              </a:rPr>
              <a:t>n</a:t>
            </a:r>
            <a:r>
              <a:rPr sz="1600" spc="-35" dirty="0">
                <a:latin typeface="Calibri"/>
                <a:cs typeface="Calibri"/>
              </a:rPr>
              <a:t>ow</a:t>
            </a:r>
            <a:r>
              <a:rPr sz="1600" spc="-5" dirty="0">
                <a:latin typeface="Calibri"/>
                <a:cs typeface="Calibri"/>
              </a:rPr>
              <a:t>s</a:t>
            </a:r>
            <a:r>
              <a:rPr sz="1600" spc="-15" dirty="0">
                <a:latin typeface="Calibri"/>
                <a:cs typeface="Calibri"/>
              </a:rPr>
              <a:t> </a:t>
            </a:r>
            <a:r>
              <a:rPr sz="1600" spc="-20" dirty="0">
                <a:latin typeface="Calibri"/>
                <a:cs typeface="Calibri"/>
              </a:rPr>
              <a:t>b</a:t>
            </a:r>
            <a:r>
              <a:rPr sz="1600" spc="-15" dirty="0">
                <a:latin typeface="Calibri"/>
                <a:cs typeface="Calibri"/>
              </a:rPr>
              <a:t>l</a:t>
            </a:r>
            <a:r>
              <a:rPr sz="1600" spc="-20" dirty="0">
                <a:latin typeface="Calibri"/>
                <a:cs typeface="Calibri"/>
              </a:rPr>
              <a:t>oc</a:t>
            </a:r>
            <a:r>
              <a:rPr sz="1600" spc="-35" dirty="0">
                <a:latin typeface="Calibri"/>
                <a:cs typeface="Calibri"/>
              </a:rPr>
              <a:t>k</a:t>
            </a:r>
            <a:r>
              <a:rPr sz="1600" spc="-5" dirty="0">
                <a:latin typeface="Calibri"/>
                <a:cs typeface="Calibri"/>
              </a:rPr>
              <a:t>s </a:t>
            </a:r>
            <a:r>
              <a:rPr sz="2400" spc="-7" baseline="2000" dirty="0">
                <a:latin typeface="Calibri"/>
                <a:cs typeface="Calibri"/>
              </a:rPr>
              <a:t>1</a:t>
            </a:r>
            <a:r>
              <a:rPr sz="2400" spc="-15" baseline="2000" dirty="0">
                <a:latin typeface="Calibri"/>
                <a:cs typeface="Calibri"/>
              </a:rPr>
              <a:t> </a:t>
            </a:r>
            <a:r>
              <a:rPr sz="1600" spc="-20" dirty="0">
                <a:latin typeface="Calibri"/>
                <a:cs typeface="Calibri"/>
              </a:rPr>
              <a:t>to</a:t>
            </a:r>
            <a:r>
              <a:rPr lang="en-US" sz="1600" spc="-20" dirty="0">
                <a:latin typeface="Calibri"/>
                <a:cs typeface="Calibri"/>
              </a:rPr>
              <a:t> </a:t>
            </a:r>
            <a:r>
              <a:rPr lang="en-US" sz="1600" spc="-20" dirty="0">
                <a:solidFill>
                  <a:srgbClr val="0432FF"/>
                </a:solidFill>
                <a:latin typeface="Calibri"/>
                <a:cs typeface="Calibri"/>
              </a:rPr>
              <a:t>1235a</a:t>
            </a:r>
            <a:endParaRPr sz="1600" spc="-20" dirty="0">
              <a:solidFill>
                <a:srgbClr val="0432FF"/>
              </a:solidFill>
              <a:latin typeface="Calibri"/>
              <a:cs typeface="Calibri"/>
            </a:endParaRPr>
          </a:p>
        </p:txBody>
      </p:sp>
      <p:grpSp>
        <p:nvGrpSpPr>
          <p:cNvPr id="49" name="Group 48"/>
          <p:cNvGrpSpPr/>
          <p:nvPr/>
        </p:nvGrpSpPr>
        <p:grpSpPr>
          <a:xfrm>
            <a:off x="2125217" y="2216657"/>
            <a:ext cx="1659255" cy="1276985"/>
            <a:chOff x="2125217" y="2216657"/>
            <a:chExt cx="1659255" cy="1276985"/>
          </a:xfrm>
        </p:grpSpPr>
        <p:sp>
          <p:nvSpPr>
            <p:cNvPr id="40" name="object 40"/>
            <p:cNvSpPr/>
            <p:nvPr/>
          </p:nvSpPr>
          <p:spPr>
            <a:xfrm>
              <a:off x="2125217" y="2216657"/>
              <a:ext cx="1659255" cy="1276985"/>
            </a:xfrm>
            <a:custGeom>
              <a:avLst/>
              <a:gdLst/>
              <a:ahLst/>
              <a:cxnLst/>
              <a:rect l="l" t="t" r="r" b="b"/>
              <a:pathLst>
                <a:path w="1659254" h="1276985">
                  <a:moveTo>
                    <a:pt x="0" y="125856"/>
                  </a:moveTo>
                  <a:lnTo>
                    <a:pt x="9906" y="76834"/>
                  </a:lnTo>
                  <a:lnTo>
                    <a:pt x="36830" y="36829"/>
                  </a:lnTo>
                  <a:lnTo>
                    <a:pt x="76707" y="9905"/>
                  </a:lnTo>
                  <a:lnTo>
                    <a:pt x="125602" y="0"/>
                  </a:lnTo>
                  <a:lnTo>
                    <a:pt x="755776" y="0"/>
                  </a:lnTo>
                  <a:lnTo>
                    <a:pt x="1079500" y="0"/>
                  </a:lnTo>
                  <a:lnTo>
                    <a:pt x="1169923" y="0"/>
                  </a:lnTo>
                  <a:lnTo>
                    <a:pt x="1218819" y="9905"/>
                  </a:lnTo>
                  <a:lnTo>
                    <a:pt x="1258696" y="36829"/>
                  </a:lnTo>
                  <a:lnTo>
                    <a:pt x="1285620" y="76834"/>
                  </a:lnTo>
                  <a:lnTo>
                    <a:pt x="1295527" y="125856"/>
                  </a:lnTo>
                  <a:lnTo>
                    <a:pt x="1295527" y="440054"/>
                  </a:lnTo>
                  <a:lnTo>
                    <a:pt x="1295527" y="628650"/>
                  </a:lnTo>
                  <a:lnTo>
                    <a:pt x="1285620" y="677544"/>
                  </a:lnTo>
                  <a:lnTo>
                    <a:pt x="1258696" y="717550"/>
                  </a:lnTo>
                  <a:lnTo>
                    <a:pt x="1218819" y="744474"/>
                  </a:lnTo>
                  <a:lnTo>
                    <a:pt x="1169923" y="754379"/>
                  </a:lnTo>
                  <a:lnTo>
                    <a:pt x="1079500" y="754379"/>
                  </a:lnTo>
                  <a:lnTo>
                    <a:pt x="1659255" y="1276730"/>
                  </a:lnTo>
                  <a:lnTo>
                    <a:pt x="755776" y="754379"/>
                  </a:lnTo>
                  <a:lnTo>
                    <a:pt x="125602" y="754379"/>
                  </a:lnTo>
                  <a:lnTo>
                    <a:pt x="76707" y="744474"/>
                  </a:lnTo>
                  <a:lnTo>
                    <a:pt x="36830" y="717550"/>
                  </a:lnTo>
                  <a:lnTo>
                    <a:pt x="9906" y="677544"/>
                  </a:lnTo>
                  <a:lnTo>
                    <a:pt x="0" y="628650"/>
                  </a:lnTo>
                  <a:lnTo>
                    <a:pt x="0" y="440054"/>
                  </a:lnTo>
                  <a:lnTo>
                    <a:pt x="0" y="125856"/>
                  </a:lnTo>
                  <a:close/>
                </a:path>
              </a:pathLst>
            </a:custGeom>
            <a:ln w="25908">
              <a:solidFill>
                <a:srgbClr val="385D88"/>
              </a:solidFill>
            </a:ln>
          </p:spPr>
          <p:txBody>
            <a:bodyPr wrap="square" lIns="0" tIns="0" rIns="0" bIns="0" rtlCol="0"/>
            <a:lstStyle/>
            <a:p>
              <a:endParaRPr/>
            </a:p>
          </p:txBody>
        </p:sp>
        <p:sp>
          <p:nvSpPr>
            <p:cNvPr id="54" name="object 54"/>
            <p:cNvSpPr txBox="1"/>
            <p:nvPr/>
          </p:nvSpPr>
          <p:spPr>
            <a:xfrm>
              <a:off x="2255901" y="2241930"/>
              <a:ext cx="1038860" cy="738664"/>
            </a:xfrm>
            <a:prstGeom prst="rect">
              <a:avLst/>
            </a:prstGeom>
          </p:spPr>
          <p:txBody>
            <a:bodyPr vert="horz" wrap="square" lIns="0" tIns="0" rIns="0" bIns="0" rtlCol="0">
              <a:spAutoFit/>
            </a:bodyPr>
            <a:lstStyle/>
            <a:p>
              <a:pPr marL="12700" marR="5080" indent="-635" algn="ctr">
                <a:lnSpc>
                  <a:spcPct val="100000"/>
                </a:lnSpc>
              </a:pPr>
              <a:r>
                <a:rPr sz="1600" spc="-15" dirty="0">
                  <a:solidFill>
                    <a:srgbClr val="FF0000"/>
                  </a:solidFill>
                  <a:latin typeface="Calibri"/>
                  <a:cs typeface="Calibri"/>
                </a:rPr>
                <a:t>D</a:t>
              </a:r>
              <a:r>
                <a:rPr sz="1600" spc="-20" dirty="0">
                  <a:solidFill>
                    <a:srgbClr val="FF0000"/>
                  </a:solidFill>
                  <a:latin typeface="Calibri"/>
                  <a:cs typeface="Calibri"/>
                </a:rPr>
                <a:t>oe</a:t>
              </a:r>
              <a:r>
                <a:rPr sz="1600" spc="-5" dirty="0">
                  <a:solidFill>
                    <a:srgbClr val="FF0000"/>
                  </a:solidFill>
                  <a:latin typeface="Calibri"/>
                  <a:cs typeface="Calibri"/>
                </a:rPr>
                <a:t>s</a:t>
              </a:r>
              <a:r>
                <a:rPr sz="1600" spc="5" dirty="0">
                  <a:solidFill>
                    <a:srgbClr val="FF0000"/>
                  </a:solidFill>
                  <a:latin typeface="Calibri"/>
                  <a:cs typeface="Calibri"/>
                </a:rPr>
                <a:t> </a:t>
              </a:r>
              <a:r>
                <a:rPr sz="1600" spc="-20" dirty="0">
                  <a:solidFill>
                    <a:srgbClr val="FF0000"/>
                  </a:solidFill>
                  <a:latin typeface="Calibri"/>
                  <a:cs typeface="Calibri"/>
                </a:rPr>
                <a:t>no</a:t>
              </a:r>
              <a:r>
                <a:rPr sz="1600" spc="-5" dirty="0">
                  <a:solidFill>
                    <a:srgbClr val="FF0000"/>
                  </a:solidFill>
                  <a:latin typeface="Calibri"/>
                  <a:cs typeface="Calibri"/>
                </a:rPr>
                <a:t>t </a:t>
              </a:r>
              <a:r>
                <a:rPr sz="1600" spc="-15" dirty="0">
                  <a:solidFill>
                    <a:srgbClr val="FF0000"/>
                  </a:solidFill>
                  <a:latin typeface="Calibri"/>
                  <a:cs typeface="Calibri"/>
                </a:rPr>
                <a:t>a</a:t>
              </a:r>
              <a:r>
                <a:rPr sz="1600" spc="-20" dirty="0">
                  <a:solidFill>
                    <a:srgbClr val="FF0000"/>
                  </a:solidFill>
                  <a:latin typeface="Calibri"/>
                  <a:cs typeface="Calibri"/>
                </a:rPr>
                <a:t>cce</a:t>
              </a:r>
              <a:r>
                <a:rPr sz="1600" spc="-30" dirty="0">
                  <a:solidFill>
                    <a:srgbClr val="FF0000"/>
                  </a:solidFill>
                  <a:latin typeface="Calibri"/>
                  <a:cs typeface="Calibri"/>
                </a:rPr>
                <a:t>p</a:t>
              </a:r>
              <a:r>
                <a:rPr sz="1600" spc="-5" dirty="0">
                  <a:solidFill>
                    <a:srgbClr val="FF0000"/>
                  </a:solidFill>
                  <a:latin typeface="Calibri"/>
                  <a:cs typeface="Calibri"/>
                </a:rPr>
                <a:t>t</a:t>
              </a:r>
              <a:r>
                <a:rPr sz="1600" spc="-45" dirty="0">
                  <a:solidFill>
                    <a:srgbClr val="FF0000"/>
                  </a:solidFill>
                  <a:latin typeface="Calibri"/>
                  <a:cs typeface="Calibri"/>
                </a:rPr>
                <a:t> </a:t>
              </a:r>
              <a:r>
                <a:rPr sz="1600" spc="-10" dirty="0">
                  <a:solidFill>
                    <a:srgbClr val="FF0000"/>
                  </a:solidFill>
                  <a:latin typeface="Calibri"/>
                  <a:cs typeface="Calibri"/>
                </a:rPr>
                <a:t>b</a:t>
              </a:r>
              <a:r>
                <a:rPr sz="1600" dirty="0">
                  <a:solidFill>
                    <a:srgbClr val="FF0000"/>
                  </a:solidFill>
                  <a:latin typeface="Calibri"/>
                  <a:cs typeface="Calibri"/>
                </a:rPr>
                <a:t>l</a:t>
              </a:r>
              <a:r>
                <a:rPr sz="1600" spc="-10" dirty="0">
                  <a:solidFill>
                    <a:srgbClr val="FF0000"/>
                  </a:solidFill>
                  <a:latin typeface="Calibri"/>
                  <a:cs typeface="Calibri"/>
                </a:rPr>
                <a:t>ock </a:t>
              </a:r>
              <a:r>
                <a:rPr sz="1600" spc="-20" dirty="0">
                  <a:solidFill>
                    <a:srgbClr val="0432FF"/>
                  </a:solidFill>
                  <a:latin typeface="Calibri"/>
                  <a:cs typeface="Calibri"/>
                </a:rPr>
                <a:t>1235a</a:t>
              </a:r>
              <a:endParaRPr sz="1600" dirty="0">
                <a:solidFill>
                  <a:srgbClr val="0432FF"/>
                </a:solidFill>
                <a:latin typeface="Calibri"/>
                <a:cs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0" nodeType="clickEffect">
                                  <p:stCondLst>
                                    <p:cond delay="0"/>
                                  </p:stCondLst>
                                  <p:childTnLst>
                                    <p:animEffect transition="out" filter="blinds(horizontal)">
                                      <p:cBhvr>
                                        <p:cTn id="12" dur="500"/>
                                        <p:tgtEl>
                                          <p:spTgt spid="61"/>
                                        </p:tgtEl>
                                      </p:cBhvr>
                                    </p:animEffect>
                                    <p:set>
                                      <p:cBhvr>
                                        <p:cTn id="13" dur="1" fill="hold">
                                          <p:stCondLst>
                                            <p:cond delay="499"/>
                                          </p:stCondLst>
                                        </p:cTn>
                                        <p:tgtEl>
                                          <p:spTgt spid="61"/>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62"/>
                                        </p:tgtEl>
                                      </p:cBhvr>
                                    </p:animEffect>
                                    <p:set>
                                      <p:cBhvr>
                                        <p:cTn id="16" dur="1" fill="hold">
                                          <p:stCondLst>
                                            <p:cond delay="499"/>
                                          </p:stCondLst>
                                        </p:cTn>
                                        <p:tgtEl>
                                          <p:spTgt spid="62"/>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0" nodeType="clickEffect">
                                  <p:stCondLst>
                                    <p:cond delay="0"/>
                                  </p:stCondLst>
                                  <p:childTnLst>
                                    <p:animEffect transition="out" filter="blinds(horizontal)">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64"/>
                                        </p:tgtEl>
                                      </p:cBhvr>
                                    </p:animEffect>
                                    <p:set>
                                      <p:cBhvr>
                                        <p:cTn id="36" dur="1" fill="hold">
                                          <p:stCondLst>
                                            <p:cond delay="499"/>
                                          </p:stCondLst>
                                        </p:cTn>
                                        <p:tgtEl>
                                          <p:spTgt spid="64"/>
                                        </p:tgtEl>
                                        <p:attrNameLst>
                                          <p:attrName>style.visibility</p:attrName>
                                        </p:attrNameLst>
                                      </p:cBhvr>
                                      <p:to>
                                        <p:strVal val="hidden"/>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ts val="36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rPr>
              <a:t>课程大纲</a:t>
            </a:r>
          </a:p>
        </p:txBody>
      </p:sp>
      <p:sp>
        <p:nvSpPr>
          <p:cNvPr id="5" name="内容占位符 2"/>
          <p:cNvSpPr>
            <a:spLocks noGrp="1"/>
          </p:cNvSpPr>
          <p:nvPr>
            <p:ph idx="1"/>
          </p:nvPr>
        </p:nvSpPr>
        <p:spPr>
          <a:xfrm>
            <a:off x="270910" y="1180618"/>
            <a:ext cx="8745767" cy="5254905"/>
          </a:xfrm>
        </p:spPr>
        <p:txBody>
          <a:bodyPr/>
          <a:lstStyle/>
          <a:p>
            <a:r>
              <a:rPr lang="en-US" altLang="zh-CN" sz="1800" b="1" dirty="0">
                <a:solidFill>
                  <a:schemeClr val="accent1"/>
                </a:solidFill>
                <a:latin typeface="微软雅黑" pitchFamily="34" charset="-122"/>
                <a:ea typeface="微软雅黑" pitchFamily="34" charset="-122"/>
              </a:rPr>
              <a:t>Week-1 	9</a:t>
            </a:r>
            <a:r>
              <a:rPr lang="zh-CN" altLang="en-US" sz="1800" b="1" dirty="0">
                <a:solidFill>
                  <a:schemeClr val="accent1"/>
                </a:solidFill>
                <a:latin typeface="微软雅黑" pitchFamily="34" charset="-122"/>
                <a:ea typeface="微软雅黑" pitchFamily="34" charset="-122"/>
              </a:rPr>
              <a:t>月</a:t>
            </a:r>
            <a:r>
              <a:rPr lang="en-US" altLang="zh-CN" sz="1800" b="1" dirty="0">
                <a:solidFill>
                  <a:schemeClr val="accent1"/>
                </a:solidFill>
                <a:latin typeface="微软雅黑" pitchFamily="34" charset="-122"/>
                <a:ea typeface="微软雅黑" pitchFamily="34" charset="-122"/>
              </a:rPr>
              <a:t>2</a:t>
            </a:r>
            <a:r>
              <a:rPr lang="zh-CN" altLang="en-US" sz="1800" b="1" dirty="0">
                <a:solidFill>
                  <a:schemeClr val="accent1"/>
                </a:solidFill>
                <a:latin typeface="微软雅黑" pitchFamily="34" charset="-122"/>
                <a:ea typeface="微软雅黑" pitchFamily="34" charset="-122"/>
              </a:rPr>
              <a:t>日   </a:t>
            </a:r>
            <a:r>
              <a:rPr lang="en-US" altLang="zh-CN" sz="1800" b="1" dirty="0">
                <a:solidFill>
                  <a:schemeClr val="accent1"/>
                </a:solidFill>
                <a:latin typeface="微软雅黑" pitchFamily="34" charset="-122"/>
                <a:ea typeface="微软雅黑" pitchFamily="34" charset="-122"/>
              </a:rPr>
              <a:t>	</a:t>
            </a:r>
            <a:r>
              <a:rPr lang="zh-CN" altLang="en-US" sz="1800" b="1" dirty="0">
                <a:solidFill>
                  <a:schemeClr val="accent1"/>
                </a:solidFill>
                <a:latin typeface="微软雅黑" pitchFamily="34" charset="-122"/>
                <a:ea typeface="微软雅黑" pitchFamily="34" charset="-122"/>
              </a:rPr>
              <a:t>课程介绍，与区块链落地应用；比特币前传</a:t>
            </a:r>
            <a:endParaRPr lang="en-US" altLang="zh-CN" sz="1800" b="1" dirty="0">
              <a:solidFill>
                <a:schemeClr val="accent1"/>
              </a:solidFill>
              <a:latin typeface="微软雅黑" pitchFamily="34" charset="-122"/>
              <a:ea typeface="微软雅黑" pitchFamily="34" charset="-122"/>
            </a:endParaRPr>
          </a:p>
          <a:p>
            <a:r>
              <a:rPr lang="en-US" altLang="zh-CN" sz="2200" b="1" dirty="0">
                <a:solidFill>
                  <a:srgbClr val="C00000"/>
                </a:solidFill>
                <a:latin typeface="微软雅黑" pitchFamily="34" charset="-122"/>
                <a:ea typeface="微软雅黑" pitchFamily="34" charset="-122"/>
              </a:rPr>
              <a:t>Part-1:</a:t>
            </a:r>
            <a:r>
              <a:rPr lang="zh-CN" altLang="en-US" sz="2200" b="1" dirty="0">
                <a:solidFill>
                  <a:srgbClr val="C00000"/>
                </a:solidFill>
                <a:latin typeface="微软雅黑" pitchFamily="34" charset="-122"/>
                <a:ea typeface="微软雅黑" pitchFamily="34" charset="-122"/>
              </a:rPr>
              <a:t>  比特币与以太坊基础知识部分</a:t>
            </a:r>
          </a:p>
          <a:p>
            <a:pPr lvl="1">
              <a:lnSpc>
                <a:spcPct val="150000"/>
              </a:lnSpc>
            </a:pPr>
            <a:r>
              <a:rPr lang="en-US" altLang="zh-CN" sz="1800" b="1" dirty="0">
                <a:latin typeface="微软雅黑" pitchFamily="34" charset="-122"/>
                <a:ea typeface="微软雅黑" pitchFamily="34" charset="-122"/>
              </a:rPr>
              <a:t>Week-2, 	9</a:t>
            </a:r>
            <a:r>
              <a:rPr lang="zh-CN" altLang="en-US" sz="1800" b="1" dirty="0">
                <a:latin typeface="微软雅黑" pitchFamily="34" charset="-122"/>
                <a:ea typeface="微软雅黑" pitchFamily="34" charset="-122"/>
              </a:rPr>
              <a:t>月</a:t>
            </a:r>
            <a:r>
              <a:rPr lang="en-US" altLang="zh-CN" sz="1800" b="1" dirty="0">
                <a:latin typeface="微软雅黑" pitchFamily="34" charset="-122"/>
                <a:ea typeface="微软雅黑" pitchFamily="34" charset="-122"/>
              </a:rPr>
              <a:t>9</a:t>
            </a:r>
            <a:r>
              <a:rPr lang="zh-CN" altLang="en-US" sz="1800" b="1" dirty="0">
                <a:latin typeface="微软雅黑" pitchFamily="34" charset="-122"/>
                <a:ea typeface="微软雅黑" pitchFamily="34" charset="-122"/>
              </a:rPr>
              <a:t>日 </a:t>
            </a:r>
            <a:r>
              <a:rPr lang="en-US" altLang="zh-CN" sz="1800" b="1" dirty="0">
                <a:latin typeface="微软雅黑" pitchFamily="34" charset="-122"/>
                <a:ea typeface="微软雅黑" pitchFamily="34" charset="-122"/>
              </a:rPr>
              <a:t>		Bitcoin</a:t>
            </a:r>
            <a:r>
              <a:rPr lang="zh-CN" altLang="en-US" sz="1800" b="1" dirty="0">
                <a:latin typeface="微软雅黑" pitchFamily="34" charset="-122"/>
                <a:ea typeface="微软雅黑" pitchFamily="34" charset="-122"/>
              </a:rPr>
              <a:t> 的密码学基础</a:t>
            </a:r>
          </a:p>
          <a:p>
            <a:pPr lvl="1">
              <a:lnSpc>
                <a:spcPct val="150000"/>
              </a:lnSpc>
            </a:pPr>
            <a:r>
              <a:rPr lang="en-US" altLang="zh-CN" sz="1800" b="1" dirty="0">
                <a:latin typeface="微软雅黑" pitchFamily="34" charset="-122"/>
                <a:ea typeface="微软雅黑" pitchFamily="34" charset="-122"/>
              </a:rPr>
              <a:t>Week-3, 	9</a:t>
            </a:r>
            <a:r>
              <a:rPr lang="zh-CN" altLang="en-US" sz="1800" b="1" dirty="0">
                <a:latin typeface="微软雅黑" pitchFamily="34" charset="-122"/>
                <a:ea typeface="微软雅黑" pitchFamily="34" charset="-122"/>
              </a:rPr>
              <a:t>月</a:t>
            </a:r>
            <a:r>
              <a:rPr lang="en-US" altLang="zh-CN" sz="1800" b="1" dirty="0">
                <a:latin typeface="微软雅黑" pitchFamily="34" charset="-122"/>
                <a:ea typeface="微软雅黑" pitchFamily="34" charset="-122"/>
              </a:rPr>
              <a:t>16</a:t>
            </a:r>
            <a:r>
              <a:rPr lang="zh-CN" altLang="en-US" sz="1800" b="1" dirty="0">
                <a:latin typeface="微软雅黑" pitchFamily="34" charset="-122"/>
                <a:ea typeface="微软雅黑" pitchFamily="34" charset="-122"/>
              </a:rPr>
              <a:t>日 </a:t>
            </a:r>
            <a:r>
              <a:rPr lang="en-US" altLang="zh-CN" sz="1800" b="1" dirty="0">
                <a:latin typeface="微软雅黑" pitchFamily="34" charset="-122"/>
                <a:ea typeface="微软雅黑" pitchFamily="34" charset="-122"/>
              </a:rPr>
              <a:t>	Bitcoin</a:t>
            </a:r>
            <a:r>
              <a:rPr lang="zh-CN" altLang="en-US" sz="1800" b="1" dirty="0">
                <a:latin typeface="微软雅黑" pitchFamily="34" charset="-122"/>
                <a:ea typeface="微软雅黑" pitchFamily="34" charset="-122"/>
              </a:rPr>
              <a:t> 的数据结构</a:t>
            </a:r>
            <a:r>
              <a:rPr lang="en-US" altLang="zh-CN" sz="1800" b="1" dirty="0">
                <a:latin typeface="微软雅黑" pitchFamily="34" charset="-122"/>
                <a:ea typeface="微软雅黑" pitchFamily="34" charset="-122"/>
              </a:rPr>
              <a:t>		</a:t>
            </a:r>
            <a:endParaRPr lang="zh-CN" altLang="en-US" sz="1800" b="1" dirty="0">
              <a:latin typeface="微软雅黑" pitchFamily="34" charset="-122"/>
              <a:ea typeface="微软雅黑" pitchFamily="34" charset="-122"/>
            </a:endParaRPr>
          </a:p>
          <a:p>
            <a:pPr lvl="1">
              <a:lnSpc>
                <a:spcPct val="150000"/>
              </a:lnSpc>
            </a:pPr>
            <a:r>
              <a:rPr lang="en-US" altLang="zh-CN" sz="1800" b="1" dirty="0">
                <a:latin typeface="微软雅黑" pitchFamily="34" charset="-122"/>
                <a:ea typeface="微软雅黑" pitchFamily="34" charset="-122"/>
              </a:rPr>
              <a:t>Week-4, 	9</a:t>
            </a:r>
            <a:r>
              <a:rPr lang="zh-CN" altLang="en-US" sz="1800" b="1" dirty="0">
                <a:latin typeface="微软雅黑" pitchFamily="34" charset="-122"/>
                <a:ea typeface="微软雅黑" pitchFamily="34" charset="-122"/>
              </a:rPr>
              <a:t>月</a:t>
            </a:r>
            <a:r>
              <a:rPr lang="en-US" altLang="zh-CN" sz="1800" b="1" dirty="0">
                <a:latin typeface="微软雅黑" pitchFamily="34" charset="-122"/>
                <a:ea typeface="微软雅黑" pitchFamily="34" charset="-122"/>
              </a:rPr>
              <a:t>23</a:t>
            </a:r>
            <a:r>
              <a:rPr lang="zh-CN" altLang="en-US" sz="1800" b="1" dirty="0">
                <a:latin typeface="微软雅黑" pitchFamily="34" charset="-122"/>
                <a:ea typeface="微软雅黑" pitchFamily="34" charset="-122"/>
              </a:rPr>
              <a:t>日 </a:t>
            </a:r>
            <a:r>
              <a:rPr lang="en-US" altLang="zh-CN" sz="1800" b="1" dirty="0">
                <a:latin typeface="微软雅黑" pitchFamily="34" charset="-122"/>
                <a:ea typeface="微软雅黑" pitchFamily="34" charset="-122"/>
              </a:rPr>
              <a:t>	Bitcoin</a:t>
            </a:r>
            <a:r>
              <a:rPr lang="zh-CN" altLang="en-US" sz="1800" b="1" dirty="0">
                <a:latin typeface="微软雅黑" pitchFamily="34" charset="-122"/>
                <a:ea typeface="微软雅黑" pitchFamily="34" charset="-122"/>
              </a:rPr>
              <a:t> 运行机制：共识机制</a:t>
            </a:r>
          </a:p>
          <a:p>
            <a:pPr lvl="1">
              <a:lnSpc>
                <a:spcPct val="150000"/>
              </a:lnSpc>
            </a:pPr>
            <a:r>
              <a:rPr lang="en-US" altLang="zh-CN" sz="1800" b="1" dirty="0">
                <a:latin typeface="微软雅黑" pitchFamily="34" charset="-122"/>
                <a:ea typeface="微软雅黑" pitchFamily="34" charset="-122"/>
              </a:rPr>
              <a:t>Week-5, 	9</a:t>
            </a:r>
            <a:r>
              <a:rPr lang="zh-CN" altLang="en-US" sz="1800" b="1" dirty="0">
                <a:latin typeface="微软雅黑" pitchFamily="34" charset="-122"/>
                <a:ea typeface="微软雅黑" pitchFamily="34" charset="-122"/>
              </a:rPr>
              <a:t>月</a:t>
            </a:r>
            <a:r>
              <a:rPr lang="en-US" altLang="zh-CN" sz="1800" b="1" dirty="0">
                <a:latin typeface="微软雅黑" pitchFamily="34" charset="-122"/>
                <a:ea typeface="微软雅黑" pitchFamily="34" charset="-122"/>
              </a:rPr>
              <a:t>30</a:t>
            </a:r>
            <a:r>
              <a:rPr lang="zh-CN" altLang="en-US" sz="1800" b="1" dirty="0">
                <a:latin typeface="微软雅黑" pitchFamily="34" charset="-122"/>
                <a:ea typeface="微软雅黑" pitchFamily="34" charset="-122"/>
              </a:rPr>
              <a:t>日 </a:t>
            </a:r>
            <a:r>
              <a:rPr lang="en-US" altLang="zh-CN" sz="1800" b="1"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比特币的挖矿、区块链的分叉原理</a:t>
            </a:r>
            <a:endParaRPr lang="en-US" altLang="zh-CN" sz="1800" b="1" dirty="0">
              <a:latin typeface="微软雅黑" pitchFamily="34" charset="-122"/>
              <a:ea typeface="微软雅黑" pitchFamily="34" charset="-122"/>
            </a:endParaRPr>
          </a:p>
          <a:p>
            <a:pPr lvl="1">
              <a:lnSpc>
                <a:spcPct val="150000"/>
              </a:lnSpc>
            </a:pPr>
            <a:r>
              <a:rPr lang="en-US" altLang="zh-CN" sz="1800" b="1" dirty="0">
                <a:latin typeface="微软雅黑" pitchFamily="34" charset="-122"/>
                <a:ea typeface="微软雅黑" pitchFamily="34" charset="-122"/>
              </a:rPr>
              <a:t>Week-6, 	10</a:t>
            </a:r>
            <a:r>
              <a:rPr lang="zh-CN" altLang="en-US" sz="1800" b="1" dirty="0">
                <a:latin typeface="微软雅黑" pitchFamily="34" charset="-122"/>
                <a:ea typeface="微软雅黑" pitchFamily="34" charset="-122"/>
              </a:rPr>
              <a:t>月</a:t>
            </a:r>
            <a:r>
              <a:rPr lang="en-US" altLang="zh-CN" sz="1800" b="1" dirty="0">
                <a:latin typeface="微软雅黑" pitchFamily="34" charset="-122"/>
                <a:ea typeface="微软雅黑" pitchFamily="34" charset="-122"/>
              </a:rPr>
              <a:t>7</a:t>
            </a:r>
            <a:r>
              <a:rPr lang="zh-CN" altLang="en-US" sz="1800" b="1" dirty="0">
                <a:latin typeface="微软雅黑" pitchFamily="34" charset="-122"/>
                <a:ea typeface="微软雅黑" pitchFamily="34" charset="-122"/>
              </a:rPr>
              <a:t>日 </a:t>
            </a:r>
            <a:r>
              <a:rPr lang="en-US" altLang="zh-CN" sz="1800" b="1"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比特币的 安全机制、激励策略 与 比特币社区</a:t>
            </a:r>
            <a:endParaRPr lang="en-US" altLang="zh-CN" sz="1800" b="1" dirty="0">
              <a:latin typeface="微软雅黑" pitchFamily="34" charset="-122"/>
              <a:ea typeface="微软雅黑" pitchFamily="34" charset="-122"/>
            </a:endParaRPr>
          </a:p>
          <a:p>
            <a:pPr lvl="1">
              <a:lnSpc>
                <a:spcPct val="150000"/>
              </a:lnSpc>
            </a:pPr>
            <a:r>
              <a:rPr lang="en-US" altLang="zh-CN" sz="1800" b="1" dirty="0">
                <a:latin typeface="微软雅黑" pitchFamily="34" charset="-122"/>
                <a:ea typeface="微软雅黑" pitchFamily="34" charset="-122"/>
              </a:rPr>
              <a:t>Week-7, 	10</a:t>
            </a:r>
            <a:r>
              <a:rPr lang="zh-CN" altLang="en-US" sz="1800" b="1" dirty="0">
                <a:latin typeface="微软雅黑" pitchFamily="34" charset="-122"/>
                <a:ea typeface="微软雅黑" pitchFamily="34" charset="-122"/>
              </a:rPr>
              <a:t>月</a:t>
            </a:r>
            <a:r>
              <a:rPr lang="en-US" altLang="zh-CN" sz="1800" b="1" dirty="0">
                <a:latin typeface="微软雅黑" pitchFamily="34" charset="-122"/>
                <a:ea typeface="微软雅黑" pitchFamily="34" charset="-122"/>
              </a:rPr>
              <a:t>14</a:t>
            </a:r>
            <a:r>
              <a:rPr lang="zh-CN" altLang="en-US" sz="1800" b="1" dirty="0">
                <a:latin typeface="微软雅黑" pitchFamily="34" charset="-122"/>
                <a:ea typeface="微软雅黑" pitchFamily="34" charset="-122"/>
              </a:rPr>
              <a:t>日 </a:t>
            </a:r>
            <a:r>
              <a:rPr lang="en-US" altLang="zh-CN" sz="1800" b="1"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比特币网络、匿名、与监管</a:t>
            </a:r>
            <a:endParaRPr lang="zh-CN" altLang="en-US" sz="1800" b="1" dirty="0">
              <a:solidFill>
                <a:srgbClr val="FF0000"/>
              </a:solidFill>
              <a:latin typeface="微软雅黑" pitchFamily="34" charset="-122"/>
              <a:ea typeface="微软雅黑" pitchFamily="34" charset="-122"/>
            </a:endParaRPr>
          </a:p>
          <a:p>
            <a:pPr lvl="1">
              <a:lnSpc>
                <a:spcPct val="150000"/>
              </a:lnSpc>
            </a:pPr>
            <a:r>
              <a:rPr lang="en-US" altLang="zh-CN" sz="1800" b="1" dirty="0">
                <a:solidFill>
                  <a:schemeClr val="accent1">
                    <a:lumMod val="75000"/>
                  </a:schemeClr>
                </a:solidFill>
                <a:latin typeface="微软雅黑" pitchFamily="34" charset="-122"/>
                <a:ea typeface="微软雅黑" pitchFamily="34" charset="-122"/>
              </a:rPr>
              <a:t>Week-8, 	10</a:t>
            </a:r>
            <a:r>
              <a:rPr lang="zh-CN" altLang="en-US" sz="1800" b="1" dirty="0">
                <a:solidFill>
                  <a:schemeClr val="accent1">
                    <a:lumMod val="75000"/>
                  </a:schemeClr>
                </a:solidFill>
                <a:latin typeface="微软雅黑" pitchFamily="34" charset="-122"/>
                <a:ea typeface="微软雅黑" pitchFamily="34" charset="-122"/>
              </a:rPr>
              <a:t>月</a:t>
            </a:r>
            <a:r>
              <a:rPr lang="en-US" altLang="zh-CN" sz="1800" b="1" dirty="0">
                <a:solidFill>
                  <a:schemeClr val="accent1">
                    <a:lumMod val="75000"/>
                  </a:schemeClr>
                </a:solidFill>
                <a:latin typeface="微软雅黑" pitchFamily="34" charset="-122"/>
                <a:ea typeface="微软雅黑" pitchFamily="34" charset="-122"/>
              </a:rPr>
              <a:t>21</a:t>
            </a:r>
            <a:r>
              <a:rPr lang="zh-CN" altLang="en-US" sz="1800" b="1" dirty="0">
                <a:solidFill>
                  <a:schemeClr val="accent1">
                    <a:lumMod val="75000"/>
                  </a:schemeClr>
                </a:solidFill>
                <a:latin typeface="微软雅黑" pitchFamily="34" charset="-122"/>
                <a:ea typeface="微软雅黑" pitchFamily="34" charset="-122"/>
              </a:rPr>
              <a:t>日 </a:t>
            </a:r>
            <a:r>
              <a:rPr lang="en-US" altLang="zh-CN" sz="1800" b="1" dirty="0">
                <a:solidFill>
                  <a:schemeClr val="accent1">
                    <a:lumMod val="75000"/>
                  </a:schemeClr>
                </a:solidFill>
                <a:latin typeface="微软雅黑" pitchFamily="34" charset="-122"/>
                <a:ea typeface="微软雅黑" pitchFamily="34" charset="-122"/>
              </a:rPr>
              <a:t>	</a:t>
            </a:r>
            <a:r>
              <a:rPr lang="zh-CN" altLang="en-US" sz="1800" b="1" dirty="0">
                <a:solidFill>
                  <a:schemeClr val="accent1">
                    <a:lumMod val="75000"/>
                  </a:schemeClr>
                </a:solidFill>
                <a:latin typeface="微软雅黑" pitchFamily="34" charset="-122"/>
                <a:ea typeface="微软雅黑" pitchFamily="34" charset="-122"/>
              </a:rPr>
              <a:t>以太坊概述、数据结构 与 共识机制</a:t>
            </a:r>
            <a:endParaRPr lang="en-US" altLang="zh-CN" sz="1800" b="1" dirty="0">
              <a:solidFill>
                <a:schemeClr val="accent1">
                  <a:lumMod val="75000"/>
                </a:schemeClr>
              </a:solidFill>
              <a:latin typeface="微软雅黑" pitchFamily="34" charset="-122"/>
              <a:ea typeface="微软雅黑" pitchFamily="34" charset="-122"/>
            </a:endParaRPr>
          </a:p>
          <a:p>
            <a:pPr lvl="1">
              <a:lnSpc>
                <a:spcPct val="150000"/>
              </a:lnSpc>
            </a:pPr>
            <a:r>
              <a:rPr lang="en-US" altLang="zh-CN" sz="1800" b="1" dirty="0">
                <a:solidFill>
                  <a:schemeClr val="accent1">
                    <a:lumMod val="75000"/>
                  </a:schemeClr>
                </a:solidFill>
                <a:latin typeface="微软雅黑" pitchFamily="34" charset="-122"/>
                <a:ea typeface="微软雅黑" pitchFamily="34" charset="-122"/>
              </a:rPr>
              <a:t>Week-9, 	10</a:t>
            </a:r>
            <a:r>
              <a:rPr lang="zh-CN" altLang="en-US" sz="1800" b="1" dirty="0">
                <a:solidFill>
                  <a:schemeClr val="accent1">
                    <a:lumMod val="75000"/>
                  </a:schemeClr>
                </a:solidFill>
                <a:latin typeface="微软雅黑" pitchFamily="34" charset="-122"/>
                <a:ea typeface="微软雅黑" pitchFamily="34" charset="-122"/>
              </a:rPr>
              <a:t>月</a:t>
            </a:r>
            <a:r>
              <a:rPr lang="en-US" altLang="zh-CN" sz="1800" b="1" dirty="0">
                <a:solidFill>
                  <a:schemeClr val="accent1">
                    <a:lumMod val="75000"/>
                  </a:schemeClr>
                </a:solidFill>
                <a:latin typeface="微软雅黑" pitchFamily="34" charset="-122"/>
                <a:ea typeface="微软雅黑" pitchFamily="34" charset="-122"/>
              </a:rPr>
              <a:t>28</a:t>
            </a:r>
            <a:r>
              <a:rPr lang="zh-CN" altLang="en-US" sz="1800" b="1" dirty="0">
                <a:solidFill>
                  <a:schemeClr val="accent1">
                    <a:lumMod val="75000"/>
                  </a:schemeClr>
                </a:solidFill>
                <a:latin typeface="微软雅黑" pitchFamily="34" charset="-122"/>
                <a:ea typeface="微软雅黑" pitchFamily="34" charset="-122"/>
              </a:rPr>
              <a:t>日 </a:t>
            </a:r>
            <a:r>
              <a:rPr lang="en-US" altLang="zh-CN" sz="1800" b="1" dirty="0">
                <a:solidFill>
                  <a:schemeClr val="accent1">
                    <a:lumMod val="75000"/>
                  </a:schemeClr>
                </a:solidFill>
                <a:latin typeface="微软雅黑" pitchFamily="34" charset="-122"/>
                <a:ea typeface="微软雅黑" pitchFamily="34" charset="-122"/>
              </a:rPr>
              <a:t>	</a:t>
            </a:r>
            <a:r>
              <a:rPr lang="zh-CN" altLang="en-US" sz="1800" b="1" dirty="0">
                <a:solidFill>
                  <a:schemeClr val="accent1">
                    <a:lumMod val="75000"/>
                  </a:schemeClr>
                </a:solidFill>
                <a:latin typeface="微软雅黑" pitchFamily="34" charset="-122"/>
                <a:ea typeface="微软雅黑" pitchFamily="34" charset="-122"/>
              </a:rPr>
              <a:t>智能合约</a:t>
            </a:r>
            <a:r>
              <a:rPr lang="en-US" altLang="zh-CN" sz="1800" b="1"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 </a:t>
            </a:r>
            <a:r>
              <a:rPr lang="en-US" altLang="zh-CN" sz="1800" b="1"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  </a:t>
            </a:r>
          </a:p>
          <a:p>
            <a:pPr lvl="1">
              <a:lnSpc>
                <a:spcPct val="150000"/>
              </a:lnSpc>
            </a:pPr>
            <a:r>
              <a:rPr lang="en-US" altLang="zh-CN" sz="1800" b="1" dirty="0">
                <a:solidFill>
                  <a:srgbClr val="00C000"/>
                </a:solidFill>
                <a:latin typeface="微软雅黑" pitchFamily="34" charset="-122"/>
                <a:ea typeface="微软雅黑" pitchFamily="34" charset="-122"/>
              </a:rPr>
              <a:t>Week-10, 11</a:t>
            </a:r>
            <a:r>
              <a:rPr lang="zh-CN" altLang="en-US" sz="1800" b="1" dirty="0">
                <a:solidFill>
                  <a:srgbClr val="00C000"/>
                </a:solidFill>
                <a:latin typeface="微软雅黑" pitchFamily="34" charset="-122"/>
                <a:ea typeface="微软雅黑" pitchFamily="34" charset="-122"/>
              </a:rPr>
              <a:t>月</a:t>
            </a:r>
            <a:r>
              <a:rPr lang="en-US" altLang="zh-CN" sz="1800" b="1" dirty="0">
                <a:solidFill>
                  <a:srgbClr val="00C000"/>
                </a:solidFill>
                <a:latin typeface="微软雅黑" pitchFamily="34" charset="-122"/>
                <a:ea typeface="微软雅黑" pitchFamily="34" charset="-122"/>
              </a:rPr>
              <a:t>4</a:t>
            </a:r>
            <a:r>
              <a:rPr lang="zh-CN" altLang="en-US" sz="1800" b="1" dirty="0">
                <a:solidFill>
                  <a:srgbClr val="00C000"/>
                </a:solidFill>
                <a:latin typeface="微软雅黑" pitchFamily="34" charset="-122"/>
                <a:ea typeface="微软雅黑" pitchFamily="34" charset="-122"/>
              </a:rPr>
              <a:t>日 </a:t>
            </a:r>
            <a:r>
              <a:rPr lang="en-US" altLang="zh-CN" sz="1800" b="1" dirty="0">
                <a:solidFill>
                  <a:srgbClr val="00C000"/>
                </a:solidFill>
                <a:latin typeface="微软雅黑" pitchFamily="34" charset="-122"/>
                <a:ea typeface="微软雅黑" pitchFamily="34" charset="-122"/>
              </a:rPr>
              <a:t>	</a:t>
            </a:r>
            <a:r>
              <a:rPr lang="zh-CN" altLang="en-US" sz="1800" b="1" dirty="0">
                <a:solidFill>
                  <a:srgbClr val="00C000"/>
                </a:solidFill>
                <a:latin typeface="微软雅黑" pitchFamily="34" charset="-122"/>
                <a:ea typeface="微软雅黑" pitchFamily="34" charset="-122"/>
              </a:rPr>
              <a:t>考试周（不上课）</a:t>
            </a:r>
            <a:endParaRPr lang="zh-CN" altLang="en-US" sz="1800" b="1" dirty="0">
              <a:solidFill>
                <a:srgbClr val="0432FF"/>
              </a:solidFill>
              <a:latin typeface="微软雅黑" pitchFamily="34" charset="-122"/>
              <a:ea typeface="微软雅黑" pitchFamily="34" charset="-122"/>
            </a:endParaRPr>
          </a:p>
          <a:p>
            <a:endParaRPr lang="zh-CN" altLang="en-US" sz="1400" b="1" dirty="0"/>
          </a:p>
        </p:txBody>
      </p:sp>
      <p:pic>
        <p:nvPicPr>
          <p:cNvPr id="6" name="Picture 5"/>
          <p:cNvPicPr>
            <a:picLocks noChangeAspect="1"/>
          </p:cNvPicPr>
          <p:nvPr/>
        </p:nvPicPr>
        <p:blipFill>
          <a:blip r:embed="rId3"/>
          <a:stretch>
            <a:fillRect/>
          </a:stretch>
        </p:blipFill>
        <p:spPr>
          <a:xfrm>
            <a:off x="72967" y="4530506"/>
            <a:ext cx="616066" cy="3621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dirty="0"/>
              <a:t>处理不一致</a:t>
            </a:r>
            <a:endParaRPr lang="en-US" dirty="0"/>
          </a:p>
        </p:txBody>
      </p:sp>
      <p:sp>
        <p:nvSpPr>
          <p:cNvPr id="3" name="object 3"/>
          <p:cNvSpPr txBox="1">
            <a:spLocks noGrp="1"/>
          </p:cNvSpPr>
          <p:nvPr>
            <p:ph type="body" idx="1"/>
          </p:nvPr>
        </p:nvSpPr>
        <p:spPr>
          <a:xfrm>
            <a:off x="475894" y="1368598"/>
            <a:ext cx="8192211" cy="3073662"/>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pc="-5" dirty="0"/>
              <a:t>每个矿工继续使用一个版本的区块链</a:t>
            </a:r>
            <a:endParaRPr spc="-5" dirty="0"/>
          </a:p>
          <a:p>
            <a:pPr marL="756285" lvl="1" indent="-286385">
              <a:lnSpc>
                <a:spcPct val="100000"/>
              </a:lnSpc>
              <a:spcBef>
                <a:spcPts val="1610"/>
              </a:spcBef>
              <a:buClr>
                <a:srgbClr val="F79546"/>
              </a:buClr>
              <a:buFont typeface="Wingdings" panose="05000000000000000000"/>
              <a:buChar char=""/>
              <a:tabLst>
                <a:tab pos="756920" algn="l"/>
              </a:tabLst>
            </a:pPr>
            <a:r>
              <a:rPr lang="zh-CN" altLang="en-US" sz="1800" spc="-5" dirty="0">
                <a:latin typeface="微软雅黑"/>
                <a:cs typeface="微软雅黑"/>
              </a:rPr>
              <a:t>第一个新生成的块导致最长的链</a:t>
            </a:r>
          </a:p>
          <a:p>
            <a:pPr marL="756285" lvl="1" indent="-286385">
              <a:lnSpc>
                <a:spcPct val="100000"/>
              </a:lnSpc>
              <a:spcBef>
                <a:spcPts val="1610"/>
              </a:spcBef>
              <a:buClr>
                <a:srgbClr val="F79546"/>
              </a:buClr>
              <a:buFont typeface="Wingdings" panose="05000000000000000000"/>
              <a:buChar char=""/>
              <a:tabLst>
                <a:tab pos="756920" algn="l"/>
              </a:tabLst>
            </a:pPr>
            <a:r>
              <a:rPr lang="zh-CN" altLang="en-US" sz="1800" spc="-5" dirty="0">
                <a:latin typeface="微软雅黑"/>
                <a:cs typeface="微软雅黑"/>
              </a:rPr>
              <a:t>一旦收到该块，所有节点将切换到最长链</a:t>
            </a:r>
            <a:endParaRPr sz="1500" dirty="0">
              <a:latin typeface="Times New Roman" panose="02020503050405090304"/>
              <a:cs typeface="Times New Roman" panose="02020503050405090304"/>
            </a:endParaRPr>
          </a:p>
          <a:p>
            <a:pPr marL="355600" indent="-342900">
              <a:lnSpc>
                <a:spcPct val="100000"/>
              </a:lnSpc>
              <a:buClr>
                <a:srgbClr val="C00000"/>
              </a:buClr>
              <a:buFont typeface="Wingdings" panose="05000000000000000000"/>
              <a:buChar char=""/>
              <a:tabLst>
                <a:tab pos="355600" algn="l"/>
              </a:tabLst>
            </a:pPr>
            <a:r>
              <a:rPr lang="zh-CN" altLang="en-US" spc="-210" dirty="0"/>
              <a:t>较短链中存在的交易：</a:t>
            </a:r>
            <a:r>
              <a:rPr spc="15" dirty="0"/>
              <a:t> </a:t>
            </a:r>
            <a:endParaRPr lang="en-US" spc="15" dirty="0"/>
          </a:p>
          <a:p>
            <a:pPr marL="977900" lvl="1" indent="-457200">
              <a:buClr>
                <a:srgbClr val="C00000"/>
              </a:buClr>
              <a:buFont typeface="Arial" panose="020B0604020202090204" pitchFamily="34" charset="0"/>
              <a:buChar char="•"/>
              <a:tabLst>
                <a:tab pos="355600" algn="l"/>
              </a:tabLst>
            </a:pPr>
            <a:r>
              <a:rPr lang="zh-CN" altLang="en-US" spc="-5" dirty="0">
                <a:solidFill>
                  <a:srgbClr val="548ED4"/>
                </a:solidFill>
              </a:rPr>
              <a:t>没丢，</a:t>
            </a:r>
          </a:p>
          <a:p>
            <a:pPr marL="977900" lvl="1" indent="-457200">
              <a:buClr>
                <a:srgbClr val="C00000"/>
              </a:buClr>
              <a:buFont typeface="Arial" panose="020B0604020202090204" pitchFamily="34" charset="0"/>
              <a:buChar char="•"/>
              <a:tabLst>
                <a:tab pos="355600" algn="l"/>
              </a:tabLst>
            </a:pPr>
            <a:r>
              <a:rPr lang="zh-CN" altLang="en-US" spc="-5" dirty="0">
                <a:solidFill>
                  <a:srgbClr val="548ED4"/>
                </a:solidFill>
              </a:rPr>
              <a:t>但集成到下一个块</a:t>
            </a:r>
            <a:endParaRPr spc="-5" dirty="0">
              <a:solidFill>
                <a:srgbClr val="548ED4"/>
              </a:solidFill>
            </a:endParaRPr>
          </a:p>
        </p:txBody>
      </p:sp>
      <p:sp>
        <p:nvSpPr>
          <p:cNvPr id="6" name="object 6"/>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本课程概要</a:t>
            </a:r>
            <a:endParaRPr lang="en-US" dirty="0"/>
          </a:p>
        </p:txBody>
      </p:sp>
      <p:sp>
        <p:nvSpPr>
          <p:cNvPr id="3" name="Content Placeholder 2"/>
          <p:cNvSpPr>
            <a:spLocks noGrp="1"/>
          </p:cNvSpPr>
          <p:nvPr>
            <p:ph idx="1"/>
          </p:nvPr>
        </p:nvSpPr>
        <p:spPr>
          <a:xfrm>
            <a:off x="1312605" y="1805048"/>
            <a:ext cx="7417057" cy="4519551"/>
          </a:xfrm>
        </p:spPr>
        <p:txBody>
          <a:bodyPr/>
          <a:lstStyle/>
          <a:p>
            <a:r>
              <a:rPr lang="en-US" altLang="zh-CN" dirty="0"/>
              <a:t>Part</a:t>
            </a:r>
            <a:r>
              <a:rPr lang="zh-CN" altLang="en-US" dirty="0"/>
              <a:t> </a:t>
            </a:r>
            <a:r>
              <a:rPr lang="en-US" altLang="zh-CN" dirty="0"/>
              <a:t>1:</a:t>
            </a:r>
            <a:r>
              <a:rPr lang="zh-CN" altLang="en-US" dirty="0"/>
              <a:t> 比特币 网络</a:t>
            </a:r>
            <a:endParaRPr lang="en-US" altLang="zh-CN" dirty="0"/>
          </a:p>
          <a:p>
            <a:endParaRPr lang="en-US" dirty="0"/>
          </a:p>
          <a:p>
            <a:r>
              <a:rPr lang="en-US" altLang="zh-CN" dirty="0"/>
              <a:t>Part</a:t>
            </a:r>
            <a:r>
              <a:rPr lang="zh-CN" altLang="en-US" dirty="0"/>
              <a:t> </a:t>
            </a:r>
            <a:r>
              <a:rPr lang="en-US" altLang="zh-CN" dirty="0"/>
              <a:t>2:</a:t>
            </a:r>
            <a:r>
              <a:rPr lang="zh-CN" altLang="en-US" dirty="0"/>
              <a:t> 匿名</a:t>
            </a:r>
            <a:endParaRPr lang="en-US" altLang="zh-CN" dirty="0"/>
          </a:p>
          <a:p>
            <a:endParaRPr lang="en-US" altLang="zh-CN" dirty="0"/>
          </a:p>
          <a:p>
            <a:r>
              <a:rPr lang="en-US" altLang="zh-CN" dirty="0"/>
              <a:t>Part</a:t>
            </a:r>
            <a:r>
              <a:rPr lang="zh-CN" altLang="en-US" dirty="0"/>
              <a:t> </a:t>
            </a:r>
            <a:r>
              <a:rPr lang="en-US" altLang="zh-CN" dirty="0"/>
              <a:t>3:</a:t>
            </a:r>
            <a:r>
              <a:rPr lang="zh-CN" altLang="en-US" dirty="0"/>
              <a:t> 监管</a:t>
            </a:r>
            <a:endParaRPr lang="en-US" altLang="zh-CN" dirty="0"/>
          </a:p>
          <a:p>
            <a:endParaRPr lang="en-US" altLang="zh-CN" dirty="0"/>
          </a:p>
        </p:txBody>
      </p:sp>
      <p:pic>
        <p:nvPicPr>
          <p:cNvPr id="4" name="Picture 3"/>
          <p:cNvPicPr>
            <a:picLocks noChangeAspect="1"/>
          </p:cNvPicPr>
          <p:nvPr/>
        </p:nvPicPr>
        <p:blipFill>
          <a:blip r:embed="rId2"/>
          <a:stretch>
            <a:fillRect/>
          </a:stretch>
        </p:blipFill>
        <p:spPr>
          <a:xfrm>
            <a:off x="381000" y="2931719"/>
            <a:ext cx="731682" cy="43009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400" y="2930525"/>
            <a:ext cx="7823200" cy="1131888"/>
          </a:xfrm>
        </p:spPr>
        <p:txBody>
          <a:bodyPr/>
          <a:lstStyle/>
          <a:p>
            <a:pPr marL="0" indent="0" algn="ctr">
              <a:buFont typeface="Monotype Sorts" pitchFamily="2" charset="2"/>
              <a:buNone/>
            </a:pPr>
            <a:r>
              <a:rPr lang="zh-CN" altLang="en-US" sz="3200" b="1" dirty="0">
                <a:effectLst>
                  <a:outerShdw blurRad="38100" dist="38100" dir="2700000" algn="tl">
                    <a:srgbClr val="C0C0C0"/>
                  </a:outerShdw>
                </a:effectLst>
                <a:latin typeface="微软雅黑" pitchFamily="34" charset="-122"/>
                <a:ea typeface="微软雅黑" pitchFamily="34" charset="-122"/>
              </a:rPr>
              <a:t>比特币网络的“匿名”特性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匿名 </a:t>
            </a:r>
            <a:r>
              <a:rPr lang="en-US" altLang="zh-CN" dirty="0"/>
              <a:t>(Anonymity)</a:t>
            </a:r>
            <a:endParaRPr lang="en-US" dirty="0"/>
          </a:p>
        </p:txBody>
      </p:sp>
      <p:sp>
        <p:nvSpPr>
          <p:cNvPr id="3" name="Content Placeholder 2"/>
          <p:cNvSpPr>
            <a:spLocks noGrp="1"/>
          </p:cNvSpPr>
          <p:nvPr>
            <p:ph idx="1"/>
          </p:nvPr>
        </p:nvSpPr>
        <p:spPr/>
        <p:txBody>
          <a:bodyPr/>
          <a:lstStyle/>
          <a:p>
            <a:r>
              <a:rPr lang="zh-CN" altLang="en-US" sz="2200" dirty="0"/>
              <a:t>匿名：不使用名字</a:t>
            </a:r>
            <a:endParaRPr lang="en-US" altLang="zh-CN" sz="2200" dirty="0"/>
          </a:p>
          <a:p>
            <a:r>
              <a:rPr lang="zh-CN" altLang="en-US" sz="2200" dirty="0"/>
              <a:t>化名：不用真实姓名</a:t>
            </a:r>
            <a:endParaRPr lang="en-US" altLang="zh-CN" sz="2200" dirty="0"/>
          </a:p>
          <a:p>
            <a:endParaRPr lang="en-US" sz="2200" dirty="0"/>
          </a:p>
          <a:p>
            <a:r>
              <a:rPr lang="zh-CN" altLang="en-US" sz="2200" dirty="0"/>
              <a:t>比特币账户的地址：公钥哈希值</a:t>
            </a:r>
            <a:endParaRPr lang="en-US" altLang="zh-CN" sz="2200" dirty="0"/>
          </a:p>
          <a:p>
            <a:endParaRPr lang="en-US" sz="2200" dirty="0"/>
          </a:p>
          <a:p>
            <a:r>
              <a:rPr lang="zh-CN" altLang="en-US" sz="2200" dirty="0"/>
              <a:t>计算机科学中，匿名是</a:t>
            </a:r>
            <a:endParaRPr lang="en-US" altLang="zh-CN" sz="2200" dirty="0"/>
          </a:p>
          <a:p>
            <a:pPr lvl="1"/>
            <a:r>
              <a:rPr lang="zh-CN" altLang="en-US" sz="2200" dirty="0">
                <a:solidFill>
                  <a:srgbClr val="0432FF"/>
                </a:solidFill>
              </a:rPr>
              <a:t>无关联 </a:t>
            </a:r>
            <a:r>
              <a:rPr lang="en-US" altLang="zh-CN" sz="2200" dirty="0"/>
              <a:t>(</a:t>
            </a:r>
            <a:r>
              <a:rPr lang="en-US" altLang="zh-CN" sz="2200" dirty="0" err="1">
                <a:solidFill>
                  <a:srgbClr val="0432FF"/>
                </a:solidFill>
              </a:rPr>
              <a:t>unlinkability</a:t>
            </a:r>
            <a:r>
              <a:rPr lang="en-US" altLang="zh-CN" sz="2200" dirty="0"/>
              <a:t>)</a:t>
            </a:r>
            <a:r>
              <a:rPr lang="zh-CN" altLang="en-US" sz="2200" dirty="0"/>
              <a:t> 的化名</a:t>
            </a:r>
            <a:endParaRPr lang="en-US" sz="2200" dirty="0"/>
          </a:p>
          <a:p>
            <a:endParaRPr lang="en-US" altLang="zh-CN" sz="2200" dirty="0"/>
          </a:p>
          <a:p>
            <a:r>
              <a:rPr lang="en-US" altLang="zh-CN" sz="2200" dirty="0"/>
              <a:t>Questions:</a:t>
            </a:r>
            <a:r>
              <a:rPr lang="zh-CN" altLang="en-US" sz="2200" dirty="0"/>
              <a:t> 匿名对加密数字货币</a:t>
            </a:r>
            <a:endParaRPr lang="en-US" altLang="zh-CN" sz="2200" dirty="0"/>
          </a:p>
          <a:p>
            <a:pPr lvl="1"/>
            <a:r>
              <a:rPr lang="zh-CN" altLang="en-US" sz="2200" dirty="0"/>
              <a:t>有什么好处？</a:t>
            </a:r>
            <a:endParaRPr lang="en-US" altLang="zh-CN" sz="2200" dirty="0"/>
          </a:p>
          <a:p>
            <a:pPr lvl="1"/>
            <a:r>
              <a:rPr lang="zh-CN" altLang="en-US" sz="2200" dirty="0"/>
              <a:t>有什么负面作用？</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匿名性的必要性</a:t>
            </a:r>
            <a:endParaRPr lang="en-US" dirty="0"/>
          </a:p>
        </p:txBody>
      </p:sp>
      <p:sp>
        <p:nvSpPr>
          <p:cNvPr id="3" name="Content Placeholder 2"/>
          <p:cNvSpPr>
            <a:spLocks noGrp="1"/>
          </p:cNvSpPr>
          <p:nvPr>
            <p:ph idx="1"/>
          </p:nvPr>
        </p:nvSpPr>
        <p:spPr/>
        <p:txBody>
          <a:bodyPr/>
          <a:lstStyle/>
          <a:p>
            <a:r>
              <a:rPr lang="zh-CN" altLang="en-US" dirty="0"/>
              <a:t>为何人们需要匿名性？</a:t>
            </a:r>
            <a:endParaRPr lang="en-US" altLang="zh-CN" dirty="0"/>
          </a:p>
          <a:p>
            <a:pPr lvl="1"/>
            <a:r>
              <a:rPr lang="zh-CN" altLang="en-US" sz="2000" dirty="0"/>
              <a:t>比特币是一个公链系统：</a:t>
            </a:r>
            <a:r>
              <a:rPr lang="en-US" altLang="zh-CN" sz="2000" dirty="0"/>
              <a:t>Open</a:t>
            </a:r>
          </a:p>
          <a:p>
            <a:pPr lvl="1"/>
            <a:r>
              <a:rPr lang="zh-CN" altLang="en-US" sz="2000" dirty="0"/>
              <a:t>一旦暴露身份，所有隐私不保</a:t>
            </a:r>
            <a:endParaRPr lang="en-US" altLang="zh-CN" sz="2000" dirty="0"/>
          </a:p>
          <a:p>
            <a:pPr lvl="1"/>
            <a:endParaRPr lang="en-US" altLang="zh-CN" sz="2400" dirty="0"/>
          </a:p>
          <a:p>
            <a:r>
              <a:rPr lang="zh-CN" altLang="en-US" sz="2400" dirty="0"/>
              <a:t>主要的担心：隐私问题</a:t>
            </a:r>
            <a:endParaRPr lang="en-US" altLang="zh-CN" sz="2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691"/>
            <a:ext cx="8280400" cy="400110"/>
          </a:xfrm>
          <a:prstGeom prst="rect">
            <a:avLst/>
          </a:prstGeom>
        </p:spPr>
        <p:txBody>
          <a:bodyPr vert="horz" wrap="square" lIns="0" tIns="0" rIns="0" bIns="0" rtlCol="0">
            <a:spAutoFit/>
          </a:bodyPr>
          <a:lstStyle/>
          <a:p>
            <a:pPr marL="62230">
              <a:lnSpc>
                <a:spcPct val="100000"/>
              </a:lnSpc>
            </a:pPr>
            <a:r>
              <a:rPr lang="en-US" altLang="zh-CN" sz="2600" spc="-5" dirty="0">
                <a:solidFill>
                  <a:srgbClr val="C00000"/>
                </a:solidFill>
              </a:rPr>
              <a:t>P2P </a:t>
            </a:r>
            <a:r>
              <a:rPr lang="zh-CN" altLang="en-US" sz="2600" spc="-5" dirty="0">
                <a:solidFill>
                  <a:srgbClr val="C00000"/>
                </a:solidFill>
              </a:rPr>
              <a:t>区块链网络中的隐私问题</a:t>
            </a:r>
            <a:endParaRPr sz="2600" dirty="0"/>
          </a:p>
        </p:txBody>
      </p:sp>
      <p:sp>
        <p:nvSpPr>
          <p:cNvPr id="5" name="object 5"/>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25</a:t>
            </a:fld>
            <a:endParaRPr dirty="0"/>
          </a:p>
        </p:txBody>
      </p:sp>
      <p:sp>
        <p:nvSpPr>
          <p:cNvPr id="3" name="object 3"/>
          <p:cNvSpPr txBox="1"/>
          <p:nvPr/>
        </p:nvSpPr>
        <p:spPr>
          <a:xfrm>
            <a:off x="371043" y="1259805"/>
            <a:ext cx="8336712" cy="4100803"/>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200" spc="-10" dirty="0">
                <a:latin typeface="Arial" panose="020B0604020202090204" pitchFamily="34" charset="0"/>
                <a:ea typeface="Arial" panose="020B0604020202090204" pitchFamily="34" charset="0"/>
                <a:cs typeface="Arial" panose="020B0604020202090204" pitchFamily="34" charset="0"/>
              </a:rPr>
              <a:t>关于</a:t>
            </a:r>
            <a:r>
              <a:rPr lang="en-US" altLang="zh-CN" sz="2200" spc="-10" dirty="0">
                <a:latin typeface="Arial" panose="020B0604020202090204" pitchFamily="34" charset="0"/>
                <a:ea typeface="Arial" panose="020B0604020202090204" pitchFamily="34" charset="0"/>
                <a:cs typeface="Arial" panose="020B0604020202090204" pitchFamily="34" charset="0"/>
              </a:rPr>
              <a:t>TX</a:t>
            </a:r>
            <a:r>
              <a:rPr lang="zh-CN" altLang="en-US" sz="2200" spc="-10" dirty="0">
                <a:latin typeface="Arial" panose="020B0604020202090204" pitchFamily="34" charset="0"/>
                <a:ea typeface="Arial" panose="020B0604020202090204" pitchFamily="34" charset="0"/>
                <a:cs typeface="Arial" panose="020B0604020202090204" pitchFamily="34" charset="0"/>
              </a:rPr>
              <a:t>图的比特币隐私研究</a:t>
            </a:r>
            <a:r>
              <a:rPr lang="en-US" altLang="zh-CN" sz="2200" spc="-5" dirty="0">
                <a:solidFill>
                  <a:srgbClr val="0432FF"/>
                </a:solidFill>
                <a:latin typeface="Arial" panose="020B0604020202090204" pitchFamily="34" charset="0"/>
                <a:ea typeface="Arial" panose="020B0604020202090204" pitchFamily="34" charset="0"/>
                <a:cs typeface="Arial" panose="020B0604020202090204" pitchFamily="34" charset="0"/>
              </a:rPr>
              <a:t>(</a:t>
            </a:r>
            <a:r>
              <a:rPr lang="zh-CN" altLang="en-US" sz="2200" spc="-5" dirty="0">
                <a:solidFill>
                  <a:srgbClr val="0432FF"/>
                </a:solidFill>
                <a:latin typeface="Arial" panose="020B0604020202090204" pitchFamily="34" charset="0"/>
                <a:ea typeface="Arial" panose="020B0604020202090204" pitchFamily="34" charset="0"/>
                <a:cs typeface="Arial" panose="020B0604020202090204" pitchFamily="34" charset="0"/>
              </a:rPr>
              <a:t>交易图谱</a:t>
            </a:r>
            <a:r>
              <a:rPr lang="en-US" altLang="zh-CN" sz="2200" spc="-5" dirty="0">
                <a:solidFill>
                  <a:srgbClr val="0432FF"/>
                </a:solidFill>
                <a:latin typeface="Arial" panose="020B0604020202090204" pitchFamily="34" charset="0"/>
                <a:ea typeface="Arial" panose="020B0604020202090204" pitchFamily="34" charset="0"/>
                <a:cs typeface="Arial" panose="020B0604020202090204" pitchFamily="34" charset="0"/>
              </a:rPr>
              <a:t>)</a:t>
            </a:r>
            <a:endParaRPr sz="2200" dirty="0">
              <a:solidFill>
                <a:srgbClr val="0432FF"/>
              </a:solidFill>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610"/>
              </a:spcBef>
              <a:buClr>
                <a:srgbClr val="F79546"/>
              </a:buClr>
              <a:buFont typeface="Wingdings" panose="05000000000000000000"/>
              <a:buChar char=""/>
              <a:tabLst>
                <a:tab pos="756920" algn="l"/>
              </a:tabLst>
            </a:pPr>
            <a:r>
              <a:rPr lang="zh-CN" altLang="en-US" spc="-5" dirty="0">
                <a:latin typeface="Arial" panose="020B0604020202090204" pitchFamily="34" charset="0"/>
                <a:ea typeface="Arial" panose="020B0604020202090204" pitchFamily="34" charset="0"/>
                <a:cs typeface="Arial" panose="020B0604020202090204" pitchFamily="34" charset="0"/>
              </a:rPr>
              <a:t>链接用户的不同比特币地址</a:t>
            </a:r>
            <a:endParaRPr lang="en-US" sz="1800" spc="-5" dirty="0">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610"/>
              </a:spcBef>
              <a:buClr>
                <a:srgbClr val="F79546"/>
              </a:buClr>
              <a:buFont typeface="Wingdings" panose="05000000000000000000"/>
              <a:buChar char=""/>
              <a:tabLst>
                <a:tab pos="756920" algn="l"/>
              </a:tabLst>
            </a:pPr>
            <a:r>
              <a:rPr lang="zh-CN" altLang="en-US" sz="1800" dirty="0">
                <a:latin typeface="Arial" panose="020B0604020202090204" pitchFamily="34" charset="0"/>
                <a:ea typeface="Arial" panose="020B0604020202090204" pitchFamily="34" charset="0"/>
                <a:cs typeface="Arial" panose="020B0604020202090204" pitchFamily="34" charset="0"/>
              </a:rPr>
              <a:t>那么，你所有的</a:t>
            </a:r>
            <a:r>
              <a:rPr lang="en-US" altLang="zh-CN" sz="1800" dirty="0">
                <a:latin typeface="Arial" panose="020B0604020202090204" pitchFamily="34" charset="0"/>
                <a:ea typeface="Arial" panose="020B0604020202090204" pitchFamily="34" charset="0"/>
                <a:cs typeface="Arial" panose="020B0604020202090204" pitchFamily="34" charset="0"/>
              </a:rPr>
              <a:t>TX</a:t>
            </a:r>
            <a:r>
              <a:rPr lang="zh-CN" altLang="en-US" sz="1800" dirty="0">
                <a:latin typeface="Arial" panose="020B0604020202090204" pitchFamily="34" charset="0"/>
                <a:ea typeface="Arial" panose="020B0604020202090204" pitchFamily="34" charset="0"/>
                <a:cs typeface="Arial" panose="020B0604020202090204" pitchFamily="34" charset="0"/>
              </a:rPr>
              <a:t> </a:t>
            </a:r>
            <a:r>
              <a:rPr lang="en-US" altLang="zh-CN" sz="1800" dirty="0">
                <a:latin typeface="Arial" panose="020B0604020202090204" pitchFamily="34" charset="0"/>
                <a:ea typeface="Arial" panose="020B0604020202090204" pitchFamily="34" charset="0"/>
                <a:cs typeface="Arial" panose="020B0604020202090204" pitchFamily="34" charset="0"/>
              </a:rPr>
              <a:t>(</a:t>
            </a:r>
            <a:r>
              <a:rPr lang="zh-CN" altLang="en-US" sz="1800" dirty="0">
                <a:latin typeface="Arial" panose="020B0604020202090204" pitchFamily="34" charset="0"/>
                <a:ea typeface="Arial" panose="020B0604020202090204" pitchFamily="34" charset="0"/>
                <a:cs typeface="Arial" panose="020B0604020202090204" pitchFamily="34" charset="0"/>
              </a:rPr>
              <a:t>过去的，现在的，未来的</a:t>
            </a:r>
            <a:r>
              <a:rPr lang="en-US" altLang="zh-CN" dirty="0">
                <a:latin typeface="Arial" panose="020B0604020202090204" pitchFamily="34" charset="0"/>
                <a:ea typeface="Arial" panose="020B0604020202090204" pitchFamily="34" charset="0"/>
                <a:cs typeface="Arial" panose="020B0604020202090204" pitchFamily="34" charset="0"/>
              </a:rPr>
              <a:t>)</a:t>
            </a:r>
            <a:r>
              <a:rPr lang="zh-CN" altLang="en-US" dirty="0">
                <a:latin typeface="Arial" panose="020B0604020202090204" pitchFamily="34" charset="0"/>
                <a:ea typeface="Arial" panose="020B0604020202090204" pitchFamily="34" charset="0"/>
                <a:cs typeface="Arial" panose="020B0604020202090204" pitchFamily="34" charset="0"/>
              </a:rPr>
              <a:t> </a:t>
            </a:r>
            <a:r>
              <a:rPr lang="zh-CN" altLang="en-US" sz="1800" dirty="0">
                <a:latin typeface="Arial" panose="020B0604020202090204" pitchFamily="34" charset="0"/>
                <a:ea typeface="Arial" panose="020B0604020202090204" pitchFamily="34" charset="0"/>
                <a:cs typeface="Arial" panose="020B0604020202090204" pitchFamily="34" charset="0"/>
              </a:rPr>
              <a:t>都可以关联到你的身份</a:t>
            </a:r>
            <a:endParaRPr lang="en-US" altLang="zh-CN" sz="1800" dirty="0">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610"/>
              </a:spcBef>
              <a:buClr>
                <a:srgbClr val="F79546"/>
              </a:buClr>
              <a:buFont typeface="Wingdings" panose="05000000000000000000"/>
              <a:buChar char=""/>
              <a:tabLst>
                <a:tab pos="756920" algn="l"/>
              </a:tabLst>
            </a:pPr>
            <a:endParaRPr sz="1800" dirty="0">
              <a:latin typeface="Arial" panose="020B0604020202090204" pitchFamily="34" charset="0"/>
              <a:ea typeface="Arial" panose="020B0604020202090204" pitchFamily="34" charset="0"/>
              <a:cs typeface="Arial" panose="020B0604020202090204" pitchFamily="34" charset="0"/>
            </a:endParaRPr>
          </a:p>
          <a:p>
            <a:pPr lvl="1">
              <a:lnSpc>
                <a:spcPct val="100000"/>
              </a:lnSpc>
              <a:spcBef>
                <a:spcPts val="25"/>
              </a:spcBef>
              <a:buClr>
                <a:srgbClr val="F79546"/>
              </a:buClr>
              <a:buFont typeface="Wingdings" panose="05000000000000000000"/>
              <a:buChar char=""/>
            </a:pPr>
            <a:endParaRPr sz="1500" dirty="0">
              <a:latin typeface="Arial" panose="020B0604020202090204" pitchFamily="34" charset="0"/>
              <a:ea typeface="Arial" panose="020B0604020202090204" pitchFamily="34" charset="0"/>
              <a:cs typeface="Arial" panose="020B0604020202090204" pitchFamily="34" charset="0"/>
            </a:endParaRPr>
          </a:p>
          <a:p>
            <a:pPr marL="355600" indent="-342900">
              <a:lnSpc>
                <a:spcPct val="100000"/>
              </a:lnSpc>
              <a:buClr>
                <a:srgbClr val="C00000"/>
              </a:buClr>
              <a:buFont typeface="Wingdings" panose="05000000000000000000"/>
              <a:buChar char=""/>
              <a:tabLst>
                <a:tab pos="355600" algn="l"/>
              </a:tabLst>
            </a:pPr>
            <a:r>
              <a:rPr lang="zh-CN" altLang="en-US" sz="2200" b="1" spc="-5" dirty="0">
                <a:latin typeface="Arial" panose="020B0604020202090204" pitchFamily="34" charset="0"/>
                <a:ea typeface="Arial" panose="020B0604020202090204" pitchFamily="34" charset="0"/>
                <a:cs typeface="Arial" panose="020B0604020202090204" pitchFamily="34" charset="0"/>
              </a:rPr>
              <a:t>对此类 </a:t>
            </a:r>
            <a:r>
              <a:rPr lang="en-US" altLang="zh-CN" sz="2200" b="1" spc="-5" dirty="0">
                <a:latin typeface="Arial" panose="020B0604020202090204" pitchFamily="34" charset="0"/>
                <a:ea typeface="Arial" panose="020B0604020202090204" pitchFamily="34" charset="0"/>
                <a:cs typeface="Arial" panose="020B0604020202090204" pitchFamily="34" charset="0"/>
              </a:rPr>
              <a:t>P2P </a:t>
            </a:r>
            <a:r>
              <a:rPr lang="zh-CN" altLang="en-US" sz="2200" b="1" spc="-5" dirty="0">
                <a:latin typeface="Arial" panose="020B0604020202090204" pitchFamily="34" charset="0"/>
                <a:ea typeface="Arial" panose="020B0604020202090204" pitchFamily="34" charset="0"/>
                <a:cs typeface="Arial" panose="020B0604020202090204" pitchFamily="34" charset="0"/>
              </a:rPr>
              <a:t>网络的担忧</a:t>
            </a:r>
            <a:endParaRPr sz="2200" dirty="0">
              <a:latin typeface="Arial" panose="020B0604020202090204" pitchFamily="34" charset="0"/>
              <a:ea typeface="Arial" panose="020B0604020202090204" pitchFamily="34" charset="0"/>
              <a:cs typeface="Arial" panose="020B0604020202090204" pitchFamily="34" charset="0"/>
            </a:endParaRPr>
          </a:p>
          <a:p>
            <a:pPr marL="756285" marR="228600" lvl="1" indent="-286385">
              <a:lnSpc>
                <a:spcPct val="150000"/>
              </a:lnSpc>
              <a:spcBef>
                <a:spcPts val="535"/>
              </a:spcBef>
              <a:buClr>
                <a:srgbClr val="F79546"/>
              </a:buClr>
              <a:buFont typeface="Wingdings" panose="05000000000000000000"/>
              <a:buChar char=""/>
              <a:tabLst>
                <a:tab pos="756920" algn="l"/>
              </a:tabLst>
            </a:pPr>
            <a:r>
              <a:rPr lang="zh-CN" altLang="en-US" spc="-5" dirty="0">
                <a:solidFill>
                  <a:srgbClr val="C00000"/>
                </a:solidFill>
                <a:latin typeface="Arial" panose="020B0604020202090204" pitchFamily="34" charset="0"/>
                <a:ea typeface="Arial" panose="020B0604020202090204" pitchFamily="34" charset="0"/>
                <a:cs typeface="Arial" panose="020B0604020202090204" pitchFamily="34" charset="0"/>
              </a:rPr>
              <a:t>威胁：通过找到第一个广播它的节点来找出 </a:t>
            </a:r>
            <a:r>
              <a:rPr lang="en-US" altLang="zh-CN" spc="-5" dirty="0">
                <a:solidFill>
                  <a:srgbClr val="C00000"/>
                </a:solidFill>
                <a:latin typeface="Arial" panose="020B0604020202090204" pitchFamily="34" charset="0"/>
                <a:ea typeface="Arial" panose="020B0604020202090204" pitchFamily="34" charset="0"/>
                <a:cs typeface="Arial" panose="020B0604020202090204" pitchFamily="34" charset="0"/>
              </a:rPr>
              <a:t>TX </a:t>
            </a:r>
            <a:r>
              <a:rPr lang="zh-CN" altLang="en-US" spc="-5" dirty="0">
                <a:solidFill>
                  <a:srgbClr val="C00000"/>
                </a:solidFill>
                <a:latin typeface="Arial" panose="020B0604020202090204" pitchFamily="34" charset="0"/>
                <a:ea typeface="Arial" panose="020B0604020202090204" pitchFamily="34" charset="0"/>
                <a:cs typeface="Arial" panose="020B0604020202090204" pitchFamily="34" charset="0"/>
              </a:rPr>
              <a:t>的来源（</a:t>
            </a:r>
            <a:r>
              <a:rPr lang="en-US" altLang="zh-CN" spc="-5" dirty="0">
                <a:solidFill>
                  <a:srgbClr val="C00000"/>
                </a:solidFill>
                <a:latin typeface="Arial" panose="020B0604020202090204" pitchFamily="34" charset="0"/>
                <a:ea typeface="Arial" panose="020B0604020202090204" pitchFamily="34" charset="0"/>
                <a:cs typeface="Arial" panose="020B0604020202090204" pitchFamily="34" charset="0"/>
              </a:rPr>
              <a:t>IP </a:t>
            </a:r>
            <a:r>
              <a:rPr lang="zh-CN" altLang="en-US" spc="-5" dirty="0">
                <a:solidFill>
                  <a:srgbClr val="C00000"/>
                </a:solidFill>
                <a:latin typeface="Arial" panose="020B0604020202090204" pitchFamily="34" charset="0"/>
                <a:ea typeface="Arial" panose="020B0604020202090204" pitchFamily="34" charset="0"/>
                <a:cs typeface="Arial" panose="020B0604020202090204" pitchFamily="34" charset="0"/>
              </a:rPr>
              <a:t>地址）</a:t>
            </a:r>
            <a:endParaRPr sz="1800" dirty="0">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510"/>
              </a:spcBef>
              <a:buClr>
                <a:srgbClr val="F79546"/>
              </a:buClr>
              <a:buFont typeface="Wingdings" panose="05000000000000000000"/>
              <a:buChar char=""/>
              <a:tabLst>
                <a:tab pos="756920" algn="l"/>
              </a:tabLst>
            </a:pPr>
            <a:r>
              <a:rPr lang="zh-CN" altLang="en-US" spc="-170" dirty="0">
                <a:solidFill>
                  <a:srgbClr val="C00000"/>
                </a:solidFill>
                <a:latin typeface="Arial" panose="020B0604020202090204" pitchFamily="34" charset="0"/>
                <a:ea typeface="Arial" panose="020B0604020202090204" pitchFamily="34" charset="0"/>
                <a:cs typeface="Arial" panose="020B0604020202090204" pitchFamily="34" charset="0"/>
              </a:rPr>
              <a:t>需要克服</a:t>
            </a:r>
            <a:r>
              <a:rPr lang="en-US" altLang="zh-CN" sz="1800" spc="-170" dirty="0">
                <a:latin typeface="Arial" panose="020B0604020202090204" pitchFamily="34" charset="0"/>
                <a:ea typeface="Arial" panose="020B0604020202090204" pitchFamily="34" charset="0"/>
                <a:cs typeface="Arial" panose="020B0604020202090204" pitchFamily="34" charset="0"/>
              </a:rPr>
              <a:t>:</a:t>
            </a:r>
            <a:r>
              <a:rPr lang="zh-CN" altLang="en-US" sz="1800" spc="-170" dirty="0">
                <a:latin typeface="Arial" panose="020B0604020202090204" pitchFamily="34" charset="0"/>
                <a:ea typeface="Arial" panose="020B0604020202090204" pitchFamily="34" charset="0"/>
                <a:cs typeface="Arial" panose="020B0604020202090204" pitchFamily="34" charset="0"/>
              </a:rPr>
              <a:t> </a:t>
            </a:r>
            <a:endParaRPr lang="en-US" altLang="zh-CN" sz="1800" spc="-170" dirty="0">
              <a:latin typeface="Arial" panose="020B0604020202090204" pitchFamily="34" charset="0"/>
              <a:ea typeface="Arial" panose="020B0604020202090204" pitchFamily="34" charset="0"/>
              <a:cs typeface="Arial" panose="020B0604020202090204" pitchFamily="34" charset="0"/>
            </a:endParaRPr>
          </a:p>
          <a:p>
            <a:pPr marL="1212850" marR="62230" lvl="2" indent="-285750">
              <a:lnSpc>
                <a:spcPct val="150000"/>
              </a:lnSpc>
              <a:spcBef>
                <a:spcPts val="380"/>
              </a:spcBef>
              <a:buClr>
                <a:srgbClr val="006FC0"/>
              </a:buClr>
              <a:buSzPct val="119000"/>
              <a:buFont typeface="Wingdings" panose="05000000000000000000" pitchFamily="2" charset="2"/>
              <a:buChar char="§"/>
              <a:tabLst>
                <a:tab pos="1156335" algn="l"/>
              </a:tabLst>
            </a:pPr>
            <a:r>
              <a:rPr lang="zh-CN" altLang="en-US" sz="1600" spc="-5" dirty="0">
                <a:latin typeface="Arial" panose="020B0604020202090204" pitchFamily="34" charset="0"/>
                <a:ea typeface="Arial" panose="020B0604020202090204" pitchFamily="34" charset="0"/>
                <a:cs typeface="Arial" panose="020B0604020202090204" pitchFamily="34" charset="0"/>
              </a:rPr>
              <a:t>尝试连接到尽可能多的节点</a:t>
            </a:r>
          </a:p>
          <a:p>
            <a:pPr marL="1212850" marR="62230" lvl="2" indent="-285750">
              <a:lnSpc>
                <a:spcPct val="150000"/>
              </a:lnSpc>
              <a:spcBef>
                <a:spcPts val="380"/>
              </a:spcBef>
              <a:buClr>
                <a:srgbClr val="006FC0"/>
              </a:buClr>
              <a:buSzPct val="119000"/>
              <a:buFont typeface="Wingdings" panose="05000000000000000000" pitchFamily="2" charset="2"/>
              <a:buChar char="§"/>
              <a:tabLst>
                <a:tab pos="1156335" algn="l"/>
              </a:tabLst>
            </a:pPr>
            <a:r>
              <a:rPr lang="zh-CN" altLang="en-US" sz="1600" spc="-5" dirty="0">
                <a:latin typeface="Arial" panose="020B0604020202090204" pitchFamily="34" charset="0"/>
                <a:ea typeface="Arial" panose="020B0604020202090204" pitchFamily="34" charset="0"/>
                <a:cs typeface="Arial" panose="020B0604020202090204" pitchFamily="34" charset="0"/>
              </a:rPr>
              <a:t>以许多假身份加入网络，让许多其他节点连接到你</a:t>
            </a:r>
            <a:endParaRPr lang="en-US" altLang="zh-CN" sz="1600" dirty="0">
              <a:latin typeface="Arial" panose="020B0604020202090204" pitchFamily="34" charset="0"/>
              <a:ea typeface="Arial" panose="020B0604020202090204" pitchFamily="34" charset="0"/>
              <a:cs typeface="Arial" panose="020B060402020209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691"/>
            <a:ext cx="8280400" cy="400110"/>
          </a:xfrm>
          <a:prstGeom prst="rect">
            <a:avLst/>
          </a:prstGeom>
        </p:spPr>
        <p:txBody>
          <a:bodyPr vert="horz" wrap="square" lIns="0" tIns="0" rIns="0" bIns="0" rtlCol="0">
            <a:spAutoFit/>
          </a:bodyPr>
          <a:lstStyle/>
          <a:p>
            <a:pPr marL="62230">
              <a:lnSpc>
                <a:spcPct val="100000"/>
              </a:lnSpc>
            </a:pPr>
            <a:r>
              <a:rPr lang="zh-CN" altLang="en-US" sz="2600" spc="-5" dirty="0">
                <a:solidFill>
                  <a:srgbClr val="C00000"/>
                </a:solidFill>
              </a:rPr>
              <a:t>现实世界网络中的隐私问题</a:t>
            </a:r>
            <a:endParaRPr sz="2600" dirty="0"/>
          </a:p>
        </p:txBody>
      </p:sp>
      <p:sp>
        <p:nvSpPr>
          <p:cNvPr id="5" name="object 5"/>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26</a:t>
            </a:fld>
            <a:endParaRPr dirty="0"/>
          </a:p>
        </p:txBody>
      </p:sp>
      <p:sp>
        <p:nvSpPr>
          <p:cNvPr id="3" name="object 3"/>
          <p:cNvSpPr txBox="1"/>
          <p:nvPr/>
        </p:nvSpPr>
        <p:spPr>
          <a:xfrm>
            <a:off x="381000" y="1255207"/>
            <a:ext cx="8336712" cy="4729500"/>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200" spc="-10" dirty="0">
                <a:latin typeface="Arial" panose="020B0604020202090204" pitchFamily="34" charset="0"/>
                <a:ea typeface="Arial" panose="020B0604020202090204" pitchFamily="34" charset="0"/>
                <a:cs typeface="Arial" panose="020B0604020202090204" pitchFamily="34" charset="0"/>
              </a:rPr>
              <a:t>比特币交易所或 </a:t>
            </a:r>
            <a:r>
              <a:rPr lang="en-US" altLang="zh-CN" sz="2200" spc="-10" dirty="0">
                <a:latin typeface="Arial" panose="020B0604020202090204" pitchFamily="34" charset="0"/>
                <a:ea typeface="Arial" panose="020B0604020202090204" pitchFamily="34" charset="0"/>
                <a:cs typeface="Arial" panose="020B0604020202090204" pitchFamily="34" charset="0"/>
              </a:rPr>
              <a:t>BTC </a:t>
            </a:r>
            <a:r>
              <a:rPr lang="zh-CN" altLang="en-US" sz="2200" spc="-10" dirty="0">
                <a:latin typeface="Arial" panose="020B0604020202090204" pitchFamily="34" charset="0"/>
                <a:ea typeface="Arial" panose="020B0604020202090204" pitchFamily="34" charset="0"/>
                <a:cs typeface="Arial" panose="020B0604020202090204" pitchFamily="34" charset="0"/>
              </a:rPr>
              <a:t>钱包</a:t>
            </a:r>
            <a:endParaRPr sz="2200" dirty="0">
              <a:solidFill>
                <a:srgbClr val="0432FF"/>
              </a:solidFill>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610"/>
              </a:spcBef>
              <a:buClr>
                <a:srgbClr val="F79546"/>
              </a:buClr>
              <a:buFont typeface="Wingdings" panose="05000000000000000000"/>
              <a:buChar char=""/>
              <a:tabLst>
                <a:tab pos="756920" algn="l"/>
              </a:tabLst>
            </a:pPr>
            <a:r>
              <a:rPr lang="zh-CN" altLang="en-US" spc="-5" dirty="0">
                <a:latin typeface="Arial" panose="020B0604020202090204" pitchFamily="34" charset="0"/>
                <a:ea typeface="Arial" panose="020B0604020202090204" pitchFamily="34" charset="0"/>
                <a:cs typeface="Arial" panose="020B0604020202090204" pitchFamily="34" charset="0"/>
              </a:rPr>
              <a:t>他们需要你的身份证和信用卡</a:t>
            </a:r>
            <a:endParaRPr lang="en-US" altLang="zh-CN" sz="1800" spc="-5" dirty="0">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610"/>
              </a:spcBef>
              <a:buClr>
                <a:srgbClr val="F79546"/>
              </a:buClr>
              <a:buFont typeface="Wingdings" panose="05000000000000000000"/>
              <a:buChar char=""/>
              <a:tabLst>
                <a:tab pos="756920" algn="l"/>
              </a:tabLst>
            </a:pPr>
            <a:r>
              <a:rPr lang="zh-CN" altLang="en-US" dirty="0">
                <a:latin typeface="Arial" panose="020B0604020202090204" pitchFamily="34" charset="0"/>
                <a:ea typeface="Arial" panose="020B0604020202090204" pitchFamily="34" charset="0"/>
                <a:cs typeface="Arial" panose="020B0604020202090204" pitchFamily="34" charset="0"/>
              </a:rPr>
              <a:t>那么，某些比特币业务可以</a:t>
            </a:r>
            <a:r>
              <a:rPr lang="zh-CN" altLang="en-US" sz="1800" dirty="0">
                <a:latin typeface="Arial" panose="020B0604020202090204" pitchFamily="34" charset="0"/>
                <a:ea typeface="Arial" panose="020B0604020202090204" pitchFamily="34" charset="0"/>
                <a:cs typeface="Arial" panose="020B0604020202090204" pitchFamily="34" charset="0"/>
              </a:rPr>
              <a:t>关联到你的身份</a:t>
            </a:r>
            <a:endParaRPr sz="1800" dirty="0">
              <a:latin typeface="Arial" panose="020B0604020202090204" pitchFamily="34" charset="0"/>
              <a:ea typeface="Arial" panose="020B0604020202090204" pitchFamily="34" charset="0"/>
              <a:cs typeface="Arial" panose="020B0604020202090204" pitchFamily="34" charset="0"/>
            </a:endParaRPr>
          </a:p>
          <a:p>
            <a:pPr lvl="1">
              <a:lnSpc>
                <a:spcPct val="100000"/>
              </a:lnSpc>
              <a:spcBef>
                <a:spcPts val="25"/>
              </a:spcBef>
              <a:buClr>
                <a:srgbClr val="F79546"/>
              </a:buClr>
              <a:buFont typeface="Wingdings" panose="05000000000000000000"/>
              <a:buChar char=""/>
            </a:pPr>
            <a:endParaRPr sz="1500" dirty="0">
              <a:latin typeface="Arial" panose="020B0604020202090204" pitchFamily="34" charset="0"/>
              <a:ea typeface="Arial" panose="020B0604020202090204" pitchFamily="34" charset="0"/>
              <a:cs typeface="Arial" panose="020B0604020202090204" pitchFamily="34" charset="0"/>
            </a:endParaRPr>
          </a:p>
          <a:p>
            <a:pPr marL="355600" indent="-342900">
              <a:lnSpc>
                <a:spcPct val="100000"/>
              </a:lnSpc>
              <a:buClr>
                <a:srgbClr val="C00000"/>
              </a:buClr>
              <a:buFont typeface="Wingdings" panose="05000000000000000000"/>
              <a:buChar char=""/>
              <a:tabLst>
                <a:tab pos="355600" algn="l"/>
              </a:tabLst>
            </a:pPr>
            <a:r>
              <a:rPr lang="zh-CN" altLang="en-US" sz="2200" b="1" spc="-5" dirty="0">
                <a:latin typeface="Arial" panose="020B0604020202090204" pitchFamily="34" charset="0"/>
                <a:ea typeface="Arial" panose="020B0604020202090204" pitchFamily="34" charset="0"/>
                <a:cs typeface="Arial" panose="020B0604020202090204" pitchFamily="34" charset="0"/>
              </a:rPr>
              <a:t>对这种真实世界网络的担忧</a:t>
            </a:r>
            <a:endParaRPr sz="2200" dirty="0">
              <a:latin typeface="Arial" panose="020B0604020202090204" pitchFamily="34" charset="0"/>
              <a:ea typeface="Arial" panose="020B0604020202090204" pitchFamily="34" charset="0"/>
              <a:cs typeface="Arial" panose="020B0604020202090204" pitchFamily="34" charset="0"/>
            </a:endParaRPr>
          </a:p>
          <a:p>
            <a:pPr marL="756285" marR="228600" lvl="1" indent="-286385">
              <a:lnSpc>
                <a:spcPct val="150000"/>
              </a:lnSpc>
              <a:spcBef>
                <a:spcPts val="535"/>
              </a:spcBef>
              <a:buClr>
                <a:srgbClr val="F79546"/>
              </a:buClr>
              <a:buFont typeface="Wingdings" panose="05000000000000000000"/>
              <a:buChar char=""/>
              <a:tabLst>
                <a:tab pos="756920" algn="l"/>
              </a:tabLst>
            </a:pPr>
            <a:r>
              <a:rPr lang="zh-CN" altLang="en-US" spc="-5" dirty="0">
                <a:solidFill>
                  <a:srgbClr val="C00000"/>
                </a:solidFill>
                <a:latin typeface="Arial" panose="020B0604020202090204" pitchFamily="34" charset="0"/>
                <a:ea typeface="Arial" panose="020B0604020202090204" pitchFamily="34" charset="0"/>
                <a:cs typeface="Arial" panose="020B0604020202090204" pitchFamily="34" charset="0"/>
              </a:rPr>
              <a:t>威胁</a:t>
            </a:r>
            <a:r>
              <a:rPr lang="en-US" altLang="zh-CN" sz="1800" spc="-5" dirty="0">
                <a:latin typeface="Arial" panose="020B0604020202090204" pitchFamily="34" charset="0"/>
                <a:ea typeface="Arial" panose="020B0604020202090204" pitchFamily="34" charset="0"/>
                <a:cs typeface="Arial" panose="020B0604020202090204" pitchFamily="34" charset="0"/>
              </a:rPr>
              <a:t>:</a:t>
            </a:r>
            <a:r>
              <a:rPr lang="zh-CN" altLang="en-US" sz="1800" spc="-5" dirty="0">
                <a:latin typeface="Arial" panose="020B0604020202090204" pitchFamily="34" charset="0"/>
                <a:ea typeface="Arial" panose="020B0604020202090204" pitchFamily="34" charset="0"/>
                <a:cs typeface="Arial" panose="020B0604020202090204" pitchFamily="34" charset="0"/>
              </a:rPr>
              <a:t> </a:t>
            </a:r>
            <a:endParaRPr lang="en-US" altLang="zh-CN" sz="1800" spc="-5" dirty="0">
              <a:latin typeface="Arial" panose="020B0604020202090204" pitchFamily="34" charset="0"/>
              <a:ea typeface="Arial" panose="020B0604020202090204" pitchFamily="34" charset="0"/>
              <a:cs typeface="Arial" panose="020B0604020202090204" pitchFamily="34" charset="0"/>
            </a:endParaRPr>
          </a:p>
          <a:p>
            <a:pPr marL="1213485" marR="228600" lvl="2" indent="-286385">
              <a:lnSpc>
                <a:spcPct val="150000"/>
              </a:lnSpc>
              <a:spcBef>
                <a:spcPts val="535"/>
              </a:spcBef>
              <a:buClr>
                <a:srgbClr val="F79546"/>
              </a:buClr>
              <a:buFont typeface="Wingdings" panose="05000000000000000000"/>
              <a:buChar char=""/>
              <a:tabLst>
                <a:tab pos="756920" algn="l"/>
              </a:tabLst>
            </a:pPr>
            <a:r>
              <a:rPr lang="zh-CN" altLang="en-US" spc="-5" dirty="0">
                <a:latin typeface="Arial" panose="020B0604020202090204" pitchFamily="34" charset="0"/>
                <a:ea typeface="Arial" panose="020B0604020202090204" pitchFamily="34" charset="0"/>
                <a:cs typeface="Arial" panose="020B0604020202090204" pitchFamily="34" charset="0"/>
              </a:rPr>
              <a:t>比特币支付：使你暴露</a:t>
            </a:r>
            <a:r>
              <a:rPr lang="en-US" altLang="zh-CN" spc="-5" dirty="0">
                <a:latin typeface="Arial" panose="020B0604020202090204" pitchFamily="34" charset="0"/>
                <a:ea typeface="Arial" panose="020B0604020202090204" pitchFamily="34" charset="0"/>
                <a:cs typeface="Arial" panose="020B0604020202090204" pitchFamily="34" charset="0"/>
              </a:rPr>
              <a:t>,</a:t>
            </a:r>
            <a:r>
              <a:rPr lang="zh-CN" altLang="en-US" spc="-5" dirty="0">
                <a:latin typeface="Arial" panose="020B0604020202090204" pitchFamily="34" charset="0"/>
                <a:ea typeface="Arial" panose="020B0604020202090204" pitchFamily="34" charset="0"/>
                <a:cs typeface="Arial" panose="020B0604020202090204" pitchFamily="34" charset="0"/>
              </a:rPr>
              <a:t>他们甚至不必知道你的名字</a:t>
            </a:r>
            <a:endParaRPr lang="en-US" altLang="zh-CN" spc="-5" dirty="0">
              <a:latin typeface="Arial" panose="020B0604020202090204" pitchFamily="34" charset="0"/>
              <a:ea typeface="Arial" panose="020B0604020202090204" pitchFamily="34" charset="0"/>
              <a:cs typeface="Arial" panose="020B0604020202090204" pitchFamily="34" charset="0"/>
            </a:endParaRPr>
          </a:p>
          <a:p>
            <a:pPr marL="1213485" marR="228600" lvl="2" indent="-286385">
              <a:lnSpc>
                <a:spcPct val="150000"/>
              </a:lnSpc>
              <a:spcBef>
                <a:spcPts val="535"/>
              </a:spcBef>
              <a:buClr>
                <a:srgbClr val="F79546"/>
              </a:buClr>
              <a:buFont typeface="Wingdings" panose="05000000000000000000"/>
              <a:buChar char=""/>
              <a:tabLst>
                <a:tab pos="756920" algn="l"/>
              </a:tabLst>
            </a:pPr>
            <a:r>
              <a:rPr lang="zh-CN" altLang="en-US" spc="-5" dirty="0">
                <a:latin typeface="Arial" panose="020B0604020202090204" pitchFamily="34" charset="0"/>
                <a:ea typeface="Arial" panose="020B0604020202090204" pitchFamily="34" charset="0"/>
                <a:cs typeface="Arial" panose="020B0604020202090204" pitchFamily="34" charset="0"/>
              </a:rPr>
              <a:t>旁敲侧击：交易活跃时间 与 社交账号活跃时间有关联</a:t>
            </a:r>
            <a:endParaRPr lang="en-US" altLang="zh-CN" spc="-5" dirty="0">
              <a:latin typeface="Arial" panose="020B0604020202090204" pitchFamily="34" charset="0"/>
              <a:ea typeface="Arial" panose="020B0604020202090204" pitchFamily="34" charset="0"/>
              <a:cs typeface="Arial" panose="020B0604020202090204" pitchFamily="34" charset="0"/>
            </a:endParaRPr>
          </a:p>
          <a:p>
            <a:pPr marL="1213485" marR="228600" lvl="2" indent="-286385">
              <a:lnSpc>
                <a:spcPct val="150000"/>
              </a:lnSpc>
              <a:spcBef>
                <a:spcPts val="535"/>
              </a:spcBef>
              <a:buClr>
                <a:srgbClr val="F79546"/>
              </a:buClr>
              <a:buFont typeface="Wingdings" panose="05000000000000000000"/>
              <a:buChar char=""/>
              <a:tabLst>
                <a:tab pos="756920" algn="l"/>
              </a:tabLst>
            </a:pPr>
            <a:r>
              <a:rPr lang="zh-CN" altLang="en-US" spc="-5" dirty="0">
                <a:latin typeface="Arial" panose="020B0604020202090204" pitchFamily="34" charset="0"/>
                <a:ea typeface="Arial" panose="020B0604020202090204" pitchFamily="34" charset="0"/>
                <a:cs typeface="Arial" panose="020B0604020202090204" pitchFamily="34" charset="0"/>
              </a:rPr>
              <a:t>污点分析：推算两个地址相关性，</a:t>
            </a:r>
            <a:r>
              <a:rPr lang="en-US" altLang="zh-CN" spc="-5" dirty="0">
                <a:latin typeface="Arial" panose="020B0604020202090204" pitchFamily="34" charset="0"/>
                <a:ea typeface="Arial" panose="020B0604020202090204" pitchFamily="34" charset="0"/>
                <a:cs typeface="Arial" panose="020B0604020202090204" pitchFamily="34" charset="0"/>
              </a:rPr>
              <a:t>Sender,</a:t>
            </a:r>
            <a:r>
              <a:rPr lang="zh-CN" altLang="en-US" spc="-5" dirty="0">
                <a:latin typeface="Arial" panose="020B0604020202090204" pitchFamily="34" charset="0"/>
                <a:ea typeface="Arial" panose="020B0604020202090204" pitchFamily="34" charset="0"/>
                <a:cs typeface="Arial" panose="020B0604020202090204" pitchFamily="34" charset="0"/>
              </a:rPr>
              <a:t> </a:t>
            </a:r>
            <a:r>
              <a:rPr lang="en-US" altLang="zh-CN" spc="-5" dirty="0">
                <a:latin typeface="Arial" panose="020B0604020202090204" pitchFamily="34" charset="0"/>
                <a:ea typeface="Arial" panose="020B0604020202090204" pitchFamily="34" charset="0"/>
                <a:cs typeface="Arial" panose="020B0604020202090204" pitchFamily="34" charset="0"/>
              </a:rPr>
              <a:t>Receiver</a:t>
            </a:r>
            <a:r>
              <a:rPr lang="zh-CN" altLang="en-US" spc="-5" dirty="0">
                <a:latin typeface="Arial" panose="020B0604020202090204" pitchFamily="34" charset="0"/>
                <a:ea typeface="Arial" panose="020B0604020202090204" pitchFamily="34" charset="0"/>
                <a:cs typeface="Arial" panose="020B0604020202090204" pitchFamily="34" charset="0"/>
              </a:rPr>
              <a:t> 相对固定</a:t>
            </a:r>
            <a:endParaRPr dirty="0">
              <a:latin typeface="Arial" panose="020B0604020202090204" pitchFamily="34" charset="0"/>
              <a:ea typeface="Arial" panose="020B0604020202090204" pitchFamily="34" charset="0"/>
              <a:cs typeface="Arial" panose="020B0604020202090204" pitchFamily="34" charset="0"/>
            </a:endParaRPr>
          </a:p>
          <a:p>
            <a:pPr marL="756285" lvl="1" indent="-286385">
              <a:lnSpc>
                <a:spcPct val="100000"/>
              </a:lnSpc>
              <a:spcBef>
                <a:spcPts val="1510"/>
              </a:spcBef>
              <a:buClr>
                <a:srgbClr val="F79546"/>
              </a:buClr>
              <a:buFont typeface="Wingdings" panose="05000000000000000000"/>
              <a:buChar char=""/>
              <a:tabLst>
                <a:tab pos="756920" algn="l"/>
              </a:tabLst>
            </a:pPr>
            <a:r>
              <a:rPr lang="zh-CN" altLang="en-US" spc="-5" dirty="0">
                <a:solidFill>
                  <a:srgbClr val="C00000"/>
                </a:solidFill>
                <a:latin typeface="Arial" panose="020B0604020202090204" pitchFamily="34" charset="0"/>
                <a:ea typeface="Arial" panose="020B0604020202090204" pitchFamily="34" charset="0"/>
                <a:cs typeface="Arial" panose="020B0604020202090204" pitchFamily="34" charset="0"/>
              </a:rPr>
              <a:t>需要克服的</a:t>
            </a:r>
            <a:r>
              <a:rPr lang="en-US" altLang="zh-CN" spc="-5" dirty="0">
                <a:latin typeface="Arial" panose="020B0604020202090204" pitchFamily="34" charset="0"/>
                <a:ea typeface="Arial" panose="020B0604020202090204" pitchFamily="34" charset="0"/>
                <a:cs typeface="Arial" panose="020B0604020202090204" pitchFamily="34" charset="0"/>
              </a:rPr>
              <a:t>:</a:t>
            </a:r>
            <a:r>
              <a:rPr lang="zh-CN" altLang="en-US" spc="-5" dirty="0">
                <a:latin typeface="Arial" panose="020B0604020202090204" pitchFamily="34" charset="0"/>
                <a:ea typeface="Arial" panose="020B0604020202090204" pitchFamily="34" charset="0"/>
                <a:cs typeface="Arial" panose="020B0604020202090204" pitchFamily="34" charset="0"/>
              </a:rPr>
              <a:t> </a:t>
            </a:r>
            <a:endParaRPr lang="en-US" altLang="zh-CN" spc="-5" dirty="0">
              <a:latin typeface="Arial" panose="020B0604020202090204" pitchFamily="34" charset="0"/>
              <a:ea typeface="Arial" panose="020B0604020202090204" pitchFamily="34" charset="0"/>
              <a:cs typeface="Arial" panose="020B0604020202090204" pitchFamily="34" charset="0"/>
            </a:endParaRPr>
          </a:p>
          <a:p>
            <a:pPr marL="1213485" lvl="2" indent="-286385">
              <a:spcBef>
                <a:spcPts val="1510"/>
              </a:spcBef>
              <a:buClr>
                <a:srgbClr val="F79546"/>
              </a:buClr>
              <a:buFont typeface="Wingdings" panose="05000000000000000000"/>
              <a:buChar char=""/>
              <a:tabLst>
                <a:tab pos="756920" algn="l"/>
              </a:tabLst>
            </a:pPr>
            <a:r>
              <a:rPr lang="zh-CN" altLang="en-US" spc="-5" dirty="0">
                <a:latin typeface="Arial" panose="020B0604020202090204" pitchFamily="34" charset="0"/>
                <a:ea typeface="Arial" panose="020B0604020202090204" pitchFamily="34" charset="0"/>
                <a:cs typeface="Arial" panose="020B0604020202090204" pitchFamily="34" charset="0"/>
              </a:rPr>
              <a:t>需要更强的无关联性属性</a:t>
            </a:r>
            <a:endParaRPr spc="-5" dirty="0">
              <a:latin typeface="Arial" panose="020B0604020202090204" pitchFamily="34" charset="0"/>
              <a:ea typeface="Arial" panose="020B0604020202090204" pitchFamily="34" charset="0"/>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交易的“无关联性”</a:t>
            </a:r>
            <a:endParaRPr lang="en-US" dirty="0"/>
          </a:p>
        </p:txBody>
      </p:sp>
      <p:sp>
        <p:nvSpPr>
          <p:cNvPr id="3" name="Content Placeholder 2"/>
          <p:cNvSpPr>
            <a:spLocks noGrp="1"/>
          </p:cNvSpPr>
          <p:nvPr>
            <p:ph idx="1"/>
          </p:nvPr>
        </p:nvSpPr>
        <p:spPr/>
        <p:txBody>
          <a:bodyPr/>
          <a:lstStyle/>
          <a:p>
            <a:r>
              <a:rPr lang="zh-CN" altLang="en-US" dirty="0"/>
              <a:t>几个关键属性</a:t>
            </a:r>
            <a:endParaRPr lang="en-US" altLang="zh-CN" dirty="0"/>
          </a:p>
          <a:p>
            <a:endParaRPr lang="en-US" altLang="zh-CN" dirty="0"/>
          </a:p>
          <a:p>
            <a:pPr lvl="1">
              <a:lnSpc>
                <a:spcPct val="150000"/>
              </a:lnSpc>
            </a:pPr>
            <a:r>
              <a:rPr lang="zh-CN" altLang="en-US" sz="2400" dirty="0"/>
              <a:t>同一个用户的不同地址应该不易关联</a:t>
            </a:r>
            <a:endParaRPr lang="en-US" altLang="zh-CN" sz="2400" dirty="0"/>
          </a:p>
          <a:p>
            <a:pPr lvl="1">
              <a:lnSpc>
                <a:spcPct val="150000"/>
              </a:lnSpc>
            </a:pPr>
            <a:r>
              <a:rPr lang="zh-CN" altLang="en-US" sz="2400" dirty="0"/>
              <a:t>同一个用户的不同交易应该不易关联</a:t>
            </a:r>
            <a:endParaRPr lang="en-US" altLang="zh-CN" sz="2400" dirty="0"/>
          </a:p>
          <a:p>
            <a:pPr lvl="1">
              <a:lnSpc>
                <a:spcPct val="150000"/>
              </a:lnSpc>
            </a:pPr>
            <a:r>
              <a:rPr lang="zh-CN" altLang="en-US" sz="2400" dirty="0"/>
              <a:t>一个交易的交易双方应该不易关联</a:t>
            </a:r>
            <a:endParaRPr lang="en-US" altLang="zh-CN" sz="2400"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400" y="2930525"/>
            <a:ext cx="7823200" cy="1131888"/>
          </a:xfrm>
        </p:spPr>
        <p:txBody>
          <a:bodyPr/>
          <a:lstStyle/>
          <a:p>
            <a:pPr marL="0" indent="0" algn="ctr">
              <a:buFont typeface="Monotype Sorts" pitchFamily="2" charset="2"/>
              <a:buNone/>
            </a:pPr>
            <a:r>
              <a:rPr lang="zh-CN" altLang="en-US" sz="3200" b="1" dirty="0">
                <a:effectLst>
                  <a:outerShdw blurRad="38100" dist="38100" dir="2700000" algn="tl">
                    <a:srgbClr val="C0C0C0"/>
                  </a:outerShdw>
                </a:effectLst>
                <a:latin typeface="微软雅黑" pitchFamily="34" charset="-122"/>
                <a:ea typeface="微软雅黑" pitchFamily="34" charset="-122"/>
              </a:rPr>
              <a:t>对比特币“匿名”的讨论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匿名性的讨论</a:t>
            </a:r>
            <a:endParaRPr lang="en-US" dirty="0"/>
          </a:p>
        </p:txBody>
      </p:sp>
      <p:sp>
        <p:nvSpPr>
          <p:cNvPr id="3" name="Content Placeholder 2"/>
          <p:cNvSpPr>
            <a:spLocks noGrp="1"/>
          </p:cNvSpPr>
          <p:nvPr>
            <p:ph idx="1"/>
          </p:nvPr>
        </p:nvSpPr>
        <p:spPr/>
        <p:txBody>
          <a:bodyPr/>
          <a:lstStyle/>
          <a:p>
            <a:r>
              <a:rPr lang="zh-CN" altLang="en-US" dirty="0"/>
              <a:t>匿名化 与 去中心化</a:t>
            </a:r>
            <a:endParaRPr lang="en-US" altLang="zh-CN" dirty="0"/>
          </a:p>
          <a:p>
            <a:endParaRPr lang="en-US" altLang="zh-CN" sz="2400" dirty="0"/>
          </a:p>
          <a:p>
            <a:pPr lvl="1"/>
            <a:r>
              <a:rPr lang="zh-CN" altLang="en-US" sz="2400" dirty="0"/>
              <a:t>乔姆 </a:t>
            </a:r>
            <a:r>
              <a:rPr lang="en-US" altLang="zh-CN" sz="2400" dirty="0"/>
              <a:t>(</a:t>
            </a:r>
            <a:r>
              <a:rPr lang="en-US" altLang="zh-CN" sz="2400" dirty="0" err="1"/>
              <a:t>Chaum</a:t>
            </a:r>
            <a:r>
              <a:rPr lang="en-US" altLang="zh-CN" sz="2400" dirty="0"/>
              <a:t>)</a:t>
            </a:r>
            <a:r>
              <a:rPr lang="zh-CN" altLang="en-US" sz="2400" dirty="0"/>
              <a:t> 发明的 </a:t>
            </a:r>
            <a:r>
              <a:rPr lang="en-US" altLang="zh-CN" sz="2400" dirty="0"/>
              <a:t>e-cash</a:t>
            </a:r>
            <a:r>
              <a:rPr lang="zh-CN" altLang="en-US" sz="2400" dirty="0"/>
              <a:t> 系统：中心化的匿名方案，依赖于一个中央权威机构</a:t>
            </a:r>
            <a:r>
              <a:rPr lang="en-US" altLang="zh-CN" sz="2400" dirty="0"/>
              <a:t>——</a:t>
            </a:r>
            <a:r>
              <a:rPr lang="zh-CN" altLang="en-US" sz="2400" dirty="0"/>
              <a:t>银行的盲签协议</a:t>
            </a:r>
            <a:endParaRPr lang="en-US" altLang="zh-CN" sz="2400" dirty="0"/>
          </a:p>
          <a:p>
            <a:pPr lvl="1"/>
            <a:endParaRPr lang="en-US" altLang="zh-CN" sz="2400" dirty="0"/>
          </a:p>
          <a:p>
            <a:pPr lvl="1"/>
            <a:r>
              <a:rPr lang="zh-CN" altLang="en-US" sz="2400" dirty="0"/>
              <a:t>如果强制去中心化，需要有一种能够追踪交易并且能防止双花的机制</a:t>
            </a:r>
            <a:r>
              <a:rPr lang="en-US" altLang="zh-CN" sz="2400" dirty="0"/>
              <a:t>——</a:t>
            </a:r>
            <a:r>
              <a:rPr lang="zh-CN" altLang="en-US" sz="2400" dirty="0"/>
              <a:t>对匿名化的威胁</a:t>
            </a:r>
            <a:endParaRPr lang="en-US" altLang="zh-CN" sz="2400" dirty="0"/>
          </a:p>
          <a:p>
            <a:pPr lvl="1"/>
            <a:endParaRPr lang="en-US" altLang="zh-CN"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ts val="36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rPr>
              <a:t>课程大纲 </a:t>
            </a:r>
            <a:r>
              <a:rPr kumimoji="0" lang="en-US" altLang="zh-CN" sz="32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rPr>
              <a:t>(Cont.)</a:t>
            </a:r>
            <a:endParaRPr kumimoji="0" lang="zh-CN" altLang="en-US" sz="3200" b="1"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内容占位符 2"/>
          <p:cNvSpPr>
            <a:spLocks noGrp="1"/>
          </p:cNvSpPr>
          <p:nvPr>
            <p:ph idx="1"/>
          </p:nvPr>
        </p:nvSpPr>
        <p:spPr>
          <a:xfrm>
            <a:off x="381000" y="1180617"/>
            <a:ext cx="8280400" cy="5011838"/>
          </a:xfrm>
        </p:spPr>
        <p:txBody>
          <a:bodyPr/>
          <a:lstStyle/>
          <a:p>
            <a:r>
              <a:rPr lang="en-US" altLang="zh-CN" sz="2200" b="1" dirty="0">
                <a:solidFill>
                  <a:srgbClr val="0432FF"/>
                </a:solidFill>
                <a:latin typeface="微软雅黑" pitchFamily="34" charset="-122"/>
                <a:ea typeface="微软雅黑" pitchFamily="34" charset="-122"/>
              </a:rPr>
              <a:t>Part-2:</a:t>
            </a:r>
            <a:r>
              <a:rPr lang="zh-CN" altLang="en-US" sz="2200" b="1" dirty="0">
                <a:solidFill>
                  <a:srgbClr val="0432FF"/>
                </a:solidFill>
                <a:latin typeface="微软雅黑" pitchFamily="34" charset="-122"/>
                <a:ea typeface="微软雅黑" pitchFamily="34" charset="-122"/>
              </a:rPr>
              <a:t>  区块链科研启发 </a:t>
            </a:r>
            <a:endParaRPr lang="zh-CN" altLang="en-US" sz="2200" b="1" dirty="0">
              <a:solidFill>
                <a:srgbClr val="00B050"/>
              </a:solidFill>
              <a:latin typeface="微软雅黑" pitchFamily="34" charset="-122"/>
              <a:ea typeface="微软雅黑" pitchFamily="34" charset="-122"/>
            </a:endParaRPr>
          </a:p>
          <a:p>
            <a:pPr lvl="1">
              <a:lnSpc>
                <a:spcPct val="150000"/>
              </a:lnSpc>
            </a:pPr>
            <a:r>
              <a:rPr lang="en-US" altLang="zh-CN" sz="1800" b="1" dirty="0">
                <a:solidFill>
                  <a:srgbClr val="0432FF"/>
                </a:solidFill>
                <a:latin typeface="微软雅黑" pitchFamily="34" charset="-122"/>
                <a:ea typeface="微软雅黑" pitchFamily="34" charset="-122"/>
              </a:rPr>
              <a:t>Week-11, 	11</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11</a:t>
            </a:r>
            <a:r>
              <a:rPr lang="zh-CN" altLang="en-US" sz="1800" b="1" dirty="0">
                <a:solidFill>
                  <a:srgbClr val="0432FF"/>
                </a:solidFill>
                <a:latin typeface="微软雅黑" pitchFamily="34" charset="-122"/>
                <a:ea typeface="微软雅黑" pitchFamily="34" charset="-122"/>
              </a:rPr>
              <a:t>日 </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区块链 研究现状</a:t>
            </a:r>
            <a:r>
              <a:rPr lang="en-US" altLang="zh-CN" sz="1800" b="1" dirty="0">
                <a:solidFill>
                  <a:srgbClr val="0432FF"/>
                </a:solidFill>
                <a:latin typeface="微软雅黑" pitchFamily="34" charset="-122"/>
                <a:ea typeface="微软雅黑" pitchFamily="34" charset="-122"/>
              </a:rPr>
              <a:t>	</a:t>
            </a:r>
            <a:endParaRPr lang="zh-CN" altLang="en-US" sz="1800" b="1" dirty="0">
              <a:solidFill>
                <a:srgbClr val="0432FF"/>
              </a:solidFill>
              <a:latin typeface="微软雅黑" pitchFamily="34" charset="-122"/>
              <a:ea typeface="微软雅黑" pitchFamily="34" charset="-122"/>
            </a:endParaRPr>
          </a:p>
          <a:p>
            <a:pPr lvl="1">
              <a:lnSpc>
                <a:spcPct val="150000"/>
              </a:lnSpc>
            </a:pPr>
            <a:r>
              <a:rPr lang="en-US" altLang="zh-CN" sz="1800" b="1" dirty="0">
                <a:solidFill>
                  <a:srgbClr val="0432FF"/>
                </a:solidFill>
                <a:latin typeface="微软雅黑" pitchFamily="34" charset="-122"/>
                <a:ea typeface="微软雅黑" pitchFamily="34" charset="-122"/>
              </a:rPr>
              <a:t>Week-12, 	11</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18</a:t>
            </a:r>
            <a:r>
              <a:rPr lang="zh-CN" altLang="en-US" sz="1800" b="1" dirty="0">
                <a:solidFill>
                  <a:srgbClr val="0432FF"/>
                </a:solidFill>
                <a:latin typeface="微软雅黑" pitchFamily="34" charset="-122"/>
                <a:ea typeface="微软雅黑" pitchFamily="34" charset="-122"/>
              </a:rPr>
              <a:t>日 </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数据分析 与 反欺诈</a:t>
            </a:r>
          </a:p>
          <a:p>
            <a:pPr lvl="1">
              <a:lnSpc>
                <a:spcPct val="150000"/>
              </a:lnSpc>
            </a:pPr>
            <a:r>
              <a:rPr lang="en-US" altLang="zh-CN" sz="1800" b="1" dirty="0">
                <a:solidFill>
                  <a:srgbClr val="0432FF"/>
                </a:solidFill>
                <a:latin typeface="微软雅黑" pitchFamily="34" charset="-122"/>
                <a:ea typeface="微软雅黑" pitchFamily="34" charset="-122"/>
              </a:rPr>
              <a:t>Week-13, 	11</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25</a:t>
            </a:r>
            <a:r>
              <a:rPr lang="zh-CN" altLang="en-US" sz="1800" b="1" dirty="0">
                <a:solidFill>
                  <a:srgbClr val="0432FF"/>
                </a:solidFill>
                <a:latin typeface="微软雅黑" pitchFamily="34" charset="-122"/>
                <a:ea typeface="微软雅黑" pitchFamily="34" charset="-122"/>
              </a:rPr>
              <a:t>日</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区块链的 安全问题 与 攻击模型 </a:t>
            </a:r>
          </a:p>
          <a:p>
            <a:pPr lvl="1">
              <a:lnSpc>
                <a:spcPct val="150000"/>
              </a:lnSpc>
            </a:pPr>
            <a:r>
              <a:rPr lang="en-US" altLang="zh-CN" sz="1800" b="1" dirty="0">
                <a:solidFill>
                  <a:srgbClr val="0432FF"/>
                </a:solidFill>
                <a:latin typeface="微软雅黑" pitchFamily="34" charset="-122"/>
                <a:ea typeface="微软雅黑" pitchFamily="34" charset="-122"/>
              </a:rPr>
              <a:t>Week-14, 	12</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2</a:t>
            </a:r>
            <a:r>
              <a:rPr lang="zh-CN" altLang="en-US" sz="1800" b="1" dirty="0">
                <a:solidFill>
                  <a:srgbClr val="0432FF"/>
                </a:solidFill>
                <a:latin typeface="微软雅黑" pitchFamily="34" charset="-122"/>
                <a:ea typeface="微软雅黑" pitchFamily="34" charset="-122"/>
              </a:rPr>
              <a:t>日 </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高性能区块链 与 分片技术</a:t>
            </a:r>
            <a:r>
              <a:rPr lang="en-US" altLang="zh-CN" sz="1800" b="1" dirty="0">
                <a:solidFill>
                  <a:srgbClr val="0432FF"/>
                </a:solidFill>
                <a:latin typeface="微软雅黑" pitchFamily="34" charset="-122"/>
                <a:ea typeface="微软雅黑" pitchFamily="34" charset="-122"/>
              </a:rPr>
              <a:t>	</a:t>
            </a:r>
            <a:endParaRPr lang="zh-CN" altLang="en-US" sz="1800" b="1" dirty="0">
              <a:solidFill>
                <a:srgbClr val="0432FF"/>
              </a:solidFill>
              <a:latin typeface="微软雅黑" pitchFamily="34" charset="-122"/>
              <a:ea typeface="微软雅黑" pitchFamily="34" charset="-122"/>
            </a:endParaRPr>
          </a:p>
          <a:p>
            <a:pPr lvl="1">
              <a:lnSpc>
                <a:spcPct val="150000"/>
              </a:lnSpc>
            </a:pPr>
            <a:r>
              <a:rPr lang="en-US" altLang="zh-CN" sz="1800" b="1" dirty="0">
                <a:solidFill>
                  <a:srgbClr val="0432FF"/>
                </a:solidFill>
                <a:latin typeface="微软雅黑" pitchFamily="34" charset="-122"/>
                <a:ea typeface="微软雅黑" pitchFamily="34" charset="-122"/>
              </a:rPr>
              <a:t>Week-15, 	12</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9</a:t>
            </a:r>
            <a:r>
              <a:rPr lang="zh-CN" altLang="en-US" sz="1800" b="1" dirty="0">
                <a:solidFill>
                  <a:srgbClr val="0432FF"/>
                </a:solidFill>
                <a:latin typeface="微软雅黑" pitchFamily="34" charset="-122"/>
                <a:ea typeface="微软雅黑" pitchFamily="34" charset="-122"/>
              </a:rPr>
              <a:t>日</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区块链 的 互操作性</a:t>
            </a:r>
          </a:p>
          <a:p>
            <a:pPr lvl="1">
              <a:lnSpc>
                <a:spcPct val="150000"/>
              </a:lnSpc>
            </a:pPr>
            <a:r>
              <a:rPr lang="en-US" altLang="zh-CN" sz="1800" b="1" dirty="0">
                <a:solidFill>
                  <a:srgbClr val="0432FF"/>
                </a:solidFill>
                <a:latin typeface="微软雅黑" pitchFamily="34" charset="-122"/>
                <a:ea typeface="微软雅黑" pitchFamily="34" charset="-122"/>
              </a:rPr>
              <a:t>Week-16, 	12</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16</a:t>
            </a:r>
            <a:r>
              <a:rPr lang="zh-CN" altLang="en-US" sz="1800" b="1" dirty="0">
                <a:solidFill>
                  <a:srgbClr val="0432FF"/>
                </a:solidFill>
                <a:latin typeface="微软雅黑" pitchFamily="34" charset="-122"/>
                <a:ea typeface="微软雅黑" pitchFamily="34" charset="-122"/>
              </a:rPr>
              <a:t>日</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区块链 与 </a:t>
            </a:r>
            <a:r>
              <a:rPr lang="en-US" altLang="zh-CN" sz="1800" b="1" dirty="0">
                <a:solidFill>
                  <a:srgbClr val="0432FF"/>
                </a:solidFill>
                <a:latin typeface="微软雅黑" pitchFamily="34" charset="-122"/>
                <a:ea typeface="微软雅黑" pitchFamily="34" charset="-122"/>
              </a:rPr>
              <a:t>Game</a:t>
            </a:r>
            <a:r>
              <a:rPr lang="zh-CN" altLang="en-US" sz="1800" b="1" dirty="0">
                <a:solidFill>
                  <a:srgbClr val="0432FF"/>
                </a:solidFill>
                <a:latin typeface="微软雅黑" pitchFamily="34" charset="-122"/>
                <a:ea typeface="微软雅黑" pitchFamily="34" charset="-122"/>
              </a:rPr>
              <a:t> </a:t>
            </a:r>
            <a:r>
              <a:rPr lang="en-US" altLang="zh-CN" sz="1800" b="1" dirty="0">
                <a:solidFill>
                  <a:srgbClr val="0432FF"/>
                </a:solidFill>
                <a:latin typeface="微软雅黑" pitchFamily="34" charset="-122"/>
                <a:ea typeface="微软雅黑" pitchFamily="34" charset="-122"/>
              </a:rPr>
              <a:t>Theory</a:t>
            </a:r>
          </a:p>
          <a:p>
            <a:pPr lvl="1">
              <a:lnSpc>
                <a:spcPct val="150000"/>
              </a:lnSpc>
            </a:pPr>
            <a:r>
              <a:rPr lang="en-US" altLang="zh-CN" sz="1800" b="1" dirty="0">
                <a:solidFill>
                  <a:srgbClr val="0432FF"/>
                </a:solidFill>
                <a:latin typeface="微软雅黑" pitchFamily="34" charset="-122"/>
                <a:ea typeface="微软雅黑" pitchFamily="34" charset="-122"/>
              </a:rPr>
              <a:t>Week-17,	12</a:t>
            </a:r>
            <a:r>
              <a:rPr lang="zh-CN" altLang="en-US" sz="1800" b="1" dirty="0">
                <a:solidFill>
                  <a:srgbClr val="0432FF"/>
                </a:solidFill>
                <a:latin typeface="微软雅黑" pitchFamily="34" charset="-122"/>
                <a:ea typeface="微软雅黑" pitchFamily="34" charset="-122"/>
              </a:rPr>
              <a:t>月</a:t>
            </a:r>
            <a:r>
              <a:rPr lang="en-US" altLang="zh-CN" sz="1800" b="1" dirty="0">
                <a:solidFill>
                  <a:srgbClr val="0432FF"/>
                </a:solidFill>
                <a:latin typeface="微软雅黑" pitchFamily="34" charset="-122"/>
                <a:ea typeface="微软雅黑" pitchFamily="34" charset="-122"/>
              </a:rPr>
              <a:t>23</a:t>
            </a:r>
            <a:r>
              <a:rPr lang="zh-CN" altLang="en-US" sz="1800" b="1" dirty="0">
                <a:solidFill>
                  <a:srgbClr val="0432FF"/>
                </a:solidFill>
                <a:latin typeface="微软雅黑" pitchFamily="34" charset="-122"/>
                <a:ea typeface="微软雅黑" pitchFamily="34" charset="-122"/>
              </a:rPr>
              <a:t>日</a:t>
            </a:r>
            <a:r>
              <a:rPr lang="en-US" altLang="zh-CN" sz="1800" b="1" dirty="0">
                <a:solidFill>
                  <a:srgbClr val="0432FF"/>
                </a:solidFill>
                <a:latin typeface="微软雅黑" pitchFamily="34" charset="-122"/>
                <a:ea typeface="微软雅黑" pitchFamily="34" charset="-122"/>
              </a:rPr>
              <a:t> 	</a:t>
            </a:r>
            <a:r>
              <a:rPr lang="zh-CN" altLang="en-US" sz="1800" b="1" dirty="0">
                <a:solidFill>
                  <a:srgbClr val="0432FF"/>
                </a:solidFill>
                <a:latin typeface="微软雅黑" pitchFamily="34" charset="-122"/>
                <a:ea typeface="微软雅黑" pitchFamily="34" charset="-122"/>
              </a:rPr>
              <a:t>区块链 与 网络优化、</a:t>
            </a:r>
            <a:r>
              <a:rPr lang="en-US" altLang="zh-CN" sz="1800" b="1" dirty="0">
                <a:solidFill>
                  <a:srgbClr val="0432FF"/>
                </a:solidFill>
                <a:latin typeface="微软雅黑" pitchFamily="34" charset="-122"/>
                <a:ea typeface="微软雅黑" pitchFamily="34" charset="-122"/>
              </a:rPr>
              <a:t>BFT</a:t>
            </a:r>
            <a:r>
              <a:rPr lang="zh-CN" altLang="en-US" sz="1800" b="1" dirty="0">
                <a:solidFill>
                  <a:srgbClr val="0432FF"/>
                </a:solidFill>
                <a:latin typeface="微软雅黑" pitchFamily="34" charset="-122"/>
                <a:ea typeface="微软雅黑" pitchFamily="34" charset="-122"/>
              </a:rPr>
              <a:t>类协议</a:t>
            </a:r>
            <a:endParaRPr lang="en-US" altLang="zh-CN" sz="1800" b="1" dirty="0">
              <a:latin typeface="微软雅黑" pitchFamily="34" charset="-122"/>
              <a:ea typeface="微软雅黑" pitchFamily="34" charset="-122"/>
            </a:endParaRPr>
          </a:p>
          <a:p>
            <a:r>
              <a:rPr lang="en-US" altLang="zh-CN" sz="2400" b="1" dirty="0">
                <a:solidFill>
                  <a:schemeClr val="accent1"/>
                </a:solidFill>
                <a:latin typeface="微软雅黑" pitchFamily="34" charset="-122"/>
                <a:ea typeface="微软雅黑" pitchFamily="34" charset="-122"/>
              </a:rPr>
              <a:t>Part-3:</a:t>
            </a:r>
            <a:r>
              <a:rPr lang="zh-CN" altLang="en-US" sz="2400" b="1" dirty="0">
                <a:solidFill>
                  <a:schemeClr val="accent1"/>
                </a:solidFill>
                <a:latin typeface="微软雅黑" pitchFamily="34" charset="-122"/>
                <a:ea typeface="微软雅黑" pitchFamily="34" charset="-122"/>
              </a:rPr>
              <a:t>  区块链工程实践课</a:t>
            </a:r>
            <a:r>
              <a:rPr lang="en-US" altLang="zh-CN" sz="1800" b="1" dirty="0">
                <a:solidFill>
                  <a:schemeClr val="accent1"/>
                </a:solidFill>
                <a:latin typeface="微软雅黑" pitchFamily="34" charset="-122"/>
                <a:ea typeface="微软雅黑" pitchFamily="34" charset="-122"/>
              </a:rPr>
              <a:t>	</a:t>
            </a:r>
            <a:endParaRPr lang="zh-CN" altLang="en-US" sz="1800" b="1" dirty="0">
              <a:solidFill>
                <a:schemeClr val="accent1"/>
              </a:solidFill>
              <a:latin typeface="微软雅黑" pitchFamily="34" charset="-122"/>
              <a:ea typeface="微软雅黑" pitchFamily="34" charset="-122"/>
            </a:endParaRPr>
          </a:p>
          <a:p>
            <a:pPr lvl="1"/>
            <a:r>
              <a:rPr lang="en-US" altLang="zh-CN" sz="1800" b="1" dirty="0">
                <a:solidFill>
                  <a:schemeClr val="accent1"/>
                </a:solidFill>
                <a:latin typeface="微软雅黑" pitchFamily="34" charset="-122"/>
                <a:ea typeface="微软雅黑" pitchFamily="34" charset="-122"/>
              </a:rPr>
              <a:t>Week-18,	12</a:t>
            </a:r>
            <a:r>
              <a:rPr lang="zh-CN" altLang="en-US" sz="1800" b="1" dirty="0">
                <a:solidFill>
                  <a:schemeClr val="accent1"/>
                </a:solidFill>
                <a:latin typeface="微软雅黑" pitchFamily="34" charset="-122"/>
                <a:ea typeface="微软雅黑" pitchFamily="34" charset="-122"/>
              </a:rPr>
              <a:t>月</a:t>
            </a:r>
            <a:r>
              <a:rPr lang="en-US" altLang="zh-CN" sz="1800" b="1" dirty="0">
                <a:solidFill>
                  <a:schemeClr val="accent1"/>
                </a:solidFill>
                <a:latin typeface="微软雅黑" pitchFamily="34" charset="-122"/>
                <a:ea typeface="微软雅黑" pitchFamily="34" charset="-122"/>
              </a:rPr>
              <a:t>30</a:t>
            </a:r>
            <a:r>
              <a:rPr lang="zh-CN" altLang="en-US" sz="1800" b="1" dirty="0">
                <a:solidFill>
                  <a:schemeClr val="accent1"/>
                </a:solidFill>
                <a:latin typeface="微软雅黑" pitchFamily="34" charset="-122"/>
                <a:ea typeface="微软雅黑" pitchFamily="34" charset="-122"/>
              </a:rPr>
              <a:t>日 </a:t>
            </a:r>
            <a:r>
              <a:rPr lang="en-US" altLang="zh-CN" sz="1800" b="1" dirty="0">
                <a:solidFill>
                  <a:schemeClr val="accent1"/>
                </a:solidFill>
                <a:latin typeface="微软雅黑" pitchFamily="34" charset="-122"/>
                <a:ea typeface="微软雅黑" pitchFamily="34" charset="-122"/>
              </a:rPr>
              <a:t>	</a:t>
            </a:r>
            <a:r>
              <a:rPr lang="zh-CN" altLang="en-US" sz="1800" b="1" dirty="0">
                <a:solidFill>
                  <a:schemeClr val="accent1"/>
                </a:solidFill>
                <a:latin typeface="微软雅黑" pitchFamily="34" charset="-122"/>
                <a:ea typeface="微软雅黑" pitchFamily="34" charset="-122"/>
              </a:rPr>
              <a:t>实践开发课程</a:t>
            </a:r>
            <a:r>
              <a:rPr lang="en-US" altLang="zh-CN" sz="1800" b="1" dirty="0">
                <a:solidFill>
                  <a:schemeClr val="accent1"/>
                </a:solidFill>
                <a:latin typeface="微软雅黑" pitchFamily="34" charset="-122"/>
                <a:ea typeface="微软雅黑" pitchFamily="34" charset="-122"/>
              </a:rPr>
              <a:t>1 		</a:t>
            </a:r>
            <a:endParaRPr lang="zh-CN" altLang="en-US" sz="1800" b="1" dirty="0">
              <a:solidFill>
                <a:schemeClr val="accent1"/>
              </a:solidFill>
              <a:latin typeface="微软雅黑" pitchFamily="34" charset="-122"/>
              <a:ea typeface="微软雅黑" pitchFamily="34" charset="-122"/>
            </a:endParaRPr>
          </a:p>
          <a:p>
            <a:pPr lvl="1"/>
            <a:r>
              <a:rPr lang="en-US" altLang="zh-CN" sz="1800" b="1" dirty="0">
                <a:solidFill>
                  <a:schemeClr val="accent1"/>
                </a:solidFill>
                <a:latin typeface="微软雅黑" pitchFamily="34" charset="-122"/>
                <a:ea typeface="微软雅黑" pitchFamily="34" charset="-122"/>
              </a:rPr>
              <a:t>Week-19,	1</a:t>
            </a:r>
            <a:r>
              <a:rPr lang="zh-CN" altLang="en-US" sz="1800" b="1" dirty="0">
                <a:solidFill>
                  <a:schemeClr val="accent1"/>
                </a:solidFill>
                <a:latin typeface="微软雅黑" pitchFamily="34" charset="-122"/>
                <a:ea typeface="微软雅黑" pitchFamily="34" charset="-122"/>
              </a:rPr>
              <a:t>月</a:t>
            </a:r>
            <a:r>
              <a:rPr lang="en-US" altLang="zh-CN" sz="1800" b="1" dirty="0">
                <a:solidFill>
                  <a:schemeClr val="accent1"/>
                </a:solidFill>
                <a:latin typeface="微软雅黑" pitchFamily="34" charset="-122"/>
                <a:ea typeface="微软雅黑" pitchFamily="34" charset="-122"/>
              </a:rPr>
              <a:t>6</a:t>
            </a:r>
            <a:r>
              <a:rPr lang="zh-CN" altLang="en-US" sz="1800" b="1" dirty="0">
                <a:solidFill>
                  <a:schemeClr val="accent1"/>
                </a:solidFill>
                <a:latin typeface="微软雅黑" pitchFamily="34" charset="-122"/>
                <a:ea typeface="微软雅黑" pitchFamily="34" charset="-122"/>
              </a:rPr>
              <a:t>日 </a:t>
            </a:r>
            <a:r>
              <a:rPr lang="en-US" altLang="zh-CN" sz="1800" b="1" dirty="0">
                <a:solidFill>
                  <a:schemeClr val="accent1"/>
                </a:solidFill>
                <a:latin typeface="微软雅黑" pitchFamily="34" charset="-122"/>
                <a:ea typeface="微软雅黑" pitchFamily="34" charset="-122"/>
              </a:rPr>
              <a:t>		</a:t>
            </a:r>
            <a:r>
              <a:rPr lang="zh-CN" altLang="en-US" sz="1800" b="1" dirty="0">
                <a:solidFill>
                  <a:schemeClr val="accent1"/>
                </a:solidFill>
                <a:latin typeface="微软雅黑" pitchFamily="34" charset="-122"/>
                <a:ea typeface="微软雅黑" pitchFamily="34" charset="-122"/>
              </a:rPr>
              <a:t>实践开发课程</a:t>
            </a:r>
            <a:r>
              <a:rPr lang="en-US" altLang="zh-CN" sz="1800" b="1" dirty="0">
                <a:solidFill>
                  <a:schemeClr val="accent1"/>
                </a:solidFill>
                <a:latin typeface="微软雅黑" pitchFamily="34" charset="-122"/>
                <a:ea typeface="微软雅黑" pitchFamily="34" charset="-122"/>
              </a:rPr>
              <a:t>2</a:t>
            </a:r>
          </a:p>
          <a:p>
            <a:endParaRPr lang="zh-CN" altLang="en-US" sz="1800" b="1" dirty="0">
              <a:solidFill>
                <a:srgbClr val="0432FF"/>
              </a:solidFill>
              <a:latin typeface="微软雅黑" pitchFamily="34" charset="-122"/>
              <a:ea typeface="微软雅黑" pitchFamily="34" charset="-122"/>
            </a:endParaRPr>
          </a:p>
          <a:p>
            <a:endParaRPr lang="zh-CN" altLang="en-US" sz="1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 对比特币的使用 匿名化</a:t>
            </a:r>
            <a:endParaRPr lang="en-US" dirty="0"/>
          </a:p>
        </p:txBody>
      </p:sp>
      <p:sp>
        <p:nvSpPr>
          <p:cNvPr id="3" name="Content Placeholder 2"/>
          <p:cNvSpPr>
            <a:spLocks noGrp="1"/>
          </p:cNvSpPr>
          <p:nvPr>
            <p:ph idx="1"/>
          </p:nvPr>
        </p:nvSpPr>
        <p:spPr/>
        <p:txBody>
          <a:bodyPr/>
          <a:lstStyle/>
          <a:p>
            <a:r>
              <a:rPr lang="zh-CN" altLang="en-US" dirty="0"/>
              <a:t>维基解密的例子</a:t>
            </a:r>
            <a:r>
              <a:rPr lang="en-US" altLang="zh-CN" dirty="0"/>
              <a:t>——</a:t>
            </a:r>
            <a:r>
              <a:rPr lang="zh-CN" altLang="en-US" dirty="0"/>
              <a:t> 经常更换自己的收款地址</a:t>
            </a:r>
            <a:endParaRPr lang="en-US" altLang="zh-CN" dirty="0"/>
          </a:p>
          <a:p>
            <a:endParaRPr lang="en-US" dirty="0"/>
          </a:p>
        </p:txBody>
      </p:sp>
      <p:pic>
        <p:nvPicPr>
          <p:cNvPr id="4" name="Picture 3"/>
          <p:cNvPicPr>
            <a:picLocks noChangeAspect="1"/>
          </p:cNvPicPr>
          <p:nvPr/>
        </p:nvPicPr>
        <p:blipFill>
          <a:blip r:embed="rId2"/>
          <a:stretch>
            <a:fillRect/>
          </a:stretch>
        </p:blipFill>
        <p:spPr>
          <a:xfrm>
            <a:off x="249380" y="1731228"/>
            <a:ext cx="5260769" cy="2888862"/>
          </a:xfrm>
          <a:prstGeom prst="rect">
            <a:avLst/>
          </a:prstGeom>
        </p:spPr>
      </p:pic>
      <p:pic>
        <p:nvPicPr>
          <p:cNvPr id="5" name="Picture 4"/>
          <p:cNvPicPr>
            <a:picLocks noChangeAspect="1"/>
          </p:cNvPicPr>
          <p:nvPr/>
        </p:nvPicPr>
        <p:blipFill>
          <a:blip r:embed="rId3"/>
          <a:stretch>
            <a:fillRect/>
          </a:stretch>
        </p:blipFill>
        <p:spPr>
          <a:xfrm>
            <a:off x="1626917" y="3898178"/>
            <a:ext cx="6911439" cy="21857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块链：技术驱动金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63" y="3314700"/>
            <a:ext cx="4876800" cy="3009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dirty="0"/>
              <a:t>如何对比特币 去匿名化？</a:t>
            </a:r>
            <a:endParaRPr lang="en-US" dirty="0"/>
          </a:p>
        </p:txBody>
      </p:sp>
      <p:sp>
        <p:nvSpPr>
          <p:cNvPr id="3" name="Content Placeholder 2"/>
          <p:cNvSpPr>
            <a:spLocks noGrp="1"/>
          </p:cNvSpPr>
          <p:nvPr>
            <p:ph idx="1"/>
          </p:nvPr>
        </p:nvSpPr>
        <p:spPr/>
        <p:txBody>
          <a:bodyPr/>
          <a:lstStyle/>
          <a:p>
            <a:r>
              <a:rPr lang="zh-CN" altLang="en-US" dirty="0"/>
              <a:t>维基解密的例子</a:t>
            </a:r>
            <a:endParaRPr lang="en-US" altLang="zh-CN" dirty="0"/>
          </a:p>
          <a:p>
            <a:pPr lvl="1"/>
            <a:r>
              <a:rPr lang="zh-CN" altLang="en-US" sz="2000" dirty="0"/>
              <a:t>更换不同的收款地址</a:t>
            </a:r>
            <a:endParaRPr lang="en-US" altLang="zh-CN" sz="2000" dirty="0"/>
          </a:p>
          <a:p>
            <a:pPr lvl="1"/>
            <a:r>
              <a:rPr lang="zh-CN" altLang="en-US" sz="2000" dirty="0"/>
              <a:t>这些地址之间一定是无法关联的吗？</a:t>
            </a:r>
            <a:endParaRPr lang="en-US" altLang="zh-CN" sz="2000" dirty="0"/>
          </a:p>
          <a:p>
            <a:pPr lvl="1"/>
            <a:endParaRPr lang="en-US" altLang="zh-CN" dirty="0"/>
          </a:p>
          <a:p>
            <a:r>
              <a:rPr lang="zh-CN" altLang="en-US" dirty="0"/>
              <a:t>如何推测出不同地址之间的关联性？</a:t>
            </a:r>
            <a:endParaRPr lang="en-US" altLang="zh-CN" dirty="0"/>
          </a:p>
          <a:p>
            <a:pPr lvl="1"/>
            <a:r>
              <a:rPr lang="zh-CN" altLang="en-US" sz="2000" dirty="0"/>
              <a:t>多地址输入交易</a:t>
            </a:r>
            <a:endParaRPr lang="en-US" altLang="zh-CN" sz="2000" dirty="0"/>
          </a:p>
          <a:p>
            <a:pPr lvl="1"/>
            <a:r>
              <a:rPr lang="zh-CN" altLang="en-US" sz="2000" dirty="0"/>
              <a:t>共同输入</a:t>
            </a:r>
            <a:endParaRPr lang="en-US" altLang="zh-CN" sz="2000" dirty="0"/>
          </a:p>
          <a:p>
            <a:pPr lvl="1"/>
            <a:r>
              <a:rPr lang="zh-CN" altLang="en-US" sz="2000" dirty="0"/>
              <a:t>共同控制</a:t>
            </a:r>
            <a:endParaRPr lang="en-US" altLang="zh-CN" sz="20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通过“零钱地址”来合理推测</a:t>
            </a:r>
            <a:endParaRPr lang="en-US" dirty="0"/>
          </a:p>
        </p:txBody>
      </p:sp>
      <p:sp>
        <p:nvSpPr>
          <p:cNvPr id="3" name="Content Placeholder 2"/>
          <p:cNvSpPr>
            <a:spLocks noGrp="1"/>
          </p:cNvSpPr>
          <p:nvPr>
            <p:ph idx="1"/>
          </p:nvPr>
        </p:nvSpPr>
        <p:spPr/>
        <p:txBody>
          <a:bodyPr/>
          <a:lstStyle/>
          <a:p>
            <a:r>
              <a:rPr lang="zh-CN" altLang="en-US" dirty="0"/>
              <a:t>如果水壶涨价到</a:t>
            </a:r>
            <a:r>
              <a:rPr lang="en-US" altLang="zh-CN" dirty="0"/>
              <a:t>8.5</a:t>
            </a:r>
            <a:r>
              <a:rPr lang="zh-CN" altLang="en-US" dirty="0"/>
              <a:t> </a:t>
            </a:r>
            <a:r>
              <a:rPr lang="en-US" altLang="zh-CN" dirty="0"/>
              <a:t>BTC</a:t>
            </a:r>
            <a:r>
              <a:rPr lang="zh-CN" altLang="en-US" dirty="0"/>
              <a:t>：找零</a:t>
            </a:r>
            <a:endParaRPr lang="en-US" dirty="0"/>
          </a:p>
          <a:p>
            <a:r>
              <a:rPr lang="zh-CN" altLang="en-US" dirty="0"/>
              <a:t>可以推断</a:t>
            </a:r>
            <a:endParaRPr lang="en-US" altLang="zh-CN" dirty="0"/>
          </a:p>
          <a:p>
            <a:pPr lvl="1"/>
            <a:r>
              <a:rPr lang="zh-CN" altLang="en-US" sz="2000" dirty="0">
                <a:solidFill>
                  <a:srgbClr val="C00000"/>
                </a:solidFill>
              </a:rPr>
              <a:t>两个输入</a:t>
            </a:r>
            <a:r>
              <a:rPr lang="zh-CN" altLang="en-US" sz="2000" dirty="0"/>
              <a:t>地址属于同一个用户</a:t>
            </a:r>
            <a:endParaRPr lang="en-US" altLang="zh-CN" sz="2000" dirty="0"/>
          </a:p>
          <a:p>
            <a:pPr lvl="1"/>
            <a:r>
              <a:rPr lang="zh-CN" altLang="en-US" sz="2000" dirty="0"/>
              <a:t>甚至其中一个</a:t>
            </a:r>
            <a:r>
              <a:rPr lang="zh-CN" altLang="en-US" sz="2000" dirty="0">
                <a:solidFill>
                  <a:srgbClr val="C00000"/>
                </a:solidFill>
              </a:rPr>
              <a:t>输出</a:t>
            </a:r>
            <a:r>
              <a:rPr lang="zh-CN" altLang="en-US" sz="2000" dirty="0"/>
              <a:t>地址也属于该用户</a:t>
            </a:r>
            <a:endParaRPr lang="en-US" altLang="zh-CN" sz="2000" dirty="0"/>
          </a:p>
          <a:p>
            <a:pPr lvl="1"/>
            <a:r>
              <a:rPr lang="zh-CN" altLang="en-US" sz="2000" dirty="0"/>
              <a:t>惯用法则：</a:t>
            </a:r>
            <a:endParaRPr lang="en-US" altLang="zh-CN" sz="2000" dirty="0"/>
          </a:p>
          <a:p>
            <a:pPr lvl="2"/>
            <a:r>
              <a:rPr lang="zh-CN" altLang="en-US" sz="1600" dirty="0"/>
              <a:t> 零钱地址通常是被钱包软件新创造出的地址，和输入地址关联</a:t>
            </a:r>
            <a:endParaRPr lang="en-US" sz="1600" dirty="0"/>
          </a:p>
        </p:txBody>
      </p:sp>
      <p:pic>
        <p:nvPicPr>
          <p:cNvPr id="12290" name="Picture 2" descr="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458" y="3733800"/>
            <a:ext cx="3841666" cy="2424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400" y="2930525"/>
            <a:ext cx="7823200" cy="1131888"/>
          </a:xfrm>
        </p:spPr>
        <p:txBody>
          <a:bodyPr/>
          <a:lstStyle/>
          <a:p>
            <a:pPr marL="0" indent="0" algn="ctr">
              <a:buFont typeface="Monotype Sorts" pitchFamily="2" charset="2"/>
              <a:buNone/>
            </a:pPr>
            <a:r>
              <a:rPr lang="zh-CN" altLang="en-US" sz="3200" b="1" dirty="0">
                <a:effectLst>
                  <a:outerShdw blurRad="38100" dist="38100" dir="2700000" algn="tl">
                    <a:srgbClr val="C0C0C0"/>
                  </a:outerShdw>
                </a:effectLst>
                <a:latin typeface="微软雅黑" pitchFamily="34" charset="-122"/>
                <a:ea typeface="微软雅黑" pitchFamily="34" charset="-122"/>
              </a:rPr>
              <a:t>其他 </a:t>
            </a:r>
            <a:r>
              <a:rPr lang="en-US" altLang="zh-CN" sz="3200" b="1" dirty="0">
                <a:effectLst>
                  <a:outerShdw blurRad="38100" dist="38100" dir="2700000" algn="tl">
                    <a:srgbClr val="C0C0C0"/>
                  </a:outerShdw>
                </a:effectLst>
                <a:latin typeface="微软雅黑" pitchFamily="34" charset="-122"/>
                <a:ea typeface="微软雅黑" pitchFamily="34" charset="-122"/>
              </a:rPr>
              <a:t>advanced</a:t>
            </a:r>
            <a:r>
              <a:rPr lang="zh-CN" altLang="en-US" sz="3200" b="1" dirty="0">
                <a:effectLst>
                  <a:outerShdw blurRad="38100" dist="38100" dir="2700000" algn="tl">
                    <a:srgbClr val="C0C0C0"/>
                  </a:outerShdw>
                </a:effectLst>
                <a:latin typeface="微软雅黑" pitchFamily="34" charset="-122"/>
                <a:ea typeface="微软雅黑" pitchFamily="34" charset="-122"/>
              </a:rPr>
              <a:t>“去匿名化”方法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999" y="1377538"/>
            <a:ext cx="6688949" cy="50714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97873" y="225631"/>
            <a:ext cx="8280400" cy="533400"/>
          </a:xfrm>
        </p:spPr>
        <p:txBody>
          <a:bodyPr/>
          <a:lstStyle/>
          <a:p>
            <a:r>
              <a:rPr lang="zh-CN" altLang="en-US" dirty="0"/>
              <a:t>关联真实世界的身份到地址簇</a:t>
            </a:r>
            <a:endParaRPr lang="en-US" dirty="0"/>
          </a:p>
        </p:txBody>
      </p:sp>
      <p:sp>
        <p:nvSpPr>
          <p:cNvPr id="3" name="Content Placeholder 2"/>
          <p:cNvSpPr>
            <a:spLocks noGrp="1"/>
          </p:cNvSpPr>
          <p:nvPr>
            <p:ph idx="1"/>
          </p:nvPr>
        </p:nvSpPr>
        <p:spPr/>
        <p:txBody>
          <a:bodyPr/>
          <a:lstStyle/>
          <a:p>
            <a:r>
              <a:rPr lang="zh-CN" altLang="en-US" dirty="0"/>
              <a:t>地址簇</a:t>
            </a:r>
            <a:endParaRPr lang="en-US" dirty="0"/>
          </a:p>
        </p:txBody>
      </p:sp>
      <p:sp>
        <p:nvSpPr>
          <p:cNvPr id="4" name="TextBox 3"/>
          <p:cNvSpPr txBox="1"/>
          <p:nvPr/>
        </p:nvSpPr>
        <p:spPr>
          <a:xfrm>
            <a:off x="106878" y="2945080"/>
            <a:ext cx="3194462" cy="2554545"/>
          </a:xfrm>
          <a:prstGeom prst="rect">
            <a:avLst/>
          </a:prstGeom>
          <a:noFill/>
        </p:spPr>
        <p:txBody>
          <a:bodyPr wrap="square" rtlCol="0">
            <a:spAutoFit/>
          </a:bodyPr>
          <a:lstStyle/>
          <a:p>
            <a:r>
              <a:rPr lang="zh-CN" altLang="en-US" sz="1600" dirty="0"/>
              <a:t>摘自</a:t>
            </a:r>
            <a:r>
              <a:rPr lang="en-US" altLang="zh-CN" sz="1600" dirty="0"/>
              <a:t>2013</a:t>
            </a:r>
            <a:r>
              <a:rPr lang="zh-CN" altLang="en-US" sz="1600" dirty="0"/>
              <a:t>年的一篇论文“一把比特币：寻找支付特征”。</a:t>
            </a:r>
            <a:endParaRPr lang="en-US" altLang="zh-CN" sz="1600" dirty="0"/>
          </a:p>
          <a:p>
            <a:endParaRPr lang="en-US" altLang="zh-CN" sz="1600" dirty="0"/>
          </a:p>
          <a:p>
            <a:r>
              <a:rPr lang="zh-CN" altLang="en-US" sz="1600" dirty="0"/>
              <a:t>在一组没有姓名的用户中，研究者将联合支付的地址和全新的零钱地址归类到一个比特币地址簇。</a:t>
            </a:r>
            <a:endParaRPr lang="en-US" altLang="zh-CN" sz="1600" dirty="0"/>
          </a:p>
          <a:p>
            <a:endParaRPr lang="en-US" altLang="zh-CN" sz="1600" dirty="0"/>
          </a:p>
          <a:p>
            <a:r>
              <a:rPr lang="zh-CN" altLang="en-US" sz="1600" dirty="0"/>
              <a:t>图中，圆形的大小表示流入这些地址簇里的货币数量，每一条线则代表一个交易。</a:t>
            </a: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040" y="1225741"/>
            <a:ext cx="7099960" cy="53035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0994" y="197041"/>
            <a:ext cx="8280400" cy="533400"/>
          </a:xfrm>
        </p:spPr>
        <p:txBody>
          <a:bodyPr/>
          <a:lstStyle/>
          <a:p>
            <a:r>
              <a:rPr lang="zh-CN" altLang="en-US" dirty="0"/>
              <a:t>关联真实世界的身份到地址簇</a:t>
            </a:r>
            <a:r>
              <a:rPr lang="en-US" altLang="zh-CN" dirty="0"/>
              <a:t>-</a:t>
            </a:r>
            <a:r>
              <a:rPr lang="zh-CN" altLang="en-US" dirty="0"/>
              <a:t>交易图谱分析</a:t>
            </a:r>
            <a:endParaRPr lang="en-US" dirty="0"/>
          </a:p>
        </p:txBody>
      </p:sp>
      <p:sp>
        <p:nvSpPr>
          <p:cNvPr id="3" name="Content Placeholder 2"/>
          <p:cNvSpPr>
            <a:spLocks noGrp="1"/>
          </p:cNvSpPr>
          <p:nvPr>
            <p:ph idx="1"/>
          </p:nvPr>
        </p:nvSpPr>
        <p:spPr/>
        <p:txBody>
          <a:bodyPr/>
          <a:lstStyle/>
          <a:p>
            <a:r>
              <a:rPr lang="zh-CN" altLang="en-US" dirty="0"/>
              <a:t>标签簇</a:t>
            </a:r>
            <a:endParaRPr lang="en-US" altLang="zh-CN" dirty="0"/>
          </a:p>
        </p:txBody>
      </p:sp>
      <p:sp>
        <p:nvSpPr>
          <p:cNvPr id="6" name="TextBox 5"/>
          <p:cNvSpPr txBox="1"/>
          <p:nvPr/>
        </p:nvSpPr>
        <p:spPr>
          <a:xfrm>
            <a:off x="106878" y="3138870"/>
            <a:ext cx="2707574" cy="1477328"/>
          </a:xfrm>
          <a:prstGeom prst="rect">
            <a:avLst/>
          </a:prstGeom>
          <a:noFill/>
        </p:spPr>
        <p:txBody>
          <a:bodyPr wrap="square" rtlCol="0">
            <a:spAutoFit/>
          </a:bodyPr>
          <a:lstStyle/>
          <a:p>
            <a:r>
              <a:rPr lang="zh-CN" altLang="en-US" dirty="0"/>
              <a:t>通过和不同的比特币服务提供商进行交易，</a:t>
            </a:r>
            <a:endParaRPr lang="en-US" altLang="zh-CN" dirty="0"/>
          </a:p>
          <a:p>
            <a:r>
              <a:rPr lang="zh-CN" altLang="en-US" dirty="0"/>
              <a:t>米克尔</a:t>
            </a:r>
            <a:r>
              <a:rPr lang="en-US" altLang="zh-CN" dirty="0"/>
              <a:t>·</a:t>
            </a:r>
            <a:r>
              <a:rPr lang="zh-CN" altLang="en-US" dirty="0"/>
              <a:t>约翰等人得以辨识并且</a:t>
            </a:r>
            <a:r>
              <a:rPr lang="zh-CN" altLang="en-US" dirty="0">
                <a:solidFill>
                  <a:srgbClr val="0432FF"/>
                </a:solidFill>
              </a:rPr>
              <a:t>标记这些簇在真实世界中的身份</a:t>
            </a:r>
            <a:endParaRPr lang="en-US" dirty="0">
              <a:solidFill>
                <a:srgbClr val="0432FF"/>
              </a:solidFill>
            </a:endParaRPr>
          </a:p>
        </p:txBody>
      </p:sp>
      <p:sp>
        <p:nvSpPr>
          <p:cNvPr id="4" name="TextBox 3"/>
          <p:cNvSpPr txBox="1"/>
          <p:nvPr/>
        </p:nvSpPr>
        <p:spPr>
          <a:xfrm>
            <a:off x="106878" y="2035339"/>
            <a:ext cx="3254417" cy="646331"/>
          </a:xfrm>
          <a:prstGeom prst="rect">
            <a:avLst/>
          </a:prstGeom>
          <a:noFill/>
        </p:spPr>
        <p:txBody>
          <a:bodyPr wrap="none" rtlCol="0">
            <a:spAutoFit/>
          </a:bodyPr>
          <a:lstStyle/>
          <a:p>
            <a:r>
              <a:rPr lang="zh-CN" altLang="en-US" dirty="0"/>
              <a:t>利用</a:t>
            </a:r>
            <a:r>
              <a:rPr lang="zh-CN" altLang="en-US" dirty="0">
                <a:solidFill>
                  <a:srgbClr val="C00000"/>
                </a:solidFill>
              </a:rPr>
              <a:t>交易</a:t>
            </a:r>
            <a:r>
              <a:rPr lang="zh-CN" altLang="en-US" dirty="0"/>
              <a:t>进行</a:t>
            </a:r>
            <a:r>
              <a:rPr lang="zh-CN" altLang="en-US" dirty="0">
                <a:solidFill>
                  <a:srgbClr val="0432FF"/>
                </a:solidFill>
              </a:rPr>
              <a:t>标记</a:t>
            </a:r>
            <a:r>
              <a:rPr lang="zh-CN" altLang="en-US" dirty="0"/>
              <a:t>：</a:t>
            </a:r>
            <a:endParaRPr lang="en-US" altLang="zh-CN" dirty="0"/>
          </a:p>
          <a:p>
            <a:r>
              <a:rPr lang="zh-CN" altLang="en-US" dirty="0">
                <a:solidFill>
                  <a:srgbClr val="0432FF"/>
                </a:solidFill>
              </a:rPr>
              <a:t>交易所、钱包服务、博彩网站</a:t>
            </a:r>
            <a:endParaRPr lang="en-US" dirty="0">
              <a:solidFill>
                <a:srgbClr val="0432FF"/>
              </a:solidFill>
            </a:endParaRPr>
          </a:p>
        </p:txBody>
      </p:sp>
      <p:sp>
        <p:nvSpPr>
          <p:cNvPr id="8" name="TextBox 7"/>
          <p:cNvSpPr txBox="1"/>
          <p:nvPr/>
        </p:nvSpPr>
        <p:spPr>
          <a:xfrm>
            <a:off x="106878" y="5186105"/>
            <a:ext cx="2031325" cy="923330"/>
          </a:xfrm>
          <a:prstGeom prst="rect">
            <a:avLst/>
          </a:prstGeom>
          <a:noFill/>
        </p:spPr>
        <p:txBody>
          <a:bodyPr wrap="none" rtlCol="0">
            <a:spAutoFit/>
          </a:bodyPr>
          <a:lstStyle/>
          <a:p>
            <a:r>
              <a:rPr lang="zh-CN" altLang="en-US" dirty="0">
                <a:solidFill>
                  <a:srgbClr val="C00000"/>
                </a:solidFill>
              </a:rPr>
              <a:t>去匿名化</a:t>
            </a:r>
            <a:r>
              <a:rPr lang="zh-CN" altLang="en-US" dirty="0"/>
              <a:t>方法：</a:t>
            </a:r>
            <a:endParaRPr lang="en-US" altLang="zh-CN" dirty="0"/>
          </a:p>
          <a:p>
            <a:r>
              <a:rPr lang="en-US" altLang="zh-CN" dirty="0"/>
              <a:t>TX</a:t>
            </a:r>
            <a:r>
              <a:rPr lang="zh-CN" altLang="en-US" dirty="0"/>
              <a:t> </a:t>
            </a:r>
            <a:r>
              <a:rPr lang="en-US" altLang="zh-CN" dirty="0"/>
              <a:t>graph</a:t>
            </a:r>
            <a:r>
              <a:rPr lang="zh-CN" altLang="en-US" dirty="0"/>
              <a:t> </a:t>
            </a:r>
            <a:r>
              <a:rPr lang="en-US" altLang="zh-CN" dirty="0"/>
              <a:t>analysis</a:t>
            </a:r>
          </a:p>
          <a:p>
            <a:r>
              <a:rPr lang="zh-CN" altLang="en-US" dirty="0"/>
              <a:t>交易图谱分析</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块链：技术驱动金融6.2 如何对比特币去匿名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366" y="3141789"/>
            <a:ext cx="4410034" cy="3548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dirty="0"/>
              <a:t>网络层的 去匿名化</a:t>
            </a:r>
            <a:endParaRPr lang="en-US" dirty="0"/>
          </a:p>
        </p:txBody>
      </p:sp>
      <p:sp>
        <p:nvSpPr>
          <p:cNvPr id="3" name="Content Placeholder 2"/>
          <p:cNvSpPr>
            <a:spLocks noGrp="1"/>
          </p:cNvSpPr>
          <p:nvPr>
            <p:ph idx="1"/>
          </p:nvPr>
        </p:nvSpPr>
        <p:spPr>
          <a:xfrm>
            <a:off x="411163" y="1334530"/>
            <a:ext cx="8318500" cy="2557848"/>
          </a:xfrm>
        </p:spPr>
        <p:txBody>
          <a:bodyPr/>
          <a:lstStyle/>
          <a:p>
            <a:r>
              <a:rPr lang="en-US" altLang="zh-CN" sz="2000" dirty="0"/>
              <a:t>2011</a:t>
            </a:r>
            <a:r>
              <a:rPr lang="zh-CN" altLang="en-US" sz="2000" dirty="0"/>
              <a:t>年</a:t>
            </a:r>
            <a:r>
              <a:rPr lang="en-US" altLang="zh-CN" sz="2000" dirty="0"/>
              <a:t>Dan</a:t>
            </a:r>
            <a:r>
              <a:rPr lang="zh-CN" altLang="en-US" sz="2000" dirty="0"/>
              <a:t> </a:t>
            </a:r>
            <a:r>
              <a:rPr lang="en-US" altLang="zh-CN" sz="2000" dirty="0"/>
              <a:t>Kaminsky</a:t>
            </a:r>
            <a:r>
              <a:rPr lang="zh-CN" altLang="en-US" sz="2000" dirty="0"/>
              <a:t> 在 </a:t>
            </a:r>
            <a:r>
              <a:rPr lang="en-US" altLang="zh-CN" sz="2000" dirty="0"/>
              <a:t>Black</a:t>
            </a:r>
            <a:r>
              <a:rPr lang="zh-CN" altLang="en-US" sz="2000" dirty="0"/>
              <a:t> </a:t>
            </a:r>
            <a:r>
              <a:rPr lang="en-US" altLang="zh-CN" sz="2000" dirty="0"/>
              <a:t>Hat</a:t>
            </a:r>
            <a:r>
              <a:rPr lang="zh-CN" altLang="en-US" sz="2000" dirty="0"/>
              <a:t> 大会上提出</a:t>
            </a:r>
            <a:r>
              <a:rPr lang="zh-CN" altLang="en-US" sz="2000" dirty="0">
                <a:solidFill>
                  <a:srgbClr val="C00000"/>
                </a:solidFill>
              </a:rPr>
              <a:t>网络层去匿名化</a:t>
            </a:r>
            <a:r>
              <a:rPr lang="zh-CN" altLang="en-US" sz="2000" dirty="0"/>
              <a:t>的概念</a:t>
            </a:r>
            <a:endParaRPr lang="en-US" altLang="zh-CN" sz="2000" dirty="0"/>
          </a:p>
          <a:p>
            <a:r>
              <a:rPr lang="zh-CN" altLang="en-US" sz="2000" dirty="0"/>
              <a:t>基于一个</a:t>
            </a:r>
            <a:r>
              <a:rPr lang="zh-CN" altLang="en-US" sz="2000" dirty="0">
                <a:solidFill>
                  <a:srgbClr val="C00000"/>
                </a:solidFill>
              </a:rPr>
              <a:t>观察</a:t>
            </a:r>
            <a:r>
              <a:rPr lang="zh-CN" altLang="en-US" sz="2000" dirty="0"/>
              <a:t>：第一个通知交易的节点很有可能就是交易源头</a:t>
            </a:r>
            <a:endParaRPr lang="en-US" altLang="zh-CN" sz="2000" dirty="0"/>
          </a:p>
          <a:p>
            <a:r>
              <a:rPr lang="zh-CN" altLang="en-US" sz="2000" dirty="0"/>
              <a:t>当有多个节点配合并且对同一个交易源头进行识别的时候，这种方法的实际效果会更加明显。</a:t>
            </a:r>
            <a:endParaRPr lang="en-US" altLang="zh-CN" sz="2000" dirty="0"/>
          </a:p>
          <a:p>
            <a:r>
              <a:rPr lang="en-US" altLang="zh-CN" sz="2000" dirty="0"/>
              <a:t>Tor</a:t>
            </a:r>
            <a:r>
              <a:rPr lang="zh-CN" altLang="en-US" sz="2000" dirty="0"/>
              <a:t> （洋葱路由）协议可以对应：但是要求</a:t>
            </a:r>
            <a:r>
              <a:rPr lang="en-US" altLang="zh-CN" sz="2000" dirty="0"/>
              <a:t>low</a:t>
            </a:r>
            <a:r>
              <a:rPr lang="zh-CN" altLang="en-US" sz="2000" dirty="0"/>
              <a:t> </a:t>
            </a:r>
            <a:r>
              <a:rPr lang="en-US" altLang="zh-CN" sz="2000" dirty="0"/>
              <a:t>latency</a:t>
            </a:r>
          </a:p>
          <a:p>
            <a:r>
              <a:rPr lang="zh-CN" altLang="en-US" sz="2000" dirty="0"/>
              <a:t>混币网络 </a:t>
            </a:r>
            <a:r>
              <a:rPr lang="en-US" altLang="zh-CN" sz="2000" dirty="0"/>
              <a:t>(Mix</a:t>
            </a:r>
            <a:r>
              <a:rPr lang="zh-CN" altLang="en-US" sz="2000" dirty="0"/>
              <a:t> </a:t>
            </a:r>
            <a:r>
              <a:rPr lang="en-US" altLang="zh-CN" sz="2000" dirty="0"/>
              <a:t>Net)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混币 </a:t>
            </a:r>
            <a:r>
              <a:rPr lang="en-US" altLang="zh-CN" dirty="0"/>
              <a:t>--</a:t>
            </a:r>
            <a:r>
              <a:rPr lang="zh-CN" altLang="en-US" dirty="0"/>
              <a:t> 让 交易图谱分析 变得无效</a:t>
            </a:r>
            <a:endParaRPr lang="en-US" dirty="0"/>
          </a:p>
        </p:txBody>
      </p:sp>
      <p:sp>
        <p:nvSpPr>
          <p:cNvPr id="3" name="Content Placeholder 2"/>
          <p:cNvSpPr>
            <a:spLocks noGrp="1"/>
          </p:cNvSpPr>
          <p:nvPr>
            <p:ph idx="1"/>
          </p:nvPr>
        </p:nvSpPr>
        <p:spPr/>
        <p:txBody>
          <a:bodyPr/>
          <a:lstStyle/>
          <a:p>
            <a:r>
              <a:rPr lang="zh-CN" altLang="en-US" dirty="0"/>
              <a:t>混币模式</a:t>
            </a:r>
            <a:endParaRPr lang="en-US" altLang="zh-CN" dirty="0"/>
          </a:p>
          <a:p>
            <a:pPr lvl="1"/>
            <a:r>
              <a:rPr lang="zh-CN" altLang="en-US" sz="2000" dirty="0"/>
              <a:t>中介</a:t>
            </a:r>
            <a:endParaRPr lang="en-US" altLang="zh-CN" sz="2000" dirty="0"/>
          </a:p>
          <a:p>
            <a:pPr lvl="1"/>
            <a:r>
              <a:rPr lang="zh-CN" altLang="en-US" sz="2000" dirty="0"/>
              <a:t>混币在线钱包</a:t>
            </a:r>
            <a:endParaRPr lang="en-US" altLang="zh-CN" sz="2000" dirty="0"/>
          </a:p>
          <a:p>
            <a:pPr lvl="1"/>
            <a:r>
              <a:rPr lang="zh-CN" altLang="en-US" sz="2000" dirty="0"/>
              <a:t>专项混币服务</a:t>
            </a:r>
            <a:endParaRPr lang="en-US" altLang="zh-CN" sz="2000" dirty="0"/>
          </a:p>
          <a:p>
            <a:endParaRPr lang="en-US" dirty="0"/>
          </a:p>
          <a:p>
            <a:r>
              <a:rPr lang="zh-CN" altLang="en-US" dirty="0"/>
              <a:t>多重混币</a:t>
            </a:r>
            <a:endParaRPr lang="en-US" altLang="zh-CN" dirty="0"/>
          </a:p>
          <a:p>
            <a:pPr lvl="1"/>
            <a:r>
              <a:rPr lang="zh-CN" altLang="en-US" sz="2000" dirty="0"/>
              <a:t>不能将用户最初发送的</a:t>
            </a:r>
            <a:r>
              <a:rPr lang="en-US" altLang="zh-CN" sz="2000" dirty="0"/>
              <a:t>BTC</a:t>
            </a:r>
            <a:r>
              <a:rPr lang="zh-CN" altLang="en-US" sz="2000" dirty="0"/>
              <a:t>关联到最终接受的</a:t>
            </a:r>
            <a:r>
              <a:rPr lang="en-US" altLang="zh-CN" sz="2000" dirty="0"/>
              <a:t>BTC</a:t>
            </a:r>
          </a:p>
          <a:p>
            <a:pPr lvl="1"/>
            <a:r>
              <a:rPr lang="zh-CN" altLang="en-US" sz="2000" dirty="0"/>
              <a:t>风险：</a:t>
            </a:r>
            <a:endParaRPr lang="en-US" altLang="zh-CN" sz="2000" dirty="0"/>
          </a:p>
          <a:p>
            <a:pPr lvl="2"/>
            <a:r>
              <a:rPr lang="zh-CN" altLang="en-US" sz="1600" dirty="0"/>
              <a:t> </a:t>
            </a:r>
            <a:r>
              <a:rPr lang="en-US" altLang="zh-CN" sz="1600" dirty="0"/>
              <a:t>Service</a:t>
            </a:r>
            <a:r>
              <a:rPr lang="zh-CN" altLang="en-US" sz="1600" dirty="0"/>
              <a:t> </a:t>
            </a:r>
            <a:r>
              <a:rPr lang="en-US" altLang="zh-CN" sz="1600" dirty="0"/>
              <a:t>Provider</a:t>
            </a:r>
            <a:r>
              <a:rPr lang="zh-CN" altLang="en-US" sz="1600" dirty="0"/>
              <a:t> 跑路</a:t>
            </a:r>
            <a:endParaRPr lang="en-US" sz="1600" dirty="0"/>
          </a:p>
        </p:txBody>
      </p:sp>
      <p:pic>
        <p:nvPicPr>
          <p:cNvPr id="5122" name="Picture 2" descr="么是混币服务- 知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037" y="1143000"/>
            <a:ext cx="32099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块链：技术驱动金融6.3 混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600" y="4362450"/>
            <a:ext cx="4876800" cy="2419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块链：技术驱动金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515" y="3025007"/>
            <a:ext cx="3506851" cy="26917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dirty="0"/>
              <a:t>分布式混币</a:t>
            </a:r>
            <a:endParaRPr lang="en-US" dirty="0"/>
          </a:p>
        </p:txBody>
      </p:sp>
      <p:sp>
        <p:nvSpPr>
          <p:cNvPr id="3" name="Content Placeholder 2"/>
          <p:cNvSpPr>
            <a:spLocks noGrp="1"/>
          </p:cNvSpPr>
          <p:nvPr>
            <p:ph idx="1"/>
          </p:nvPr>
        </p:nvSpPr>
        <p:spPr/>
        <p:txBody>
          <a:bodyPr/>
          <a:lstStyle/>
          <a:p>
            <a:r>
              <a:rPr lang="zh-CN" altLang="en-US" dirty="0"/>
              <a:t>分布式混币，特点包括</a:t>
            </a:r>
            <a:endParaRPr lang="en-US" altLang="zh-CN" dirty="0"/>
          </a:p>
          <a:p>
            <a:pPr lvl="1"/>
            <a:r>
              <a:rPr lang="zh-CN" altLang="en-US" sz="2000" dirty="0"/>
              <a:t>用户之间的 </a:t>
            </a:r>
            <a:r>
              <a:rPr lang="en-US" altLang="zh-CN" sz="2000" dirty="0"/>
              <a:t>P2P</a:t>
            </a:r>
            <a:r>
              <a:rPr lang="zh-CN" altLang="en-US" sz="2000" dirty="0"/>
              <a:t> 模式市实现混币交易</a:t>
            </a:r>
            <a:endParaRPr lang="en-US" altLang="zh-CN" sz="2000" dirty="0"/>
          </a:p>
          <a:p>
            <a:pPr lvl="1"/>
            <a:r>
              <a:rPr lang="zh-CN" altLang="en-US" sz="2000" dirty="0"/>
              <a:t>没有自举过程：用户不需要等待一个有公信力的 </a:t>
            </a:r>
            <a:r>
              <a:rPr lang="en-US" altLang="zh-CN" sz="2000" dirty="0"/>
              <a:t>Service</a:t>
            </a:r>
            <a:r>
              <a:rPr lang="zh-CN" altLang="en-US" sz="2000" dirty="0"/>
              <a:t> </a:t>
            </a:r>
            <a:r>
              <a:rPr lang="en-US" altLang="zh-CN" sz="2000" dirty="0"/>
              <a:t>Provider</a:t>
            </a:r>
          </a:p>
          <a:p>
            <a:pPr lvl="1"/>
            <a:r>
              <a:rPr lang="zh-CN" altLang="en-US" sz="2000" dirty="0"/>
              <a:t>盗币行为在分布式混币模式下 </a:t>
            </a:r>
            <a:r>
              <a:rPr lang="en-US" altLang="zh-CN" sz="2000" dirty="0"/>
              <a:t>impossible</a:t>
            </a:r>
          </a:p>
          <a:p>
            <a:pPr lvl="1"/>
            <a:r>
              <a:rPr lang="zh-CN" altLang="en-US" sz="2000" dirty="0"/>
              <a:t>提供更好的匿名性</a:t>
            </a:r>
            <a:endParaRPr lang="en-US" altLang="zh-CN" sz="2000" dirty="0"/>
          </a:p>
          <a:p>
            <a:pPr lvl="1"/>
            <a:endParaRPr lang="en-US" altLang="zh-CN" dirty="0"/>
          </a:p>
          <a:p>
            <a:pPr lvl="1"/>
            <a:endParaRPr lang="en-US" altLang="zh-CN" dirty="0"/>
          </a:p>
          <a:p>
            <a:pPr marL="292100" lvl="1" indent="-292100">
              <a:buSzPct val="75000"/>
              <a:buFont typeface="Monotype Sorts" pitchFamily="2" charset="2"/>
              <a:buChar char="l"/>
            </a:pPr>
            <a:r>
              <a:rPr lang="zh-CN" altLang="en-US" dirty="0"/>
              <a:t>主要方案：合币 </a:t>
            </a:r>
            <a:r>
              <a:rPr lang="en-US" altLang="zh-CN" dirty="0"/>
              <a:t>(</a:t>
            </a:r>
            <a:r>
              <a:rPr lang="en-US" altLang="zh-CN" sz="2000" dirty="0" err="1"/>
              <a:t>Coinjoin</a:t>
            </a:r>
            <a:r>
              <a:rPr lang="en-US" altLang="zh-CN" dirty="0"/>
              <a:t>)</a:t>
            </a:r>
          </a:p>
          <a:p>
            <a:pPr lvl="1"/>
            <a:r>
              <a:rPr lang="zh-CN" altLang="en-US" sz="2000" dirty="0"/>
              <a:t>不同用户共同创建一个单一</a:t>
            </a:r>
            <a:r>
              <a:rPr lang="en-US" altLang="zh-CN" sz="2000" dirty="0"/>
              <a:t>TX</a:t>
            </a:r>
          </a:p>
          <a:p>
            <a:pPr lvl="1"/>
            <a:r>
              <a:rPr lang="zh-CN" altLang="en-US" sz="2000" dirty="0"/>
              <a:t>每人独立签名</a:t>
            </a:r>
            <a:endParaRPr lang="en-US" altLang="zh-CN" sz="2000" dirty="0"/>
          </a:p>
          <a:p>
            <a:pPr lvl="1"/>
            <a:r>
              <a:rPr lang="zh-CN" altLang="en-US" sz="2000" dirty="0"/>
              <a:t>输入与输出</a:t>
            </a:r>
            <a:r>
              <a:rPr lang="en-US" altLang="zh-CN" sz="2000" dirty="0" err="1"/>
              <a:t>Addr</a:t>
            </a:r>
            <a:r>
              <a:rPr lang="zh-CN" altLang="en-US" sz="2000" dirty="0"/>
              <a:t>的顺序都是随机的</a:t>
            </a:r>
            <a:endParaRPr lang="en-US" altLang="zh-CN" sz="2000" dirty="0"/>
          </a:p>
          <a:p>
            <a:pPr lvl="1"/>
            <a:r>
              <a:rPr lang="zh-CN" altLang="en-US" sz="2000" dirty="0"/>
              <a:t>首先需要发现彼此</a:t>
            </a:r>
            <a:r>
              <a:rPr lang="en-US" altLang="zh-CN" sz="2000" dirty="0"/>
              <a:t>;</a:t>
            </a:r>
            <a:r>
              <a:rPr lang="zh-CN" altLang="en-US" sz="2000" dirty="0"/>
              <a:t> 交换 </a:t>
            </a:r>
            <a:r>
              <a:rPr lang="en-US" altLang="zh-CN" sz="2000" dirty="0"/>
              <a:t>input/output;</a:t>
            </a:r>
            <a:r>
              <a:rPr lang="zh-CN" altLang="en-US" sz="2000" dirty="0"/>
              <a:t> 构造</a:t>
            </a:r>
            <a:r>
              <a:rPr lang="en-US" altLang="zh-CN" sz="2000" dirty="0"/>
              <a:t>TX;</a:t>
            </a:r>
            <a:r>
              <a:rPr lang="zh-CN" altLang="en-US" sz="2000" dirty="0"/>
              <a:t> 轮流签名</a:t>
            </a:r>
            <a:r>
              <a:rPr lang="en-US" altLang="zh-CN" sz="2000" dirty="0"/>
              <a:t>;</a:t>
            </a:r>
            <a:r>
              <a:rPr lang="zh-CN" altLang="en-US" sz="2000" dirty="0"/>
              <a:t> 广播</a:t>
            </a:r>
            <a:r>
              <a:rPr lang="en-US" altLang="zh-CN" sz="2000" dirty="0"/>
              <a:t>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块链：技术驱动金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200" y="3592039"/>
            <a:ext cx="4175814" cy="26425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dirty="0"/>
              <a:t>分布式混币 应对 高风险交易流</a:t>
            </a:r>
            <a:endParaRPr lang="en-US" dirty="0"/>
          </a:p>
        </p:txBody>
      </p:sp>
      <p:sp>
        <p:nvSpPr>
          <p:cNvPr id="3" name="Content Placeholder 2"/>
          <p:cNvSpPr>
            <a:spLocks noGrp="1"/>
          </p:cNvSpPr>
          <p:nvPr>
            <p:ph idx="1"/>
          </p:nvPr>
        </p:nvSpPr>
        <p:spPr/>
        <p:txBody>
          <a:bodyPr/>
          <a:lstStyle/>
          <a:p>
            <a:r>
              <a:rPr lang="zh-CN" altLang="en-US" dirty="0"/>
              <a:t>高风险交易流：</a:t>
            </a:r>
            <a:endParaRPr lang="en-US" altLang="zh-CN" dirty="0"/>
          </a:p>
          <a:p>
            <a:pPr lvl="1"/>
            <a:r>
              <a:rPr lang="en-US" altLang="zh-CN" sz="2000" dirty="0"/>
              <a:t>ex:</a:t>
            </a:r>
            <a:r>
              <a:rPr lang="zh-CN" altLang="en-US" sz="2000" dirty="0"/>
              <a:t> </a:t>
            </a:r>
            <a:r>
              <a:rPr lang="en-US" altLang="zh-CN" sz="2000" dirty="0"/>
              <a:t>Alice</a:t>
            </a:r>
            <a:r>
              <a:rPr lang="zh-CN" altLang="en-US" sz="2000" dirty="0"/>
              <a:t> 每月将固定的薪水的</a:t>
            </a:r>
            <a:r>
              <a:rPr lang="en-US" altLang="zh-CN" sz="2000" dirty="0"/>
              <a:t>5%</a:t>
            </a:r>
            <a:r>
              <a:rPr lang="zh-CN" altLang="en-US" sz="2000" dirty="0"/>
              <a:t>存入退休基金账号</a:t>
            </a:r>
            <a:endParaRPr lang="en-US" altLang="zh-CN" sz="2000" dirty="0"/>
          </a:p>
          <a:p>
            <a:r>
              <a:rPr lang="zh-CN" altLang="en-US" dirty="0"/>
              <a:t>合并规避 </a:t>
            </a:r>
            <a:r>
              <a:rPr lang="en-US" altLang="zh-CN" dirty="0"/>
              <a:t>(</a:t>
            </a:r>
            <a:r>
              <a:rPr lang="en-US" dirty="0"/>
              <a:t>merge avoidance</a:t>
            </a:r>
            <a:r>
              <a:rPr lang="en-US" altLang="zh-CN" dirty="0"/>
              <a:t>)</a:t>
            </a:r>
          </a:p>
          <a:p>
            <a:pPr lvl="1"/>
            <a:r>
              <a:rPr lang="zh-CN" altLang="en-US" sz="2000" dirty="0"/>
              <a:t>帮助存在高风险交易流的用户重获无关联性</a:t>
            </a:r>
            <a:endParaRPr lang="en-US" altLang="zh-CN" sz="2000" dirty="0"/>
          </a:p>
          <a:p>
            <a:pPr lvl="1"/>
            <a:r>
              <a:rPr lang="zh-CN" altLang="en-US" sz="2000" dirty="0"/>
              <a:t>允许使用多个 </a:t>
            </a:r>
            <a:r>
              <a:rPr lang="en-US" altLang="zh-CN" sz="2000" dirty="0"/>
              <a:t>Output</a:t>
            </a:r>
            <a:r>
              <a:rPr lang="zh-CN" altLang="en-US" sz="2000" dirty="0"/>
              <a:t> 地址进行接收</a:t>
            </a:r>
            <a:r>
              <a:rPr lang="en-US" altLang="zh-CN" sz="2000" dirty="0"/>
              <a:t>BTC</a:t>
            </a:r>
          </a:p>
        </p:txBody>
      </p:sp>
      <p:sp>
        <p:nvSpPr>
          <p:cNvPr id="4" name="TextBox 3"/>
          <p:cNvSpPr txBox="1"/>
          <p:nvPr/>
        </p:nvSpPr>
        <p:spPr>
          <a:xfrm>
            <a:off x="809574" y="3649223"/>
            <a:ext cx="3313216" cy="2585323"/>
          </a:xfrm>
          <a:prstGeom prst="rect">
            <a:avLst/>
          </a:prstGeom>
          <a:noFill/>
        </p:spPr>
        <p:txBody>
          <a:bodyPr wrap="square" rtlCol="0">
            <a:spAutoFit/>
          </a:bodyPr>
          <a:lstStyle/>
          <a:p>
            <a:pPr marL="285750" indent="-285750">
              <a:buFont typeface="Arial" panose="020B0604020202090204" pitchFamily="34" charset="0"/>
              <a:buChar char="•"/>
            </a:pPr>
            <a:r>
              <a:rPr lang="zh-CN" altLang="en-US" dirty="0"/>
              <a:t>爱丽丝想要用</a:t>
            </a:r>
            <a:r>
              <a:rPr lang="en-US" altLang="zh-CN" dirty="0"/>
              <a:t>8</a:t>
            </a:r>
            <a:r>
              <a:rPr lang="zh-CN" altLang="en-US" dirty="0"/>
              <a:t>个比特币去购买一只茶壶，</a:t>
            </a:r>
            <a:endParaRPr lang="en-US" altLang="zh-CN" dirty="0"/>
          </a:p>
          <a:p>
            <a:pPr marL="285750" indent="-285750">
              <a:buFont typeface="Arial" panose="020B0604020202090204" pitchFamily="34" charset="0"/>
              <a:buChar char="•"/>
            </a:pPr>
            <a:r>
              <a:rPr lang="zh-CN" altLang="en-US" dirty="0"/>
              <a:t>店铺提供了两个地址给她，</a:t>
            </a:r>
            <a:endParaRPr lang="en-US" altLang="zh-CN" dirty="0"/>
          </a:p>
          <a:p>
            <a:pPr marL="285750" indent="-285750">
              <a:buFont typeface="Arial" panose="020B0604020202090204" pitchFamily="34" charset="0"/>
              <a:buChar char="•"/>
            </a:pPr>
            <a:r>
              <a:rPr lang="zh-CN" altLang="en-US" dirty="0"/>
              <a:t>她可以支付</a:t>
            </a:r>
            <a:r>
              <a:rPr lang="en-US" altLang="zh-CN" dirty="0"/>
              <a:t>5</a:t>
            </a:r>
            <a:r>
              <a:rPr lang="zh-CN" altLang="en-US" dirty="0"/>
              <a:t>个比特币到其中一个地址而支付</a:t>
            </a:r>
            <a:r>
              <a:rPr lang="en-US" altLang="zh-CN" dirty="0"/>
              <a:t>3</a:t>
            </a:r>
            <a:r>
              <a:rPr lang="zh-CN" altLang="en-US" dirty="0"/>
              <a:t>个比特币到另外一个地址，</a:t>
            </a:r>
            <a:endParaRPr lang="en-US" altLang="zh-CN" dirty="0"/>
          </a:p>
          <a:p>
            <a:pPr marL="285750" indent="-285750">
              <a:buFont typeface="Arial" panose="020B0604020202090204" pitchFamily="34" charset="0"/>
              <a:buChar char="•"/>
            </a:pPr>
            <a:r>
              <a:rPr lang="zh-CN" altLang="en-US" dirty="0"/>
              <a:t>与她的可用输入资金匹配了，这样就可以避免暴露两个地址都是属于爱丽丝的事实。</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r>
              <a:rPr lang="zh-CN" altLang="en-US" dirty="0"/>
              <a:t> </a:t>
            </a:r>
            <a:r>
              <a:rPr lang="en-US" altLang="zh-CN" dirty="0"/>
              <a:t>&amp;</a:t>
            </a:r>
            <a:r>
              <a:rPr lang="zh-CN" altLang="en-US" dirty="0"/>
              <a:t> </a:t>
            </a:r>
            <a:r>
              <a:rPr lang="en-US" altLang="zh-CN" dirty="0"/>
              <a:t>Keywords</a:t>
            </a:r>
            <a:r>
              <a:rPr lang="zh-CN" altLang="en-US" dirty="0"/>
              <a:t> </a:t>
            </a:r>
            <a:r>
              <a:rPr lang="en-US" altLang="zh-CN" dirty="0"/>
              <a:t>of</a:t>
            </a:r>
            <a:r>
              <a:rPr lang="zh-CN" altLang="en-US" dirty="0"/>
              <a:t> </a:t>
            </a:r>
            <a:r>
              <a:rPr lang="en-US" altLang="zh-CN" dirty="0"/>
              <a:t>this</a:t>
            </a:r>
            <a:r>
              <a:rPr lang="zh-CN" altLang="en-US" dirty="0"/>
              <a:t> </a:t>
            </a:r>
            <a:r>
              <a:rPr lang="en-US" altLang="zh-CN" dirty="0"/>
              <a:t>Class</a:t>
            </a:r>
            <a:endParaRPr lang="en-US" dirty="0"/>
          </a:p>
        </p:txBody>
      </p:sp>
      <p:sp>
        <p:nvSpPr>
          <p:cNvPr id="3" name="Content Placeholder 2"/>
          <p:cNvSpPr>
            <a:spLocks noGrp="1"/>
          </p:cNvSpPr>
          <p:nvPr>
            <p:ph idx="1"/>
          </p:nvPr>
        </p:nvSpPr>
        <p:spPr>
          <a:xfrm>
            <a:off x="1312605" y="1143000"/>
            <a:ext cx="7417057" cy="5181600"/>
          </a:xfrm>
        </p:spPr>
        <p:txBody>
          <a:bodyPr/>
          <a:lstStyle/>
          <a:p>
            <a:endParaRPr lang="en-US" altLang="zh-CN" dirty="0"/>
          </a:p>
          <a:p>
            <a:endParaRPr lang="en-US" altLang="zh-CN" dirty="0"/>
          </a:p>
          <a:p>
            <a:r>
              <a:rPr lang="en-US" altLang="zh-CN" dirty="0"/>
              <a:t>Part</a:t>
            </a:r>
            <a:r>
              <a:rPr lang="zh-CN" altLang="en-US" dirty="0"/>
              <a:t> </a:t>
            </a:r>
            <a:r>
              <a:rPr lang="en-US" altLang="zh-CN" dirty="0"/>
              <a:t>1:</a:t>
            </a:r>
            <a:r>
              <a:rPr lang="zh-CN" altLang="en-US" dirty="0"/>
              <a:t> 比特币 网络</a:t>
            </a:r>
            <a:endParaRPr lang="en-US" altLang="zh-CN" dirty="0"/>
          </a:p>
          <a:p>
            <a:endParaRPr lang="en-US" dirty="0"/>
          </a:p>
          <a:p>
            <a:r>
              <a:rPr lang="en-US" altLang="zh-CN" dirty="0"/>
              <a:t>Part</a:t>
            </a:r>
            <a:r>
              <a:rPr lang="zh-CN" altLang="en-US" dirty="0"/>
              <a:t> </a:t>
            </a:r>
            <a:r>
              <a:rPr lang="en-US" altLang="zh-CN" dirty="0"/>
              <a:t>2:</a:t>
            </a:r>
            <a:r>
              <a:rPr lang="zh-CN" altLang="en-US" dirty="0"/>
              <a:t> 匿名</a:t>
            </a:r>
            <a:endParaRPr lang="en-US" altLang="zh-CN" dirty="0"/>
          </a:p>
          <a:p>
            <a:endParaRPr lang="en-US" altLang="zh-CN" dirty="0"/>
          </a:p>
          <a:p>
            <a:r>
              <a:rPr lang="en-US" altLang="zh-CN" dirty="0"/>
              <a:t>Part</a:t>
            </a:r>
            <a:r>
              <a:rPr lang="zh-CN" altLang="en-US" dirty="0"/>
              <a:t> </a:t>
            </a:r>
            <a:r>
              <a:rPr lang="en-US" altLang="zh-CN" dirty="0"/>
              <a:t>3:</a:t>
            </a:r>
            <a:r>
              <a:rPr lang="zh-CN" altLang="en-US" dirty="0"/>
              <a:t> 监管</a:t>
            </a:r>
            <a:endParaRPr lang="en-US" altLang="zh-CN" dirty="0"/>
          </a:p>
          <a:p>
            <a:endParaRPr lang="en-US" altLang="zh-CN" dirty="0"/>
          </a:p>
        </p:txBody>
      </p:sp>
      <p:pic>
        <p:nvPicPr>
          <p:cNvPr id="4" name="Picture 3"/>
          <p:cNvPicPr>
            <a:picLocks noChangeAspect="1"/>
          </p:cNvPicPr>
          <p:nvPr/>
        </p:nvPicPr>
        <p:blipFill>
          <a:blip r:embed="rId2"/>
          <a:stretch>
            <a:fillRect/>
          </a:stretch>
        </p:blipFill>
        <p:spPr>
          <a:xfrm>
            <a:off x="477982" y="2316182"/>
            <a:ext cx="731682" cy="43009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r>
              <a:rPr lang="zh-CN" altLang="en-US" dirty="0"/>
              <a:t> </a:t>
            </a:r>
            <a:r>
              <a:rPr lang="en-US" altLang="zh-CN" dirty="0"/>
              <a:t>&amp;</a:t>
            </a:r>
            <a:r>
              <a:rPr lang="zh-CN" altLang="en-US" dirty="0"/>
              <a:t> </a:t>
            </a:r>
            <a:r>
              <a:rPr lang="en-US" altLang="zh-CN" dirty="0"/>
              <a:t>Keywords</a:t>
            </a:r>
            <a:r>
              <a:rPr lang="zh-CN" altLang="en-US" dirty="0"/>
              <a:t> </a:t>
            </a:r>
            <a:r>
              <a:rPr lang="en-US" altLang="zh-CN" dirty="0"/>
              <a:t>of</a:t>
            </a:r>
            <a:r>
              <a:rPr lang="zh-CN" altLang="en-US" dirty="0"/>
              <a:t> </a:t>
            </a:r>
            <a:r>
              <a:rPr lang="en-US" altLang="zh-CN" dirty="0"/>
              <a:t>this</a:t>
            </a:r>
            <a:r>
              <a:rPr lang="zh-CN" altLang="en-US" dirty="0"/>
              <a:t> </a:t>
            </a:r>
            <a:r>
              <a:rPr lang="en-US" altLang="zh-CN" dirty="0"/>
              <a:t>Class</a:t>
            </a:r>
            <a:endParaRPr lang="en-US" dirty="0"/>
          </a:p>
        </p:txBody>
      </p:sp>
      <p:sp>
        <p:nvSpPr>
          <p:cNvPr id="3" name="Content Placeholder 2"/>
          <p:cNvSpPr>
            <a:spLocks noGrp="1"/>
          </p:cNvSpPr>
          <p:nvPr>
            <p:ph idx="1"/>
          </p:nvPr>
        </p:nvSpPr>
        <p:spPr>
          <a:xfrm>
            <a:off x="1312605" y="1143000"/>
            <a:ext cx="7417057" cy="5181600"/>
          </a:xfrm>
        </p:spPr>
        <p:txBody>
          <a:bodyPr/>
          <a:lstStyle/>
          <a:p>
            <a:r>
              <a:rPr lang="en-US" altLang="zh-CN" dirty="0"/>
              <a:t>Part</a:t>
            </a:r>
            <a:r>
              <a:rPr lang="zh-CN" altLang="en-US" dirty="0"/>
              <a:t> </a:t>
            </a:r>
            <a:r>
              <a:rPr lang="en-US" altLang="zh-CN" dirty="0"/>
              <a:t>1:</a:t>
            </a:r>
            <a:r>
              <a:rPr lang="zh-CN" altLang="en-US" dirty="0"/>
              <a:t> 比特币 网络</a:t>
            </a:r>
            <a:endParaRPr lang="en-US" altLang="zh-CN" dirty="0"/>
          </a:p>
          <a:p>
            <a:endParaRPr lang="en-US" dirty="0"/>
          </a:p>
          <a:p>
            <a:r>
              <a:rPr lang="en-US" altLang="zh-CN" dirty="0"/>
              <a:t>Part</a:t>
            </a:r>
            <a:r>
              <a:rPr lang="zh-CN" altLang="en-US" dirty="0"/>
              <a:t> </a:t>
            </a:r>
            <a:r>
              <a:rPr lang="en-US" altLang="zh-CN" dirty="0"/>
              <a:t>2:</a:t>
            </a:r>
            <a:r>
              <a:rPr lang="zh-CN" altLang="en-US" dirty="0"/>
              <a:t> 匿名</a:t>
            </a:r>
            <a:endParaRPr lang="en-US" altLang="zh-CN" dirty="0"/>
          </a:p>
          <a:p>
            <a:endParaRPr lang="en-US" altLang="zh-CN" dirty="0"/>
          </a:p>
          <a:p>
            <a:r>
              <a:rPr lang="en-US" altLang="zh-CN" dirty="0"/>
              <a:t>Part</a:t>
            </a:r>
            <a:r>
              <a:rPr lang="zh-CN" altLang="en-US" dirty="0"/>
              <a:t> </a:t>
            </a:r>
            <a:r>
              <a:rPr lang="en-US" altLang="zh-CN" dirty="0"/>
              <a:t>3:</a:t>
            </a:r>
            <a:r>
              <a:rPr lang="zh-CN" altLang="en-US" dirty="0"/>
              <a:t> 监管</a:t>
            </a:r>
            <a:endParaRPr lang="en-US" altLang="zh-CN" dirty="0"/>
          </a:p>
          <a:p>
            <a:endParaRPr lang="en-US" altLang="zh-CN" dirty="0"/>
          </a:p>
        </p:txBody>
      </p:sp>
      <p:pic>
        <p:nvPicPr>
          <p:cNvPr id="4" name="Picture 3"/>
          <p:cNvPicPr>
            <a:picLocks noChangeAspect="1"/>
          </p:cNvPicPr>
          <p:nvPr/>
        </p:nvPicPr>
        <p:blipFill>
          <a:blip r:embed="rId2"/>
          <a:stretch>
            <a:fillRect/>
          </a:stretch>
        </p:blipFill>
        <p:spPr>
          <a:xfrm>
            <a:off x="397933" y="3374624"/>
            <a:ext cx="731682" cy="43009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政府对比特币的关注</a:t>
            </a:r>
            <a:endParaRPr lang="en-US" dirty="0"/>
          </a:p>
        </p:txBody>
      </p:sp>
      <p:sp>
        <p:nvSpPr>
          <p:cNvPr id="3" name="Content Placeholder 2"/>
          <p:cNvSpPr>
            <a:spLocks noGrp="1"/>
          </p:cNvSpPr>
          <p:nvPr>
            <p:ph idx="1"/>
          </p:nvPr>
        </p:nvSpPr>
        <p:spPr/>
        <p:txBody>
          <a:bodyPr/>
          <a:lstStyle/>
          <a:p>
            <a:r>
              <a:rPr lang="zh-CN" altLang="en-US" dirty="0"/>
              <a:t>资本管制</a:t>
            </a:r>
            <a:endParaRPr lang="en-US" altLang="zh-CN" dirty="0"/>
          </a:p>
          <a:p>
            <a:endParaRPr lang="en-US" dirty="0"/>
          </a:p>
          <a:p>
            <a:r>
              <a:rPr lang="zh-CN" altLang="en-US" dirty="0"/>
              <a:t>犯罪</a:t>
            </a:r>
            <a:endParaRPr lang="en-US" altLang="zh-CN" dirty="0"/>
          </a:p>
          <a:p>
            <a:pPr lvl="1"/>
            <a:r>
              <a:rPr lang="zh-CN" altLang="en-US" dirty="0"/>
              <a:t>丝绸之路</a:t>
            </a:r>
            <a:endParaRPr lang="en-US" altLang="zh-CN" dirty="0"/>
          </a:p>
          <a:p>
            <a:endParaRPr lang="en-US" dirty="0"/>
          </a:p>
        </p:txBody>
      </p:sp>
      <p:pic>
        <p:nvPicPr>
          <p:cNvPr id="8194" name="Picture 2" descr="特币历史上著名的“丝绸之路”是怎么回事？_比特币新闻_比特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452" y="685800"/>
            <a:ext cx="487680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乎- 区块链社区: 区块链知识精读宝典| 比特币系列4：比特币最黑暗的日子-丝绸之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698" y="2975665"/>
            <a:ext cx="4714628" cy="3664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政府对比特币的关注</a:t>
            </a:r>
            <a:endParaRPr lang="en-US" dirty="0"/>
          </a:p>
        </p:txBody>
      </p:sp>
      <p:sp>
        <p:nvSpPr>
          <p:cNvPr id="3" name="Content Placeholder 2"/>
          <p:cNvSpPr>
            <a:spLocks noGrp="1"/>
          </p:cNvSpPr>
          <p:nvPr>
            <p:ph idx="1"/>
          </p:nvPr>
        </p:nvSpPr>
        <p:spPr/>
        <p:txBody>
          <a:bodyPr/>
          <a:lstStyle/>
          <a:p>
            <a:r>
              <a:rPr lang="zh-CN" altLang="en-US" dirty="0"/>
              <a:t>反洗钱</a:t>
            </a:r>
            <a:endParaRPr lang="en-US" altLang="zh-CN" dirty="0"/>
          </a:p>
          <a:p>
            <a:pPr lvl="1"/>
            <a:r>
              <a:rPr lang="en-US" altLang="zh-CN" sz="2400" dirty="0"/>
              <a:t>KYC:</a:t>
            </a:r>
            <a:r>
              <a:rPr lang="zh-CN" altLang="en-US" sz="2400" dirty="0"/>
              <a:t> </a:t>
            </a:r>
            <a:r>
              <a:rPr lang="en-US" altLang="zh-CN" sz="2400" dirty="0"/>
              <a:t>Know</a:t>
            </a:r>
            <a:r>
              <a:rPr lang="zh-CN" altLang="en-US" sz="2400" dirty="0"/>
              <a:t> </a:t>
            </a:r>
            <a:r>
              <a:rPr lang="en-US" altLang="zh-CN" sz="2400" dirty="0"/>
              <a:t>Your</a:t>
            </a:r>
            <a:r>
              <a:rPr lang="zh-CN" altLang="en-US" sz="2400" dirty="0"/>
              <a:t> </a:t>
            </a:r>
            <a:r>
              <a:rPr lang="en-US" altLang="zh-CN" sz="2400" dirty="0"/>
              <a:t>Customer</a:t>
            </a:r>
            <a:r>
              <a:rPr lang="zh-CN" altLang="en-US" sz="2400" dirty="0"/>
              <a:t> 原则</a:t>
            </a:r>
            <a:endParaRPr lang="en-US" altLang="zh-CN" sz="2400" dirty="0"/>
          </a:p>
          <a:p>
            <a:pPr lvl="1"/>
            <a:r>
              <a:rPr lang="zh-CN" altLang="en-US" sz="2400" dirty="0"/>
              <a:t>识别并验证客户</a:t>
            </a:r>
            <a:endParaRPr lang="en-US" altLang="zh-CN" sz="2400" dirty="0"/>
          </a:p>
          <a:p>
            <a:pPr lvl="1"/>
            <a:r>
              <a:rPr lang="zh-CN" altLang="en-US" sz="2400" dirty="0"/>
              <a:t>评估客户风险</a:t>
            </a:r>
            <a:endParaRPr lang="en-US" altLang="zh-CN" sz="2400" dirty="0"/>
          </a:p>
          <a:p>
            <a:pPr lvl="1"/>
            <a:r>
              <a:rPr lang="zh-CN" altLang="en-US" sz="2400" dirty="0"/>
              <a:t>监控异常举动</a:t>
            </a:r>
            <a:endParaRPr lang="en-US" sz="2400" dirty="0"/>
          </a:p>
        </p:txBody>
      </p:sp>
      <p:pic>
        <p:nvPicPr>
          <p:cNvPr id="9218" name="Picture 2" descr="YCC - Know Your Customer's Custo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365" y="2952996"/>
            <a:ext cx="5283035" cy="3522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监管与若干手段</a:t>
            </a:r>
            <a:endParaRPr lang="en-US" dirty="0"/>
          </a:p>
        </p:txBody>
      </p:sp>
      <p:sp>
        <p:nvSpPr>
          <p:cNvPr id="3" name="Content Placeholder 2"/>
          <p:cNvSpPr>
            <a:spLocks noGrp="1"/>
          </p:cNvSpPr>
          <p:nvPr>
            <p:ph idx="1"/>
          </p:nvPr>
        </p:nvSpPr>
        <p:spPr>
          <a:xfrm>
            <a:off x="506627" y="1143000"/>
            <a:ext cx="8223036" cy="5181600"/>
          </a:xfrm>
        </p:spPr>
        <p:txBody>
          <a:bodyPr/>
          <a:lstStyle/>
          <a:p>
            <a:r>
              <a:rPr lang="zh-CN" altLang="en-US" dirty="0"/>
              <a:t>监管是可取的吗？</a:t>
            </a:r>
            <a:endParaRPr lang="en-US" altLang="zh-CN" dirty="0"/>
          </a:p>
          <a:p>
            <a:pPr lvl="1"/>
            <a:r>
              <a:rPr lang="zh-CN" altLang="en-US" dirty="0"/>
              <a:t>自由市场并不总是给出最有效的结果，所以监管是有益于社会的</a:t>
            </a:r>
            <a:endParaRPr lang="en-US" altLang="zh-CN" dirty="0"/>
          </a:p>
          <a:p>
            <a:endParaRPr lang="en-US" dirty="0"/>
          </a:p>
          <a:p>
            <a:r>
              <a:rPr lang="zh-CN" altLang="en-US" dirty="0"/>
              <a:t>反串谋和反垄断</a:t>
            </a:r>
            <a:endParaRPr lang="en-US" altLang="zh-CN" dirty="0"/>
          </a:p>
          <a:p>
            <a:endParaRPr lang="en-US" dirty="0"/>
          </a:p>
          <a:p>
            <a:r>
              <a:rPr lang="zh-CN" altLang="en-US" dirty="0"/>
              <a:t>发放加密货币牌照</a:t>
            </a:r>
            <a:endParaRPr lang="en-US" altLang="zh-CN" dirty="0"/>
          </a:p>
          <a:p>
            <a:endParaRPr lang="en-US" dirty="0"/>
          </a:p>
          <a:p>
            <a:r>
              <a:rPr lang="zh-CN" altLang="en-US" dirty="0"/>
              <a:t>发布强制政策，限制加密货币的流通与交易</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400"/>
              <a:t>2020</a:t>
            </a:r>
            <a:r>
              <a:rPr lang="zh-CN" altLang="en-US" sz="2400"/>
              <a:t>年</a:t>
            </a:r>
            <a:r>
              <a:rPr lang="en-US" altLang="zh-CN" sz="2400"/>
              <a:t>12</a:t>
            </a:r>
            <a:r>
              <a:rPr lang="zh-CN" altLang="en-US" sz="2400"/>
              <a:t>月，</a:t>
            </a:r>
            <a:r>
              <a:rPr lang="en-US" altLang="zh-CN" sz="2400"/>
              <a:t>OSL</a:t>
            </a:r>
            <a:r>
              <a:rPr lang="zh-CN" altLang="en-US" sz="2400"/>
              <a:t>获得了香港证监会颁发的第1类（证券交易）和第7类（提供自动化交易服务）牌照，成为全球首家获香港证监会发牌的数字资产交易平台。</a:t>
            </a:r>
          </a:p>
          <a:p>
            <a:r>
              <a:rPr lang="zh-CN" altLang="en-US" sz="2000"/>
              <a:t>（</a:t>
            </a:r>
            <a:r>
              <a:rPr lang="en-US" altLang="zh-CN" sz="2000"/>
              <a:t>1</a:t>
            </a:r>
            <a:r>
              <a:rPr lang="zh-CN" altLang="en-US" sz="2000"/>
              <a:t>）只能向专业投资者开放交易；</a:t>
            </a:r>
          </a:p>
          <a:p>
            <a:endParaRPr lang="zh-CN" altLang="en-US" sz="2000"/>
          </a:p>
          <a:p>
            <a:r>
              <a:rPr lang="zh-CN" altLang="en-US" sz="2000"/>
              <a:t>（2）支持证券型代币发行业务；</a:t>
            </a:r>
          </a:p>
          <a:p>
            <a:endParaRPr lang="zh-CN" altLang="en-US" sz="2000"/>
          </a:p>
          <a:p>
            <a:r>
              <a:rPr lang="zh-CN" altLang="en-US" sz="2000"/>
              <a:t>（3）法定货币或虚拟资产须隔离存放，客户冷热钱包须保险覆盖；</a:t>
            </a:r>
          </a:p>
          <a:p>
            <a:endParaRPr lang="zh-CN" altLang="en-US" sz="2000"/>
          </a:p>
          <a:p>
            <a:r>
              <a:rPr lang="zh-CN" altLang="en-US" sz="2000"/>
              <a:t>（4）客户可使用传统金融体系下的投资者保护机制，也可以享有香港证监会为虚拟资产推出的特别保护措施；</a:t>
            </a:r>
          </a:p>
          <a:p>
            <a:endParaRPr lang="zh-CN" altLang="en-US" sz="2000"/>
          </a:p>
          <a:p>
            <a:r>
              <a:rPr lang="zh-CN" altLang="en-US" sz="2000"/>
              <a:t>（5）严格的KYC / 反洗钱流程；</a:t>
            </a:r>
          </a:p>
        </p:txBody>
      </p:sp>
      <p:sp>
        <p:nvSpPr>
          <p:cNvPr id="4" name="Title 1"/>
          <p:cNvSpPr>
            <a:spLocks noGrp="1"/>
          </p:cNvSpPr>
          <p:nvPr/>
        </p:nvSpPr>
        <p:spPr>
          <a:xfrm>
            <a:off x="508000" y="279400"/>
            <a:ext cx="8280400" cy="533400"/>
          </a:xfrm>
          <a:prstGeom prst="rect">
            <a:avLst/>
          </a:prstGeom>
          <a:noFill/>
          <a:ln>
            <a:noFill/>
          </a:ln>
        </p:spPr>
        <p:txBody>
          <a:bodyPr vert="horz" wrap="square" lIns="90488" tIns="44450" rIns="90488" bIns="44450" numCol="1" anchor="b" anchorCtr="0" compatLnSpc="1"/>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a:lstStyle>
          <a:p>
            <a:r>
              <a:rPr lang="zh-CN" altLang="en-US" dirty="0"/>
              <a:t>监管与若干手段</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tic.packt-cdn.com/products/9781789804164/graphics/9752b5e2-1c80-438e-b129-b0466cfbce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481" y="1419307"/>
            <a:ext cx="7347519" cy="44577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a:xfrm>
            <a:off x="352015" y="102918"/>
            <a:ext cx="7886700" cy="854073"/>
          </a:xfrm>
        </p:spPr>
        <p:txBody>
          <a:bodyPr/>
          <a:lstStyle/>
          <a:p>
            <a:r>
              <a:rPr lang="zh-CN" altLang="en-US" dirty="0"/>
              <a:t>区块链的分层</a:t>
            </a:r>
          </a:p>
        </p:txBody>
      </p:sp>
      <p:sp>
        <p:nvSpPr>
          <p:cNvPr id="11" name="矩形 10"/>
          <p:cNvSpPr/>
          <p:nvPr/>
        </p:nvSpPr>
        <p:spPr>
          <a:xfrm>
            <a:off x="468258" y="2738357"/>
            <a:ext cx="3619621" cy="646331"/>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共识层 </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 激励</a:t>
            </a:r>
          </a:p>
        </p:txBody>
      </p:sp>
      <p:sp>
        <p:nvSpPr>
          <p:cNvPr id="8" name="矩形 10"/>
          <p:cNvSpPr/>
          <p:nvPr/>
        </p:nvSpPr>
        <p:spPr>
          <a:xfrm>
            <a:off x="468256" y="3963607"/>
            <a:ext cx="3619621" cy="581057"/>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数据层</a:t>
            </a:r>
          </a:p>
        </p:txBody>
      </p:sp>
      <p:sp>
        <p:nvSpPr>
          <p:cNvPr id="9" name="矩形 10"/>
          <p:cNvSpPr/>
          <p:nvPr/>
        </p:nvSpPr>
        <p:spPr>
          <a:xfrm>
            <a:off x="468256" y="3357629"/>
            <a:ext cx="3619621" cy="581057"/>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网络层</a:t>
            </a:r>
          </a:p>
        </p:txBody>
      </p:sp>
      <p:sp>
        <p:nvSpPr>
          <p:cNvPr id="12" name="矩形 14"/>
          <p:cNvSpPr/>
          <p:nvPr/>
        </p:nvSpPr>
        <p:spPr>
          <a:xfrm>
            <a:off x="468257" y="1578381"/>
            <a:ext cx="3619621" cy="1200329"/>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业务应用层</a:t>
            </a:r>
            <a:endParaRPr lang="en-US" altLang="zh-CN" sz="2400" b="1" dirty="0">
              <a:latin typeface="微软雅黑" pitchFamily="34" charset="-122"/>
              <a:ea typeface="微软雅黑" pitchFamily="34" charset="-122"/>
            </a:endParaRPr>
          </a:p>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合约</a:t>
            </a:r>
          </a:p>
        </p:txBody>
      </p:sp>
      <p:sp>
        <p:nvSpPr>
          <p:cNvPr id="13" name="矩形 10"/>
          <p:cNvSpPr/>
          <p:nvPr/>
        </p:nvSpPr>
        <p:spPr>
          <a:xfrm>
            <a:off x="468256" y="4628829"/>
            <a:ext cx="3619621" cy="581057"/>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硬件层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5365" y="1517830"/>
            <a:ext cx="4572000" cy="4379588"/>
          </a:xfrm>
          <a:prstGeom prst="rect">
            <a:avLst/>
          </a:prstGeom>
        </p:spPr>
      </p:pic>
      <p:sp>
        <p:nvSpPr>
          <p:cNvPr id="3" name="标题 2"/>
          <p:cNvSpPr>
            <a:spLocks noGrp="1"/>
          </p:cNvSpPr>
          <p:nvPr>
            <p:ph type="title"/>
          </p:nvPr>
        </p:nvSpPr>
        <p:spPr>
          <a:xfrm>
            <a:off x="352015" y="102918"/>
            <a:ext cx="7886700" cy="854073"/>
          </a:xfrm>
        </p:spPr>
        <p:txBody>
          <a:bodyPr/>
          <a:lstStyle/>
          <a:p>
            <a:r>
              <a:rPr lang="zh-CN" altLang="en-US" dirty="0"/>
              <a:t>区块链的分层</a:t>
            </a:r>
          </a:p>
        </p:txBody>
      </p:sp>
      <p:sp>
        <p:nvSpPr>
          <p:cNvPr id="15" name="矩形 14"/>
          <p:cNvSpPr/>
          <p:nvPr/>
        </p:nvSpPr>
        <p:spPr>
          <a:xfrm>
            <a:off x="352015" y="2063692"/>
            <a:ext cx="3619621" cy="646331"/>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业务</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合约</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激励</a:t>
            </a:r>
          </a:p>
        </p:txBody>
      </p:sp>
      <p:sp>
        <p:nvSpPr>
          <p:cNvPr id="5" name="左大括号 4"/>
          <p:cNvSpPr/>
          <p:nvPr/>
        </p:nvSpPr>
        <p:spPr bwMode="auto">
          <a:xfrm>
            <a:off x="3694545" y="1838036"/>
            <a:ext cx="650120" cy="1302328"/>
          </a:xfrm>
          <a:prstGeom prst="leftBrace">
            <a:avLst/>
          </a:prstGeom>
          <a:noFill/>
          <a:ln w="28575" cap="flat" cmpd="sng" algn="ctr">
            <a:solidFill>
              <a:srgbClr val="00531D"/>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90204" pitchFamily="34" charset="0"/>
            </a:endParaRPr>
          </a:p>
        </p:txBody>
      </p:sp>
      <p:sp>
        <p:nvSpPr>
          <p:cNvPr id="7" name="左大括号 6"/>
          <p:cNvSpPr/>
          <p:nvPr/>
        </p:nvSpPr>
        <p:spPr bwMode="auto">
          <a:xfrm>
            <a:off x="3694545" y="3872356"/>
            <a:ext cx="650120" cy="1302328"/>
          </a:xfrm>
          <a:prstGeom prst="leftBrace">
            <a:avLst/>
          </a:prstGeom>
          <a:noFill/>
          <a:ln w="28575" cap="flat" cmpd="sng" algn="ctr">
            <a:solidFill>
              <a:srgbClr val="00531D"/>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Arial" panose="020B0604020202090204" pitchFamily="34" charset="0"/>
            </a:endParaRPr>
          </a:p>
        </p:txBody>
      </p:sp>
      <p:sp>
        <p:nvSpPr>
          <p:cNvPr id="11" name="矩形 10"/>
          <p:cNvSpPr/>
          <p:nvPr/>
        </p:nvSpPr>
        <p:spPr>
          <a:xfrm>
            <a:off x="399984" y="4247065"/>
            <a:ext cx="3619621" cy="646331"/>
          </a:xfrm>
          <a:prstGeom prst="rect">
            <a:avLst/>
          </a:prstGeom>
        </p:spPr>
        <p:txBody>
          <a:bodyPr wrap="square">
            <a:spAutoFit/>
          </a:bodyPr>
          <a:lstStyle/>
          <a:p>
            <a:pPr marL="285750" indent="-285750">
              <a:lnSpc>
                <a:spcPct val="150000"/>
              </a:lnSpc>
              <a:buClr>
                <a:srgbClr val="1D692B"/>
              </a:buClr>
              <a:buFont typeface="Wingdings" panose="05000000000000000000" pitchFamily="2" charset="2"/>
              <a:buChar char="n"/>
            </a:pPr>
            <a:r>
              <a:rPr lang="zh-CN" altLang="en-US" sz="2400" b="1" dirty="0">
                <a:latin typeface="微软雅黑" pitchFamily="34" charset="-122"/>
                <a:ea typeface="微软雅黑" pitchFamily="34" charset="-122"/>
              </a:rPr>
              <a:t>节点</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网络</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共识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62230">
              <a:lnSpc>
                <a:spcPct val="100000"/>
              </a:lnSpc>
            </a:pPr>
            <a:r>
              <a:rPr spc="-35" dirty="0"/>
              <a:t>K</a:t>
            </a:r>
            <a:r>
              <a:rPr spc="-5" dirty="0"/>
              <a:t>e</a:t>
            </a:r>
            <a:r>
              <a:rPr dirty="0"/>
              <a:t>y</a:t>
            </a:r>
            <a:r>
              <a:rPr spc="-20" dirty="0"/>
              <a:t> </a:t>
            </a:r>
            <a:r>
              <a:rPr spc="-315" dirty="0"/>
              <a:t>T</a:t>
            </a:r>
            <a:r>
              <a:rPr spc="-5" dirty="0"/>
              <a:t>ec</a:t>
            </a:r>
            <a:r>
              <a:rPr spc="-10" dirty="0"/>
              <a:t>h</a:t>
            </a:r>
            <a:r>
              <a:rPr dirty="0"/>
              <a:t>nol</a:t>
            </a:r>
            <a:r>
              <a:rPr spc="-15" dirty="0"/>
              <a:t>o</a:t>
            </a:r>
            <a:r>
              <a:rPr dirty="0"/>
              <a:t>gi</a:t>
            </a:r>
            <a:r>
              <a:rPr spc="-15" dirty="0"/>
              <a:t>e</a:t>
            </a:r>
            <a:r>
              <a:rPr dirty="0"/>
              <a:t>s</a:t>
            </a:r>
            <a:r>
              <a:rPr spc="-15" dirty="0"/>
              <a:t> </a:t>
            </a:r>
            <a:r>
              <a:rPr spc="-60" dirty="0"/>
              <a:t>o</a:t>
            </a:r>
            <a:r>
              <a:rPr dirty="0"/>
              <a:t>f</a:t>
            </a:r>
            <a:r>
              <a:rPr spc="-5" dirty="0"/>
              <a:t> </a:t>
            </a:r>
            <a:r>
              <a:rPr dirty="0"/>
              <a:t>Bloc</a:t>
            </a:r>
            <a:r>
              <a:rPr spc="-55" dirty="0"/>
              <a:t>k</a:t>
            </a:r>
            <a:r>
              <a:rPr dirty="0"/>
              <a:t>ch</a:t>
            </a:r>
            <a:r>
              <a:rPr spc="-10" dirty="0"/>
              <a:t>a</a:t>
            </a:r>
            <a:r>
              <a:rPr dirty="0"/>
              <a:t>in</a:t>
            </a:r>
          </a:p>
        </p:txBody>
      </p:sp>
      <p:sp>
        <p:nvSpPr>
          <p:cNvPr id="4" name="object 4"/>
          <p:cNvSpPr txBox="1"/>
          <p:nvPr/>
        </p:nvSpPr>
        <p:spPr>
          <a:xfrm>
            <a:off x="319531" y="1209953"/>
            <a:ext cx="7824470" cy="333375"/>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sz="2400" spc="-5" dirty="0">
                <a:latin typeface="微软雅黑"/>
                <a:cs typeface="微软雅黑"/>
              </a:rPr>
              <a:t>B</a:t>
            </a:r>
            <a:r>
              <a:rPr sz="2400" spc="-10" dirty="0">
                <a:latin typeface="微软雅黑"/>
                <a:cs typeface="微软雅黑"/>
              </a:rPr>
              <a:t>l</a:t>
            </a:r>
            <a:r>
              <a:rPr sz="2400" dirty="0">
                <a:latin typeface="微软雅黑"/>
                <a:cs typeface="微软雅黑"/>
              </a:rPr>
              <a:t>o</a:t>
            </a:r>
            <a:r>
              <a:rPr sz="2400" spc="-10" dirty="0">
                <a:latin typeface="微软雅黑"/>
                <a:cs typeface="微软雅黑"/>
              </a:rPr>
              <a:t>c</a:t>
            </a:r>
            <a:r>
              <a:rPr sz="2400" spc="-50" dirty="0">
                <a:latin typeface="微软雅黑"/>
                <a:cs typeface="微软雅黑"/>
              </a:rPr>
              <a:t>k</a:t>
            </a:r>
            <a:r>
              <a:rPr sz="2400" spc="-5" dirty="0">
                <a:latin typeface="微软雅黑"/>
                <a:cs typeface="微软雅黑"/>
              </a:rPr>
              <a:t>c</a:t>
            </a:r>
            <a:r>
              <a:rPr sz="2400" spc="-10" dirty="0">
                <a:latin typeface="微软雅黑"/>
                <a:cs typeface="微软雅黑"/>
              </a:rPr>
              <a:t>h</a:t>
            </a:r>
            <a:r>
              <a:rPr sz="2400" dirty="0">
                <a:latin typeface="微软雅黑"/>
                <a:cs typeface="微软雅黑"/>
              </a:rPr>
              <a:t>ain</a:t>
            </a:r>
            <a:r>
              <a:rPr sz="2400" spc="-5" dirty="0">
                <a:latin typeface="微软雅黑"/>
                <a:cs typeface="微软雅黑"/>
              </a:rPr>
              <a:t> i</a:t>
            </a:r>
            <a:r>
              <a:rPr sz="2400" dirty="0">
                <a:latin typeface="微软雅黑"/>
                <a:cs typeface="微软雅黑"/>
              </a:rPr>
              <a:t>s bu</a:t>
            </a:r>
            <a:r>
              <a:rPr sz="2400" spc="-15" dirty="0">
                <a:latin typeface="微软雅黑"/>
                <a:cs typeface="微软雅黑"/>
              </a:rPr>
              <a:t>i</a:t>
            </a:r>
            <a:r>
              <a:rPr sz="2400" spc="-5" dirty="0">
                <a:latin typeface="微软雅黑"/>
                <a:cs typeface="微软雅黑"/>
              </a:rPr>
              <a:t>l</a:t>
            </a:r>
            <a:r>
              <a:rPr sz="2400" dirty="0">
                <a:latin typeface="微软雅黑"/>
                <a:cs typeface="微软雅黑"/>
              </a:rPr>
              <a:t>t</a:t>
            </a:r>
            <a:r>
              <a:rPr sz="2400" spc="5" dirty="0">
                <a:latin typeface="微软雅黑"/>
                <a:cs typeface="微软雅黑"/>
              </a:rPr>
              <a:t> </a:t>
            </a:r>
            <a:r>
              <a:rPr sz="2400" dirty="0">
                <a:latin typeface="微软雅黑"/>
                <a:cs typeface="微软雅黑"/>
              </a:rPr>
              <a:t>on</a:t>
            </a:r>
            <a:r>
              <a:rPr sz="2400" spc="-10" dirty="0">
                <a:latin typeface="微软雅黑"/>
                <a:cs typeface="微软雅黑"/>
              </a:rPr>
              <a:t> </a:t>
            </a:r>
            <a:r>
              <a:rPr sz="2400" spc="-30" dirty="0">
                <a:latin typeface="微软雅黑"/>
                <a:cs typeface="微软雅黑"/>
              </a:rPr>
              <a:t>t</a:t>
            </a:r>
            <a:r>
              <a:rPr sz="2400" dirty="0">
                <a:latin typeface="微软雅黑"/>
                <a:cs typeface="微软雅黑"/>
              </a:rPr>
              <a:t>op </a:t>
            </a:r>
            <a:r>
              <a:rPr sz="2400" spc="-45" dirty="0">
                <a:latin typeface="微软雅黑"/>
                <a:cs typeface="微软雅黑"/>
              </a:rPr>
              <a:t>o</a:t>
            </a:r>
            <a:r>
              <a:rPr sz="2400" dirty="0">
                <a:latin typeface="微软雅黑"/>
                <a:cs typeface="微软雅黑"/>
              </a:rPr>
              <a:t>f</a:t>
            </a:r>
            <a:r>
              <a:rPr sz="2400" spc="10" dirty="0">
                <a:latin typeface="微软雅黑"/>
                <a:cs typeface="微软雅黑"/>
              </a:rPr>
              <a:t> </a:t>
            </a:r>
            <a:r>
              <a:rPr sz="2400" dirty="0">
                <a:latin typeface="微软雅黑"/>
                <a:cs typeface="微软雅黑"/>
              </a:rPr>
              <a:t>th</a:t>
            </a:r>
            <a:r>
              <a:rPr sz="2400" spc="-45" dirty="0">
                <a:latin typeface="微软雅黑"/>
                <a:cs typeface="微软雅黑"/>
              </a:rPr>
              <a:t>r</a:t>
            </a:r>
            <a:r>
              <a:rPr sz="2400" spc="-5" dirty="0">
                <a:latin typeface="微软雅黑"/>
                <a:cs typeface="微软雅黑"/>
              </a:rPr>
              <a:t>e</a:t>
            </a:r>
            <a:r>
              <a:rPr sz="2400" dirty="0">
                <a:latin typeface="微软雅黑"/>
                <a:cs typeface="微软雅黑"/>
              </a:rPr>
              <a:t>e</a:t>
            </a:r>
            <a:r>
              <a:rPr sz="2400" spc="-5" dirty="0">
                <a:latin typeface="微软雅黑"/>
                <a:cs typeface="微软雅黑"/>
              </a:rPr>
              <a:t> </a:t>
            </a:r>
            <a:r>
              <a:rPr sz="2400" spc="-50" dirty="0">
                <a:latin typeface="微软雅黑"/>
                <a:cs typeface="微软雅黑"/>
              </a:rPr>
              <a:t>k</a:t>
            </a:r>
            <a:r>
              <a:rPr sz="2400" spc="-5" dirty="0">
                <a:latin typeface="微软雅黑"/>
                <a:cs typeface="微软雅黑"/>
              </a:rPr>
              <a:t>e</a:t>
            </a:r>
            <a:r>
              <a:rPr sz="2400" dirty="0">
                <a:latin typeface="微软雅黑"/>
                <a:cs typeface="微软雅黑"/>
              </a:rPr>
              <a:t>y </a:t>
            </a:r>
            <a:r>
              <a:rPr sz="2400" spc="-25" dirty="0">
                <a:latin typeface="微软雅黑"/>
                <a:cs typeface="微软雅黑"/>
              </a:rPr>
              <a:t>t</a:t>
            </a:r>
            <a:r>
              <a:rPr sz="2400" spc="-5" dirty="0">
                <a:latin typeface="微软雅黑"/>
                <a:cs typeface="微软雅黑"/>
              </a:rPr>
              <a:t>e</a:t>
            </a:r>
            <a:r>
              <a:rPr sz="2400" spc="-15" dirty="0">
                <a:latin typeface="微软雅黑"/>
                <a:cs typeface="微软雅黑"/>
              </a:rPr>
              <a:t>c</a:t>
            </a:r>
            <a:r>
              <a:rPr sz="2400" dirty="0">
                <a:latin typeface="微软雅黑"/>
                <a:cs typeface="微软雅黑"/>
              </a:rPr>
              <a:t>h</a:t>
            </a:r>
            <a:r>
              <a:rPr sz="2400" spc="-10" dirty="0">
                <a:latin typeface="微软雅黑"/>
                <a:cs typeface="微软雅黑"/>
              </a:rPr>
              <a:t>n</a:t>
            </a:r>
            <a:r>
              <a:rPr sz="2400" dirty="0">
                <a:latin typeface="微软雅黑"/>
                <a:cs typeface="微软雅黑"/>
              </a:rPr>
              <a:t>ol</a:t>
            </a:r>
            <a:r>
              <a:rPr sz="2400" spc="-15" dirty="0">
                <a:latin typeface="微软雅黑"/>
                <a:cs typeface="微软雅黑"/>
              </a:rPr>
              <a:t>o</a:t>
            </a:r>
            <a:r>
              <a:rPr sz="2400" dirty="0">
                <a:latin typeface="微软雅黑"/>
                <a:cs typeface="微软雅黑"/>
              </a:rPr>
              <a:t>gi</a:t>
            </a:r>
            <a:r>
              <a:rPr sz="2400" spc="-15" dirty="0">
                <a:latin typeface="微软雅黑"/>
                <a:cs typeface="微软雅黑"/>
              </a:rPr>
              <a:t>e</a:t>
            </a:r>
            <a:r>
              <a:rPr sz="2400" dirty="0">
                <a:latin typeface="微软雅黑"/>
                <a:cs typeface="微软雅黑"/>
              </a:rPr>
              <a:t>s</a:t>
            </a:r>
            <a:endParaRPr sz="2400">
              <a:latin typeface="微软雅黑"/>
              <a:cs typeface="微软雅黑"/>
            </a:endParaRPr>
          </a:p>
        </p:txBody>
      </p:sp>
      <p:sp>
        <p:nvSpPr>
          <p:cNvPr id="5" name="object 5"/>
          <p:cNvSpPr/>
          <p:nvPr/>
        </p:nvSpPr>
        <p:spPr>
          <a:xfrm>
            <a:off x="413004" y="3198876"/>
            <a:ext cx="2543556" cy="16840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145535" y="1688592"/>
            <a:ext cx="5214366" cy="4702302"/>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400" y="2930525"/>
            <a:ext cx="7823200" cy="1131888"/>
          </a:xfrm>
        </p:spPr>
        <p:txBody>
          <a:bodyPr/>
          <a:lstStyle/>
          <a:p>
            <a:pPr marL="0" indent="0" algn="ctr">
              <a:buFont typeface="Monotype Sorts" pitchFamily="2" charset="2"/>
              <a:buNone/>
            </a:pPr>
            <a:r>
              <a:rPr lang="zh-CN" altLang="en-US" sz="3200" b="1" dirty="0">
                <a:effectLst>
                  <a:outerShdw blurRad="38100" dist="38100" dir="2700000" algn="tl">
                    <a:srgbClr val="C0C0C0"/>
                  </a:outerShdw>
                </a:effectLst>
                <a:latin typeface="微软雅黑" pitchFamily="34" charset="-122"/>
                <a:ea typeface="微软雅黑" pitchFamily="34" charset="-122"/>
              </a:rPr>
              <a:t>比特币底层 </a:t>
            </a:r>
            <a:r>
              <a:rPr lang="en-US" altLang="zh-CN" sz="3200" b="1" dirty="0">
                <a:effectLst>
                  <a:outerShdw blurRad="38100" dist="38100" dir="2700000" algn="tl">
                    <a:srgbClr val="C0C0C0"/>
                  </a:outerShdw>
                </a:effectLst>
                <a:latin typeface="微软雅黑" pitchFamily="34" charset="-122"/>
                <a:ea typeface="微软雅黑" pitchFamily="34" charset="-122"/>
              </a:rPr>
              <a:t>P2P</a:t>
            </a:r>
            <a:r>
              <a:rPr lang="zh-CN" altLang="en-US" sz="3200" b="1" dirty="0">
                <a:effectLst>
                  <a:outerShdw blurRad="38100" dist="38100" dir="2700000" algn="tl">
                    <a:srgbClr val="C0C0C0"/>
                  </a:outerShdw>
                </a:effectLst>
                <a:latin typeface="微软雅黑" pitchFamily="34" charset="-122"/>
                <a:ea typeface="微软雅黑" pitchFamily="34" charset="-122"/>
              </a:rPr>
              <a:t> 网络运行机制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3358"/>
            <a:ext cx="8280400" cy="492443"/>
          </a:xfrm>
          <a:prstGeom prst="rect">
            <a:avLst/>
          </a:prstGeom>
        </p:spPr>
        <p:txBody>
          <a:bodyPr vert="horz" wrap="square" lIns="0" tIns="0" rIns="0" bIns="0" rtlCol="0">
            <a:spAutoFit/>
          </a:bodyPr>
          <a:lstStyle/>
          <a:p>
            <a:pPr marL="62230">
              <a:lnSpc>
                <a:spcPct val="100000"/>
              </a:lnSpc>
            </a:pPr>
            <a:r>
              <a:rPr lang="zh-CN" altLang="en-US" spc="-5" dirty="0"/>
              <a:t>比特币 </a:t>
            </a:r>
            <a:r>
              <a:rPr lang="en-US" spc="-5" dirty="0"/>
              <a:t>P2P </a:t>
            </a:r>
            <a:r>
              <a:rPr lang="zh-CN" altLang="en-US" spc="-5" dirty="0"/>
              <a:t>网络</a:t>
            </a:r>
            <a:endParaRPr spc="-5" dirty="0"/>
          </a:p>
        </p:txBody>
      </p:sp>
      <p:sp>
        <p:nvSpPr>
          <p:cNvPr id="3" name="object 3"/>
          <p:cNvSpPr txBox="1"/>
          <p:nvPr/>
        </p:nvSpPr>
        <p:spPr>
          <a:xfrm>
            <a:off x="319531" y="1209953"/>
            <a:ext cx="6983095" cy="1985159"/>
          </a:xfrm>
          <a:prstGeom prst="rect">
            <a:avLst/>
          </a:prstGeom>
        </p:spPr>
        <p:txBody>
          <a:bodyPr vert="horz" wrap="square" lIns="0" tIns="0" rIns="0" bIns="0" rtlCol="0">
            <a:spAutoFit/>
          </a:bodyPr>
          <a:lstStyle/>
          <a:p>
            <a:pPr marL="355600" indent="-342900">
              <a:lnSpc>
                <a:spcPct val="100000"/>
              </a:lnSpc>
              <a:buClr>
                <a:srgbClr val="C00000"/>
              </a:buClr>
              <a:buFont typeface="Wingdings" panose="05000000000000000000"/>
              <a:buChar char=""/>
              <a:tabLst>
                <a:tab pos="355600" algn="l"/>
              </a:tabLst>
            </a:pPr>
            <a:r>
              <a:rPr lang="zh-CN" altLang="en-US" sz="2400" spc="-5" dirty="0">
                <a:latin typeface="微软雅黑"/>
                <a:cs typeface="微软雅黑"/>
              </a:rPr>
              <a:t>比特币网络</a:t>
            </a:r>
            <a:endParaRPr sz="2400" dirty="0">
              <a:latin typeface="微软雅黑"/>
              <a:cs typeface="微软雅黑"/>
            </a:endParaRP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纯粹的点对点原则</a:t>
            </a: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比特币客户必须就账户余额达成一致</a:t>
            </a:r>
          </a:p>
          <a:p>
            <a:pPr marL="756285" lvl="1" indent="-286385">
              <a:lnSpc>
                <a:spcPct val="100000"/>
              </a:lnSpc>
              <a:spcBef>
                <a:spcPts val="1780"/>
              </a:spcBef>
              <a:buClr>
                <a:srgbClr val="F79546"/>
              </a:buClr>
              <a:buFont typeface="Wingdings" panose="05000000000000000000"/>
              <a:buChar char=""/>
              <a:tabLst>
                <a:tab pos="756920" algn="l"/>
              </a:tabLst>
            </a:pPr>
            <a:r>
              <a:rPr lang="zh-CN" altLang="en-US" sz="2000" dirty="0">
                <a:latin typeface="微软雅黑"/>
                <a:cs typeface="微软雅黑"/>
              </a:rPr>
              <a:t>目标：全网一致</a:t>
            </a:r>
            <a:endParaRPr sz="2000" dirty="0">
              <a:latin typeface="微软雅黑"/>
              <a:cs typeface="微软雅黑"/>
            </a:endParaRPr>
          </a:p>
        </p:txBody>
      </p:sp>
      <p:sp>
        <p:nvSpPr>
          <p:cNvPr id="5" name="object 5"/>
          <p:cNvSpPr/>
          <p:nvPr/>
        </p:nvSpPr>
        <p:spPr>
          <a:xfrm>
            <a:off x="1708266" y="3693617"/>
            <a:ext cx="5084063" cy="244906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486140" y="6456631"/>
            <a:ext cx="221615" cy="177800"/>
          </a:xfrm>
          <a:prstGeom prst="rect">
            <a:avLst/>
          </a:prstGeom>
        </p:spPr>
        <p:txBody>
          <a:bodyPr vert="horz" wrap="square" lIns="0" tIns="0" rIns="0" bIns="0" rtlCol="0">
            <a:spAutoFit/>
          </a:bodyPr>
          <a:lstStyle/>
          <a:p>
            <a:pPr marL="25400">
              <a:lnSpc>
                <a:spcPct val="10000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2384</Words>
  <Application>Microsoft Office PowerPoint</Application>
  <PresentationFormat>全屏显示(4:3)</PresentationFormat>
  <Paragraphs>339</Paragraphs>
  <Slides>44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Monotype Sorts</vt:lpstr>
      <vt:lpstr>等线</vt:lpstr>
      <vt:lpstr>微软雅黑</vt:lpstr>
      <vt:lpstr>Arial</vt:lpstr>
      <vt:lpstr>Calibri</vt:lpstr>
      <vt:lpstr>Tahoma</vt:lpstr>
      <vt:lpstr>Times New Roman</vt:lpstr>
      <vt:lpstr>Wingdings</vt:lpstr>
      <vt:lpstr>LC.BRev.FY97</vt:lpstr>
      <vt:lpstr>Bitcoin 网络、匿名、监管</vt:lpstr>
      <vt:lpstr>PowerPoint 演示文稿</vt:lpstr>
      <vt:lpstr>PowerPoint 演示文稿</vt:lpstr>
      <vt:lpstr>Outline &amp; Keywords of this Class</vt:lpstr>
      <vt:lpstr>区块链的分层</vt:lpstr>
      <vt:lpstr>区块链的分层</vt:lpstr>
      <vt:lpstr>Key Technologies of Blockchain</vt:lpstr>
      <vt:lpstr>PowerPoint 演示文稿</vt:lpstr>
      <vt:lpstr>比特币 P2P 网络</vt:lpstr>
      <vt:lpstr>P2P 网络结构</vt:lpstr>
      <vt:lpstr>加入点对点网络</vt:lpstr>
      <vt:lpstr>比特币网络中的连接</vt:lpstr>
      <vt:lpstr>比特币交易和区块链</vt:lpstr>
      <vt:lpstr>广播</vt:lpstr>
      <vt:lpstr>PowerPoint 演示文稿</vt:lpstr>
      <vt:lpstr>如何达成一致意见？</vt:lpstr>
      <vt:lpstr>信息传播</vt:lpstr>
      <vt:lpstr>信息传播</vt:lpstr>
      <vt:lpstr>不一致视图的示例</vt:lpstr>
      <vt:lpstr>处理不一致</vt:lpstr>
      <vt:lpstr>本课程概要</vt:lpstr>
      <vt:lpstr>PowerPoint 演示文稿</vt:lpstr>
      <vt:lpstr>匿名 (Anonymity)</vt:lpstr>
      <vt:lpstr>匿名性的必要性</vt:lpstr>
      <vt:lpstr>P2P 区块链网络中的隐私问题</vt:lpstr>
      <vt:lpstr>现实世界网络中的隐私问题</vt:lpstr>
      <vt:lpstr>交易的“无关联性”</vt:lpstr>
      <vt:lpstr>PowerPoint 演示文稿</vt:lpstr>
      <vt:lpstr>匿名性的讨论</vt:lpstr>
      <vt:lpstr>如何 对比特币的使用 匿名化</vt:lpstr>
      <vt:lpstr>如何对比特币 去匿名化？</vt:lpstr>
      <vt:lpstr>通过“零钱地址”来合理推测</vt:lpstr>
      <vt:lpstr>PowerPoint 演示文稿</vt:lpstr>
      <vt:lpstr>关联真实世界的身份到地址簇</vt:lpstr>
      <vt:lpstr>关联真实世界的身份到地址簇-交易图谱分析</vt:lpstr>
      <vt:lpstr>网络层的 去匿名化</vt:lpstr>
      <vt:lpstr>混币 -- 让 交易图谱分析 变得无效</vt:lpstr>
      <vt:lpstr>分布式混币</vt:lpstr>
      <vt:lpstr>分布式混币 应对 高风险交易流</vt:lpstr>
      <vt:lpstr>Outline &amp; Keywords of this Class</vt:lpstr>
      <vt:lpstr>政府对比特币的关注</vt:lpstr>
      <vt:lpstr>政府对比特币的关注</vt:lpstr>
      <vt:lpstr>监管与若干手段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li</dc:creator>
  <cp:lastModifiedBy>裕玮</cp:lastModifiedBy>
  <cp:revision>2391</cp:revision>
  <cp:lastPrinted>2021-10-21T01:04:56Z</cp:lastPrinted>
  <dcterms:created xsi:type="dcterms:W3CDTF">2021-10-21T01:04:56Z</dcterms:created>
  <dcterms:modified xsi:type="dcterms:W3CDTF">2021-12-29T13:29:09Z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2052-3.6.1.5768</vt:lpwstr>
  </property>
</Properties>
</file>