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62" r:id="rId2"/>
    <p:sldId id="363" r:id="rId3"/>
    <p:sldId id="398" r:id="rId4"/>
    <p:sldId id="399" r:id="rId5"/>
    <p:sldId id="400" r:id="rId6"/>
    <p:sldId id="403" r:id="rId7"/>
    <p:sldId id="406" r:id="rId8"/>
    <p:sldId id="382" r:id="rId9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6C90"/>
    <a:srgbClr val="E25329"/>
    <a:srgbClr val="353F4B"/>
    <a:srgbClr val="FFCC30"/>
    <a:srgbClr val="F47331"/>
    <a:srgbClr val="384F6E"/>
    <a:srgbClr val="FC9B30"/>
    <a:srgbClr val="FF9F2A"/>
    <a:srgbClr val="01527F"/>
    <a:srgbClr val="011C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81"/>
    <p:restoredTop sz="96271"/>
  </p:normalViewPr>
  <p:slideViewPr>
    <p:cSldViewPr snapToGrid="0" snapToObjects="1">
      <p:cViewPr varScale="1">
        <p:scale>
          <a:sx n="68" d="100"/>
          <a:sy n="68" d="100"/>
        </p:scale>
        <p:origin x="728" y="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96" d="100"/>
        <a:sy n="196" d="100"/>
      </p:scale>
      <p:origin x="0" y="0"/>
    </p:cViewPr>
  </p:sorterViewPr>
  <p:notesViewPr>
    <p:cSldViewPr snapToGrid="0" snapToObjects="1">
      <p:cViewPr varScale="1">
        <p:scale>
          <a:sx n="94" d="100"/>
          <a:sy n="94" d="100"/>
        </p:scale>
        <p:origin x="254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B3C7D-7ED1-A34F-BCFC-1C01389AE58C}" type="datetimeFigureOut">
              <a:rPr kumimoji="1" lang="zh-CN" altLang="en-US" smtClean="0"/>
              <a:t>2021/10/27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ED8CE-3D9F-CA47-A17E-9AD879C3B1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0302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CF2CF-5EF1-D24F-8F8B-C67282AA038A}" type="datetimeFigureOut">
              <a:rPr kumimoji="1" lang="zh-CN" altLang="en-US" smtClean="0"/>
              <a:t>2021/10/27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70782-008B-5B48-B01C-A994AC4AA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636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143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985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48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069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840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115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682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444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C2FA5DA-28CE-9146-9CED-958881473ABA}"/>
              </a:ext>
            </a:extLst>
          </p:cNvPr>
          <p:cNvSpPr/>
          <p:nvPr userDrawn="1"/>
        </p:nvSpPr>
        <p:spPr>
          <a:xfrm>
            <a:off x="0" y="322250"/>
            <a:ext cx="997527" cy="3610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lumOff val="5000"/>
                </a:schemeClr>
              </a:gs>
              <a:gs pos="0">
                <a:srgbClr val="FFCC30"/>
              </a:gs>
              <a:gs pos="100000">
                <a:srgbClr val="FF9F2A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95069D6-3309-3240-A07C-BBCDBC5B9DA0}"/>
              </a:ext>
            </a:extLst>
          </p:cNvPr>
          <p:cNvGrpSpPr/>
          <p:nvPr userDrawn="1"/>
        </p:nvGrpSpPr>
        <p:grpSpPr>
          <a:xfrm>
            <a:off x="167069" y="195592"/>
            <a:ext cx="616121" cy="616120"/>
            <a:chOff x="7288304" y="0"/>
            <a:chExt cx="3412500" cy="3412498"/>
          </a:xfrm>
        </p:grpSpPr>
        <p:sp>
          <p:nvSpPr>
            <p:cNvPr id="4" name="泪珠形 3">
              <a:extLst>
                <a:ext uri="{FF2B5EF4-FFF2-40B4-BE49-F238E27FC236}">
                  <a16:creationId xmlns:a16="http://schemas.microsoft.com/office/drawing/2014/main" id="{07DED806-C4F4-B946-ACD0-2F807D2CB089}"/>
                </a:ext>
              </a:extLst>
            </p:cNvPr>
            <p:cNvSpPr/>
            <p:nvPr/>
          </p:nvSpPr>
          <p:spPr>
            <a:xfrm>
              <a:off x="7758546" y="0"/>
              <a:ext cx="2942258" cy="2942258"/>
            </a:xfrm>
            <a:prstGeom prst="teardrop">
              <a:avLst/>
            </a:prstGeom>
            <a:gradFill>
              <a:gsLst>
                <a:gs pos="0">
                  <a:srgbClr val="F47331"/>
                </a:gs>
                <a:gs pos="0">
                  <a:srgbClr val="384F6E"/>
                </a:gs>
                <a:gs pos="100000">
                  <a:srgbClr val="4A6C9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泪珠形 4">
              <a:extLst>
                <a:ext uri="{FF2B5EF4-FFF2-40B4-BE49-F238E27FC236}">
                  <a16:creationId xmlns:a16="http://schemas.microsoft.com/office/drawing/2014/main" id="{3E02D3CD-A0A2-8D4E-B0BB-0CF45616F664}"/>
                </a:ext>
              </a:extLst>
            </p:cNvPr>
            <p:cNvSpPr/>
            <p:nvPr/>
          </p:nvSpPr>
          <p:spPr>
            <a:xfrm rot="10800000">
              <a:off x="7288304" y="470240"/>
              <a:ext cx="2942258" cy="2942258"/>
            </a:xfrm>
            <a:prstGeom prst="teardrop">
              <a:avLst/>
            </a:prstGeom>
            <a:gradFill>
              <a:gsLst>
                <a:gs pos="0">
                  <a:srgbClr val="F47331"/>
                </a:gs>
                <a:gs pos="0">
                  <a:srgbClr val="384F6E"/>
                </a:gs>
                <a:gs pos="100000">
                  <a:srgbClr val="4A6C9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615F3CFD-B0C7-374C-ADBE-82462857B8DD}"/>
                </a:ext>
              </a:extLst>
            </p:cNvPr>
            <p:cNvSpPr/>
            <p:nvPr/>
          </p:nvSpPr>
          <p:spPr>
            <a:xfrm>
              <a:off x="7288305" y="0"/>
              <a:ext cx="3412498" cy="3412498"/>
            </a:xfrm>
            <a:prstGeom prst="ellipse">
              <a:avLst/>
            </a:prstGeom>
            <a:gradFill flip="none" rotWithShape="1">
              <a:gsLst>
                <a:gs pos="0">
                  <a:srgbClr val="F47331"/>
                </a:gs>
                <a:gs pos="0">
                  <a:srgbClr val="F47331"/>
                </a:gs>
                <a:gs pos="100000">
                  <a:srgbClr val="E25329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5DC37AB4-896B-E04C-A072-93D0C6C40A87}"/>
              </a:ext>
            </a:extLst>
          </p:cNvPr>
          <p:cNvSpPr txBox="1"/>
          <p:nvPr userDrawn="1"/>
        </p:nvSpPr>
        <p:spPr>
          <a:xfrm>
            <a:off x="231496" y="30424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D80242DB-0694-4149-B1A4-7BED108D1013}" type="slidenum">
              <a:rPr kumimoji="1" lang="zh-CN" altLang="en-US" smtClean="0">
                <a:solidFill>
                  <a:schemeClr val="bg1"/>
                </a:solidFill>
              </a:rPr>
              <a:pPr algn="ctr"/>
              <a:t>‹#›</a:t>
            </a:fld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43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64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422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280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345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5" r:id="rId4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767CEB9F-66D0-EE40-8BDC-2BB532ABE640}"/>
              </a:ext>
            </a:extLst>
          </p:cNvPr>
          <p:cNvSpPr txBox="1"/>
          <p:nvPr/>
        </p:nvSpPr>
        <p:spPr>
          <a:xfrm>
            <a:off x="553148" y="1366559"/>
            <a:ext cx="586570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600" dirty="0">
                <a:solidFill>
                  <a:srgbClr val="353F4B">
                    <a:alpha val="4000"/>
                  </a:srgbClr>
                </a:solidFill>
                <a:latin typeface="+mj-lt"/>
              </a:rPr>
              <a:t>2021</a:t>
            </a:r>
            <a:endParaRPr kumimoji="1" lang="zh-CN" altLang="en-US" sz="16600" dirty="0">
              <a:solidFill>
                <a:srgbClr val="353F4B">
                  <a:alpha val="4000"/>
                </a:srgbClr>
              </a:solidFill>
              <a:latin typeface="+mj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24AB42F-796B-534A-9F08-29FDDD8220AD}"/>
              </a:ext>
            </a:extLst>
          </p:cNvPr>
          <p:cNvSpPr/>
          <p:nvPr/>
        </p:nvSpPr>
        <p:spPr>
          <a:xfrm>
            <a:off x="7288306" y="0"/>
            <a:ext cx="4903695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lumOff val="5000"/>
                </a:schemeClr>
              </a:gs>
              <a:gs pos="0">
                <a:srgbClr val="FFCC30"/>
              </a:gs>
              <a:gs pos="100000">
                <a:srgbClr val="FF9F2A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饼形 5">
            <a:extLst>
              <a:ext uri="{FF2B5EF4-FFF2-40B4-BE49-F238E27FC236}">
                <a16:creationId xmlns:a16="http://schemas.microsoft.com/office/drawing/2014/main" id="{A72E92F4-90B9-6344-A117-78388C9DB957}"/>
              </a:ext>
            </a:extLst>
          </p:cNvPr>
          <p:cNvSpPr/>
          <p:nvPr/>
        </p:nvSpPr>
        <p:spPr>
          <a:xfrm flipH="1">
            <a:off x="4411297" y="3980991"/>
            <a:ext cx="5754017" cy="5754017"/>
          </a:xfrm>
          <a:prstGeom prst="pie">
            <a:avLst>
              <a:gd name="adj1" fmla="val 10799712"/>
              <a:gd name="adj2" fmla="val 16200000"/>
            </a:avLst>
          </a:prstGeom>
          <a:solidFill>
            <a:srgbClr val="FC9B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饼形 3">
            <a:extLst>
              <a:ext uri="{FF2B5EF4-FFF2-40B4-BE49-F238E27FC236}">
                <a16:creationId xmlns:a16="http://schemas.microsoft.com/office/drawing/2014/main" id="{98D56B10-D68C-6B46-BF2F-BB8218ACF68D}"/>
              </a:ext>
            </a:extLst>
          </p:cNvPr>
          <p:cNvSpPr/>
          <p:nvPr/>
        </p:nvSpPr>
        <p:spPr>
          <a:xfrm flipH="1">
            <a:off x="5731809" y="5301503"/>
            <a:ext cx="3112993" cy="3112993"/>
          </a:xfrm>
          <a:prstGeom prst="pie">
            <a:avLst>
              <a:gd name="adj1" fmla="val 10799712"/>
              <a:gd name="adj2" fmla="val 16200000"/>
            </a:avLst>
          </a:prstGeom>
          <a:gradFill>
            <a:gsLst>
              <a:gs pos="0">
                <a:srgbClr val="384F6E"/>
              </a:gs>
              <a:gs pos="0">
                <a:srgbClr val="384F6E"/>
              </a:gs>
              <a:gs pos="100000">
                <a:srgbClr val="4A6C9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" name="泪珠形 6">
            <a:extLst>
              <a:ext uri="{FF2B5EF4-FFF2-40B4-BE49-F238E27FC236}">
                <a16:creationId xmlns:a16="http://schemas.microsoft.com/office/drawing/2014/main" id="{EF54E965-DE70-2344-805D-2C1315D449AD}"/>
              </a:ext>
            </a:extLst>
          </p:cNvPr>
          <p:cNvSpPr/>
          <p:nvPr/>
        </p:nvSpPr>
        <p:spPr>
          <a:xfrm>
            <a:off x="7758546" y="0"/>
            <a:ext cx="2942258" cy="2942258"/>
          </a:xfrm>
          <a:prstGeom prst="teardrop">
            <a:avLst/>
          </a:prstGeom>
          <a:gradFill>
            <a:gsLst>
              <a:gs pos="0">
                <a:srgbClr val="F47331"/>
              </a:gs>
              <a:gs pos="0">
                <a:srgbClr val="384F6E"/>
              </a:gs>
              <a:gs pos="100000">
                <a:srgbClr val="4A6C9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泪珠形 7">
            <a:extLst>
              <a:ext uri="{FF2B5EF4-FFF2-40B4-BE49-F238E27FC236}">
                <a16:creationId xmlns:a16="http://schemas.microsoft.com/office/drawing/2014/main" id="{239181DB-2207-7C43-B3BB-5AC942C3BAFD}"/>
              </a:ext>
            </a:extLst>
          </p:cNvPr>
          <p:cNvSpPr/>
          <p:nvPr/>
        </p:nvSpPr>
        <p:spPr>
          <a:xfrm rot="10800000">
            <a:off x="7288304" y="470240"/>
            <a:ext cx="2942258" cy="2942258"/>
          </a:xfrm>
          <a:prstGeom prst="teardrop">
            <a:avLst/>
          </a:prstGeom>
          <a:gradFill>
            <a:gsLst>
              <a:gs pos="0">
                <a:srgbClr val="F47331"/>
              </a:gs>
              <a:gs pos="0">
                <a:srgbClr val="384F6E"/>
              </a:gs>
              <a:gs pos="100000">
                <a:srgbClr val="4A6C9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1A99D83-6384-0C4D-9B56-D15C1E180D3C}"/>
              </a:ext>
            </a:extLst>
          </p:cNvPr>
          <p:cNvSpPr/>
          <p:nvPr/>
        </p:nvSpPr>
        <p:spPr>
          <a:xfrm>
            <a:off x="7288305" y="0"/>
            <a:ext cx="3412498" cy="3412498"/>
          </a:xfrm>
          <a:prstGeom prst="ellipse">
            <a:avLst/>
          </a:prstGeom>
          <a:gradFill flip="none" rotWithShape="1">
            <a:gsLst>
              <a:gs pos="0">
                <a:srgbClr val="F47331"/>
              </a:gs>
              <a:gs pos="0">
                <a:srgbClr val="F47331"/>
              </a:gs>
              <a:gs pos="100000">
                <a:srgbClr val="E2532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饼形 8">
            <a:extLst>
              <a:ext uri="{FF2B5EF4-FFF2-40B4-BE49-F238E27FC236}">
                <a16:creationId xmlns:a16="http://schemas.microsoft.com/office/drawing/2014/main" id="{94928E9E-D859-3046-BAAB-EFB7336DDB30}"/>
              </a:ext>
            </a:extLst>
          </p:cNvPr>
          <p:cNvSpPr/>
          <p:nvPr/>
        </p:nvSpPr>
        <p:spPr>
          <a:xfrm>
            <a:off x="4411297" y="3980991"/>
            <a:ext cx="5754017" cy="5754017"/>
          </a:xfrm>
          <a:prstGeom prst="pie">
            <a:avLst>
              <a:gd name="adj1" fmla="val 10799712"/>
              <a:gd name="adj2" fmla="val 16200000"/>
            </a:avLst>
          </a:prstGeom>
          <a:solidFill>
            <a:srgbClr val="FC9B3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56E9C39-DAEF-674C-8ABB-7D43A398413F}"/>
              </a:ext>
            </a:extLst>
          </p:cNvPr>
          <p:cNvSpPr/>
          <p:nvPr/>
        </p:nvSpPr>
        <p:spPr>
          <a:xfrm>
            <a:off x="7312961" y="1325249"/>
            <a:ext cx="762000" cy="762000"/>
          </a:xfrm>
          <a:prstGeom prst="ellipse">
            <a:avLst/>
          </a:prstGeom>
          <a:solidFill>
            <a:srgbClr val="FFC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04E6CB1-8BDD-A446-B8EA-969311584FF5}"/>
              </a:ext>
            </a:extLst>
          </p:cNvPr>
          <p:cNvSpPr/>
          <p:nvPr/>
        </p:nvSpPr>
        <p:spPr>
          <a:xfrm>
            <a:off x="8139546" y="1325249"/>
            <a:ext cx="762000" cy="762000"/>
          </a:xfrm>
          <a:prstGeom prst="ellipse">
            <a:avLst/>
          </a:prstGeom>
          <a:gradFill>
            <a:gsLst>
              <a:gs pos="0">
                <a:srgbClr val="E25329"/>
              </a:gs>
              <a:gs pos="0">
                <a:srgbClr val="E25329"/>
              </a:gs>
              <a:gs pos="100000">
                <a:srgbClr val="FFCC3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CF2BFCD-7FA1-9A40-9322-464DCD8B27E3}"/>
              </a:ext>
            </a:extLst>
          </p:cNvPr>
          <p:cNvSpPr/>
          <p:nvPr/>
        </p:nvSpPr>
        <p:spPr>
          <a:xfrm>
            <a:off x="8966131" y="1325249"/>
            <a:ext cx="762000" cy="762000"/>
          </a:xfrm>
          <a:prstGeom prst="ellipse">
            <a:avLst/>
          </a:prstGeom>
          <a:gradFill>
            <a:gsLst>
              <a:gs pos="0">
                <a:srgbClr val="E25329"/>
              </a:gs>
              <a:gs pos="0">
                <a:srgbClr val="E25329"/>
              </a:gs>
              <a:gs pos="100000">
                <a:srgbClr val="E2532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AB327C8-E4F4-1840-ADEC-17B4DBDC53F9}"/>
              </a:ext>
            </a:extLst>
          </p:cNvPr>
          <p:cNvSpPr/>
          <p:nvPr/>
        </p:nvSpPr>
        <p:spPr>
          <a:xfrm>
            <a:off x="9798018" y="1325249"/>
            <a:ext cx="762000" cy="762000"/>
          </a:xfrm>
          <a:prstGeom prst="ellipse">
            <a:avLst/>
          </a:prstGeom>
          <a:gradFill>
            <a:gsLst>
              <a:gs pos="0">
                <a:srgbClr val="E25329"/>
              </a:gs>
              <a:gs pos="0">
                <a:srgbClr val="E25329"/>
              </a:gs>
              <a:gs pos="100000">
                <a:srgbClr val="E2532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B164E05-E72E-0B49-9EA6-922C4C85F514}"/>
              </a:ext>
            </a:extLst>
          </p:cNvPr>
          <p:cNvSpPr txBox="1"/>
          <p:nvPr/>
        </p:nvSpPr>
        <p:spPr>
          <a:xfrm>
            <a:off x="680078" y="628458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dirty="0">
                <a:solidFill>
                  <a:srgbClr val="353F4B"/>
                </a:solidFill>
                <a:latin typeface="+mj-lt"/>
              </a:rPr>
              <a:t>颜色空间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29598AF-C1C2-1147-9080-09E65C9A0C2B}"/>
              </a:ext>
            </a:extLst>
          </p:cNvPr>
          <p:cNvSpPr txBox="1"/>
          <p:nvPr/>
        </p:nvSpPr>
        <p:spPr>
          <a:xfrm>
            <a:off x="553148" y="3688603"/>
            <a:ext cx="4976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rgbClr val="353F4B"/>
                </a:solidFill>
              </a:rPr>
              <a:t>汇报人：郝裕玮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FA616A1-A384-464A-A700-8F93D8CD5DD7}"/>
              </a:ext>
            </a:extLst>
          </p:cNvPr>
          <p:cNvSpPr txBox="1"/>
          <p:nvPr/>
        </p:nvSpPr>
        <p:spPr>
          <a:xfrm>
            <a:off x="553148" y="4459150"/>
            <a:ext cx="4976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rgbClr val="353F4B"/>
                </a:solidFill>
              </a:rPr>
              <a:t>制作时间：</a:t>
            </a:r>
            <a:r>
              <a:rPr kumimoji="1" lang="en-US" altLang="zh-CN" sz="3200" dirty="0">
                <a:solidFill>
                  <a:srgbClr val="353F4B"/>
                </a:solidFill>
              </a:rPr>
              <a:t>2021.10.27</a:t>
            </a:r>
            <a:endParaRPr kumimoji="1" lang="zh-CN" altLang="en-US" sz="3200" dirty="0">
              <a:solidFill>
                <a:srgbClr val="353F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50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" grpId="0" animBg="1"/>
      <p:bldP spid="6" grpId="0" animBg="1"/>
      <p:bldP spid="4" grpId="0" animBg="1"/>
      <p:bldP spid="7" grpId="0" animBg="1"/>
      <p:bldP spid="8" grpId="0" animBg="1"/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7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FCAA88A-5907-2D49-8892-5A73821B377F}"/>
              </a:ext>
            </a:extLst>
          </p:cNvPr>
          <p:cNvSpPr/>
          <p:nvPr/>
        </p:nvSpPr>
        <p:spPr>
          <a:xfrm>
            <a:off x="1" y="0"/>
            <a:ext cx="3412498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lumOff val="5000"/>
                </a:schemeClr>
              </a:gs>
              <a:gs pos="0">
                <a:srgbClr val="FFCC30"/>
              </a:gs>
              <a:gs pos="100000">
                <a:srgbClr val="FF9F2A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泪珠形 2">
            <a:extLst>
              <a:ext uri="{FF2B5EF4-FFF2-40B4-BE49-F238E27FC236}">
                <a16:creationId xmlns:a16="http://schemas.microsoft.com/office/drawing/2014/main" id="{23FE3F48-8854-F74D-A78D-FA445C43409A}"/>
              </a:ext>
            </a:extLst>
          </p:cNvPr>
          <p:cNvSpPr/>
          <p:nvPr/>
        </p:nvSpPr>
        <p:spPr>
          <a:xfrm>
            <a:off x="470242" y="16502"/>
            <a:ext cx="2942258" cy="2942258"/>
          </a:xfrm>
          <a:prstGeom prst="teardrop">
            <a:avLst/>
          </a:prstGeom>
          <a:gradFill>
            <a:gsLst>
              <a:gs pos="0">
                <a:srgbClr val="F47331"/>
              </a:gs>
              <a:gs pos="0">
                <a:srgbClr val="384F6E"/>
              </a:gs>
              <a:gs pos="100000">
                <a:srgbClr val="4A6C9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泪珠形 3">
            <a:extLst>
              <a:ext uri="{FF2B5EF4-FFF2-40B4-BE49-F238E27FC236}">
                <a16:creationId xmlns:a16="http://schemas.microsoft.com/office/drawing/2014/main" id="{2F975B23-EE48-4C4F-85FC-4B57D37B2480}"/>
              </a:ext>
            </a:extLst>
          </p:cNvPr>
          <p:cNvSpPr/>
          <p:nvPr/>
        </p:nvSpPr>
        <p:spPr>
          <a:xfrm rot="10800000">
            <a:off x="0" y="486742"/>
            <a:ext cx="2942258" cy="2942258"/>
          </a:xfrm>
          <a:prstGeom prst="teardrop">
            <a:avLst/>
          </a:prstGeom>
          <a:gradFill>
            <a:gsLst>
              <a:gs pos="0">
                <a:srgbClr val="F47331"/>
              </a:gs>
              <a:gs pos="0">
                <a:srgbClr val="384F6E"/>
              </a:gs>
              <a:gs pos="100000">
                <a:srgbClr val="4A6C9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4870C46-DA70-5043-95C6-891448EACE3C}"/>
              </a:ext>
            </a:extLst>
          </p:cNvPr>
          <p:cNvSpPr/>
          <p:nvPr/>
        </p:nvSpPr>
        <p:spPr>
          <a:xfrm>
            <a:off x="1" y="16502"/>
            <a:ext cx="3412498" cy="3412498"/>
          </a:xfrm>
          <a:prstGeom prst="ellipse">
            <a:avLst/>
          </a:prstGeom>
          <a:gradFill flip="none" rotWithShape="1">
            <a:gsLst>
              <a:gs pos="0">
                <a:srgbClr val="F47331"/>
              </a:gs>
              <a:gs pos="0">
                <a:srgbClr val="F47331"/>
              </a:gs>
              <a:gs pos="100000">
                <a:srgbClr val="E2532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902064F-6BB7-C046-AB6E-19F2D0332F2F}"/>
              </a:ext>
            </a:extLst>
          </p:cNvPr>
          <p:cNvSpPr txBox="1"/>
          <p:nvPr/>
        </p:nvSpPr>
        <p:spPr>
          <a:xfrm>
            <a:off x="301109" y="1122586"/>
            <a:ext cx="29422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2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RGB</a:t>
            </a:r>
            <a:endParaRPr kumimoji="1" lang="zh-CN" altLang="en-US" sz="7200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307F8F5-EFD7-433C-9221-4F838D363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420" y="2322915"/>
            <a:ext cx="6096000" cy="431822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F98A45E-0286-4952-92A4-DAB9095F961B}"/>
              </a:ext>
            </a:extLst>
          </p:cNvPr>
          <p:cNvSpPr txBox="1"/>
          <p:nvPr/>
        </p:nvSpPr>
        <p:spPr>
          <a:xfrm>
            <a:off x="3581632" y="216863"/>
            <a:ext cx="7457156" cy="2125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RGB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（红绿蓝）是依据人眼识别的颜色定义出的空间，可表示大部分颜色。但在科学研究一般不采用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RGB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颜色空间，因为它的细节难以进行数字化的调整。它将色调，亮度，饱和度三个量放在一起表示，很难分开。它是最通用的面向硬件的彩色模型。该模型用于彩色监视器和一大类彩色视频摄像。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11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FCAA88A-5907-2D49-8892-5A73821B377F}"/>
              </a:ext>
            </a:extLst>
          </p:cNvPr>
          <p:cNvSpPr/>
          <p:nvPr/>
        </p:nvSpPr>
        <p:spPr>
          <a:xfrm>
            <a:off x="1" y="0"/>
            <a:ext cx="3412498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lumOff val="5000"/>
                </a:schemeClr>
              </a:gs>
              <a:gs pos="0">
                <a:srgbClr val="FFCC30"/>
              </a:gs>
              <a:gs pos="100000">
                <a:srgbClr val="FF9F2A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泪珠形 2">
            <a:extLst>
              <a:ext uri="{FF2B5EF4-FFF2-40B4-BE49-F238E27FC236}">
                <a16:creationId xmlns:a16="http://schemas.microsoft.com/office/drawing/2014/main" id="{23FE3F48-8854-F74D-A78D-FA445C43409A}"/>
              </a:ext>
            </a:extLst>
          </p:cNvPr>
          <p:cNvSpPr/>
          <p:nvPr/>
        </p:nvSpPr>
        <p:spPr>
          <a:xfrm>
            <a:off x="470242" y="16502"/>
            <a:ext cx="2942258" cy="2942258"/>
          </a:xfrm>
          <a:prstGeom prst="teardrop">
            <a:avLst/>
          </a:prstGeom>
          <a:gradFill>
            <a:gsLst>
              <a:gs pos="0">
                <a:srgbClr val="F47331"/>
              </a:gs>
              <a:gs pos="0">
                <a:srgbClr val="384F6E"/>
              </a:gs>
              <a:gs pos="100000">
                <a:srgbClr val="4A6C9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泪珠形 3">
            <a:extLst>
              <a:ext uri="{FF2B5EF4-FFF2-40B4-BE49-F238E27FC236}">
                <a16:creationId xmlns:a16="http://schemas.microsoft.com/office/drawing/2014/main" id="{2F975B23-EE48-4C4F-85FC-4B57D37B2480}"/>
              </a:ext>
            </a:extLst>
          </p:cNvPr>
          <p:cNvSpPr/>
          <p:nvPr/>
        </p:nvSpPr>
        <p:spPr>
          <a:xfrm rot="10800000">
            <a:off x="0" y="486742"/>
            <a:ext cx="2942258" cy="2942258"/>
          </a:xfrm>
          <a:prstGeom prst="teardrop">
            <a:avLst/>
          </a:prstGeom>
          <a:gradFill>
            <a:gsLst>
              <a:gs pos="0">
                <a:srgbClr val="F47331"/>
              </a:gs>
              <a:gs pos="0">
                <a:srgbClr val="384F6E"/>
              </a:gs>
              <a:gs pos="100000">
                <a:srgbClr val="4A6C9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4870C46-DA70-5043-95C6-891448EACE3C}"/>
              </a:ext>
            </a:extLst>
          </p:cNvPr>
          <p:cNvSpPr/>
          <p:nvPr/>
        </p:nvSpPr>
        <p:spPr>
          <a:xfrm>
            <a:off x="1" y="16502"/>
            <a:ext cx="3412498" cy="3412498"/>
          </a:xfrm>
          <a:prstGeom prst="ellipse">
            <a:avLst/>
          </a:prstGeom>
          <a:gradFill flip="none" rotWithShape="1">
            <a:gsLst>
              <a:gs pos="0">
                <a:srgbClr val="F47331"/>
              </a:gs>
              <a:gs pos="0">
                <a:srgbClr val="F47331"/>
              </a:gs>
              <a:gs pos="100000">
                <a:srgbClr val="E2532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902064F-6BB7-C046-AB6E-19F2D0332F2F}"/>
              </a:ext>
            </a:extLst>
          </p:cNvPr>
          <p:cNvSpPr txBox="1"/>
          <p:nvPr/>
        </p:nvSpPr>
        <p:spPr>
          <a:xfrm>
            <a:off x="301109" y="1338030"/>
            <a:ext cx="2942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CMY/CMYK</a:t>
            </a:r>
            <a:endParaRPr kumimoji="1" lang="zh-CN" altLang="en-US" sz="3600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BB6A3D2-A985-4B73-AF5B-D53C958A7A6D}"/>
              </a:ext>
            </a:extLst>
          </p:cNvPr>
          <p:cNvSpPr txBox="1"/>
          <p:nvPr/>
        </p:nvSpPr>
        <p:spPr>
          <a:xfrm>
            <a:off x="4213782" y="428165"/>
            <a:ext cx="6513922" cy="1294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是工业印刷采用的颜色空间。它与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对应。简单的类比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来源于是物体发光，而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是依据反射光得到的。具体应用如打印机：一般采用四色墨盒，即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加黑色墨盒。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62D79E0-3C2B-49B7-B3FA-8A2B5F2C6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956" y="1957871"/>
            <a:ext cx="7029811" cy="462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34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FCAA88A-5907-2D49-8892-5A73821B377F}"/>
              </a:ext>
            </a:extLst>
          </p:cNvPr>
          <p:cNvSpPr/>
          <p:nvPr/>
        </p:nvSpPr>
        <p:spPr>
          <a:xfrm>
            <a:off x="1" y="0"/>
            <a:ext cx="3412498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lumOff val="5000"/>
                </a:schemeClr>
              </a:gs>
              <a:gs pos="0">
                <a:srgbClr val="FFCC30"/>
              </a:gs>
              <a:gs pos="100000">
                <a:srgbClr val="FF9F2A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泪珠形 2">
            <a:extLst>
              <a:ext uri="{FF2B5EF4-FFF2-40B4-BE49-F238E27FC236}">
                <a16:creationId xmlns:a16="http://schemas.microsoft.com/office/drawing/2014/main" id="{23FE3F48-8854-F74D-A78D-FA445C43409A}"/>
              </a:ext>
            </a:extLst>
          </p:cNvPr>
          <p:cNvSpPr/>
          <p:nvPr/>
        </p:nvSpPr>
        <p:spPr>
          <a:xfrm>
            <a:off x="470242" y="16502"/>
            <a:ext cx="2942258" cy="2942258"/>
          </a:xfrm>
          <a:prstGeom prst="teardrop">
            <a:avLst/>
          </a:prstGeom>
          <a:gradFill>
            <a:gsLst>
              <a:gs pos="0">
                <a:srgbClr val="F47331"/>
              </a:gs>
              <a:gs pos="0">
                <a:srgbClr val="384F6E"/>
              </a:gs>
              <a:gs pos="100000">
                <a:srgbClr val="4A6C9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泪珠形 3">
            <a:extLst>
              <a:ext uri="{FF2B5EF4-FFF2-40B4-BE49-F238E27FC236}">
                <a16:creationId xmlns:a16="http://schemas.microsoft.com/office/drawing/2014/main" id="{2F975B23-EE48-4C4F-85FC-4B57D37B2480}"/>
              </a:ext>
            </a:extLst>
          </p:cNvPr>
          <p:cNvSpPr/>
          <p:nvPr/>
        </p:nvSpPr>
        <p:spPr>
          <a:xfrm rot="10800000">
            <a:off x="0" y="486742"/>
            <a:ext cx="2942258" cy="2942258"/>
          </a:xfrm>
          <a:prstGeom prst="teardrop">
            <a:avLst/>
          </a:prstGeom>
          <a:gradFill>
            <a:gsLst>
              <a:gs pos="0">
                <a:srgbClr val="F47331"/>
              </a:gs>
              <a:gs pos="0">
                <a:srgbClr val="384F6E"/>
              </a:gs>
              <a:gs pos="100000">
                <a:srgbClr val="4A6C9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4870C46-DA70-5043-95C6-891448EACE3C}"/>
              </a:ext>
            </a:extLst>
          </p:cNvPr>
          <p:cNvSpPr/>
          <p:nvPr/>
        </p:nvSpPr>
        <p:spPr>
          <a:xfrm>
            <a:off x="1" y="16502"/>
            <a:ext cx="3412498" cy="3412498"/>
          </a:xfrm>
          <a:prstGeom prst="ellipse">
            <a:avLst/>
          </a:prstGeom>
          <a:gradFill flip="none" rotWithShape="1">
            <a:gsLst>
              <a:gs pos="0">
                <a:srgbClr val="F47331"/>
              </a:gs>
              <a:gs pos="0">
                <a:srgbClr val="F47331"/>
              </a:gs>
              <a:gs pos="100000">
                <a:srgbClr val="E2532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902064F-6BB7-C046-AB6E-19F2D0332F2F}"/>
              </a:ext>
            </a:extLst>
          </p:cNvPr>
          <p:cNvSpPr txBox="1"/>
          <p:nvPr/>
        </p:nvSpPr>
        <p:spPr>
          <a:xfrm>
            <a:off x="301109" y="1122586"/>
            <a:ext cx="2942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HSV/HSB</a:t>
            </a:r>
            <a:endParaRPr kumimoji="1" lang="zh-CN" altLang="en-US" sz="4800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24C393E-6448-4B6D-A2F5-6E2E1D597145}"/>
              </a:ext>
            </a:extLst>
          </p:cNvPr>
          <p:cNvSpPr txBox="1"/>
          <p:nvPr/>
        </p:nvSpPr>
        <p:spPr>
          <a:xfrm>
            <a:off x="4431147" y="217347"/>
            <a:ext cx="5948314" cy="2540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HSV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颜色空间是为了更好的数字化处理颜色而提出来的。有许多种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HSX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颜色空间，其中的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可能是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V,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也可能是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，依据具体使用而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含义不同。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是色调，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是饱和度，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是强度。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HSB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Hue, Saturation, Brightness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）颜色模型，这个颜色模型和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HSL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颜色模型同样都是用户台式机图形程序的颜色表示， 用六角形锥体表示自己的颜色模型。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C08E645-265B-4A05-BE0D-A073D6F52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852" y="2884602"/>
            <a:ext cx="4223207" cy="397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20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FCAA88A-5907-2D49-8892-5A73821B377F}"/>
              </a:ext>
            </a:extLst>
          </p:cNvPr>
          <p:cNvSpPr/>
          <p:nvPr/>
        </p:nvSpPr>
        <p:spPr>
          <a:xfrm>
            <a:off x="1" y="0"/>
            <a:ext cx="3412498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lumOff val="5000"/>
                </a:schemeClr>
              </a:gs>
              <a:gs pos="0">
                <a:srgbClr val="FFCC30"/>
              </a:gs>
              <a:gs pos="100000">
                <a:srgbClr val="FF9F2A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泪珠形 2">
            <a:extLst>
              <a:ext uri="{FF2B5EF4-FFF2-40B4-BE49-F238E27FC236}">
                <a16:creationId xmlns:a16="http://schemas.microsoft.com/office/drawing/2014/main" id="{23FE3F48-8854-F74D-A78D-FA445C43409A}"/>
              </a:ext>
            </a:extLst>
          </p:cNvPr>
          <p:cNvSpPr/>
          <p:nvPr/>
        </p:nvSpPr>
        <p:spPr>
          <a:xfrm>
            <a:off x="470242" y="16502"/>
            <a:ext cx="2942258" cy="2942258"/>
          </a:xfrm>
          <a:prstGeom prst="teardrop">
            <a:avLst/>
          </a:prstGeom>
          <a:gradFill>
            <a:gsLst>
              <a:gs pos="0">
                <a:srgbClr val="F47331"/>
              </a:gs>
              <a:gs pos="0">
                <a:srgbClr val="384F6E"/>
              </a:gs>
              <a:gs pos="100000">
                <a:srgbClr val="4A6C9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泪珠形 3">
            <a:extLst>
              <a:ext uri="{FF2B5EF4-FFF2-40B4-BE49-F238E27FC236}">
                <a16:creationId xmlns:a16="http://schemas.microsoft.com/office/drawing/2014/main" id="{2F975B23-EE48-4C4F-85FC-4B57D37B2480}"/>
              </a:ext>
            </a:extLst>
          </p:cNvPr>
          <p:cNvSpPr/>
          <p:nvPr/>
        </p:nvSpPr>
        <p:spPr>
          <a:xfrm rot="10800000">
            <a:off x="0" y="486742"/>
            <a:ext cx="2942258" cy="2942258"/>
          </a:xfrm>
          <a:prstGeom prst="teardrop">
            <a:avLst/>
          </a:prstGeom>
          <a:gradFill>
            <a:gsLst>
              <a:gs pos="0">
                <a:srgbClr val="F47331"/>
              </a:gs>
              <a:gs pos="0">
                <a:srgbClr val="384F6E"/>
              </a:gs>
              <a:gs pos="100000">
                <a:srgbClr val="4A6C9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4870C46-DA70-5043-95C6-891448EACE3C}"/>
              </a:ext>
            </a:extLst>
          </p:cNvPr>
          <p:cNvSpPr/>
          <p:nvPr/>
        </p:nvSpPr>
        <p:spPr>
          <a:xfrm>
            <a:off x="1" y="16502"/>
            <a:ext cx="3412498" cy="3412498"/>
          </a:xfrm>
          <a:prstGeom prst="ellipse">
            <a:avLst/>
          </a:prstGeom>
          <a:gradFill flip="none" rotWithShape="1">
            <a:gsLst>
              <a:gs pos="0">
                <a:srgbClr val="F47331"/>
              </a:gs>
              <a:gs pos="0">
                <a:srgbClr val="F47331"/>
              </a:gs>
              <a:gs pos="100000">
                <a:srgbClr val="E2532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902064F-6BB7-C046-AB6E-19F2D0332F2F}"/>
              </a:ext>
            </a:extLst>
          </p:cNvPr>
          <p:cNvSpPr txBox="1"/>
          <p:nvPr/>
        </p:nvSpPr>
        <p:spPr>
          <a:xfrm>
            <a:off x="301109" y="1122586"/>
            <a:ext cx="29422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4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HSI/HSL</a:t>
            </a:r>
            <a:endParaRPr kumimoji="1" lang="zh-CN" altLang="en-US" sz="5400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A7AD156-1CB5-456D-BD89-4554B09C7879}"/>
              </a:ext>
            </a:extLst>
          </p:cNvPr>
          <p:cNvSpPr txBox="1"/>
          <p:nvPr/>
        </p:nvSpPr>
        <p:spPr>
          <a:xfrm>
            <a:off x="3968684" y="219655"/>
            <a:ext cx="5731497" cy="2535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HSI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颜色空间是为了更好的数字化处理颜色而提出来的。有许多种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HSX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颜色空间，其中的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可能是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V,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也可能是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，依据具体使用而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含义不同。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是色调，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是饱和度，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是强度。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HSL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Hue, Saturation, Lightness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）颜色模型，这个颜色模型都是用户台式机图形程序的颜色表示， 用六角形锥体表示自己的颜色模型。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A5A94BB-62B0-4A1F-9DB4-5C43FC623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806" y="3044858"/>
            <a:ext cx="5995447" cy="341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48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FCAA88A-5907-2D49-8892-5A73821B377F}"/>
              </a:ext>
            </a:extLst>
          </p:cNvPr>
          <p:cNvSpPr/>
          <p:nvPr/>
        </p:nvSpPr>
        <p:spPr>
          <a:xfrm>
            <a:off x="1" y="0"/>
            <a:ext cx="3412498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lumOff val="5000"/>
                </a:schemeClr>
              </a:gs>
              <a:gs pos="0">
                <a:srgbClr val="FFCC30"/>
              </a:gs>
              <a:gs pos="100000">
                <a:srgbClr val="FF9F2A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泪珠形 2">
            <a:extLst>
              <a:ext uri="{FF2B5EF4-FFF2-40B4-BE49-F238E27FC236}">
                <a16:creationId xmlns:a16="http://schemas.microsoft.com/office/drawing/2014/main" id="{23FE3F48-8854-F74D-A78D-FA445C43409A}"/>
              </a:ext>
            </a:extLst>
          </p:cNvPr>
          <p:cNvSpPr/>
          <p:nvPr/>
        </p:nvSpPr>
        <p:spPr>
          <a:xfrm>
            <a:off x="470242" y="16502"/>
            <a:ext cx="2942258" cy="2942258"/>
          </a:xfrm>
          <a:prstGeom prst="teardrop">
            <a:avLst/>
          </a:prstGeom>
          <a:gradFill>
            <a:gsLst>
              <a:gs pos="0">
                <a:srgbClr val="F47331"/>
              </a:gs>
              <a:gs pos="0">
                <a:srgbClr val="384F6E"/>
              </a:gs>
              <a:gs pos="100000">
                <a:srgbClr val="4A6C9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泪珠形 3">
            <a:extLst>
              <a:ext uri="{FF2B5EF4-FFF2-40B4-BE49-F238E27FC236}">
                <a16:creationId xmlns:a16="http://schemas.microsoft.com/office/drawing/2014/main" id="{2F975B23-EE48-4C4F-85FC-4B57D37B2480}"/>
              </a:ext>
            </a:extLst>
          </p:cNvPr>
          <p:cNvSpPr/>
          <p:nvPr/>
        </p:nvSpPr>
        <p:spPr>
          <a:xfrm rot="10800000">
            <a:off x="0" y="486742"/>
            <a:ext cx="2942258" cy="2942258"/>
          </a:xfrm>
          <a:prstGeom prst="teardrop">
            <a:avLst/>
          </a:prstGeom>
          <a:gradFill>
            <a:gsLst>
              <a:gs pos="0">
                <a:srgbClr val="F47331"/>
              </a:gs>
              <a:gs pos="0">
                <a:srgbClr val="384F6E"/>
              </a:gs>
              <a:gs pos="100000">
                <a:srgbClr val="4A6C9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4870C46-DA70-5043-95C6-891448EACE3C}"/>
              </a:ext>
            </a:extLst>
          </p:cNvPr>
          <p:cNvSpPr/>
          <p:nvPr/>
        </p:nvSpPr>
        <p:spPr>
          <a:xfrm>
            <a:off x="1" y="16502"/>
            <a:ext cx="3412498" cy="3412498"/>
          </a:xfrm>
          <a:prstGeom prst="ellipse">
            <a:avLst/>
          </a:prstGeom>
          <a:gradFill flip="none" rotWithShape="1">
            <a:gsLst>
              <a:gs pos="0">
                <a:srgbClr val="F47331"/>
              </a:gs>
              <a:gs pos="0">
                <a:srgbClr val="F47331"/>
              </a:gs>
              <a:gs pos="100000">
                <a:srgbClr val="E2532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902064F-6BB7-C046-AB6E-19F2D0332F2F}"/>
              </a:ext>
            </a:extLst>
          </p:cNvPr>
          <p:cNvSpPr txBox="1"/>
          <p:nvPr/>
        </p:nvSpPr>
        <p:spPr>
          <a:xfrm>
            <a:off x="301109" y="1122586"/>
            <a:ext cx="29422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2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Lab</a:t>
            </a:r>
            <a:endParaRPr kumimoji="1" lang="zh-CN" altLang="en-US" sz="7200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7D7A470-61A3-4E57-9068-E904DCD3EFC4}"/>
              </a:ext>
            </a:extLst>
          </p:cNvPr>
          <p:cNvSpPr txBox="1"/>
          <p:nvPr/>
        </p:nvSpPr>
        <p:spPr>
          <a:xfrm>
            <a:off x="3581632" y="48455"/>
            <a:ext cx="6749592" cy="3003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颜色模型是由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（国际照明委员会）制定的一种色彩模式。自然界中任何一点色都可以在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空间中表达出来，它的色彩空间比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RGB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空间还要大。另外，这种模式是以数字化方式来描述人的视觉感应， 与设备无关，所以它弥补了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RGB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CMYK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模式必须依赖于设备色彩特性的不足。由于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的色彩空间要比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RGB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模式和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CMYK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模式的色彩空间大。这就意味着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RGB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以及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CMYK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所能描述的色彩信息在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空间中都能 得以影射。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颜色模型取坐标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，其中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亮度；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的正数代表红色，负端代表绿色；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的正数代表黄色， 负端代表兰色。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A4307F3-D4FE-4175-9D81-477DC30B8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729" y="3051520"/>
            <a:ext cx="4675695" cy="380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19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FCAA88A-5907-2D49-8892-5A73821B377F}"/>
              </a:ext>
            </a:extLst>
          </p:cNvPr>
          <p:cNvSpPr/>
          <p:nvPr/>
        </p:nvSpPr>
        <p:spPr>
          <a:xfrm>
            <a:off x="1" y="0"/>
            <a:ext cx="3412498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lumOff val="5000"/>
                </a:schemeClr>
              </a:gs>
              <a:gs pos="0">
                <a:srgbClr val="FFCC30"/>
              </a:gs>
              <a:gs pos="100000">
                <a:srgbClr val="FF9F2A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泪珠形 2">
            <a:extLst>
              <a:ext uri="{FF2B5EF4-FFF2-40B4-BE49-F238E27FC236}">
                <a16:creationId xmlns:a16="http://schemas.microsoft.com/office/drawing/2014/main" id="{23FE3F48-8854-F74D-A78D-FA445C43409A}"/>
              </a:ext>
            </a:extLst>
          </p:cNvPr>
          <p:cNvSpPr/>
          <p:nvPr/>
        </p:nvSpPr>
        <p:spPr>
          <a:xfrm>
            <a:off x="470242" y="16502"/>
            <a:ext cx="2942258" cy="2942258"/>
          </a:xfrm>
          <a:prstGeom prst="teardrop">
            <a:avLst/>
          </a:prstGeom>
          <a:gradFill>
            <a:gsLst>
              <a:gs pos="0">
                <a:srgbClr val="F47331"/>
              </a:gs>
              <a:gs pos="0">
                <a:srgbClr val="384F6E"/>
              </a:gs>
              <a:gs pos="100000">
                <a:srgbClr val="4A6C9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泪珠形 3">
            <a:extLst>
              <a:ext uri="{FF2B5EF4-FFF2-40B4-BE49-F238E27FC236}">
                <a16:creationId xmlns:a16="http://schemas.microsoft.com/office/drawing/2014/main" id="{2F975B23-EE48-4C4F-85FC-4B57D37B2480}"/>
              </a:ext>
            </a:extLst>
          </p:cNvPr>
          <p:cNvSpPr/>
          <p:nvPr/>
        </p:nvSpPr>
        <p:spPr>
          <a:xfrm rot="10800000">
            <a:off x="0" y="486742"/>
            <a:ext cx="2942258" cy="2942258"/>
          </a:xfrm>
          <a:prstGeom prst="teardrop">
            <a:avLst/>
          </a:prstGeom>
          <a:gradFill>
            <a:gsLst>
              <a:gs pos="0">
                <a:srgbClr val="F47331"/>
              </a:gs>
              <a:gs pos="0">
                <a:srgbClr val="384F6E"/>
              </a:gs>
              <a:gs pos="100000">
                <a:srgbClr val="4A6C9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4870C46-DA70-5043-95C6-891448EACE3C}"/>
              </a:ext>
            </a:extLst>
          </p:cNvPr>
          <p:cNvSpPr/>
          <p:nvPr/>
        </p:nvSpPr>
        <p:spPr>
          <a:xfrm>
            <a:off x="1" y="16502"/>
            <a:ext cx="3412498" cy="3412498"/>
          </a:xfrm>
          <a:prstGeom prst="ellipse">
            <a:avLst/>
          </a:prstGeom>
          <a:gradFill flip="none" rotWithShape="1">
            <a:gsLst>
              <a:gs pos="0">
                <a:srgbClr val="F47331"/>
              </a:gs>
              <a:gs pos="0">
                <a:srgbClr val="F47331"/>
              </a:gs>
              <a:gs pos="100000">
                <a:srgbClr val="E2532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902064F-6BB7-C046-AB6E-19F2D0332F2F}"/>
              </a:ext>
            </a:extLst>
          </p:cNvPr>
          <p:cNvSpPr txBox="1"/>
          <p:nvPr/>
        </p:nvSpPr>
        <p:spPr>
          <a:xfrm>
            <a:off x="301109" y="1122586"/>
            <a:ext cx="29422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YUV/</a:t>
            </a:r>
            <a:r>
              <a:rPr kumimoji="1" lang="en-US" altLang="zh-CN" sz="4000" dirty="0" err="1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YCbCr</a:t>
            </a:r>
            <a:endParaRPr kumimoji="1" lang="zh-CN" altLang="en-US" sz="4000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54AEAA0-A2C5-44E9-9CAB-0C52B0CAE482}"/>
              </a:ext>
            </a:extLst>
          </p:cNvPr>
          <p:cNvSpPr txBox="1"/>
          <p:nvPr/>
        </p:nvSpPr>
        <p:spPr>
          <a:xfrm>
            <a:off x="3581632" y="80435"/>
            <a:ext cx="6843860" cy="2535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YUV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是通过亮度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色差来描述颜色的颜色空间。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亮度信号经常被称作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，色度信号是由两个互相独立的信号组成。视颜色系统和格式不同，两种色度信号经常被称作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UV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PbPr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CbCr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。这些都是由不同的编码格式所产生的，但是实际上，他们的概念基本相同。在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DVD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中，色度信号被存储成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代表颜色，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代表蓝色，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代表红色）。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F7D001B-C761-4C73-9656-4D2F75667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764" y="2616386"/>
            <a:ext cx="4471595" cy="426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66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767CEB9F-66D0-EE40-8BDC-2BB532ABE640}"/>
              </a:ext>
            </a:extLst>
          </p:cNvPr>
          <p:cNvSpPr txBox="1"/>
          <p:nvPr/>
        </p:nvSpPr>
        <p:spPr>
          <a:xfrm>
            <a:off x="553148" y="1366559"/>
            <a:ext cx="586570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600" dirty="0">
                <a:solidFill>
                  <a:srgbClr val="353F4B">
                    <a:alpha val="4000"/>
                  </a:srgbClr>
                </a:solidFill>
                <a:latin typeface="+mj-lt"/>
              </a:rPr>
              <a:t>2021</a:t>
            </a:r>
            <a:endParaRPr kumimoji="1" lang="zh-CN" altLang="en-US" sz="16600" dirty="0">
              <a:solidFill>
                <a:srgbClr val="353F4B">
                  <a:alpha val="4000"/>
                </a:srgbClr>
              </a:solidFill>
              <a:latin typeface="+mj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24AB42F-796B-534A-9F08-29FDDD8220AD}"/>
              </a:ext>
            </a:extLst>
          </p:cNvPr>
          <p:cNvSpPr/>
          <p:nvPr/>
        </p:nvSpPr>
        <p:spPr>
          <a:xfrm>
            <a:off x="7288306" y="0"/>
            <a:ext cx="4903695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lumOff val="5000"/>
                </a:schemeClr>
              </a:gs>
              <a:gs pos="0">
                <a:srgbClr val="FFCC30"/>
              </a:gs>
              <a:gs pos="100000">
                <a:srgbClr val="FF9F2A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饼形 5">
            <a:extLst>
              <a:ext uri="{FF2B5EF4-FFF2-40B4-BE49-F238E27FC236}">
                <a16:creationId xmlns:a16="http://schemas.microsoft.com/office/drawing/2014/main" id="{A72E92F4-90B9-6344-A117-78388C9DB957}"/>
              </a:ext>
            </a:extLst>
          </p:cNvPr>
          <p:cNvSpPr/>
          <p:nvPr/>
        </p:nvSpPr>
        <p:spPr>
          <a:xfrm flipH="1">
            <a:off x="4411297" y="3980991"/>
            <a:ext cx="5754017" cy="5754017"/>
          </a:xfrm>
          <a:prstGeom prst="pie">
            <a:avLst>
              <a:gd name="adj1" fmla="val 10799712"/>
              <a:gd name="adj2" fmla="val 16200000"/>
            </a:avLst>
          </a:prstGeom>
          <a:solidFill>
            <a:srgbClr val="FC9B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饼形 3">
            <a:extLst>
              <a:ext uri="{FF2B5EF4-FFF2-40B4-BE49-F238E27FC236}">
                <a16:creationId xmlns:a16="http://schemas.microsoft.com/office/drawing/2014/main" id="{98D56B10-D68C-6B46-BF2F-BB8218ACF68D}"/>
              </a:ext>
            </a:extLst>
          </p:cNvPr>
          <p:cNvSpPr/>
          <p:nvPr/>
        </p:nvSpPr>
        <p:spPr>
          <a:xfrm flipH="1">
            <a:off x="5731809" y="5301503"/>
            <a:ext cx="3112993" cy="3112993"/>
          </a:xfrm>
          <a:prstGeom prst="pie">
            <a:avLst>
              <a:gd name="adj1" fmla="val 10799712"/>
              <a:gd name="adj2" fmla="val 16200000"/>
            </a:avLst>
          </a:prstGeom>
          <a:gradFill>
            <a:gsLst>
              <a:gs pos="0">
                <a:srgbClr val="384F6E"/>
              </a:gs>
              <a:gs pos="0">
                <a:srgbClr val="384F6E"/>
              </a:gs>
              <a:gs pos="100000">
                <a:srgbClr val="4A6C9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" name="泪珠形 6">
            <a:extLst>
              <a:ext uri="{FF2B5EF4-FFF2-40B4-BE49-F238E27FC236}">
                <a16:creationId xmlns:a16="http://schemas.microsoft.com/office/drawing/2014/main" id="{EF54E965-DE70-2344-805D-2C1315D449AD}"/>
              </a:ext>
            </a:extLst>
          </p:cNvPr>
          <p:cNvSpPr/>
          <p:nvPr/>
        </p:nvSpPr>
        <p:spPr>
          <a:xfrm>
            <a:off x="7758546" y="0"/>
            <a:ext cx="2942258" cy="2942258"/>
          </a:xfrm>
          <a:prstGeom prst="teardrop">
            <a:avLst/>
          </a:prstGeom>
          <a:gradFill>
            <a:gsLst>
              <a:gs pos="0">
                <a:srgbClr val="F47331"/>
              </a:gs>
              <a:gs pos="0">
                <a:srgbClr val="384F6E"/>
              </a:gs>
              <a:gs pos="100000">
                <a:srgbClr val="4A6C9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泪珠形 7">
            <a:extLst>
              <a:ext uri="{FF2B5EF4-FFF2-40B4-BE49-F238E27FC236}">
                <a16:creationId xmlns:a16="http://schemas.microsoft.com/office/drawing/2014/main" id="{239181DB-2207-7C43-B3BB-5AC942C3BAFD}"/>
              </a:ext>
            </a:extLst>
          </p:cNvPr>
          <p:cNvSpPr/>
          <p:nvPr/>
        </p:nvSpPr>
        <p:spPr>
          <a:xfrm rot="10800000">
            <a:off x="7288304" y="470240"/>
            <a:ext cx="2942258" cy="2942258"/>
          </a:xfrm>
          <a:prstGeom prst="teardrop">
            <a:avLst/>
          </a:prstGeom>
          <a:gradFill>
            <a:gsLst>
              <a:gs pos="0">
                <a:srgbClr val="F47331"/>
              </a:gs>
              <a:gs pos="0">
                <a:srgbClr val="384F6E"/>
              </a:gs>
              <a:gs pos="100000">
                <a:srgbClr val="4A6C9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1A99D83-6384-0C4D-9B56-D15C1E180D3C}"/>
              </a:ext>
            </a:extLst>
          </p:cNvPr>
          <p:cNvSpPr/>
          <p:nvPr/>
        </p:nvSpPr>
        <p:spPr>
          <a:xfrm>
            <a:off x="7288305" y="0"/>
            <a:ext cx="3412498" cy="3412498"/>
          </a:xfrm>
          <a:prstGeom prst="ellipse">
            <a:avLst/>
          </a:prstGeom>
          <a:gradFill flip="none" rotWithShape="1">
            <a:gsLst>
              <a:gs pos="0">
                <a:srgbClr val="F47331"/>
              </a:gs>
              <a:gs pos="0">
                <a:srgbClr val="F47331"/>
              </a:gs>
              <a:gs pos="100000">
                <a:srgbClr val="E2532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饼形 8">
            <a:extLst>
              <a:ext uri="{FF2B5EF4-FFF2-40B4-BE49-F238E27FC236}">
                <a16:creationId xmlns:a16="http://schemas.microsoft.com/office/drawing/2014/main" id="{94928E9E-D859-3046-BAAB-EFB7336DDB30}"/>
              </a:ext>
            </a:extLst>
          </p:cNvPr>
          <p:cNvSpPr/>
          <p:nvPr/>
        </p:nvSpPr>
        <p:spPr>
          <a:xfrm>
            <a:off x="4411297" y="3980991"/>
            <a:ext cx="5754017" cy="5754017"/>
          </a:xfrm>
          <a:prstGeom prst="pie">
            <a:avLst>
              <a:gd name="adj1" fmla="val 10799712"/>
              <a:gd name="adj2" fmla="val 16200000"/>
            </a:avLst>
          </a:prstGeom>
          <a:solidFill>
            <a:srgbClr val="FC9B3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56E9C39-DAEF-674C-8ABB-7D43A398413F}"/>
              </a:ext>
            </a:extLst>
          </p:cNvPr>
          <p:cNvSpPr/>
          <p:nvPr/>
        </p:nvSpPr>
        <p:spPr>
          <a:xfrm>
            <a:off x="7312961" y="1325249"/>
            <a:ext cx="762000" cy="762000"/>
          </a:xfrm>
          <a:prstGeom prst="ellipse">
            <a:avLst/>
          </a:prstGeom>
          <a:solidFill>
            <a:srgbClr val="FFC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04E6CB1-8BDD-A446-B8EA-969311584FF5}"/>
              </a:ext>
            </a:extLst>
          </p:cNvPr>
          <p:cNvSpPr/>
          <p:nvPr/>
        </p:nvSpPr>
        <p:spPr>
          <a:xfrm>
            <a:off x="8139546" y="1325249"/>
            <a:ext cx="762000" cy="762000"/>
          </a:xfrm>
          <a:prstGeom prst="ellipse">
            <a:avLst/>
          </a:prstGeom>
          <a:gradFill>
            <a:gsLst>
              <a:gs pos="0">
                <a:srgbClr val="E25329"/>
              </a:gs>
              <a:gs pos="0">
                <a:srgbClr val="E25329"/>
              </a:gs>
              <a:gs pos="100000">
                <a:srgbClr val="FFCC3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CF2BFCD-7FA1-9A40-9322-464DCD8B27E3}"/>
              </a:ext>
            </a:extLst>
          </p:cNvPr>
          <p:cNvSpPr/>
          <p:nvPr/>
        </p:nvSpPr>
        <p:spPr>
          <a:xfrm>
            <a:off x="8966131" y="1325249"/>
            <a:ext cx="762000" cy="762000"/>
          </a:xfrm>
          <a:prstGeom prst="ellipse">
            <a:avLst/>
          </a:prstGeom>
          <a:gradFill>
            <a:gsLst>
              <a:gs pos="0">
                <a:srgbClr val="E25329"/>
              </a:gs>
              <a:gs pos="0">
                <a:srgbClr val="E25329"/>
              </a:gs>
              <a:gs pos="100000">
                <a:srgbClr val="E2532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AB327C8-E4F4-1840-ADEC-17B4DBDC53F9}"/>
              </a:ext>
            </a:extLst>
          </p:cNvPr>
          <p:cNvSpPr/>
          <p:nvPr/>
        </p:nvSpPr>
        <p:spPr>
          <a:xfrm>
            <a:off x="9798018" y="1325249"/>
            <a:ext cx="762000" cy="762000"/>
          </a:xfrm>
          <a:prstGeom prst="ellipse">
            <a:avLst/>
          </a:prstGeom>
          <a:gradFill>
            <a:gsLst>
              <a:gs pos="0">
                <a:srgbClr val="E25329"/>
              </a:gs>
              <a:gs pos="0">
                <a:srgbClr val="E25329"/>
              </a:gs>
              <a:gs pos="100000">
                <a:srgbClr val="E2532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B164E05-E72E-0B49-9EA6-922C4C85F514}"/>
              </a:ext>
            </a:extLst>
          </p:cNvPr>
          <p:cNvSpPr txBox="1"/>
          <p:nvPr/>
        </p:nvSpPr>
        <p:spPr>
          <a:xfrm>
            <a:off x="639090" y="3369120"/>
            <a:ext cx="587096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600" dirty="0">
                <a:solidFill>
                  <a:srgbClr val="353F4B"/>
                </a:solidFill>
                <a:latin typeface="+mj-lt"/>
              </a:rPr>
              <a:t>THANK YOU</a:t>
            </a:r>
            <a:endParaRPr kumimoji="1" lang="zh-CN" altLang="en-US" sz="6600" dirty="0">
              <a:solidFill>
                <a:srgbClr val="353F4B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0477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FIRST_PUBLISH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588ku">
      <a:majorFont>
        <a:latin typeface="Arial Black"/>
        <a:ea typeface="思源黑体 CN Bold"/>
        <a:cs typeface=""/>
      </a:majorFont>
      <a:minorFont>
        <a:latin typeface="Arial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4599</TotalTime>
  <Words>589</Words>
  <Application>Microsoft Office PowerPoint</Application>
  <PresentationFormat>宽屏</PresentationFormat>
  <Paragraphs>27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DengXian</vt:lpstr>
      <vt:lpstr>Arial</vt:lpstr>
      <vt:lpstr>Arial Black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郝 裕玮</cp:lastModifiedBy>
  <cp:revision>651</cp:revision>
  <dcterms:created xsi:type="dcterms:W3CDTF">2018-06-17T04:53:58Z</dcterms:created>
  <dcterms:modified xsi:type="dcterms:W3CDTF">2021-10-27T12:26:31Z</dcterms:modified>
</cp:coreProperties>
</file>