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9" r:id="rId5"/>
    <p:sldId id="290" r:id="rId6"/>
    <p:sldId id="258" r:id="rId7"/>
    <p:sldId id="260" r:id="rId8"/>
    <p:sldId id="261" r:id="rId9"/>
    <p:sldId id="264" r:id="rId10"/>
    <p:sldId id="265" r:id="rId11"/>
    <p:sldId id="262" r:id="rId12"/>
    <p:sldId id="268" r:id="rId13"/>
    <p:sldId id="269" r:id="rId14"/>
    <p:sldId id="266" r:id="rId15"/>
    <p:sldId id="267" r:id="rId16"/>
    <p:sldId id="288"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5"/>
    <p:restoredTop sz="84500"/>
  </p:normalViewPr>
  <p:slideViewPr>
    <p:cSldViewPr>
      <p:cViewPr varScale="1">
        <p:scale>
          <a:sx n="133" d="100"/>
          <a:sy n="133" d="100"/>
        </p:scale>
        <p:origin x="272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DE181-9399-1045-9213-E5BFA2556154}"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48579-54A4-854F-A635-55E6BF6B3A7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疫情的影响</a:t>
            </a:r>
            <a:endParaRPr kumimoji="1" lang="zh-CN" altLang="en-US" dirty="0"/>
          </a:p>
        </p:txBody>
      </p:sp>
      <p:sp>
        <p:nvSpPr>
          <p:cNvPr id="4" name="幻灯片编号占位符 3"/>
          <p:cNvSpPr>
            <a:spLocks noGrp="1"/>
          </p:cNvSpPr>
          <p:nvPr>
            <p:ph type="sldNum" sz="quarter" idx="10"/>
          </p:nvPr>
        </p:nvSpPr>
        <p:spPr/>
        <p:txBody>
          <a:bodyPr/>
          <a:lstStyle/>
          <a:p>
            <a:fld id="{68248579-54A4-854F-A635-55E6BF6B3A71}"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会推广到其他领域，能找到自己感兴趣的研究生课题，</a:t>
            </a:r>
            <a:endParaRPr kumimoji="1" lang="en-US" altLang="zh-CN" dirty="0" smtClean="0"/>
          </a:p>
          <a:p>
            <a:endParaRPr kumimoji="1" lang="en-US" altLang="zh-CN" dirty="0" smtClean="0"/>
          </a:p>
          <a:p>
            <a:r>
              <a:rPr kumimoji="1" lang="en-US" altLang="zh-CN" dirty="0" err="1" smtClean="0"/>
              <a:t>Opensource</a:t>
            </a:r>
            <a:r>
              <a:rPr kumimoji="1" lang="zh-CN" altLang="en-US" smtClean="0"/>
              <a:t>开源软件</a:t>
            </a:r>
            <a:endParaRPr kumimoji="1" lang="zh-CN" altLang="en-US" smtClean="0"/>
          </a:p>
          <a:p>
            <a:endParaRPr kumimoji="1" lang="zh-CN" altLang="en-US" dirty="0"/>
          </a:p>
          <a:p>
            <a:r>
              <a:rPr kumimoji="1" lang="zh-CN" altLang="en-US" dirty="0"/>
              <a:t>系统集成能力：数据库课程与程序设计、操作系统、硬件课程的最大区别</a:t>
            </a:r>
            <a:endParaRPr kumimoji="1" lang="zh-CN" altLang="en-US" dirty="0"/>
          </a:p>
        </p:txBody>
      </p:sp>
      <p:sp>
        <p:nvSpPr>
          <p:cNvPr id="4" name="幻灯片编号占位符 3"/>
          <p:cNvSpPr>
            <a:spLocks noGrp="1"/>
          </p:cNvSpPr>
          <p:nvPr>
            <p:ph type="sldNum" sz="quarter" idx="10"/>
          </p:nvPr>
        </p:nvSpPr>
        <p:spPr/>
        <p:txBody>
          <a:bodyPr/>
          <a:lstStyle/>
          <a:p>
            <a:fld id="{68248579-54A4-854F-A635-55E6BF6B3A71}"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68248579-54A4-854F-A635-55E6BF6B3A71}"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mailto:sangyp@mail.sys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elearning.sysu.edu.c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数据库系统原理</a:t>
            </a:r>
            <a:endParaRPr lang="zh-CN" altLang="en-US" dirty="0"/>
          </a:p>
        </p:txBody>
      </p:sp>
      <p:sp>
        <p:nvSpPr>
          <p:cNvPr id="3" name="副标题 2"/>
          <p:cNvSpPr>
            <a:spLocks noGrp="1"/>
          </p:cNvSpPr>
          <p:nvPr>
            <p:ph type="subTitle" idx="1"/>
          </p:nvPr>
        </p:nvSpPr>
        <p:spPr>
          <a:xfrm>
            <a:off x="2451720" y="3828008"/>
            <a:ext cx="4496544" cy="1473200"/>
          </a:xfrm>
        </p:spPr>
        <p:txBody>
          <a:bodyPr>
            <a:normAutofit lnSpcReduction="10000"/>
          </a:bodyPr>
          <a:lstStyle/>
          <a:p>
            <a:pPr algn="l"/>
            <a:r>
              <a:rPr lang="zh-CN" altLang="en-US" b="1" dirty="0"/>
              <a:t>任课老师：桑应朋</a:t>
            </a:r>
            <a:endParaRPr lang="en-US" altLang="zh-CN" b="1" dirty="0"/>
          </a:p>
          <a:p>
            <a:pPr algn="l"/>
            <a:r>
              <a:rPr lang="zh-CN" altLang="en-US" b="1" dirty="0"/>
              <a:t>学院：计算机学院</a:t>
            </a:r>
            <a:endParaRPr lang="en-US" altLang="zh-CN" b="1" dirty="0"/>
          </a:p>
          <a:p>
            <a:pPr algn="l"/>
            <a:r>
              <a:rPr lang="en-US" altLang="zh-CN" b="1" dirty="0"/>
              <a:t>Email: </a:t>
            </a:r>
            <a:r>
              <a:rPr lang="en-US" altLang="zh-CN" b="1" dirty="0">
                <a:hlinkClick r:id="rId1"/>
              </a:rPr>
              <a:t>sangyp@mail.sysu.edu.cn</a:t>
            </a:r>
            <a:endParaRPr lang="en-US" altLang="zh-CN" b="1" dirty="0"/>
          </a:p>
          <a:p>
            <a:pPr algn="l"/>
            <a:r>
              <a:rPr lang="zh-CN" altLang="en-US" b="1" dirty="0"/>
              <a:t>办公室：超算中心大楼</a:t>
            </a:r>
            <a:r>
              <a:rPr lang="en-US" altLang="en-US" b="1" dirty="0"/>
              <a:t>516A</a:t>
            </a:r>
            <a:endParaRPr lang="en-US" altLang="zh-C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611567" y="3212976"/>
          <a:ext cx="8208904" cy="1646647"/>
        </p:xfrm>
        <a:graphic>
          <a:graphicData uri="http://schemas.openxmlformats.org/drawingml/2006/table">
            <a:tbl>
              <a:tblPr/>
              <a:tblGrid>
                <a:gridCol w="746264"/>
                <a:gridCol w="746264"/>
                <a:gridCol w="746264"/>
                <a:gridCol w="746264"/>
                <a:gridCol w="746264"/>
                <a:gridCol w="746264"/>
                <a:gridCol w="746264"/>
                <a:gridCol w="746264"/>
                <a:gridCol w="746264"/>
                <a:gridCol w="746264"/>
                <a:gridCol w="746264"/>
              </a:tblGrid>
              <a:tr h="400863">
                <a:tc rowSpan="2">
                  <a:txBody>
                    <a:bodyPr/>
                    <a:lstStyle/>
                    <a:p>
                      <a:pPr algn="ctr" fontAlgn="ctr"/>
                      <a:r>
                        <a:rPr lang="zh-CN" altLang="en-US" sz="1400" b="1" i="0" u="none" strike="noStrike">
                          <a:solidFill>
                            <a:srgbClr val="000000"/>
                          </a:solidFill>
                          <a:effectLst/>
                          <a:latin typeface="宋体" panose="02010600030101010101" pitchFamily="2" charset="-122"/>
                        </a:rPr>
                        <a:t>学号</a:t>
                      </a:r>
                      <a:endParaRPr lang="zh-CN" altLang="en-US" sz="1400" b="1"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1400" b="1" i="0" u="none" strike="noStrike">
                          <a:solidFill>
                            <a:srgbClr val="000000"/>
                          </a:solidFill>
                          <a:effectLst/>
                          <a:latin typeface="宋体" panose="02010600030101010101" pitchFamily="2" charset="-122"/>
                        </a:rPr>
                        <a:t>姓名</a:t>
                      </a:r>
                      <a:endParaRPr lang="zh-CN" altLang="en-US" sz="1400" b="1"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6">
                  <a:txBody>
                    <a:bodyPr/>
                    <a:lstStyle/>
                    <a:p>
                      <a:pPr algn="ctr" fontAlgn="ctr"/>
                      <a:r>
                        <a:rPr lang="zh-CN" altLang="en-US" sz="1400" b="1" i="0" u="none" strike="noStrike" dirty="0">
                          <a:solidFill>
                            <a:srgbClr val="000000"/>
                          </a:solidFill>
                          <a:effectLst/>
                          <a:latin typeface="宋体" panose="02010600030101010101" pitchFamily="2" charset="-122"/>
                        </a:rPr>
                        <a:t>平时成绩（取以下各项的平均分）</a:t>
                      </a:r>
                      <a:endParaRPr lang="zh-CN" altLang="en-US" sz="1400" b="1" i="0" u="none" strike="noStrike" dirty="0">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cPr/>
                </a:tc>
                <a:tc hMerge="1">
                  <a:tcPr/>
                </a:tc>
                <a:tc hMerge="1">
                  <a:tcPr/>
                </a:tc>
                <a:tc hMerge="1">
                  <a:tcPr/>
                </a:tc>
                <a:tc hMerge="1">
                  <a:tcPr/>
                </a:tc>
                <a:tc rowSpan="2">
                  <a:txBody>
                    <a:bodyPr/>
                    <a:lstStyle/>
                    <a:p>
                      <a:pPr algn="ctr" fontAlgn="ctr"/>
                      <a:r>
                        <a:rPr lang="zh-CN" altLang="en-US" sz="1400" b="1" i="0" u="none" strike="noStrike">
                          <a:solidFill>
                            <a:srgbClr val="000000"/>
                          </a:solidFill>
                          <a:effectLst/>
                          <a:latin typeface="宋体" panose="02010600030101010101" pitchFamily="2" charset="-122"/>
                        </a:rPr>
                        <a:t>平时成绩</a:t>
                      </a:r>
                      <a:r>
                        <a:rPr lang="en-US" altLang="zh-CN" sz="1400" b="1" i="0" u="none" strike="noStrike">
                          <a:solidFill>
                            <a:srgbClr val="000000"/>
                          </a:solidFill>
                          <a:effectLst/>
                          <a:latin typeface="宋体" panose="02010600030101010101" pitchFamily="2" charset="-122"/>
                        </a:rPr>
                        <a:t>30%</a:t>
                      </a:r>
                      <a:endParaRPr lang="en-US" altLang="zh-CN" sz="1400" b="1"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1400" b="1" i="0" u="none" strike="noStrike">
                          <a:solidFill>
                            <a:srgbClr val="000000"/>
                          </a:solidFill>
                          <a:effectLst/>
                          <a:latin typeface="宋体" panose="02010600030101010101" pitchFamily="2" charset="-122"/>
                        </a:rPr>
                        <a:t>期末考试</a:t>
                      </a:r>
                      <a:r>
                        <a:rPr lang="en-US" altLang="zh-CN" sz="1400" b="1" i="0" u="none" strike="noStrike">
                          <a:solidFill>
                            <a:srgbClr val="000000"/>
                          </a:solidFill>
                          <a:effectLst/>
                          <a:latin typeface="宋体" panose="02010600030101010101" pitchFamily="2" charset="-122"/>
                        </a:rPr>
                        <a:t>70%</a:t>
                      </a:r>
                      <a:endParaRPr lang="en-US" altLang="zh-CN" sz="1400" b="1"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1400" b="1" i="0" u="none" strike="noStrike">
                          <a:solidFill>
                            <a:srgbClr val="000000"/>
                          </a:solidFill>
                          <a:effectLst/>
                          <a:latin typeface="宋体" panose="02010600030101010101" pitchFamily="2" charset="-122"/>
                        </a:rPr>
                        <a:t>总评成绩</a:t>
                      </a:r>
                      <a:endParaRPr lang="zh-CN" altLang="en-US" sz="1400" b="1"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15963">
                <a:tc vMerge="1">
                  <a:tcPr/>
                </a:tc>
                <a:tc vMerge="1">
                  <a:tcPr/>
                </a:tc>
                <a:tc>
                  <a:txBody>
                    <a:bodyPr/>
                    <a:lstStyle/>
                    <a:p>
                      <a:pPr algn="ctr" fontAlgn="ctr"/>
                      <a:r>
                        <a:rPr lang="zh-CN" altLang="en-US" sz="1400" b="0" i="0" u="none" strike="noStrike">
                          <a:solidFill>
                            <a:srgbClr val="000000"/>
                          </a:solidFill>
                          <a:effectLst/>
                          <a:latin typeface="宋体" panose="02010600030101010101" pitchFamily="2" charset="-122"/>
                        </a:rPr>
                        <a:t>作业</a:t>
                      </a:r>
                      <a:r>
                        <a:rPr lang="en-US" altLang="zh-CN" sz="1400" b="0" i="0" u="none" strike="noStrike">
                          <a:solidFill>
                            <a:srgbClr val="000000"/>
                          </a:solidFill>
                          <a:effectLst/>
                          <a:latin typeface="宋体" panose="02010600030101010101" pitchFamily="2" charset="-122"/>
                        </a:rPr>
                        <a:t>1</a:t>
                      </a:r>
                      <a:r>
                        <a:rPr lang="zh-CN" altLang="en-US" sz="1400" b="0" i="0" u="none" strike="noStrike">
                          <a:solidFill>
                            <a:srgbClr val="000000"/>
                          </a:solidFill>
                          <a:effectLst/>
                          <a:latin typeface="宋体" panose="02010600030101010101" pitchFamily="2" charset="-122"/>
                        </a:rPr>
                        <a:t>（满分</a:t>
                      </a:r>
                      <a:r>
                        <a:rPr lang="en-US" altLang="zh-CN" sz="1400" b="0" i="0" u="none" strike="noStrike">
                          <a:solidFill>
                            <a:srgbClr val="000000"/>
                          </a:solidFill>
                          <a:effectLst/>
                          <a:latin typeface="宋体" panose="02010600030101010101" pitchFamily="2" charset="-122"/>
                        </a:rPr>
                        <a:t>10</a:t>
                      </a:r>
                      <a:r>
                        <a:rPr lang="zh-CN" altLang="en-US" sz="1400" b="0" i="0" u="none" strike="noStrike">
                          <a:solidFill>
                            <a:srgbClr val="000000"/>
                          </a:solidFill>
                          <a:effectLst/>
                          <a:latin typeface="宋体" panose="02010600030101010101" pitchFamily="2" charset="-122"/>
                        </a:rPr>
                        <a:t>分）</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作业</a:t>
                      </a:r>
                      <a:r>
                        <a:rPr lang="en-US" altLang="zh-CN" sz="1400" b="0" i="0" u="none" strike="noStrike">
                          <a:solidFill>
                            <a:srgbClr val="000000"/>
                          </a:solidFill>
                          <a:effectLst/>
                          <a:latin typeface="宋体" panose="02010600030101010101" pitchFamily="2" charset="-122"/>
                        </a:rPr>
                        <a:t>2</a:t>
                      </a:r>
                      <a:r>
                        <a:rPr lang="zh-CN" altLang="en-US" sz="1400" b="0" i="0" u="none" strike="noStrike">
                          <a:solidFill>
                            <a:srgbClr val="000000"/>
                          </a:solidFill>
                          <a:effectLst/>
                          <a:latin typeface="宋体" panose="02010600030101010101" pitchFamily="2" charset="-122"/>
                        </a:rPr>
                        <a:t>（满分</a:t>
                      </a:r>
                      <a:r>
                        <a:rPr lang="en-US" altLang="zh-CN" sz="1400" b="0" i="0" u="none" strike="noStrike">
                          <a:solidFill>
                            <a:srgbClr val="000000"/>
                          </a:solidFill>
                          <a:effectLst/>
                          <a:latin typeface="宋体" panose="02010600030101010101" pitchFamily="2" charset="-122"/>
                        </a:rPr>
                        <a:t>10</a:t>
                      </a:r>
                      <a:r>
                        <a:rPr lang="zh-CN" altLang="en-US" sz="1400" b="0" i="0" u="none" strike="noStrike">
                          <a:solidFill>
                            <a:srgbClr val="000000"/>
                          </a:solidFill>
                          <a:effectLst/>
                          <a:latin typeface="宋体" panose="02010600030101010101" pitchFamily="2" charset="-122"/>
                        </a:rPr>
                        <a:t>分）</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solidFill>
                            <a:srgbClr val="000000"/>
                          </a:solidFill>
                          <a:effectLst/>
                          <a:latin typeface="宋体" panose="02010600030101010101" pitchFamily="2" charset="-122"/>
                        </a:rPr>
                        <a:t>。。。</a:t>
                      </a:r>
                      <a:endParaRPr lang="zh-CN" altLang="en-US" sz="1400" b="0" i="0" u="none" strike="noStrike" dirty="0">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考勤（满分</a:t>
                      </a:r>
                      <a:r>
                        <a:rPr lang="en-US" altLang="zh-CN" sz="1400" b="0" i="0" u="none" strike="noStrike">
                          <a:solidFill>
                            <a:srgbClr val="000000"/>
                          </a:solidFill>
                          <a:effectLst/>
                          <a:latin typeface="宋体" panose="02010600030101010101" pitchFamily="2" charset="-122"/>
                        </a:rPr>
                        <a:t>10</a:t>
                      </a:r>
                      <a:r>
                        <a:rPr lang="zh-CN" altLang="en-US" sz="1400" b="0" i="0" u="none" strike="noStrike">
                          <a:solidFill>
                            <a:srgbClr val="000000"/>
                          </a:solidFill>
                          <a:effectLst/>
                          <a:latin typeface="宋体" panose="02010600030101010101" pitchFamily="2" charset="-122"/>
                        </a:rPr>
                        <a:t>分）</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课堂表现（满分</a:t>
                      </a:r>
                      <a:r>
                        <a:rPr lang="en-US" altLang="zh-CN" sz="1400" b="0" i="0" u="none" strike="noStrike">
                          <a:solidFill>
                            <a:srgbClr val="000000"/>
                          </a:solidFill>
                          <a:effectLst/>
                          <a:latin typeface="宋体" panose="02010600030101010101" pitchFamily="2" charset="-122"/>
                        </a:rPr>
                        <a:t>10</a:t>
                      </a:r>
                      <a:r>
                        <a:rPr lang="zh-CN" altLang="en-US" sz="1400" b="0" i="0" u="none" strike="noStrike">
                          <a:solidFill>
                            <a:srgbClr val="000000"/>
                          </a:solidFill>
                          <a:effectLst/>
                          <a:latin typeface="宋体" panose="02010600030101010101" pitchFamily="2" charset="-122"/>
                        </a:rPr>
                        <a:t>分）</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c vMerge="1">
                  <a:tcPr/>
                </a:tc>
              </a:tr>
              <a:tr h="595342">
                <a:tc>
                  <a:txBody>
                    <a:bodyPr/>
                    <a:lstStyle/>
                    <a:p>
                      <a:pPr algn="l" fontAlgn="ctr"/>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a:solidFill>
                            <a:srgbClr val="000000"/>
                          </a:solidFill>
                          <a:effectLst/>
                          <a:latin typeface="宋体" panose="02010600030101010101" pitchFamily="2" charset="-122"/>
                        </a:rPr>
                        <a:t>　</a:t>
                      </a:r>
                      <a:endParaRPr lang="zh-CN" altLang="en-US" sz="1400" b="0" i="0" u="none" strike="noStrike">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solidFill>
                            <a:srgbClr val="000000"/>
                          </a:solidFill>
                          <a:effectLst/>
                          <a:latin typeface="宋体" panose="02010600030101010101" pitchFamily="2" charset="-122"/>
                        </a:rPr>
                        <a:t>　</a:t>
                      </a:r>
                      <a:endParaRPr lang="zh-CN" altLang="en-US" sz="1400" b="0" i="0" u="none" strike="noStrike" dirty="0">
                        <a:solidFill>
                          <a:srgbClr val="000000"/>
                        </a:solidFill>
                        <a:effectLst/>
                        <a:latin typeface="宋体" panose="02010600030101010101" pitchFamily="2" charset="-122"/>
                      </a:endParaRPr>
                    </a:p>
                  </a:txBody>
                  <a:tcPr marL="10362" marR="10362" marT="10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标题 2"/>
          <p:cNvSpPr>
            <a:spLocks noGrp="1"/>
          </p:cNvSpPr>
          <p:nvPr>
            <p:ph type="title"/>
          </p:nvPr>
        </p:nvSpPr>
        <p:spPr/>
        <p:txBody>
          <a:bodyPr/>
          <a:lstStyle/>
          <a:p>
            <a:r>
              <a:rPr kumimoji="1" lang="zh-CN" altLang="en-US" dirty="0"/>
              <a:t>成绩评定具体方法</a:t>
            </a: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zh-CN" altLang="en-US" dirty="0"/>
              <a:t>缺勤一次，从期末总分中扣</a:t>
            </a:r>
            <a:r>
              <a:rPr kumimoji="1" lang="en-US" altLang="zh-CN" dirty="0"/>
              <a:t>2</a:t>
            </a:r>
            <a:r>
              <a:rPr kumimoji="1" lang="zh-CN" altLang="en-US" dirty="0"/>
              <a:t>分；缺勤</a:t>
            </a:r>
            <a:r>
              <a:rPr kumimoji="1" lang="en-US" altLang="zh-CN" dirty="0"/>
              <a:t>5</a:t>
            </a:r>
            <a:r>
              <a:rPr kumimoji="1" lang="zh-CN" altLang="en-US" dirty="0"/>
              <a:t>次上报学院。</a:t>
            </a:r>
            <a:endParaRPr kumimoji="1" lang="en-US" altLang="zh-CN" dirty="0"/>
          </a:p>
          <a:p>
            <a:r>
              <a:rPr kumimoji="1" lang="en-US" altLang="en-US" dirty="0"/>
              <a:t>《</a:t>
            </a:r>
            <a:r>
              <a:rPr kumimoji="1" lang="zh-CN" altLang="en-US" dirty="0"/>
              <a:t>中山大学本科生学籍管理规定</a:t>
            </a:r>
            <a:r>
              <a:rPr kumimoji="1" lang="en-US" altLang="en-US" dirty="0"/>
              <a:t>》</a:t>
            </a:r>
            <a:r>
              <a:rPr kumimoji="1" lang="zh-CN" altLang="en-US" dirty="0"/>
              <a:t>第十三条：</a:t>
            </a:r>
            <a:endParaRPr kumimoji="1" lang="en-US" altLang="zh-CN" dirty="0"/>
          </a:p>
          <a:p>
            <a:pPr lvl="1"/>
            <a:r>
              <a:rPr kumimoji="1" lang="zh-CN" altLang="en-US" dirty="0"/>
              <a:t>学生旷课、请假的课时数累计达到或者超过该门课程教学总学时三分之一及以上的，不能参加该门课程的考试，该门课程应当重修。</a:t>
            </a:r>
            <a:endParaRPr kumimoji="1" lang="en-US" altLang="zh-CN" dirty="0"/>
          </a:p>
          <a:p>
            <a:pPr lvl="1"/>
            <a:r>
              <a:rPr kumimoji="1" lang="zh-CN" altLang="en-US" dirty="0"/>
              <a:t>学生平时欠交作业（包括习题和实验报告）、缺做实验的次数达到或者超过总次数的三分之一，或者作业、实习实验报告等不及格，应当补做、重做，成绩合格后，才能参加该门课程的考试。</a:t>
            </a:r>
            <a:endParaRPr kumimoji="1" lang="zh-CN" altLang="en-US" dirty="0"/>
          </a:p>
        </p:txBody>
      </p:sp>
      <p:sp>
        <p:nvSpPr>
          <p:cNvPr id="3" name="标题 2"/>
          <p:cNvSpPr>
            <a:spLocks noGrp="1"/>
          </p:cNvSpPr>
          <p:nvPr>
            <p:ph type="title"/>
          </p:nvPr>
        </p:nvSpPr>
        <p:spPr/>
        <p:txBody>
          <a:bodyPr/>
          <a:lstStyle/>
          <a:p>
            <a:r>
              <a:rPr kumimoji="1" lang="zh-CN" altLang="en-US" dirty="0"/>
              <a:t>关于考勤</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理论课作业评分标准</a:t>
            </a:r>
            <a:endParaRPr kumimoji="1" lang="zh-CN" altLang="en-US" dirty="0"/>
          </a:p>
        </p:txBody>
      </p:sp>
      <p:graphicFrame>
        <p:nvGraphicFramePr>
          <p:cNvPr id="4" name="内容占位符 6"/>
          <p:cNvGraphicFramePr/>
          <p:nvPr/>
        </p:nvGraphicFramePr>
        <p:xfrm>
          <a:off x="1403648" y="2133600"/>
          <a:ext cx="6481465" cy="3607276"/>
        </p:xfrm>
        <a:graphic>
          <a:graphicData uri="http://schemas.openxmlformats.org/drawingml/2006/table">
            <a:tbl>
              <a:tblPr>
                <a:tableStyleId>{616DA210-FB5B-4158-B5E0-FEB733F419BA}</a:tableStyleId>
              </a:tblPr>
              <a:tblGrid>
                <a:gridCol w="4344967"/>
                <a:gridCol w="2136498"/>
              </a:tblGrid>
              <a:tr h="171450">
                <a:tc>
                  <a:txBody>
                    <a:bodyPr/>
                    <a:lstStyle/>
                    <a:p>
                      <a:pPr algn="ctr" fontAlgn="b"/>
                      <a:r>
                        <a:rPr lang="zh-CN" altLang="en-US" sz="1800" u="none" strike="noStrike" dirty="0">
                          <a:effectLst/>
                        </a:rPr>
                        <a:t>标准</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zh-CN" altLang="en-US" sz="1800" u="none" strike="noStrike" dirty="0">
                          <a:effectLst/>
                        </a:rPr>
                        <a:t>评分</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r>
              <a:tr h="857250">
                <a:tc>
                  <a:txBody>
                    <a:bodyPr/>
                    <a:lstStyle/>
                    <a:p>
                      <a:pPr algn="l" fontAlgn="b"/>
                      <a:r>
                        <a:rPr lang="zh-CN" altLang="en-US" sz="1800" u="none" strike="noStrike" dirty="0">
                          <a:effectLst/>
                        </a:rPr>
                        <a:t>按时完成；答案正确，原创性较高；书写认真无笔误；所有题目都能完成。</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en-US" altLang="zh-CN" sz="1800" b="0" i="0" u="none" strike="noStrike" dirty="0">
                          <a:solidFill>
                            <a:srgbClr val="000000"/>
                          </a:solidFill>
                          <a:effectLst/>
                          <a:latin typeface="宋体" panose="02010600030101010101" pitchFamily="2" charset="-122"/>
                        </a:rPr>
                        <a:t>9-10</a:t>
                      </a:r>
                      <a:r>
                        <a:rPr lang="zh-CN" altLang="en-US" sz="1800" b="0" i="0" u="none" strike="noStrike" dirty="0">
                          <a:solidFill>
                            <a:srgbClr val="000000"/>
                          </a:solidFill>
                          <a:effectLst/>
                          <a:latin typeface="宋体" panose="02010600030101010101" pitchFamily="2" charset="-122"/>
                        </a:rPr>
                        <a:t>分</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r>
              <a:tr h="946393">
                <a:tc>
                  <a:txBody>
                    <a:bodyPr/>
                    <a:lstStyle/>
                    <a:p>
                      <a:pPr algn="l" fontAlgn="b"/>
                      <a:r>
                        <a:rPr lang="zh-CN" altLang="en-US" sz="1800" u="none" strike="noStrike" dirty="0">
                          <a:effectLst/>
                        </a:rPr>
                        <a:t>按时完成；答案大部分正确，有一定的原创性；书写有少量瑕疵或笔误；所有题目都能完成。</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en-US" altLang="zh-CN" sz="1800" b="0" i="0" u="none" strike="noStrike" kern="1200" dirty="0">
                          <a:solidFill>
                            <a:srgbClr val="000000"/>
                          </a:solidFill>
                          <a:effectLst/>
                          <a:latin typeface="宋体" panose="02010600030101010101" pitchFamily="2" charset="-122"/>
                          <a:ea typeface="+mn-ea"/>
                          <a:cs typeface="+mn-cs"/>
                        </a:rPr>
                        <a:t>7-8</a:t>
                      </a:r>
                      <a:r>
                        <a:rPr lang="zh-CN" altLang="en-US" sz="1800" b="0" i="0" u="none" strike="noStrike" kern="1200" dirty="0">
                          <a:solidFill>
                            <a:srgbClr val="000000"/>
                          </a:solidFill>
                          <a:effectLst/>
                          <a:latin typeface="宋体" panose="02010600030101010101" pitchFamily="2" charset="-122"/>
                          <a:ea typeface="+mn-ea"/>
                          <a:cs typeface="+mn-cs"/>
                        </a:rPr>
                        <a:t>分</a:t>
                      </a:r>
                      <a:endParaRPr lang="zh-CN" altLang="en-US" sz="1800" b="0" i="0" u="none" strike="noStrike" kern="1200" dirty="0">
                        <a:solidFill>
                          <a:srgbClr val="000000"/>
                        </a:solidFill>
                        <a:effectLst/>
                        <a:latin typeface="宋体" panose="02010600030101010101" pitchFamily="2" charset="-122"/>
                        <a:ea typeface="+mn-ea"/>
                        <a:cs typeface="+mn-cs"/>
                      </a:endParaRPr>
                    </a:p>
                  </a:txBody>
                  <a:tcPr marL="9526" marR="9526" marT="9525" marB="0" anchor="b"/>
                </a:tc>
              </a:tr>
              <a:tr h="833988">
                <a:tc>
                  <a:txBody>
                    <a:bodyPr/>
                    <a:lstStyle/>
                    <a:p>
                      <a:pPr algn="l" fontAlgn="b"/>
                      <a:r>
                        <a:rPr lang="zh-CN" altLang="en-US" sz="1800" u="none" strike="noStrike" dirty="0">
                          <a:effectLst/>
                        </a:rPr>
                        <a:t>不按时完成；答案错误较多，原创性较少；字迹潦草看不清楚；有题目未完成。</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en-US" altLang="zh-CN" sz="1800" b="0" i="0" u="none" strike="noStrike" kern="1200" dirty="0">
                          <a:solidFill>
                            <a:srgbClr val="000000"/>
                          </a:solidFill>
                          <a:effectLst/>
                          <a:latin typeface="宋体" panose="02010600030101010101" pitchFamily="2" charset="-122"/>
                          <a:ea typeface="+mn-ea"/>
                          <a:cs typeface="+mn-cs"/>
                        </a:rPr>
                        <a:t>3-6</a:t>
                      </a:r>
                      <a:r>
                        <a:rPr lang="zh-CN" altLang="en-US" sz="1800" b="0" i="0" u="none" strike="noStrike" kern="1200" dirty="0">
                          <a:solidFill>
                            <a:srgbClr val="000000"/>
                          </a:solidFill>
                          <a:effectLst/>
                          <a:latin typeface="宋体" panose="02010600030101010101" pitchFamily="2" charset="-122"/>
                          <a:ea typeface="+mn-ea"/>
                          <a:cs typeface="+mn-cs"/>
                        </a:rPr>
                        <a:t>分</a:t>
                      </a:r>
                      <a:endParaRPr lang="zh-CN" altLang="en-US" sz="1800" b="0" i="0" u="none" strike="noStrike" kern="1200" dirty="0">
                        <a:solidFill>
                          <a:srgbClr val="000000"/>
                        </a:solidFill>
                        <a:effectLst/>
                        <a:latin typeface="宋体" panose="02010600030101010101" pitchFamily="2" charset="-122"/>
                        <a:ea typeface="+mn-ea"/>
                        <a:cs typeface="+mn-cs"/>
                      </a:endParaRPr>
                    </a:p>
                  </a:txBody>
                  <a:tcPr marL="9526" marR="9526" marT="9525" marB="0" anchor="b"/>
                </a:tc>
              </a:tr>
              <a:tr h="685800">
                <a:tc>
                  <a:txBody>
                    <a:bodyPr/>
                    <a:lstStyle/>
                    <a:p>
                      <a:pPr algn="l" fontAlgn="b"/>
                      <a:r>
                        <a:rPr lang="zh-CN" altLang="en-US" sz="1800" b="0" i="0" u="none" strike="noStrike" dirty="0">
                          <a:solidFill>
                            <a:srgbClr val="000000"/>
                          </a:solidFill>
                          <a:effectLst/>
                          <a:latin typeface="宋体" panose="02010600030101010101" pitchFamily="2" charset="-122"/>
                        </a:rPr>
                        <a:t>不交作业；抄袭。</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en-US" altLang="zh-CN" sz="1800" b="0" i="0" u="none" strike="noStrike" kern="1200" dirty="0">
                          <a:solidFill>
                            <a:srgbClr val="000000"/>
                          </a:solidFill>
                          <a:effectLst/>
                          <a:latin typeface="宋体" panose="02010600030101010101" pitchFamily="2" charset="-122"/>
                          <a:ea typeface="+mn-ea"/>
                          <a:cs typeface="+mn-cs"/>
                        </a:rPr>
                        <a:t>0</a:t>
                      </a:r>
                      <a:r>
                        <a:rPr lang="zh-CN" altLang="en-US" sz="1800" b="0" i="0" u="none" strike="noStrike" kern="1200" dirty="0">
                          <a:solidFill>
                            <a:srgbClr val="000000"/>
                          </a:solidFill>
                          <a:effectLst/>
                          <a:latin typeface="宋体" panose="02010600030101010101" pitchFamily="2" charset="-122"/>
                          <a:ea typeface="+mn-ea"/>
                          <a:cs typeface="+mn-cs"/>
                        </a:rPr>
                        <a:t>分</a:t>
                      </a:r>
                      <a:endParaRPr lang="zh-CN" altLang="en-US" sz="1800" b="0" i="0" u="none" strike="noStrike" kern="1200" dirty="0">
                        <a:solidFill>
                          <a:srgbClr val="000000"/>
                        </a:solidFill>
                        <a:effectLst/>
                        <a:latin typeface="宋体" panose="02010600030101010101" pitchFamily="2" charset="-122"/>
                        <a:ea typeface="+mn-ea"/>
                        <a:cs typeface="+mn-cs"/>
                      </a:endParaRPr>
                    </a:p>
                  </a:txBody>
                  <a:tcPr marL="9526" marR="9526" marT="9525" marB="0" anchor="b"/>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normAutofit/>
          </a:bodyPr>
          <a:lstStyle/>
          <a:p>
            <a:r>
              <a:rPr kumimoji="1" lang="zh-CN" altLang="en-US" dirty="0"/>
              <a:t>实验作业评分标准</a:t>
            </a:r>
            <a:endParaRPr kumimoji="1" lang="zh-CN" altLang="en-US" dirty="0"/>
          </a:p>
        </p:txBody>
      </p:sp>
      <p:graphicFrame>
        <p:nvGraphicFramePr>
          <p:cNvPr id="7" name="内容占位符 6"/>
          <p:cNvGraphicFramePr>
            <a:graphicFrameLocks noGrp="1"/>
          </p:cNvGraphicFramePr>
          <p:nvPr>
            <p:ph idx="1"/>
          </p:nvPr>
        </p:nvGraphicFramePr>
        <p:xfrm>
          <a:off x="1547813" y="2133600"/>
          <a:ext cx="6337300" cy="3663315"/>
        </p:xfrm>
        <a:graphic>
          <a:graphicData uri="http://schemas.openxmlformats.org/drawingml/2006/table">
            <a:tbl>
              <a:tblPr>
                <a:tableStyleId>{616DA210-FB5B-4158-B5E0-FEB733F419BA}</a:tableStyleId>
              </a:tblPr>
              <a:tblGrid>
                <a:gridCol w="4473082"/>
                <a:gridCol w="1864218"/>
              </a:tblGrid>
              <a:tr h="171450">
                <a:tc>
                  <a:txBody>
                    <a:bodyPr/>
                    <a:lstStyle/>
                    <a:p>
                      <a:pPr algn="ctr" fontAlgn="b"/>
                      <a:r>
                        <a:rPr lang="zh-CN" altLang="en-US" sz="1800" u="none" strike="noStrike" dirty="0">
                          <a:effectLst/>
                        </a:rPr>
                        <a:t>标准</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zh-CN" altLang="en-US" sz="1800" u="none" strike="noStrike" dirty="0">
                          <a:effectLst/>
                        </a:rPr>
                        <a:t>评分</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r>
              <a:tr h="857250">
                <a:tc>
                  <a:txBody>
                    <a:bodyPr/>
                    <a:lstStyle/>
                    <a:p>
                      <a:pPr algn="l" fontAlgn="b"/>
                      <a:r>
                        <a:rPr lang="zh-CN" altLang="en-US" sz="1800" u="none" strike="noStrike" dirty="0">
                          <a:effectLst/>
                        </a:rPr>
                        <a:t>按时完成；实验报告完整、格式整洁规范；源程序齐全，有适当注释；可执行程序运行正确；实验任务都能完成。</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en-US" altLang="zh-CN" sz="1800" u="none" strike="noStrike" dirty="0">
                          <a:effectLst/>
                        </a:rPr>
                        <a:t>8-10</a:t>
                      </a:r>
                      <a:r>
                        <a:rPr lang="zh-CN" altLang="en-US" sz="1800" u="none" strike="noStrike" dirty="0">
                          <a:effectLst/>
                        </a:rPr>
                        <a:t>分</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r>
              <a:tr h="857250">
                <a:tc>
                  <a:txBody>
                    <a:bodyPr/>
                    <a:lstStyle/>
                    <a:p>
                      <a:pPr algn="l" fontAlgn="b"/>
                      <a:r>
                        <a:rPr lang="zh-CN" altLang="en-US" sz="1800" u="none" strike="noStrike" dirty="0">
                          <a:effectLst/>
                        </a:rPr>
                        <a:t>按时完成；实验报告基本完整、格式基本规范；源程序齐全，无注释；可执行程序基本运行正确；实验任务大部分能完成。</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en-US" altLang="zh-CN" sz="1800" u="none" strike="noStrike" dirty="0">
                          <a:effectLst/>
                        </a:rPr>
                        <a:t>6-7</a:t>
                      </a:r>
                      <a:r>
                        <a:rPr lang="zh-CN" altLang="en-US" sz="1800" u="none" strike="noStrike" dirty="0">
                          <a:effectLst/>
                        </a:rPr>
                        <a:t>分</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r>
              <a:tr h="514350">
                <a:tc>
                  <a:txBody>
                    <a:bodyPr/>
                    <a:lstStyle/>
                    <a:p>
                      <a:pPr algn="l" fontAlgn="b"/>
                      <a:r>
                        <a:rPr lang="zh-CN" altLang="en-US" sz="1800" u="none" strike="noStrike" dirty="0">
                          <a:effectLst/>
                        </a:rPr>
                        <a:t>不按时完成；实验报告格式不规范；有源程序但可执行程序有运行错误；只能完成少数实验任务。</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en-US" altLang="zh-CN" sz="1800" u="none" strike="noStrike" dirty="0">
                          <a:effectLst/>
                        </a:rPr>
                        <a:t>3-5</a:t>
                      </a:r>
                      <a:r>
                        <a:rPr lang="zh-CN" altLang="en-US" sz="1800" u="none" strike="noStrike" dirty="0">
                          <a:effectLst/>
                        </a:rPr>
                        <a:t>分</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r>
              <a:tr h="685800">
                <a:tc>
                  <a:txBody>
                    <a:bodyPr/>
                    <a:lstStyle/>
                    <a:p>
                      <a:pPr algn="l" fontAlgn="b"/>
                      <a:r>
                        <a:rPr lang="zh-CN" altLang="en-US" sz="1800" u="none" strike="noStrike" dirty="0">
                          <a:effectLst/>
                        </a:rPr>
                        <a:t>不按时完成；实验报告不完整；有源程序但可执行程序不能运行；只能完成少数实验任务。</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c>
                  <a:txBody>
                    <a:bodyPr/>
                    <a:lstStyle/>
                    <a:p>
                      <a:pPr algn="ctr" fontAlgn="b"/>
                      <a:r>
                        <a:rPr lang="en-US" altLang="zh-CN" sz="1800" u="none" strike="noStrike" dirty="0">
                          <a:effectLst/>
                        </a:rPr>
                        <a:t>1-2</a:t>
                      </a:r>
                      <a:r>
                        <a:rPr lang="zh-CN" altLang="en-US" sz="1800" u="none" strike="noStrike" dirty="0">
                          <a:effectLst/>
                        </a:rPr>
                        <a:t>分</a:t>
                      </a:r>
                      <a:endParaRPr lang="zh-CN" altLang="en-US" sz="1800" b="0" i="0" u="none" strike="noStrike" dirty="0">
                        <a:solidFill>
                          <a:srgbClr val="000000"/>
                        </a:solidFill>
                        <a:effectLst/>
                        <a:latin typeface="宋体" panose="02010600030101010101" pitchFamily="2" charset="-122"/>
                      </a:endParaRPr>
                    </a:p>
                  </a:txBody>
                  <a:tcPr marL="9526" marR="9526" marT="9525" marB="0" anchor="b"/>
                </a:tc>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457200" indent="-457200" algn="l">
              <a:buFont typeface="+mj-lt"/>
              <a:buAutoNum type="arabicPeriod"/>
            </a:pPr>
            <a:r>
              <a:rPr lang="zh-CN" altLang="en-US"/>
              <a:t>考试？</a:t>
            </a:r>
            <a:endParaRPr lang="zh-CN" altLang="en-US"/>
          </a:p>
          <a:p>
            <a:pPr marL="457200" indent="-457200" algn="l">
              <a:buFont typeface="+mj-lt"/>
              <a:buAutoNum type="arabicPeriod"/>
            </a:pPr>
            <a:r>
              <a:rPr lang="zh-CN" altLang="en-US"/>
              <a:t>实际能力？</a:t>
            </a:r>
            <a:endParaRPr lang="zh-CN" altLang="en-US"/>
          </a:p>
          <a:p>
            <a:pPr lvl="1"/>
            <a:r>
              <a:rPr lang="zh-CN" altLang="en-US"/>
              <a:t>理论课</a:t>
            </a:r>
            <a:endParaRPr lang="zh-CN" altLang="en-US"/>
          </a:p>
          <a:p>
            <a:pPr lvl="1"/>
            <a:r>
              <a:rPr lang="zh-CN" altLang="en-US"/>
              <a:t>实验课</a:t>
            </a:r>
            <a:endParaRPr lang="zh-CN" altLang="en-US"/>
          </a:p>
        </p:txBody>
      </p:sp>
      <p:sp>
        <p:nvSpPr>
          <p:cNvPr id="3" name="标题 2"/>
          <p:cNvSpPr>
            <a:spLocks noGrp="1"/>
          </p:cNvSpPr>
          <p:nvPr>
            <p:ph type="title"/>
          </p:nvPr>
        </p:nvSpPr>
        <p:spPr/>
        <p:txBody>
          <a:bodyPr/>
          <a:p>
            <a:r>
              <a:rPr lang="zh-CN" altLang="en-US"/>
              <a:t>学习目标</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615565"/>
            <a:ext cx="5980430" cy="2443480"/>
          </a:xfrm>
        </p:spPr>
        <p:txBody>
          <a:bodyPr>
            <a:normAutofit/>
          </a:bodyPr>
          <a:lstStyle/>
          <a:p>
            <a:pPr marL="12700" marR="1397000">
              <a:lnSpc>
                <a:spcPts val="2640"/>
              </a:lnSpc>
              <a:spcBef>
                <a:spcPts val="385"/>
              </a:spcBef>
            </a:pPr>
            <a:r>
              <a:rPr b="1" spc="-30" dirty="0">
                <a:solidFill>
                  <a:srgbClr val="585858"/>
                </a:solidFill>
                <a:latin typeface="Times New Roman" panose="02020603050405020304"/>
                <a:cs typeface="Times New Roman" panose="02020603050405020304"/>
                <a:sym typeface="+mn-ea"/>
              </a:rPr>
              <a:t>Database </a:t>
            </a:r>
            <a:r>
              <a:rPr b="1" dirty="0">
                <a:solidFill>
                  <a:srgbClr val="585858"/>
                </a:solidFill>
                <a:latin typeface="Times New Roman" panose="02020603050405020304"/>
                <a:cs typeface="Times New Roman" panose="02020603050405020304"/>
                <a:sym typeface="+mn-ea"/>
              </a:rPr>
              <a:t>System</a:t>
            </a:r>
            <a:r>
              <a:rPr b="1" spc="-245" dirty="0">
                <a:solidFill>
                  <a:srgbClr val="585858"/>
                </a:solidFill>
                <a:latin typeface="Times New Roman" panose="02020603050405020304"/>
                <a:cs typeface="Times New Roman" panose="02020603050405020304"/>
                <a:sym typeface="+mn-ea"/>
              </a:rPr>
              <a:t> </a:t>
            </a:r>
            <a:r>
              <a:rPr b="1" spc="-5" dirty="0">
                <a:solidFill>
                  <a:srgbClr val="585858"/>
                </a:solidFill>
                <a:latin typeface="Times New Roman" panose="02020603050405020304"/>
                <a:cs typeface="Times New Roman" panose="02020603050405020304"/>
                <a:sym typeface="+mn-ea"/>
              </a:rPr>
              <a:t>Concepts</a:t>
            </a:r>
            <a:r>
              <a:rPr lang="en-US" b="1" spc="-5" dirty="0">
                <a:solidFill>
                  <a:srgbClr val="585858"/>
                </a:solidFill>
                <a:latin typeface="Times New Roman" panose="02020603050405020304"/>
                <a:cs typeface="Times New Roman" panose="02020603050405020304"/>
                <a:sym typeface="+mn-ea"/>
              </a:rPr>
              <a:t>, </a:t>
            </a:r>
            <a:r>
              <a:rPr b="1" spc="-100" dirty="0">
                <a:solidFill>
                  <a:srgbClr val="585858"/>
                </a:solidFill>
                <a:latin typeface="Times New Roman" panose="02020603050405020304"/>
                <a:cs typeface="Times New Roman" panose="02020603050405020304"/>
                <a:sym typeface="+mn-ea"/>
              </a:rPr>
              <a:t>7</a:t>
            </a:r>
            <a:r>
              <a:rPr spc="-100" dirty="0">
                <a:solidFill>
                  <a:srgbClr val="585858"/>
                </a:solidFill>
                <a:latin typeface="Palatino Linotype" panose="02040502050505030304"/>
                <a:cs typeface="Palatino Linotype" panose="02040502050505030304"/>
                <a:sym typeface="+mn-ea"/>
              </a:rPr>
              <a:t>th</a:t>
            </a:r>
            <a:r>
              <a:rPr spc="-70" dirty="0">
                <a:solidFill>
                  <a:srgbClr val="585858"/>
                </a:solidFill>
                <a:latin typeface="Palatino Linotype" panose="02040502050505030304"/>
                <a:cs typeface="Palatino Linotype" panose="02040502050505030304"/>
                <a:sym typeface="+mn-ea"/>
              </a:rPr>
              <a:t> </a:t>
            </a:r>
            <a:r>
              <a:rPr spc="-125" dirty="0">
                <a:solidFill>
                  <a:srgbClr val="585858"/>
                </a:solidFill>
                <a:latin typeface="Palatino Linotype" panose="02040502050505030304"/>
                <a:cs typeface="Palatino Linotype" panose="02040502050505030304"/>
                <a:sym typeface="+mn-ea"/>
              </a:rPr>
              <a:t>Edition</a:t>
            </a:r>
            <a:r>
              <a:rPr lang="en-US" spc="-125" dirty="0">
                <a:solidFill>
                  <a:srgbClr val="585858"/>
                </a:solidFill>
                <a:latin typeface="Palatino Linotype" panose="02040502050505030304"/>
                <a:cs typeface="Palatino Linotype" panose="02040502050505030304"/>
                <a:sym typeface="+mn-ea"/>
              </a:rPr>
              <a:t>, </a:t>
            </a:r>
            <a:r>
              <a:rPr spc="-125" dirty="0">
                <a:solidFill>
                  <a:srgbClr val="585858"/>
                </a:solidFill>
                <a:latin typeface="Palatino Linotype" panose="02040502050505030304"/>
                <a:cs typeface="Palatino Linotype" panose="02040502050505030304"/>
                <a:sym typeface="+mn-ea"/>
              </a:rPr>
              <a:t>Silberschatz, </a:t>
            </a:r>
            <a:r>
              <a:rPr spc="-90" dirty="0">
                <a:solidFill>
                  <a:srgbClr val="585858"/>
                </a:solidFill>
                <a:latin typeface="Palatino Linotype" panose="02040502050505030304"/>
                <a:cs typeface="Palatino Linotype" panose="02040502050505030304"/>
                <a:sym typeface="+mn-ea"/>
              </a:rPr>
              <a:t>Korth, </a:t>
            </a:r>
            <a:r>
              <a:rPr spc="-295" dirty="0">
                <a:solidFill>
                  <a:srgbClr val="585858"/>
                </a:solidFill>
                <a:latin typeface="Palatino Linotype" panose="02040502050505030304"/>
                <a:cs typeface="Palatino Linotype" panose="02040502050505030304"/>
                <a:sym typeface="+mn-ea"/>
              </a:rPr>
              <a:t>&amp;</a:t>
            </a:r>
            <a:r>
              <a:rPr spc="-30" dirty="0">
                <a:solidFill>
                  <a:srgbClr val="585858"/>
                </a:solidFill>
                <a:latin typeface="Palatino Linotype" panose="02040502050505030304"/>
                <a:cs typeface="Palatino Linotype" panose="02040502050505030304"/>
                <a:sym typeface="+mn-ea"/>
              </a:rPr>
              <a:t> </a:t>
            </a:r>
            <a:r>
              <a:rPr spc="-180" dirty="0">
                <a:solidFill>
                  <a:srgbClr val="585858"/>
                </a:solidFill>
                <a:latin typeface="Palatino Linotype" panose="02040502050505030304"/>
                <a:cs typeface="Palatino Linotype" panose="02040502050505030304"/>
                <a:sym typeface="+mn-ea"/>
              </a:rPr>
              <a:t>Sudarshan</a:t>
            </a:r>
            <a:endParaRPr spc="-180" dirty="0">
              <a:solidFill>
                <a:srgbClr val="585858"/>
              </a:solidFill>
              <a:latin typeface="Palatino Linotype" panose="02040502050505030304"/>
              <a:cs typeface="Palatino Linotype" panose="02040502050505030304"/>
              <a:sym typeface="+mn-ea"/>
            </a:endParaRPr>
          </a:p>
          <a:p>
            <a:pPr marL="12700" marR="1397000">
              <a:lnSpc>
                <a:spcPts val="2640"/>
              </a:lnSpc>
              <a:spcBef>
                <a:spcPts val="385"/>
              </a:spcBef>
            </a:pPr>
            <a:r>
              <a:rPr lang="zh-CN" altLang="en-US" dirty="0">
                <a:sym typeface="+mn-ea"/>
              </a:rPr>
              <a:t>与第六版内容差不多，章节编号不同</a:t>
            </a:r>
            <a:endParaRPr lang="zh-CN" altLang="en-US" dirty="0">
              <a:sym typeface="+mn-ea"/>
            </a:endParaRPr>
          </a:p>
          <a:p>
            <a:pPr marL="12700" marR="1397000">
              <a:lnSpc>
                <a:spcPts val="2640"/>
              </a:lnSpc>
              <a:spcBef>
                <a:spcPts val="385"/>
              </a:spcBef>
            </a:pPr>
            <a:r>
              <a:rPr lang="zh-CN" altLang="en-US" dirty="0">
                <a:sym typeface="+mn-ea"/>
              </a:rPr>
              <a:t>教材主页：</a:t>
            </a:r>
            <a:r>
              <a:rPr lang="en-US" altLang="zh-CN" dirty="0">
                <a:sym typeface="+mn-ea"/>
              </a:rPr>
              <a:t>www.db-book.com</a:t>
            </a:r>
            <a:endParaRPr lang="en-US" altLang="zh-CN" dirty="0">
              <a:sym typeface="+mn-ea"/>
            </a:endParaRPr>
          </a:p>
          <a:p>
            <a:pPr marL="12700" marR="1397000">
              <a:lnSpc>
                <a:spcPts val="2640"/>
              </a:lnSpc>
              <a:spcBef>
                <a:spcPts val="385"/>
              </a:spcBef>
            </a:pPr>
            <a:r>
              <a:rPr lang="zh-CN" altLang="en-US" dirty="0">
                <a:sym typeface="+mn-ea"/>
              </a:rPr>
              <a:t>教材电子版下载：</a:t>
            </a:r>
            <a:endParaRPr lang="en-US" altLang="zh-CN" dirty="0">
              <a:sym typeface="+mn-ea"/>
            </a:endParaRPr>
          </a:p>
          <a:p>
            <a:pPr marL="469900" marR="1397000" lvl="1">
              <a:lnSpc>
                <a:spcPts val="2640"/>
              </a:lnSpc>
              <a:spcBef>
                <a:spcPts val="385"/>
              </a:spcBef>
            </a:pPr>
            <a:r>
              <a:rPr lang="en-US" altLang="zh-CN" dirty="0">
                <a:sym typeface="+mn-ea"/>
              </a:rPr>
              <a:t>elearning.sysu.edu.cn</a:t>
            </a:r>
            <a:endParaRPr lang="en-US" altLang="zh-CN" dirty="0">
              <a:sym typeface="+mn-ea"/>
            </a:endParaRPr>
          </a:p>
          <a:p>
            <a:pPr marL="12700" marR="1397000">
              <a:lnSpc>
                <a:spcPts val="2640"/>
              </a:lnSpc>
              <a:spcBef>
                <a:spcPts val="385"/>
              </a:spcBef>
            </a:pPr>
            <a:endParaRPr lang="zh-CN" altLang="en-US" dirty="0"/>
          </a:p>
          <a:p>
            <a:pPr marL="12700" marR="1397000">
              <a:lnSpc>
                <a:spcPts val="2640"/>
              </a:lnSpc>
              <a:spcBef>
                <a:spcPts val="385"/>
              </a:spcBef>
            </a:pPr>
            <a:endParaRPr lang="en-US" altLang="zh-CN" kern="100" dirty="0">
              <a:latin typeface="宋体" panose="02010600030101010101" pitchFamily="2" charset="-122"/>
              <a:cs typeface="Courier New" panose="02070309020205020404"/>
            </a:endParaRPr>
          </a:p>
          <a:p>
            <a:pPr algn="just">
              <a:spcAft>
                <a:spcPts val="0"/>
              </a:spcAft>
            </a:pPr>
            <a:endParaRPr lang="zh-CN" altLang="zh-CN" kern="100" dirty="0">
              <a:effectLst/>
              <a:latin typeface="宋体" panose="02010600030101010101" pitchFamily="2" charset="-122"/>
              <a:cs typeface="Times New Roman" panose="02020603050405020304"/>
            </a:endParaRPr>
          </a:p>
        </p:txBody>
      </p:sp>
      <p:sp>
        <p:nvSpPr>
          <p:cNvPr id="3" name="标题 2"/>
          <p:cNvSpPr>
            <a:spLocks noGrp="1"/>
          </p:cNvSpPr>
          <p:nvPr>
            <p:ph type="title"/>
          </p:nvPr>
        </p:nvSpPr>
        <p:spPr/>
        <p:txBody>
          <a:bodyPr/>
          <a:lstStyle/>
          <a:p>
            <a:r>
              <a:rPr lang="zh-CN" altLang="en-US" dirty="0"/>
              <a:t>理论课教材</a:t>
            </a:r>
            <a:r>
              <a:rPr lang="en-US" altLang="zh-CN" dirty="0"/>
              <a:t>(</a:t>
            </a:r>
            <a:r>
              <a:rPr lang="zh-CN" altLang="en-US" dirty="0"/>
              <a:t>主</a:t>
            </a:r>
            <a:r>
              <a:rPr lang="en-US" altLang="zh-CN" dirty="0"/>
              <a:t>)</a:t>
            </a:r>
            <a:endParaRPr lang="en-US" altLang="zh-CN" dirty="0"/>
          </a:p>
        </p:txBody>
      </p:sp>
      <p:sp>
        <p:nvSpPr>
          <p:cNvPr id="5" name="object 5"/>
          <p:cNvSpPr>
            <a:spLocks noChangeAspect="1"/>
          </p:cNvSpPr>
          <p:nvPr/>
        </p:nvSpPr>
        <p:spPr>
          <a:xfrm>
            <a:off x="5949950" y="3206750"/>
            <a:ext cx="2736850" cy="3392170"/>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56792"/>
            <a:ext cx="7408333" cy="1944216"/>
          </a:xfrm>
        </p:spPr>
        <p:txBody>
          <a:bodyPr>
            <a:normAutofit lnSpcReduction="10000"/>
          </a:bodyPr>
          <a:lstStyle/>
          <a:p>
            <a:pPr algn="just">
              <a:spcAft>
                <a:spcPts val="0"/>
              </a:spcAft>
            </a:pPr>
            <a:r>
              <a:rPr lang="en-US" altLang="zh-CN" kern="100" dirty="0">
                <a:latin typeface="宋体" panose="02010600030101010101" pitchFamily="2" charset="-122"/>
                <a:cs typeface="Courier New" panose="02070309020205020404"/>
              </a:rPr>
              <a:t>Abraham </a:t>
            </a:r>
            <a:r>
              <a:rPr lang="en-US" altLang="zh-CN" kern="100" dirty="0" err="1">
                <a:latin typeface="宋体" panose="02010600030101010101" pitchFamily="2" charset="-122"/>
                <a:cs typeface="Courier New" panose="02070309020205020404"/>
              </a:rPr>
              <a:t>Silberschatz</a:t>
            </a:r>
            <a:r>
              <a:rPr lang="en-US" altLang="zh-CN" kern="100" dirty="0">
                <a:latin typeface="宋体" panose="02010600030101010101" pitchFamily="2" charset="-122"/>
                <a:cs typeface="Courier New" panose="02070309020205020404"/>
              </a:rPr>
              <a:t>, Henry F. </a:t>
            </a:r>
            <a:r>
              <a:rPr lang="en-US" altLang="zh-CN" kern="100" dirty="0" err="1">
                <a:latin typeface="宋体" panose="02010600030101010101" pitchFamily="2" charset="-122"/>
                <a:cs typeface="Courier New" panose="02070309020205020404"/>
              </a:rPr>
              <a:t>Korth</a:t>
            </a:r>
            <a:r>
              <a:rPr lang="en-US" altLang="zh-CN" kern="100" dirty="0">
                <a:latin typeface="宋体" panose="02010600030101010101" pitchFamily="2" charset="-122"/>
                <a:cs typeface="Courier New" panose="02070309020205020404"/>
              </a:rPr>
              <a:t>, S. </a:t>
            </a:r>
            <a:r>
              <a:rPr lang="en-US" altLang="zh-CN" kern="100" dirty="0" err="1">
                <a:latin typeface="宋体" panose="02010600030101010101" pitchFamily="2" charset="-122"/>
                <a:cs typeface="Courier New" panose="02070309020205020404"/>
              </a:rPr>
              <a:t>Sudarshan</a:t>
            </a:r>
            <a:r>
              <a:rPr lang="zh-CN" altLang="zh-CN" kern="100" dirty="0">
                <a:latin typeface="宋体" panose="02010600030101010101" pitchFamily="2" charset="-122"/>
                <a:cs typeface="Courier New" panose="02070309020205020404"/>
              </a:rPr>
              <a:t>编写的</a:t>
            </a:r>
            <a:r>
              <a:rPr lang="en-US" altLang="zh-CN" kern="100" dirty="0">
                <a:latin typeface="宋体" panose="02010600030101010101" pitchFamily="2" charset="-122"/>
                <a:cs typeface="Courier New" panose="02070309020205020404"/>
              </a:rPr>
              <a:t>DATABASE SYSTEM CONCEPTS</a:t>
            </a:r>
            <a:r>
              <a:rPr lang="zh-CN" altLang="zh-CN" kern="100" dirty="0">
                <a:latin typeface="宋体" panose="02010600030101010101" pitchFamily="2" charset="-122"/>
                <a:cs typeface="Courier New" panose="02070309020205020404"/>
              </a:rPr>
              <a:t>（第六版影印版），高等教育出版社</a:t>
            </a:r>
            <a:endParaRPr lang="en-US" altLang="zh-CN" kern="100" dirty="0">
              <a:latin typeface="宋体" panose="02010600030101010101" pitchFamily="2" charset="-122"/>
              <a:cs typeface="Courier New" panose="02070309020205020404"/>
            </a:endParaRPr>
          </a:p>
          <a:p>
            <a:pPr algn="just">
              <a:spcAft>
                <a:spcPts val="0"/>
              </a:spcAft>
            </a:pPr>
            <a:r>
              <a:rPr lang="zh-CN" altLang="zh-CN" kern="100" dirty="0">
                <a:latin typeface="宋体" panose="02010600030101010101" pitchFamily="2" charset="-122"/>
                <a:cs typeface="Courier New" panose="02070309020205020404"/>
              </a:rPr>
              <a:t>该教材对应的中文版为杨冬青等译，数据库系统概念（第六版），机械工业出版社</a:t>
            </a:r>
            <a:r>
              <a:rPr lang="en-US" altLang="zh-CN" kern="100" dirty="0">
                <a:latin typeface="宋体" panose="02010600030101010101" pitchFamily="2" charset="-122"/>
                <a:cs typeface="Courier New" panose="02070309020205020404"/>
              </a:rPr>
              <a:t>.2003</a:t>
            </a:r>
            <a:r>
              <a:rPr lang="zh-CN" altLang="zh-CN" kern="100" dirty="0">
                <a:latin typeface="宋体" panose="02010600030101010101" pitchFamily="2" charset="-122"/>
                <a:cs typeface="Courier New" panose="02070309020205020404"/>
              </a:rPr>
              <a:t>年</a:t>
            </a:r>
            <a:endParaRPr lang="zh-CN" altLang="zh-CN" kern="100" dirty="0">
              <a:effectLst/>
              <a:latin typeface="宋体" panose="02010600030101010101" pitchFamily="2" charset="-122"/>
              <a:cs typeface="Times New Roman" panose="02020603050405020304"/>
            </a:endParaRPr>
          </a:p>
        </p:txBody>
      </p:sp>
      <p:sp>
        <p:nvSpPr>
          <p:cNvPr id="3" name="标题 2"/>
          <p:cNvSpPr>
            <a:spLocks noGrp="1"/>
          </p:cNvSpPr>
          <p:nvPr>
            <p:ph type="title"/>
          </p:nvPr>
        </p:nvSpPr>
        <p:spPr/>
        <p:txBody>
          <a:bodyPr/>
          <a:lstStyle/>
          <a:p>
            <a:r>
              <a:rPr lang="zh-CN" altLang="en-US" dirty="0"/>
              <a:t>理论课教材（辅）</a:t>
            </a:r>
            <a:endParaRPr lang="zh-CN" alt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3848" y="3396144"/>
            <a:ext cx="3377952" cy="337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12" y="3391790"/>
            <a:ext cx="3382345" cy="338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1739" y="3372500"/>
            <a:ext cx="2379227" cy="33569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1772816"/>
            <a:ext cx="7408333" cy="1617629"/>
          </a:xfrm>
        </p:spPr>
        <p:txBody>
          <a:bodyPr/>
          <a:lstStyle/>
          <a:p>
            <a:r>
              <a:rPr lang="zh-CN" altLang="en-US" dirty="0"/>
              <a:t>钱雪忠、王燕玲、张平等编写的</a:t>
            </a:r>
            <a:r>
              <a:rPr lang="en-US" altLang="zh-CN" dirty="0"/>
              <a:t>《MySQL</a:t>
            </a:r>
            <a:r>
              <a:rPr lang="zh-CN" altLang="en-US" dirty="0"/>
              <a:t>数据库技术与实验指导</a:t>
            </a:r>
            <a:r>
              <a:rPr lang="en-US" altLang="zh-CN" dirty="0"/>
              <a:t>》</a:t>
            </a:r>
            <a:r>
              <a:rPr lang="zh-CN" altLang="en-US" dirty="0"/>
              <a:t>，清华大学出版社，</a:t>
            </a:r>
            <a:r>
              <a:rPr lang="en-US" altLang="zh-CN" dirty="0"/>
              <a:t>2012</a:t>
            </a:r>
            <a:r>
              <a:rPr lang="zh-CN" altLang="en-US" dirty="0"/>
              <a:t>年。</a:t>
            </a:r>
            <a:endParaRPr lang="zh-CN" altLang="en-US" dirty="0"/>
          </a:p>
        </p:txBody>
      </p:sp>
      <p:sp>
        <p:nvSpPr>
          <p:cNvPr id="3" name="标题 2"/>
          <p:cNvSpPr>
            <a:spLocks noGrp="1"/>
          </p:cNvSpPr>
          <p:nvPr>
            <p:ph type="title"/>
          </p:nvPr>
        </p:nvSpPr>
        <p:spPr/>
        <p:txBody>
          <a:bodyPr/>
          <a:lstStyle/>
          <a:p>
            <a:r>
              <a:rPr lang="zh-CN" altLang="en-US" dirty="0"/>
              <a:t>实验课教材</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5817" y="2636912"/>
            <a:ext cx="3005972" cy="422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dirty="0"/>
              <a:t>R. Ramakrishnan and J. </a:t>
            </a:r>
            <a:r>
              <a:rPr lang="en-US" altLang="zh-CN" dirty="0" err="1"/>
              <a:t>Gehrke</a:t>
            </a:r>
            <a:r>
              <a:rPr lang="en-US" altLang="zh-CN" dirty="0"/>
              <a:t>. Database Management Systems, 3rd Ed. McGraw-Hill, 2002, ISBN 0-072-46563-8. </a:t>
            </a:r>
            <a:endParaRPr lang="en-US" altLang="zh-CN" dirty="0"/>
          </a:p>
          <a:p>
            <a:pPr lvl="1"/>
            <a:r>
              <a:rPr lang="zh-CN" altLang="en-US" dirty="0"/>
              <a:t>影印版：</a:t>
            </a:r>
            <a:r>
              <a:rPr lang="en-US" altLang="zh-CN" dirty="0"/>
              <a:t>《</a:t>
            </a:r>
            <a:r>
              <a:rPr lang="zh-CN" altLang="en-US" dirty="0"/>
              <a:t>数据库管理系统原理与设计</a:t>
            </a:r>
            <a:r>
              <a:rPr lang="en-US" altLang="zh-CN" dirty="0"/>
              <a:t>》</a:t>
            </a:r>
            <a:r>
              <a:rPr lang="zh-CN" altLang="en-US" dirty="0"/>
              <a:t>（第</a:t>
            </a:r>
            <a:r>
              <a:rPr lang="en-US" altLang="zh-CN" dirty="0"/>
              <a:t>3</a:t>
            </a:r>
            <a:r>
              <a:rPr lang="zh-CN" altLang="en-US" dirty="0"/>
              <a:t>版），清华大学出版社，</a:t>
            </a:r>
            <a:r>
              <a:rPr lang="en-US" altLang="zh-CN" dirty="0"/>
              <a:t>2003</a:t>
            </a:r>
            <a:r>
              <a:rPr lang="zh-CN" altLang="en-US" dirty="0"/>
              <a:t>，</a:t>
            </a:r>
            <a:r>
              <a:rPr lang="en-US" altLang="zh-CN" dirty="0"/>
              <a:t>ISBN 7-302-07555-7. </a:t>
            </a:r>
            <a:endParaRPr lang="en-US" altLang="zh-CN" dirty="0"/>
          </a:p>
          <a:p>
            <a:endParaRPr lang="en-US" altLang="zh-CN" dirty="0"/>
          </a:p>
          <a:p>
            <a:r>
              <a:rPr lang="zh-CN" altLang="zh-CN" dirty="0"/>
              <a:t>萨师煊，王珊，数据库系统概论，高等教育出版社。</a:t>
            </a:r>
            <a:endParaRPr lang="en-US" altLang="zh-CN" dirty="0"/>
          </a:p>
          <a:p>
            <a:endParaRPr lang="en-US" altLang="zh-CN" dirty="0"/>
          </a:p>
          <a:p>
            <a:r>
              <a:rPr lang="en-US" altLang="zh-CN" dirty="0"/>
              <a:t>PHP</a:t>
            </a:r>
            <a:r>
              <a:rPr lang="zh-CN" altLang="en-US" dirty="0"/>
              <a:t>、</a:t>
            </a:r>
            <a:r>
              <a:rPr lang="en-US" altLang="zh-CN" dirty="0"/>
              <a:t>MySQL</a:t>
            </a:r>
            <a:r>
              <a:rPr lang="zh-CN" altLang="en-US" dirty="0"/>
              <a:t>与</a:t>
            </a:r>
            <a:r>
              <a:rPr lang="en-US" altLang="zh-CN" dirty="0"/>
              <a:t>JavaScript</a:t>
            </a:r>
            <a:r>
              <a:rPr lang="zh-CN" altLang="en-US" dirty="0"/>
              <a:t>学习手册（第四版），</a:t>
            </a:r>
            <a:r>
              <a:rPr lang="en-US" altLang="zh-CN" dirty="0"/>
              <a:t>Robin Nixon</a:t>
            </a:r>
            <a:r>
              <a:rPr lang="zh-CN" altLang="en-US" dirty="0"/>
              <a:t>著，侯荣涛，侯硕楠，韩进译 ，中国电力出版社。</a:t>
            </a:r>
            <a:endParaRPr lang="zh-CN" altLang="en-US" dirty="0"/>
          </a:p>
        </p:txBody>
      </p:sp>
      <p:sp>
        <p:nvSpPr>
          <p:cNvPr id="3" name="标题 2"/>
          <p:cNvSpPr>
            <a:spLocks noGrp="1"/>
          </p:cNvSpPr>
          <p:nvPr>
            <p:ph type="title"/>
          </p:nvPr>
        </p:nvSpPr>
        <p:spPr/>
        <p:txBody>
          <a:bodyPr/>
          <a:lstStyle/>
          <a:p>
            <a:r>
              <a:rPr lang="zh-CN" altLang="en-US" dirty="0"/>
              <a:t>主要参考书</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hlinkClick r:id="rId1"/>
              </a:rPr>
              <a:t>http://elearning.sysu.edu.cn</a:t>
            </a:r>
            <a:endParaRPr lang="en-US" altLang="zh-CN" dirty="0"/>
          </a:p>
          <a:p>
            <a:r>
              <a:rPr lang="zh-CN" altLang="en-US" dirty="0"/>
              <a:t>功能</a:t>
            </a:r>
            <a:endParaRPr lang="en-US" altLang="zh-CN" dirty="0"/>
          </a:p>
          <a:p>
            <a:pPr lvl="1"/>
            <a:r>
              <a:rPr lang="zh-CN" altLang="en-US" dirty="0"/>
              <a:t>课件公布</a:t>
            </a:r>
            <a:endParaRPr lang="en-US" altLang="zh-CN" dirty="0"/>
          </a:p>
          <a:p>
            <a:pPr lvl="1"/>
            <a:r>
              <a:rPr lang="zh-CN" altLang="en-US" dirty="0"/>
              <a:t>作业提交</a:t>
            </a:r>
            <a:endParaRPr lang="en-US" altLang="zh-CN" dirty="0"/>
          </a:p>
          <a:p>
            <a:pPr lvl="1"/>
            <a:r>
              <a:rPr lang="zh-CN" altLang="en-US" dirty="0"/>
              <a:t>课下讨论</a:t>
            </a:r>
            <a:endParaRPr lang="zh-CN" altLang="en-US" dirty="0"/>
          </a:p>
        </p:txBody>
      </p:sp>
      <p:sp>
        <p:nvSpPr>
          <p:cNvPr id="3" name="标题 2"/>
          <p:cNvSpPr>
            <a:spLocks noGrp="1"/>
          </p:cNvSpPr>
          <p:nvPr>
            <p:ph type="title"/>
          </p:nvPr>
        </p:nvSpPr>
        <p:spPr/>
        <p:txBody>
          <a:bodyPr/>
          <a:lstStyle/>
          <a:p>
            <a:r>
              <a:rPr lang="zh-CN" altLang="en-US" dirty="0"/>
              <a:t>中山大学数字化学习平台</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536504"/>
          </a:xfrm>
        </p:spPr>
        <p:txBody>
          <a:bodyPr>
            <a:normAutofit fontScale="85000" lnSpcReduction="20000"/>
          </a:bodyPr>
          <a:lstStyle/>
          <a:p>
            <a:r>
              <a:rPr lang="zh-CN" altLang="en-US" dirty="0"/>
              <a:t>深刻理解和掌握关系数据库的基本概念和方法</a:t>
            </a:r>
            <a:endParaRPr lang="en-US" altLang="zh-CN" dirty="0"/>
          </a:p>
          <a:p>
            <a:r>
              <a:rPr lang="zh-CN" altLang="en-US" dirty="0"/>
              <a:t>熟练掌握数据库设计与开发的一般过程和基本方法</a:t>
            </a:r>
            <a:endParaRPr lang="en-US" altLang="zh-CN" dirty="0"/>
          </a:p>
          <a:p>
            <a:r>
              <a:rPr lang="zh-CN" altLang="en-US" dirty="0">
                <a:solidFill>
                  <a:srgbClr val="FF0000"/>
                </a:solidFill>
              </a:rPr>
              <a:t>深刻理解</a:t>
            </a:r>
            <a:r>
              <a:rPr lang="zh-CN" altLang="en-US" dirty="0"/>
              <a:t>数据库系统的工作原理</a:t>
            </a:r>
            <a:endParaRPr lang="en-US" altLang="zh-CN" dirty="0"/>
          </a:p>
          <a:p>
            <a:r>
              <a:rPr lang="zh-CN" altLang="en-US" dirty="0"/>
              <a:t>应掌握四种能力包括：</a:t>
            </a:r>
            <a:endParaRPr lang="en-US" altLang="zh-CN" dirty="0"/>
          </a:p>
          <a:p>
            <a:pPr marL="759460" lvl="1" indent="-457200">
              <a:buFont typeface="+mj-lt"/>
              <a:buAutoNum type="arabicPeriod"/>
            </a:pPr>
            <a:r>
              <a:rPr lang="zh-CN" altLang="en-US" dirty="0"/>
              <a:t>实践动手能力：能够熟练掌握一种关系数据库产品（如</a:t>
            </a:r>
            <a:r>
              <a:rPr lang="en-US" altLang="zh-CN" dirty="0"/>
              <a:t>SQL SERVER, ORACLE,  DB2, MySQL, </a:t>
            </a:r>
            <a:r>
              <a:rPr lang="en-US" altLang="zh-CN" dirty="0" err="1"/>
              <a:t>PostGRES</a:t>
            </a:r>
            <a:r>
              <a:rPr lang="zh-CN" altLang="en-US" dirty="0"/>
              <a:t>等）的使用、管理和日常维护；</a:t>
            </a:r>
            <a:endParaRPr lang="en-US" altLang="zh-CN" dirty="0"/>
          </a:p>
          <a:p>
            <a:pPr marL="759460" lvl="1" indent="-457200">
              <a:buFont typeface="+mj-lt"/>
              <a:buAutoNum type="arabicPeriod"/>
            </a:pPr>
            <a:r>
              <a:rPr lang="zh-CN" altLang="en-US" dirty="0"/>
              <a:t>开发、调试能力：能够动手设计和开发成功的数据库应用系统。包括单机环境和网络环境的系统开发，网络环境又包括</a:t>
            </a:r>
            <a:r>
              <a:rPr lang="en-US" altLang="zh-CN" dirty="0"/>
              <a:t>B/S</a:t>
            </a:r>
            <a:r>
              <a:rPr lang="zh-CN" altLang="en-US" dirty="0"/>
              <a:t>和</a:t>
            </a:r>
            <a:r>
              <a:rPr lang="en-US" altLang="zh-CN" dirty="0"/>
              <a:t>C/S</a:t>
            </a:r>
            <a:r>
              <a:rPr lang="zh-CN" altLang="en-US" dirty="0"/>
              <a:t>体系下的开发；</a:t>
            </a:r>
            <a:endParaRPr lang="en-US" altLang="zh-CN" dirty="0"/>
          </a:p>
          <a:p>
            <a:pPr marL="759460" lvl="1" indent="-457200">
              <a:buFont typeface="+mj-lt"/>
              <a:buAutoNum type="arabicPeriod"/>
            </a:pPr>
            <a:r>
              <a:rPr lang="zh-CN" altLang="en-US" dirty="0">
                <a:solidFill>
                  <a:srgbClr val="FF0000"/>
                </a:solidFill>
              </a:rPr>
              <a:t>系统集成</a:t>
            </a:r>
            <a:r>
              <a:rPr lang="zh-CN" altLang="en-US" dirty="0"/>
              <a:t>能力：数据库与其他部分，数据库与数据库之间，异构环境和系统之间</a:t>
            </a:r>
            <a:r>
              <a:rPr lang="en-US" altLang="zh-CN" dirty="0"/>
              <a:t>,</a:t>
            </a:r>
            <a:r>
              <a:rPr lang="zh-CN" altLang="en-US" dirty="0"/>
              <a:t>如达到全局优化</a:t>
            </a:r>
            <a:r>
              <a:rPr lang="en-US" altLang="zh-CN" dirty="0"/>
              <a:t>,</a:t>
            </a:r>
            <a:r>
              <a:rPr lang="zh-CN" altLang="en-US" dirty="0"/>
              <a:t>要能把握较复杂较系统的整体结构；</a:t>
            </a:r>
            <a:endParaRPr lang="en-US" altLang="zh-CN" dirty="0"/>
          </a:p>
          <a:p>
            <a:pPr marL="759460" lvl="1" indent="-457200">
              <a:buFont typeface="+mj-lt"/>
              <a:buAutoNum type="arabicPeriod"/>
            </a:pPr>
            <a:r>
              <a:rPr lang="zh-CN" altLang="en-US" dirty="0"/>
              <a:t>自学和外语阅读能力：数据库软件很多、技术发展快，要求学生具有良好的自学和新技术的跟踪能力。而且大多数参考文献是英文版，要掌握较新技术，应能直接读原文，快速获取知识和信息。</a:t>
            </a:r>
            <a:endParaRPr lang="zh-CN" altLang="en-US" dirty="0"/>
          </a:p>
        </p:txBody>
      </p:sp>
      <p:sp>
        <p:nvSpPr>
          <p:cNvPr id="3" name="标题 2"/>
          <p:cNvSpPr>
            <a:spLocks noGrp="1"/>
          </p:cNvSpPr>
          <p:nvPr>
            <p:ph type="title"/>
          </p:nvPr>
        </p:nvSpPr>
        <p:spPr/>
        <p:txBody>
          <a:bodyPr/>
          <a:lstStyle/>
          <a:p>
            <a:r>
              <a:rPr lang="zh-CN" altLang="en-US" dirty="0"/>
              <a:t>教学要求</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本课程将采用双语教学</a:t>
            </a:r>
            <a:endParaRPr lang="en-US" altLang="zh-CN" dirty="0"/>
          </a:p>
          <a:p>
            <a:pPr lvl="1"/>
            <a:r>
              <a:rPr lang="zh-CN" altLang="en-US" dirty="0"/>
              <a:t>课件为全英文</a:t>
            </a:r>
            <a:endParaRPr lang="en-US" altLang="zh-CN" dirty="0"/>
          </a:p>
          <a:p>
            <a:pPr lvl="1"/>
            <a:r>
              <a:rPr lang="zh-CN" altLang="en-US" dirty="0"/>
              <a:t>课堂讲授也将部分采用英文</a:t>
            </a:r>
            <a:endParaRPr lang="en-US" altLang="zh-CN" dirty="0"/>
          </a:p>
          <a:p>
            <a:r>
              <a:rPr lang="zh-CN" altLang="en-US" dirty="0"/>
              <a:t>实验作业、理论课作业</a:t>
            </a:r>
            <a:endParaRPr lang="en-US" altLang="zh-CN" dirty="0"/>
          </a:p>
          <a:p>
            <a:r>
              <a:rPr lang="zh-CN" altLang="en-US" dirty="0"/>
              <a:t>理论课助教：李伟政，weizhenglsysu@163.com</a:t>
            </a:r>
            <a:endParaRPr lang="zh-CN" altLang="en-US" dirty="0"/>
          </a:p>
          <a:p>
            <a:r>
              <a:rPr lang="zh-CN" altLang="en-US" dirty="0"/>
              <a:t>实验课助教：</a:t>
            </a:r>
            <a:endParaRPr lang="zh-CN" altLang="en-US" sz="2000" dirty="0"/>
          </a:p>
        </p:txBody>
      </p:sp>
      <p:sp>
        <p:nvSpPr>
          <p:cNvPr id="3" name="标题 2"/>
          <p:cNvSpPr>
            <a:spLocks noGrp="1"/>
          </p:cNvSpPr>
          <p:nvPr>
            <p:ph type="title"/>
          </p:nvPr>
        </p:nvSpPr>
        <p:spPr/>
        <p:txBody>
          <a:bodyPr/>
          <a:lstStyle/>
          <a:p>
            <a:r>
              <a:rPr lang="zh-CN" altLang="en-US" dirty="0"/>
              <a:t>教学环节</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zh-CN" dirty="0"/>
              <a:t>期末考试采用闭卷考试，内容包括整个学期的教学内容</a:t>
            </a:r>
            <a:endParaRPr lang="en-US" altLang="zh-CN" dirty="0"/>
          </a:p>
          <a:p>
            <a:r>
              <a:rPr lang="zh-CN" altLang="en-US" dirty="0"/>
              <a:t>理论课成绩评定：</a:t>
            </a:r>
            <a:endParaRPr lang="en-US" altLang="zh-CN" dirty="0"/>
          </a:p>
          <a:p>
            <a:pPr lvl="1"/>
            <a:r>
              <a:rPr lang="zh-CN" altLang="en-US" dirty="0"/>
              <a:t>平时成绩占</a:t>
            </a:r>
            <a:r>
              <a:rPr lang="en-US" altLang="zh-CN" dirty="0"/>
              <a:t>30%</a:t>
            </a:r>
            <a:endParaRPr lang="en-US" altLang="zh-CN" dirty="0"/>
          </a:p>
          <a:p>
            <a:pPr lvl="2"/>
            <a:r>
              <a:rPr lang="zh-CN" altLang="en-US" dirty="0"/>
              <a:t>作业、课堂表现、出勤等</a:t>
            </a:r>
            <a:endParaRPr lang="en-US" altLang="zh-CN" dirty="0"/>
          </a:p>
          <a:p>
            <a:pPr lvl="1"/>
            <a:r>
              <a:rPr lang="zh-CN" altLang="en-US" dirty="0"/>
              <a:t>期末考试占</a:t>
            </a:r>
            <a:r>
              <a:rPr lang="en-US" altLang="zh-CN" dirty="0"/>
              <a:t>70%</a:t>
            </a:r>
            <a:endParaRPr lang="en-US" altLang="zh-CN" dirty="0"/>
          </a:p>
          <a:p>
            <a:r>
              <a:rPr lang="zh-CN" altLang="en-US" dirty="0"/>
              <a:t>实验课成绩评定：</a:t>
            </a:r>
            <a:endParaRPr lang="en-US" altLang="zh-CN" dirty="0"/>
          </a:p>
          <a:p>
            <a:pPr lvl="1"/>
            <a:r>
              <a:rPr lang="zh-CN" altLang="en-US" dirty="0"/>
              <a:t>平时成绩占</a:t>
            </a:r>
            <a:r>
              <a:rPr lang="en-US" altLang="zh-CN" dirty="0"/>
              <a:t>50%</a:t>
            </a:r>
            <a:endParaRPr lang="zh-CN" altLang="en-US" dirty="0"/>
          </a:p>
          <a:p>
            <a:pPr lvl="2"/>
            <a:r>
              <a:rPr lang="zh-CN" altLang="en-US" dirty="0"/>
              <a:t>作业、课堂表现、出勤、课程设计</a:t>
            </a:r>
            <a:endParaRPr lang="en-US" altLang="zh-CN" dirty="0"/>
          </a:p>
          <a:p>
            <a:pPr lvl="1"/>
            <a:r>
              <a:rPr lang="zh-CN" altLang="en-US" dirty="0"/>
              <a:t>期末考试占</a:t>
            </a:r>
            <a:r>
              <a:rPr lang="en-US" altLang="zh-CN" dirty="0"/>
              <a:t>50%</a:t>
            </a:r>
            <a:endParaRPr lang="en-US" altLang="zh-CN" dirty="0"/>
          </a:p>
          <a:p>
            <a:pPr lvl="2"/>
            <a:endParaRPr lang="zh-CN" altLang="en-US" dirty="0"/>
          </a:p>
        </p:txBody>
      </p:sp>
      <p:sp>
        <p:nvSpPr>
          <p:cNvPr id="3" name="标题 2"/>
          <p:cNvSpPr>
            <a:spLocks noGrp="1"/>
          </p:cNvSpPr>
          <p:nvPr>
            <p:ph type="title"/>
          </p:nvPr>
        </p:nvSpPr>
        <p:spPr/>
        <p:txBody>
          <a:bodyPr/>
          <a:lstStyle/>
          <a:p>
            <a:r>
              <a:rPr lang="zh-CN" altLang="zh-CN" dirty="0"/>
              <a:t>期末考试与成绩评定</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2028</Words>
  <Application>WPS 演示</Application>
  <PresentationFormat>全屏显示(4:3)</PresentationFormat>
  <Paragraphs>203</Paragraphs>
  <Slides>14</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Symbol</vt:lpstr>
      <vt:lpstr>Times New Roman</vt:lpstr>
      <vt:lpstr>Palatino Linotype</vt:lpstr>
      <vt:lpstr>Courier New</vt:lpstr>
      <vt:lpstr>Candara</vt:lpstr>
      <vt:lpstr>华文新魏</vt:lpstr>
      <vt:lpstr>华文楷体</vt:lpstr>
      <vt:lpstr>微软雅黑</vt:lpstr>
      <vt:lpstr>Arial Unicode MS</vt:lpstr>
      <vt:lpstr>Calibri</vt:lpstr>
      <vt:lpstr>波形</vt:lpstr>
      <vt:lpstr>数据库系统原理</vt:lpstr>
      <vt:lpstr>理论课教材(主)</vt:lpstr>
      <vt:lpstr>理论课教材（辅）</vt:lpstr>
      <vt:lpstr>实验课教材</vt:lpstr>
      <vt:lpstr>主要参考书</vt:lpstr>
      <vt:lpstr>中山大学数字化学习平台</vt:lpstr>
      <vt:lpstr>教学要求</vt:lpstr>
      <vt:lpstr>教学环节</vt:lpstr>
      <vt:lpstr>期末考试与成绩评定</vt:lpstr>
      <vt:lpstr>成绩评定具体方法</vt:lpstr>
      <vt:lpstr>关于考勤</vt:lpstr>
      <vt:lpstr>理论课作业评分标准</vt:lpstr>
      <vt:lpstr>实验作业评分标准</vt:lpstr>
      <vt:lpstr>学习目标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数据库系统原理</dc:title>
  <dc:creator>helen</dc:creator>
  <cp:lastModifiedBy>ypsan</cp:lastModifiedBy>
  <cp:revision>38</cp:revision>
  <dcterms:created xsi:type="dcterms:W3CDTF">2021-08-27T13:48:00Z</dcterms:created>
  <dcterms:modified xsi:type="dcterms:W3CDTF">2021-08-30T08:53:09Z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44CCBEC09D7F4D5E880393B6C0B781E8</vt:lpwstr>
  </property>
</Properties>
</file>