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0" r:id="rId2"/>
    <p:sldId id="301" r:id="rId3"/>
    <p:sldId id="278" r:id="rId4"/>
    <p:sldId id="302" r:id="rId5"/>
    <p:sldId id="303" r:id="rId6"/>
    <p:sldId id="306" r:id="rId7"/>
    <p:sldId id="332" r:id="rId8"/>
    <p:sldId id="333" r:id="rId9"/>
    <p:sldId id="334" r:id="rId10"/>
    <p:sldId id="305" r:id="rId11"/>
    <p:sldId id="311" r:id="rId12"/>
    <p:sldId id="312" r:id="rId13"/>
    <p:sldId id="310" r:id="rId14"/>
    <p:sldId id="308" r:id="rId15"/>
    <p:sldId id="279" r:id="rId16"/>
    <p:sldId id="280" r:id="rId17"/>
    <p:sldId id="285" r:id="rId18"/>
    <p:sldId id="286" r:id="rId19"/>
    <p:sldId id="281" r:id="rId20"/>
    <p:sldId id="287" r:id="rId21"/>
    <p:sldId id="288" r:id="rId22"/>
    <p:sldId id="282" r:id="rId23"/>
    <p:sldId id="289" r:id="rId24"/>
    <p:sldId id="291" r:id="rId25"/>
    <p:sldId id="292" r:id="rId26"/>
    <p:sldId id="293" r:id="rId27"/>
    <p:sldId id="283" r:id="rId28"/>
    <p:sldId id="294" r:id="rId29"/>
    <p:sldId id="295" r:id="rId30"/>
    <p:sldId id="284" r:id="rId31"/>
    <p:sldId id="296" r:id="rId32"/>
    <p:sldId id="297" r:id="rId33"/>
    <p:sldId id="299" r:id="rId34"/>
    <p:sldId id="336" r:id="rId35"/>
    <p:sldId id="307" r:id="rId36"/>
    <p:sldId id="335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30" r:id="rId49"/>
    <p:sldId id="324" r:id="rId50"/>
    <p:sldId id="325" r:id="rId51"/>
    <p:sldId id="326" r:id="rId52"/>
    <p:sldId id="329" r:id="rId53"/>
    <p:sldId id="33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CE3EB-7B9A-4F29-9CCC-C3D2BD092DF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1C0F-5548-4872-B96A-27646E5D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1C0F-5548-4872-B96A-27646E5D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7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85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6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8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8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2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4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43A0-253A-40D8-8536-1E8CEEBEB007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5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70689796-AF28-4B55-AC58-34A7C52F6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24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и полиморфизм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Наследование следует применять в случаях, когда:</a:t>
            </a:r>
          </a:p>
          <a:p>
            <a:pPr lvl="1"/>
            <a:r>
              <a:rPr lang="ru-RU" dirty="0"/>
              <a:t>Между классами имеется смысловое отношение «является» (</a:t>
            </a:r>
            <a:r>
              <a:rPr lang="en-US" dirty="0"/>
              <a:t>is-a)</a:t>
            </a:r>
            <a:r>
              <a:rPr lang="ru-RU" dirty="0"/>
              <a:t>, а не «включает» (</a:t>
            </a:r>
            <a:r>
              <a:rPr lang="en-US" dirty="0"/>
              <a:t>has-a)</a:t>
            </a:r>
            <a:r>
              <a:rPr lang="ru-RU" dirty="0"/>
              <a:t> – </a:t>
            </a:r>
            <a:r>
              <a:rPr lang="ru-RU" b="1" dirty="0"/>
              <a:t>простой схожести набора полей недостаточно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Есть возможность повторного использования кода (код базового класса применим к классу-потомку);</a:t>
            </a:r>
          </a:p>
          <a:p>
            <a:pPr lvl="1"/>
            <a:r>
              <a:rPr lang="ru-RU" dirty="0"/>
              <a:t>Есть необходимость использования полиморфизма (использование одного класса и методов для разных подтипов);</a:t>
            </a:r>
          </a:p>
          <a:p>
            <a:pPr lvl="1"/>
            <a:r>
              <a:rPr lang="ru-RU" dirty="0"/>
              <a:t>Иерархия классов остается на разумном уровне глубины, и добавление нового уровня вряд ли вынудит других разработчиков сильно увеличивать ее глубину;</a:t>
            </a:r>
          </a:p>
          <a:p>
            <a:pPr lvl="1"/>
            <a:r>
              <a:rPr lang="ru-RU" dirty="0"/>
              <a:t>Необходимо внести существенные изменения в классы-потомки, изменяя базовый класс. </a:t>
            </a:r>
          </a:p>
          <a:p>
            <a:r>
              <a:rPr lang="ru-RU" dirty="0"/>
              <a:t>Применение наследования в других ситуациях не оправдано.</a:t>
            </a:r>
          </a:p>
          <a:p>
            <a:pPr lvl="1"/>
            <a:r>
              <a:rPr lang="ru-RU" dirty="0"/>
              <a:t>Зачастую, с спорных случаях предпочтительно использовать композицию, а не наследование.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8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Композиция вместо наследования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29600" cy="8857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Простая иерархия по одному измерению - назначению транспортного средства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55876" y="2708920"/>
            <a:ext cx="223224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Транспорт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23628" y="4725144"/>
            <a:ext cx="223224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Автобус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688124" y="4725144"/>
            <a:ext cx="223224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Грузовик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339752" y="3623320"/>
            <a:ext cx="1116124" cy="11018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0"/>
          </p:cNvCxnSpPr>
          <p:nvPr/>
        </p:nvCxnSpPr>
        <p:spPr>
          <a:xfrm flipH="1" flipV="1">
            <a:off x="5688124" y="3623320"/>
            <a:ext cx="1116124" cy="11018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0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Композиция вместо наследования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01190" y="1947637"/>
            <a:ext cx="4040188" cy="39002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/>
              <a:t>Вариант 1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55576" y="1348290"/>
            <a:ext cx="7416824" cy="4974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Добавляем второе измерение – тип двигателя</a:t>
            </a:r>
            <a:endParaRPr lang="en-US" dirty="0"/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4645025" y="1947637"/>
            <a:ext cx="4041775" cy="392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Вариант 2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28477" y="2553759"/>
            <a:ext cx="1189149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Транспорт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47396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Автобус</a:t>
            </a:r>
            <a:endParaRPr lang="en-US" dirty="0"/>
          </a:p>
        </p:txBody>
      </p:sp>
      <p:cxnSp>
        <p:nvCxnSpPr>
          <p:cNvPr id="13" name="Прямая со стрелкой 12"/>
          <p:cNvCxnSpPr>
            <a:stCxn id="11" idx="0"/>
          </p:cNvCxnSpPr>
          <p:nvPr/>
        </p:nvCxnSpPr>
        <p:spPr>
          <a:xfrm flipV="1">
            <a:off x="1841462" y="3048739"/>
            <a:ext cx="745377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6" idx="0"/>
          </p:cNvCxnSpPr>
          <p:nvPr/>
        </p:nvCxnSpPr>
        <p:spPr>
          <a:xfrm flipH="1" flipV="1">
            <a:off x="2846421" y="3048739"/>
            <a:ext cx="594066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846421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Грузовик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6238" y="4797152"/>
            <a:ext cx="1081386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Диз.Авт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54394" y="5391961"/>
            <a:ext cx="1087068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Бенз.Авт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039694" y="5384589"/>
            <a:ext cx="1188132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Бенз.Груз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310233" y="4797152"/>
            <a:ext cx="1188132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Диз.Груз</a:t>
            </a:r>
            <a:r>
              <a:rPr lang="ru-RU" dirty="0"/>
              <a:t>.</a:t>
            </a:r>
            <a:endParaRPr lang="en-US" dirty="0"/>
          </a:p>
        </p:txBody>
      </p:sp>
      <p:cxnSp>
        <p:nvCxnSpPr>
          <p:cNvPr id="25" name="Прямая со стрелкой 24"/>
          <p:cNvCxnSpPr>
            <a:stCxn id="21" idx="0"/>
          </p:cNvCxnSpPr>
          <p:nvPr/>
        </p:nvCxnSpPr>
        <p:spPr>
          <a:xfrm flipV="1">
            <a:off x="646931" y="4118369"/>
            <a:ext cx="945557" cy="6787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2" idx="0"/>
            <a:endCxn id="11" idx="2"/>
          </p:cNvCxnSpPr>
          <p:nvPr/>
        </p:nvCxnSpPr>
        <p:spPr>
          <a:xfrm flipV="1">
            <a:off x="1297928" y="4118369"/>
            <a:ext cx="543534" cy="127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0"/>
            <a:endCxn id="16" idx="2"/>
          </p:cNvCxnSpPr>
          <p:nvPr/>
        </p:nvCxnSpPr>
        <p:spPr>
          <a:xfrm flipV="1">
            <a:off x="2904299" y="4118369"/>
            <a:ext cx="536188" cy="6787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3" idx="0"/>
          </p:cNvCxnSpPr>
          <p:nvPr/>
        </p:nvCxnSpPr>
        <p:spPr>
          <a:xfrm flipV="1">
            <a:off x="3633760" y="4130997"/>
            <a:ext cx="6399" cy="125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6876256" y="2553759"/>
            <a:ext cx="1189149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Транспорт</a:t>
            </a:r>
            <a:endParaRPr lang="en-US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5995175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Диз.Тр</a:t>
            </a:r>
            <a:r>
              <a:rPr lang="ru-RU" dirty="0"/>
              <a:t>-т</a:t>
            </a:r>
            <a:endParaRPr lang="en-US" dirty="0"/>
          </a:p>
        </p:txBody>
      </p:sp>
      <p:cxnSp>
        <p:nvCxnSpPr>
          <p:cNvPr id="61" name="Прямая со стрелкой 60"/>
          <p:cNvCxnSpPr>
            <a:stCxn id="60" idx="0"/>
          </p:cNvCxnSpPr>
          <p:nvPr/>
        </p:nvCxnSpPr>
        <p:spPr>
          <a:xfrm flipV="1">
            <a:off x="6589241" y="3048739"/>
            <a:ext cx="745377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3" idx="0"/>
          </p:cNvCxnSpPr>
          <p:nvPr/>
        </p:nvCxnSpPr>
        <p:spPr>
          <a:xfrm flipH="1" flipV="1">
            <a:off x="7594200" y="3048739"/>
            <a:ext cx="594066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7594200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Бенз.Тр</a:t>
            </a:r>
            <a:r>
              <a:rPr lang="ru-RU" dirty="0"/>
              <a:t>-т</a:t>
            </a:r>
            <a:endParaRPr lang="en-US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854017" y="4797152"/>
            <a:ext cx="1081386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Диз.Авт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7031531" y="4759750"/>
            <a:ext cx="1087068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Бенз.Авт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7787473" y="5384589"/>
            <a:ext cx="1188132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Бенз.Груз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5458987" y="5376908"/>
            <a:ext cx="1188132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Диз.Груз</a:t>
            </a:r>
            <a:r>
              <a:rPr lang="ru-RU" dirty="0"/>
              <a:t>.</a:t>
            </a:r>
            <a:endParaRPr lang="en-US" dirty="0"/>
          </a:p>
        </p:txBody>
      </p:sp>
      <p:cxnSp>
        <p:nvCxnSpPr>
          <p:cNvPr id="68" name="Прямая со стрелкой 67"/>
          <p:cNvCxnSpPr>
            <a:stCxn id="64" idx="0"/>
          </p:cNvCxnSpPr>
          <p:nvPr/>
        </p:nvCxnSpPr>
        <p:spPr>
          <a:xfrm flipV="1">
            <a:off x="5394710" y="4118369"/>
            <a:ext cx="945557" cy="6787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5" idx="0"/>
            <a:endCxn id="63" idx="2"/>
          </p:cNvCxnSpPr>
          <p:nvPr/>
        </p:nvCxnSpPr>
        <p:spPr>
          <a:xfrm flipV="1">
            <a:off x="7575065" y="4118369"/>
            <a:ext cx="613201" cy="6413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7" idx="0"/>
            <a:endCxn id="60" idx="2"/>
          </p:cNvCxnSpPr>
          <p:nvPr/>
        </p:nvCxnSpPr>
        <p:spPr>
          <a:xfrm flipV="1">
            <a:off x="6053053" y="4118369"/>
            <a:ext cx="536188" cy="12585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6" idx="0"/>
          </p:cNvCxnSpPr>
          <p:nvPr/>
        </p:nvCxnSpPr>
        <p:spPr>
          <a:xfrm flipV="1">
            <a:off x="8381539" y="4130997"/>
            <a:ext cx="6399" cy="125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Текст 6"/>
          <p:cNvSpPr txBox="1">
            <a:spLocks/>
          </p:cNvSpPr>
          <p:nvPr/>
        </p:nvSpPr>
        <p:spPr>
          <a:xfrm>
            <a:off x="748659" y="6055691"/>
            <a:ext cx="7416824" cy="497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Какой вариант выбрать?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Композиция вместо наследования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24191" y="1438733"/>
            <a:ext cx="2962672" cy="492941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Выделяем классы </a:t>
            </a:r>
            <a:r>
              <a:rPr lang="ru-RU" b="1" dirty="0"/>
              <a:t>Двигатель</a:t>
            </a:r>
            <a:r>
              <a:rPr lang="ru-RU" dirty="0"/>
              <a:t> и </a:t>
            </a:r>
            <a:r>
              <a:rPr lang="ru-RU" b="1" dirty="0"/>
              <a:t>Груз </a:t>
            </a:r>
          </a:p>
          <a:p>
            <a:r>
              <a:rPr lang="ru-RU" dirty="0"/>
              <a:t>Наследуем от Двигателя </a:t>
            </a:r>
            <a:r>
              <a:rPr lang="ru-RU" b="1" dirty="0"/>
              <a:t>Дизельный </a:t>
            </a:r>
            <a:r>
              <a:rPr lang="ru-RU" dirty="0"/>
              <a:t>и </a:t>
            </a:r>
            <a:r>
              <a:rPr lang="ru-RU" b="1" dirty="0"/>
              <a:t>Бензиновый</a:t>
            </a:r>
            <a:r>
              <a:rPr lang="ru-RU" dirty="0"/>
              <a:t> двигатели</a:t>
            </a:r>
          </a:p>
          <a:p>
            <a:r>
              <a:rPr lang="ru-RU" dirty="0"/>
              <a:t>Наследуем от Груза </a:t>
            </a:r>
            <a:r>
              <a:rPr lang="ru-RU" b="1" dirty="0"/>
              <a:t>Твердый груз </a:t>
            </a:r>
            <a:r>
              <a:rPr lang="ru-RU" dirty="0"/>
              <a:t>и </a:t>
            </a:r>
            <a:r>
              <a:rPr lang="ru-RU" b="1" dirty="0"/>
              <a:t>Пассажиров</a:t>
            </a:r>
          </a:p>
          <a:p>
            <a:r>
              <a:rPr lang="ru-RU" dirty="0"/>
              <a:t>Добавляем прямо в класс </a:t>
            </a:r>
            <a:r>
              <a:rPr lang="ru-RU" b="1" dirty="0"/>
              <a:t>Транспорт </a:t>
            </a:r>
            <a:r>
              <a:rPr lang="ru-RU" dirty="0"/>
              <a:t>свойства </a:t>
            </a:r>
            <a:r>
              <a:rPr lang="ru-RU" b="1" dirty="0"/>
              <a:t>Двигатель </a:t>
            </a:r>
            <a:r>
              <a:rPr lang="ru-RU" dirty="0"/>
              <a:t>и </a:t>
            </a:r>
            <a:r>
              <a:rPr lang="ru-RU" b="1" dirty="0"/>
              <a:t>Груз </a:t>
            </a:r>
            <a:r>
              <a:rPr lang="ru-RU" dirty="0"/>
              <a:t>соответствующих типов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pPr lvl="1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28783" y="2333756"/>
            <a:ext cx="1189149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Транспорт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44041" y="2492896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Двигатель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14543" y="2502710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Груз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73826" y="4216535"/>
            <a:ext cx="1081386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Дизель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535649" y="4214578"/>
            <a:ext cx="1087068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Тв.Груз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716078" y="4222916"/>
            <a:ext cx="1321031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Пассажиры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932491" y="4214578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Бензин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stCxn id="12" idx="0"/>
          </p:cNvCxnSpPr>
          <p:nvPr/>
        </p:nvCxnSpPr>
        <p:spPr>
          <a:xfrm flipV="1">
            <a:off x="4314519" y="2985062"/>
            <a:ext cx="338924" cy="12314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0"/>
            <a:endCxn id="11" idx="2"/>
          </p:cNvCxnSpPr>
          <p:nvPr/>
        </p:nvCxnSpPr>
        <p:spPr>
          <a:xfrm flipV="1">
            <a:off x="7079183" y="2985062"/>
            <a:ext cx="1129426" cy="12295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5" idx="0"/>
            <a:endCxn id="8" idx="2"/>
          </p:cNvCxnSpPr>
          <p:nvPr/>
        </p:nvCxnSpPr>
        <p:spPr>
          <a:xfrm flipH="1" flipV="1">
            <a:off x="5038107" y="2975248"/>
            <a:ext cx="488450" cy="12393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4" idx="0"/>
          </p:cNvCxnSpPr>
          <p:nvPr/>
        </p:nvCxnSpPr>
        <p:spPr>
          <a:xfrm flipH="1" flipV="1">
            <a:off x="8316544" y="2969324"/>
            <a:ext cx="60050" cy="125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1"/>
            <a:endCxn id="8" idx="3"/>
          </p:cNvCxnSpPr>
          <p:nvPr/>
        </p:nvCxnSpPr>
        <p:spPr>
          <a:xfrm flipH="1">
            <a:off x="5632173" y="2574932"/>
            <a:ext cx="396610" cy="1591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3"/>
            <a:endCxn id="11" idx="1"/>
          </p:cNvCxnSpPr>
          <p:nvPr/>
        </p:nvCxnSpPr>
        <p:spPr>
          <a:xfrm>
            <a:off x="7217932" y="2574932"/>
            <a:ext cx="396611" cy="16895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0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/>
              <a:t>Критерии </a:t>
            </a:r>
            <a:r>
              <a:rPr lang="en-US" dirty="0"/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352160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by Uncle Bob (Robert Martin)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616624"/>
          </a:xfrm>
        </p:spPr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dirty="0"/>
              <a:t> - Single responsibility principle</a:t>
            </a:r>
            <a:br>
              <a:rPr lang="en-US" dirty="0"/>
            </a:br>
            <a:r>
              <a:rPr lang="ru-RU" sz="1800" dirty="0"/>
              <a:t>На каждый класс должна быть возложена единственная обязанность.</a:t>
            </a:r>
            <a:endParaRPr lang="en-US" sz="1800" dirty="0"/>
          </a:p>
          <a:p>
            <a:r>
              <a:rPr lang="en-US" b="1" dirty="0"/>
              <a:t>O</a:t>
            </a:r>
            <a:r>
              <a:rPr lang="en-US" dirty="0"/>
              <a:t> - Open/closed principle</a:t>
            </a:r>
            <a:br>
              <a:rPr lang="en-US" dirty="0"/>
            </a:br>
            <a:r>
              <a:rPr lang="ru-RU" sz="1800" dirty="0"/>
              <a:t>Программные сущности должны быть открыты для расширения, но закрыты для изменения.</a:t>
            </a:r>
            <a:endParaRPr lang="en-US" sz="1800" dirty="0"/>
          </a:p>
          <a:p>
            <a:r>
              <a:rPr lang="en-US" b="1" dirty="0"/>
              <a:t>L</a:t>
            </a:r>
            <a:r>
              <a:rPr lang="en-US" dirty="0"/>
              <a:t> -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  <a:br>
              <a:rPr lang="en-US" dirty="0"/>
            </a:br>
            <a:r>
              <a:rPr lang="ru-RU" sz="1800" dirty="0"/>
              <a:t>Функции, которые используют базовый тип, должны иметь возможность использовать подтипы базового типа, не зная об этом.</a:t>
            </a:r>
            <a:endParaRPr lang="en-US" sz="1800" dirty="0"/>
          </a:p>
          <a:p>
            <a:r>
              <a:rPr lang="en-US" b="1" dirty="0"/>
              <a:t>I</a:t>
            </a:r>
            <a:r>
              <a:rPr lang="en-US" dirty="0"/>
              <a:t> - Interface segregation principle</a:t>
            </a:r>
            <a:br>
              <a:rPr lang="en-US" dirty="0"/>
            </a:br>
            <a:r>
              <a:rPr lang="ru-RU" sz="1800" dirty="0"/>
              <a:t>Много специализированных интерфейсов лучше, чем один универсальный.</a:t>
            </a:r>
            <a:endParaRPr lang="en-US" sz="1800" dirty="0"/>
          </a:p>
          <a:p>
            <a:r>
              <a:rPr lang="en-US" b="1" dirty="0"/>
              <a:t>D</a:t>
            </a:r>
            <a:r>
              <a:rPr lang="en-US" dirty="0"/>
              <a:t> - Dependency inversion principle</a:t>
            </a:r>
            <a:br>
              <a:rPr lang="en-US" dirty="0"/>
            </a:br>
            <a:r>
              <a:rPr lang="ru-RU" sz="1800" dirty="0"/>
              <a:t>Зависимости внутри системы строятся на основе абстракций. Модули верхнего уровня не зависят от модулей нижнего уровня. Абстракции не должны зависеть от деталей. Детали должны зависеть от абстракций.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471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ingle responsibility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Принцип единственной обязанности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каждый объект должен иметь одну обязанность и эта обязанность должна быть полностью инкапсулирована в класс. Все его сервисы должны быть направлены исключительно на обеспечение этой обязанности.</a:t>
            </a:r>
            <a:endParaRPr lang="en-US" dirty="0"/>
          </a:p>
          <a:p>
            <a:r>
              <a:rPr lang="ru-RU" dirty="0"/>
              <a:t>Пример – генератор отчетов. Имеет две обязанности – выборка данных для отчета и формирование отчета. Должен быть разделен на два класса.</a:t>
            </a:r>
          </a:p>
          <a:p>
            <a:r>
              <a:rPr lang="ru-RU" dirty="0"/>
              <a:t>Причина – большая устойчивость к изменениям. Меняем формат отчета – не трогаем выборку.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9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SRP –</a:t>
            </a:r>
            <a:r>
              <a:rPr lang="ru-RU" dirty="0"/>
              <a:t> пример</a:t>
            </a:r>
            <a:r>
              <a:rPr lang="en-US" dirty="0"/>
              <a:t> </a:t>
            </a:r>
            <a:r>
              <a:rPr lang="ru-RU" dirty="0"/>
              <a:t>нарушения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776" y="1268760"/>
            <a:ext cx="8435280" cy="54726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Класс, моделирующий объект Заказчик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-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часть кода пропущена для краткости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Код, сохраняющий Заказчика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"c:\Error.txt"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 получилось сохранить Заказчика в БД"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sz="4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Класс вынужден знать детали механизма логирования, </a:t>
            </a:r>
            <a:endParaRPr lang="en-US" sz="42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например, имя лог-файла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9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395536" y="836712"/>
            <a:ext cx="8507288" cy="63813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"c:\Error.txt"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error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Код, сохраняющий Заказчика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()-&gt;Handle(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 получилось сохранить Заказчика в БД"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SRP 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pen/closed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Принцип открытости/закрытости</a:t>
            </a:r>
            <a:r>
              <a:rPr lang="ru-RU" dirty="0"/>
              <a:t> – «программные сущности (классы, модули, функции и т. п.) должны быть открыты для расширения, но закрыты для изменения» -  это означает, что такие сущности могут позволять менять свое поведение без изменения их исходного кода.</a:t>
            </a:r>
          </a:p>
          <a:p>
            <a:r>
              <a:rPr lang="ru-RU" dirty="0"/>
              <a:t>Пример – любой случай наследования, расширяющего возможности (например Заказ и </a:t>
            </a:r>
            <a:r>
              <a:rPr lang="ru-RU" dirty="0" err="1"/>
              <a:t>ЗаказПоТелефону</a:t>
            </a:r>
            <a:r>
              <a:rPr lang="ru-RU" dirty="0"/>
              <a:t>)</a:t>
            </a:r>
          </a:p>
          <a:p>
            <a:r>
              <a:rPr lang="ru-RU" dirty="0"/>
              <a:t>Причина - код, подчиняющийся данному принципу, не изменяется при расширении и поэтому не требует дополнительных трудозатрат.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мы находимся?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Мы уже рассмотрели:</a:t>
            </a:r>
          </a:p>
          <a:p>
            <a:pPr lvl="1"/>
            <a:r>
              <a:rPr lang="ru-RU" dirty="0"/>
              <a:t>Основные идеи и понятия </a:t>
            </a:r>
            <a:r>
              <a:rPr lang="en-US" dirty="0"/>
              <a:t>OOA, OOD, OOP</a:t>
            </a:r>
          </a:p>
          <a:p>
            <a:pPr lvl="1"/>
            <a:r>
              <a:rPr lang="ru-RU" dirty="0"/>
              <a:t>Основы языка </a:t>
            </a:r>
            <a:r>
              <a:rPr lang="en-US" dirty="0"/>
              <a:t>UML</a:t>
            </a:r>
          </a:p>
          <a:p>
            <a:pPr lvl="1"/>
            <a:r>
              <a:rPr lang="ru-RU" dirty="0"/>
              <a:t>Увидели на примере языка </a:t>
            </a:r>
            <a:r>
              <a:rPr lang="en-US" dirty="0"/>
              <a:t>C++ </a:t>
            </a:r>
            <a:r>
              <a:rPr lang="ru-RU" dirty="0"/>
              <a:t>как используется объектно-ориентированный подход в разработке ПО. </a:t>
            </a:r>
          </a:p>
          <a:p>
            <a:r>
              <a:rPr lang="ru-RU" dirty="0"/>
              <a:t>Что впереди:</a:t>
            </a:r>
          </a:p>
          <a:p>
            <a:pPr lvl="1"/>
            <a:r>
              <a:rPr lang="ru-RU" dirty="0"/>
              <a:t>Более детально поговорим о теоретических принципах ОО</a:t>
            </a:r>
            <a:r>
              <a:rPr lang="en-US" dirty="0"/>
              <a:t>D</a:t>
            </a:r>
            <a:r>
              <a:rPr lang="ru-RU" dirty="0"/>
              <a:t>, и, имея уже некоторый опыт </a:t>
            </a:r>
            <a:r>
              <a:rPr lang="en-US" dirty="0"/>
              <a:t>OOP</a:t>
            </a:r>
            <a:r>
              <a:rPr lang="ru-RU" dirty="0"/>
              <a:t>, посмотрим, что такое «хороший» и «плохой дизайн».</a:t>
            </a:r>
          </a:p>
          <a:p>
            <a:pPr lvl="1"/>
            <a:r>
              <a:rPr lang="ru-RU" dirty="0"/>
              <a:t>Познакомимся с критериями </a:t>
            </a:r>
            <a:r>
              <a:rPr lang="en-US" dirty="0"/>
              <a:t>SOLID</a:t>
            </a:r>
          </a:p>
          <a:p>
            <a:pPr lvl="1"/>
            <a:r>
              <a:rPr lang="ru-RU" dirty="0"/>
              <a:t>Познакомимся с принципами </a:t>
            </a:r>
            <a:r>
              <a:rPr lang="en-US" dirty="0"/>
              <a:t>GRASP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ru-RU" dirty="0"/>
              <a:t>/</a:t>
            </a:r>
            <a:r>
              <a:rPr lang="en-US" dirty="0"/>
              <a:t>CP – </a:t>
            </a:r>
            <a:r>
              <a:rPr lang="ru-RU" dirty="0"/>
              <a:t>пример нарушения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544" y="1268760"/>
            <a:ext cx="8579296" cy="55172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 заказчика (1 = «золотой» клиент, 0 = обычный)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Расчет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скидочной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цены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«золотого» клиента делаем скидку 15%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0.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 что, если потом понадобится ввести «серебряного» или «платинового» клиента?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1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ru-RU" dirty="0"/>
              <a:t>/</a:t>
            </a:r>
            <a:r>
              <a:rPr lang="en-US" dirty="0"/>
              <a:t>CP 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обычного клиента скидок не предусмотрено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GoldenCustomer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«золотого» клиента делаем скидку 15% относительно базовой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)*0.85;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Принцип подстановки Барбары Лисков: </a:t>
            </a:r>
            <a:endParaRPr lang="en-US" b="1" dirty="0"/>
          </a:p>
          <a:p>
            <a:pPr lvl="1"/>
            <a:r>
              <a:rPr lang="ru-RU" dirty="0"/>
              <a:t>«Пусть q(x) является свойством, верным относительно объектов x некоторого типа T. Тогда q(y) также должно быть верным для объектов y типа S, где S является подтипом типа T» </a:t>
            </a:r>
          </a:p>
          <a:p>
            <a:r>
              <a:rPr lang="ru-RU" dirty="0"/>
              <a:t>«Функции, которые используют базовый тип, должны иметь возможность использовать подтипы базового типа, не зная об этом» </a:t>
            </a:r>
            <a:endParaRPr lang="en-US" dirty="0"/>
          </a:p>
          <a:p>
            <a:pPr lvl="1"/>
            <a:r>
              <a:rPr lang="ru-RU" dirty="0"/>
              <a:t>– т.е. поведение наследуемых классов не должно противоречить поведению, заданному базовым классом, то есть поведение наследуемых классов должно быть ожидаемым для кода, использующего переменную базового типа.</a:t>
            </a:r>
          </a:p>
          <a:p>
            <a:r>
              <a:rPr lang="ru-RU" dirty="0"/>
              <a:t>Причина - код, использующий иерархию классов с нарушениями принципа Лисков, помимо оперирования ссылкой на базовый класс, оказывается также вынужден знать и о подклассе. Подобная функция нарушает принцип открытости/закрытости, поскольку она требует модификации в случае появления в системе новых производных классов.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44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–</a:t>
            </a:r>
            <a:r>
              <a:rPr lang="ru-RU" dirty="0"/>
              <a:t> пример</a:t>
            </a:r>
            <a:r>
              <a:rPr lang="en-US" dirty="0"/>
              <a:t> </a:t>
            </a:r>
            <a:r>
              <a:rPr lang="ru-RU" dirty="0"/>
              <a:t>нарушения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Класс, моделирующий заказчика, приведенного рекламной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кампанией, но не сделавшего еще ни одного заказа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3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)*0.95;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Скидка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Нельзя сохранять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сохраняем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2050" name="Picture 2" descr="http://www.codeproject.com/KB/cs/703634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33432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4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dirty="0"/>
              <a:t>LSP –</a:t>
            </a:r>
            <a:r>
              <a:rPr lang="ru-RU" dirty="0"/>
              <a:t> пример</a:t>
            </a:r>
            <a:r>
              <a:rPr lang="en-US" dirty="0"/>
              <a:t> </a:t>
            </a:r>
            <a:r>
              <a:rPr lang="ru-RU" dirty="0"/>
              <a:t>нарушения</a:t>
            </a:r>
            <a:r>
              <a:rPr lang="en-US" dirty="0"/>
              <a:t> – </a:t>
            </a:r>
            <a:r>
              <a:rPr lang="ru-RU" dirty="0"/>
              <a:t>где возникает 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888" y="1975358"/>
            <a:ext cx="8229600" cy="3773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 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customers[3];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customers[0]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customers[1]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GoldenCustomer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customers[2]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customers[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]-&gt;Add();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//вот тут мы упадем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587727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FF0000"/>
                </a:solidFill>
              </a:rPr>
              <a:t>А все дело в том, что, на самом деле </a:t>
            </a:r>
            <a:r>
              <a:rPr lang="en-US" dirty="0">
                <a:solidFill>
                  <a:srgbClr val="FF0000"/>
                </a:solidFill>
              </a:rPr>
              <a:t>Enquiry</a:t>
            </a:r>
            <a:r>
              <a:rPr lang="ru-RU" dirty="0">
                <a:solidFill>
                  <a:srgbClr val="FF0000"/>
                </a:solidFill>
              </a:rPr>
              <a:t>, хоть и кажется </a:t>
            </a:r>
            <a:r>
              <a:rPr lang="en-US" dirty="0">
                <a:solidFill>
                  <a:srgbClr val="FF0000"/>
                </a:solidFill>
              </a:rPr>
              <a:t>Customer’</a:t>
            </a:r>
            <a:r>
              <a:rPr lang="ru-RU" dirty="0">
                <a:solidFill>
                  <a:srgbClr val="FF0000"/>
                </a:solidFill>
              </a:rPr>
              <a:t>ом – это не настоящий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11303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476672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US" dirty="0"/>
              <a:t>LSP 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268760"/>
            <a:ext cx="9108504" cy="5949280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//интерфейс вычисления скидки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//интерфейс сохранения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//реализует только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*0.95;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476672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US" dirty="0"/>
              <a:t>LSP 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86257"/>
            <a:ext cx="8496944" cy="55717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leads[2];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leads[0]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leads[1]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&lt;2;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leads[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(100));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leads[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].Add()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вызвать уже не получится на этапе компиляции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9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nterface segregation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Принцип разделения интерфейса: </a:t>
            </a:r>
            <a:r>
              <a:rPr lang="ru-RU" dirty="0"/>
              <a:t>«Клиенты не должны зависеть от методов, которые они не используют.»</a:t>
            </a:r>
          </a:p>
          <a:p>
            <a:r>
              <a:rPr lang="ru-RU" dirty="0"/>
              <a:t>Принцип разделения интерфейсов говорит о том, что слишком «толстые» интерфейсы необходимо разделять на более маленькие и специфические, чтобы клиенты маленьких интерфейсов знали только о методах, которые необходимы им в работе. </a:t>
            </a:r>
            <a:endParaRPr lang="en-US" dirty="0"/>
          </a:p>
          <a:p>
            <a:pPr lvl="1"/>
            <a:r>
              <a:rPr lang="ru-RU" dirty="0"/>
              <a:t>В итоге, при изменении метода интерфейса не должны меняться клиенты, которые этот метод не используют.</a:t>
            </a:r>
          </a:p>
          <a:p>
            <a:r>
              <a:rPr lang="ru-RU" dirty="0"/>
              <a:t>Причина – устойчивость к изменениям.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7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</a:t>
            </a:r>
            <a:r>
              <a:rPr lang="ru-RU" dirty="0"/>
              <a:t> пример</a:t>
            </a:r>
            <a:r>
              <a:rPr lang="en-US" dirty="0"/>
              <a:t> </a:t>
            </a:r>
            <a:r>
              <a:rPr lang="ru-RU" dirty="0"/>
              <a:t>нарушения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86408" y="3789040"/>
            <a:ext cx="7746032" cy="29523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расширяем интерфейс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старые клиенты используют этот метод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 = 0;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этот метод добавлен для новых клиентов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 = 0;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 поддерживать его придется всем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8" name="Picture 4" descr="http://www.codeproject.com/KB/cs/703634/9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2724530" cy="25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3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ISP 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38733"/>
            <a:ext cx="8507288" cy="53026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IDatabaseReader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чтения из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ReadableCustomer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IDatabaseReader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Реализует запись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Реализует чтение из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Базовые принципы </a:t>
            </a:r>
            <a:r>
              <a:rPr lang="en-US" dirty="0"/>
              <a:t>OOD </a:t>
            </a:r>
            <a:r>
              <a:rPr lang="ru-RU" dirty="0"/>
              <a:t/>
            </a:r>
            <a:br>
              <a:rPr lang="ru-RU" dirty="0"/>
            </a:br>
            <a:r>
              <a:rPr lang="ru-RU" sz="3100" dirty="0"/>
              <a:t>(</a:t>
            </a:r>
            <a:r>
              <a:rPr lang="ru-RU" sz="3100" i="1" dirty="0"/>
              <a:t>повторение – мать не только заикания…</a:t>
            </a:r>
            <a:r>
              <a:rPr lang="en-US" sz="3100" dirty="0"/>
              <a:t>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Абстракция</a:t>
            </a:r>
            <a:r>
              <a:rPr lang="ru-RU" dirty="0"/>
              <a:t> – выделение отдельных взаимодействующих объектов и их классов. </a:t>
            </a:r>
          </a:p>
          <a:p>
            <a:r>
              <a:rPr lang="ru-RU" b="1" dirty="0"/>
              <a:t>Инкапсуляция</a:t>
            </a:r>
            <a:r>
              <a:rPr lang="ru-RU" dirty="0"/>
              <a:t> – сокрытие внутренних деталей реализации и состояния объекта, и выставление наружу только важных для окружающих свойств или методов.</a:t>
            </a:r>
          </a:p>
          <a:p>
            <a:r>
              <a:rPr lang="ru-RU" b="1" dirty="0"/>
              <a:t>Наследование</a:t>
            </a:r>
            <a:r>
              <a:rPr lang="ru-RU" dirty="0"/>
              <a:t> – способ повторного использования кода, путем выделения частных случаев классов в подклассы, наследующие структуру и поведение классов-предков.</a:t>
            </a:r>
          </a:p>
          <a:p>
            <a:r>
              <a:rPr lang="ru-RU" b="1" dirty="0"/>
              <a:t>Полиморфизм</a:t>
            </a:r>
            <a:r>
              <a:rPr lang="ru-RU" dirty="0"/>
              <a:t> – обеспечение множественности вариантов реализации однотипного поведения различными классами-потомками общего предка. Т.е. все потомки умеют делать то, что умел делать предок, но каждый потомок может делать это по-своему.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53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dirty="0"/>
              <a:t>ependency inversion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199" y="1268759"/>
            <a:ext cx="8229600" cy="2736305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Принцип инверсии (обращения) зависимостей: </a:t>
            </a:r>
          </a:p>
          <a:p>
            <a:pPr lvl="1"/>
            <a:r>
              <a:rPr lang="ru-RU" dirty="0"/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pPr lvl="1"/>
            <a:r>
              <a:rPr lang="ru-RU" dirty="0"/>
              <a:t>Абстракции не должны зависеть от деталей. Детали должны зависеть от абстракций.</a:t>
            </a:r>
          </a:p>
          <a:p>
            <a:r>
              <a:rPr lang="ru-RU" dirty="0"/>
              <a:t>Причина - позволяет уменьшить </a:t>
            </a:r>
            <a:r>
              <a:rPr lang="ru-RU" b="1" dirty="0"/>
              <a:t>зацепление (</a:t>
            </a:r>
            <a:r>
              <a:rPr lang="en-US" b="1" dirty="0"/>
              <a:t>coupling)</a:t>
            </a:r>
            <a:r>
              <a:rPr lang="en-US" dirty="0"/>
              <a:t> </a:t>
            </a:r>
            <a:r>
              <a:rPr lang="ru-RU" dirty="0"/>
              <a:t>модулей, упростив их модификацию в будущем.</a:t>
            </a:r>
          </a:p>
          <a:p>
            <a:r>
              <a:rPr lang="ru-RU" dirty="0"/>
              <a:t>Пример из жизни – чтобы сварить две железяки, мне нужен любой сварщик (абстрактный класс), а не именно электросварщик (конкретный класс ) по имени Вася (конкретный объект)</a:t>
            </a:r>
          </a:p>
          <a:p>
            <a:endParaRPr lang="en-US" dirty="0"/>
          </a:p>
        </p:txBody>
      </p:sp>
      <p:pic>
        <p:nvPicPr>
          <p:cNvPr id="2056" name="Picture 8" descr="https://upload.wikimedia.org/wikipedia/commons/9/96/Dependency_inversio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0" y="3844987"/>
            <a:ext cx="7659757" cy="30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7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–</a:t>
            </a:r>
            <a:r>
              <a:rPr lang="ru-RU" dirty="0"/>
              <a:t> пример</a:t>
            </a:r>
            <a:r>
              <a:rPr lang="en-US" dirty="0"/>
              <a:t> </a:t>
            </a:r>
            <a:r>
              <a:rPr lang="ru-RU" dirty="0"/>
              <a:t>нарушения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407070"/>
            <a:ext cx="8964488" cy="54509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*logger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Код, сохраняющий Заказчика в БД, пропущен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logger-&gt;Handle(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 получилось сохранить Заказчика в БД"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 если я не хочу </a:t>
            </a:r>
            <a:r>
              <a:rPr lang="ru-RU" sz="3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логировать</a:t>
            </a:r>
            <a:r>
              <a:rPr lang="ru-RU" sz="3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файл, а хочу в </a:t>
            </a:r>
            <a:r>
              <a:rPr lang="en-US" sz="3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EventLog</a:t>
            </a:r>
            <a:r>
              <a:rPr lang="en-US" sz="3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6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DIP 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86057" y="1433013"/>
            <a:ext cx="8229600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логгера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запись ошибки в файл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EventViewerLogger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запись ошибки в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Log */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возможны и другие реализации (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SNMP, Email, etc.)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84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DIP 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196752"/>
            <a:ext cx="8928992" cy="55892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инжекция зависимости через конструктор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Customer(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logger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используем логгер, переданный клиентом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Код, сохраняющий Заказчика в БД пропущен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логируем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ошибку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logger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 получилось сохранить Заказчика в БД"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реализация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пропущена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EventViewerLogger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использование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41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</a:t>
            </a:r>
            <a:r>
              <a:rPr lang="ru-RU" dirty="0"/>
              <a:t>и </a:t>
            </a:r>
            <a:r>
              <a:rPr lang="en-US" dirty="0"/>
              <a:t>TDD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TDD – Test Driven Development (</a:t>
            </a:r>
            <a:r>
              <a:rPr lang="ru-RU" dirty="0"/>
              <a:t>Разработка через тестирование</a:t>
            </a:r>
            <a:r>
              <a:rPr lang="en-US" dirty="0"/>
              <a:t>)</a:t>
            </a:r>
            <a:r>
              <a:rPr lang="ru-RU" dirty="0"/>
              <a:t> – это техника разработки программного обеспечения, которая основывается на повторении очень коротких циклов разработки: </a:t>
            </a:r>
            <a:endParaRPr lang="en-US" dirty="0"/>
          </a:p>
          <a:p>
            <a:pPr lvl="1"/>
            <a:r>
              <a:rPr lang="ru-RU" dirty="0"/>
              <a:t>сначала пишется тест, покрывающий желаемое изменение, </a:t>
            </a:r>
            <a:endParaRPr lang="en-US" dirty="0"/>
          </a:p>
          <a:p>
            <a:pPr lvl="1"/>
            <a:r>
              <a:rPr lang="ru-RU" dirty="0"/>
              <a:t>затем пишется код, который позволит пройти тест, </a:t>
            </a:r>
            <a:endParaRPr lang="en-US" dirty="0"/>
          </a:p>
          <a:p>
            <a:pPr lvl="1"/>
            <a:r>
              <a:rPr lang="ru-RU" dirty="0"/>
              <a:t>затем проводится </a:t>
            </a:r>
            <a:r>
              <a:rPr lang="ru-RU" dirty="0" err="1"/>
              <a:t>рефакторинг</a:t>
            </a:r>
            <a:r>
              <a:rPr lang="ru-RU" dirty="0"/>
              <a:t> нового кода к соответствующим стандартам. </a:t>
            </a:r>
          </a:p>
          <a:p>
            <a:r>
              <a:rPr lang="ru-RU" dirty="0"/>
              <a:t>Автор </a:t>
            </a:r>
            <a:r>
              <a:rPr lang="en-US" dirty="0"/>
              <a:t>SOLID – Robert Martin – </a:t>
            </a:r>
            <a:r>
              <a:rPr lang="ru-RU" dirty="0"/>
              <a:t>один из адептов методики </a:t>
            </a:r>
            <a:r>
              <a:rPr lang="en-US" dirty="0"/>
              <a:t>TDD</a:t>
            </a:r>
          </a:p>
          <a:p>
            <a:pPr lvl="1"/>
            <a:r>
              <a:rPr lang="ru-RU" dirty="0"/>
              <a:t>Следование принципам </a:t>
            </a:r>
            <a:r>
              <a:rPr lang="en-US" dirty="0"/>
              <a:t>SOLID </a:t>
            </a:r>
            <a:r>
              <a:rPr lang="ru-RU" dirty="0"/>
              <a:t>делает код не только хорошо поддерживаемым и модифицируемым, но и удобно тестируемым.</a:t>
            </a:r>
          </a:p>
          <a:p>
            <a:pPr lvl="2"/>
            <a:r>
              <a:rPr lang="ru-RU" dirty="0"/>
              <a:t>Например, инверсия зависимости дает возможность инжекции объектов-заглушек </a:t>
            </a:r>
            <a:r>
              <a:rPr lang="en-US" dirty="0"/>
              <a:t>(stub) </a:t>
            </a:r>
            <a:r>
              <a:rPr lang="ru-RU" dirty="0"/>
              <a:t>или имитаторов (</a:t>
            </a:r>
            <a:r>
              <a:rPr lang="en-US" dirty="0"/>
              <a:t>mock);</a:t>
            </a:r>
          </a:p>
        </p:txBody>
      </p:sp>
    </p:spTree>
    <p:extLst>
      <p:ext uri="{BB962C8B-B14F-4D97-AF65-F5344CB8AC3E}">
        <p14:creationId xmlns:p14="http://schemas.microsoft.com/office/powerpoint/2010/main" val="3673878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/>
              <a:t>Принципы </a:t>
            </a:r>
            <a:r>
              <a:rPr lang="en-US" dirty="0"/>
              <a:t>GRASP</a:t>
            </a:r>
          </a:p>
        </p:txBody>
      </p:sp>
    </p:spTree>
    <p:extLst>
      <p:ext uri="{BB962C8B-B14F-4D97-AF65-F5344CB8AC3E}">
        <p14:creationId xmlns:p14="http://schemas.microsoft.com/office/powerpoint/2010/main" val="1429575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Микропроцесс ОО проектирования</a:t>
            </a:r>
            <a:endParaRPr lang="en-US" dirty="0"/>
          </a:p>
        </p:txBody>
      </p:sp>
      <p:pic>
        <p:nvPicPr>
          <p:cNvPr id="1026" name="Picture 2" descr="http://www.bestreferat.ru/images/paper/27/79/758792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2736"/>
            <a:ext cx="8229600" cy="592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7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</a:t>
            </a:r>
            <a:r>
              <a:rPr lang="en-US" dirty="0"/>
              <a:t>eneral </a:t>
            </a:r>
            <a:r>
              <a:rPr lang="en-US" b="1" dirty="0"/>
              <a:t>R</a:t>
            </a:r>
            <a:r>
              <a:rPr lang="en-US" dirty="0"/>
              <a:t>esponsibility </a:t>
            </a:r>
            <a:r>
              <a:rPr lang="en-US" b="1" dirty="0"/>
              <a:t>A</a:t>
            </a:r>
            <a:r>
              <a:rPr lang="en-US" dirty="0"/>
              <a:t>ssignment </a:t>
            </a:r>
            <a:r>
              <a:rPr lang="en-US" b="1" dirty="0"/>
              <a:t>S</a:t>
            </a:r>
            <a:r>
              <a:rPr lang="en-US" dirty="0"/>
              <a:t>oftware </a:t>
            </a:r>
            <a:r>
              <a:rPr lang="en-US" b="1" dirty="0"/>
              <a:t>P</a:t>
            </a:r>
            <a:r>
              <a:rPr lang="en-US" dirty="0"/>
              <a:t>rinciples by Craig </a:t>
            </a:r>
            <a:r>
              <a:rPr lang="en-US" dirty="0" err="1"/>
              <a:t>Larman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Общие Принципы Распределения Обязанностей </a:t>
            </a:r>
            <a:r>
              <a:rPr lang="ru-RU" dirty="0"/>
              <a:t>— принципы, используемые в объектно-ориентированном проектировании для решения общих задач по назначению обязанностей классам и объектам.</a:t>
            </a:r>
          </a:p>
          <a:p>
            <a:r>
              <a:rPr lang="ru-RU" dirty="0"/>
              <a:t>Принципы </a:t>
            </a:r>
            <a:r>
              <a:rPr lang="en-US" dirty="0"/>
              <a:t>GRASP:</a:t>
            </a:r>
          </a:p>
          <a:p>
            <a:pPr lvl="1"/>
            <a:r>
              <a:rPr lang="en-US" dirty="0"/>
              <a:t>Information Expert (</a:t>
            </a:r>
            <a:r>
              <a:rPr lang="ru-RU" dirty="0"/>
              <a:t>Информационный эксперт)</a:t>
            </a:r>
            <a:endParaRPr lang="en-US" dirty="0"/>
          </a:p>
          <a:p>
            <a:pPr lvl="1"/>
            <a:r>
              <a:rPr lang="en-US" dirty="0"/>
              <a:t>Creator (</a:t>
            </a:r>
            <a:r>
              <a:rPr lang="ru-RU" dirty="0"/>
              <a:t>Создатель)</a:t>
            </a:r>
            <a:endParaRPr lang="en-US" dirty="0"/>
          </a:p>
          <a:p>
            <a:pPr lvl="1"/>
            <a:r>
              <a:rPr lang="en-US" dirty="0"/>
              <a:t>Controller (</a:t>
            </a:r>
            <a:r>
              <a:rPr lang="ru-RU" dirty="0"/>
              <a:t>Контроллер)</a:t>
            </a:r>
            <a:endParaRPr lang="en-US" dirty="0"/>
          </a:p>
          <a:p>
            <a:pPr lvl="1"/>
            <a:r>
              <a:rPr lang="en-US" dirty="0"/>
              <a:t>Low Coupling (</a:t>
            </a:r>
            <a:r>
              <a:rPr lang="ru-RU" dirty="0"/>
              <a:t>Слабое зацепление)</a:t>
            </a:r>
            <a:endParaRPr lang="en-US" dirty="0"/>
          </a:p>
          <a:p>
            <a:pPr lvl="1"/>
            <a:r>
              <a:rPr lang="en-US" dirty="0"/>
              <a:t>High Cohesion (</a:t>
            </a:r>
            <a:r>
              <a:rPr lang="ru-RU" dirty="0"/>
              <a:t>Сильная связность)</a:t>
            </a:r>
          </a:p>
          <a:p>
            <a:pPr lvl="1"/>
            <a:r>
              <a:rPr lang="en-US" dirty="0"/>
              <a:t>Protected Variations (</a:t>
            </a:r>
            <a:r>
              <a:rPr lang="ru-RU" dirty="0"/>
              <a:t>Сокрытие реализации)</a:t>
            </a:r>
            <a:endParaRPr lang="en-US" dirty="0"/>
          </a:p>
          <a:p>
            <a:pPr lvl="1"/>
            <a:r>
              <a:rPr lang="en-US" dirty="0"/>
              <a:t>Polymorphism (</a:t>
            </a:r>
            <a:r>
              <a:rPr lang="ru-RU" dirty="0"/>
              <a:t>Полиморфизм)</a:t>
            </a:r>
            <a:endParaRPr lang="en-US" dirty="0"/>
          </a:p>
          <a:p>
            <a:pPr lvl="1"/>
            <a:r>
              <a:rPr lang="en-US" dirty="0"/>
              <a:t>Pure Fabrication (</a:t>
            </a:r>
            <a:r>
              <a:rPr lang="ru-RU" dirty="0"/>
              <a:t>Чистая выдумка)</a:t>
            </a:r>
            <a:endParaRPr lang="en-US" dirty="0"/>
          </a:p>
          <a:p>
            <a:pPr lvl="1"/>
            <a:r>
              <a:rPr lang="en-US" dirty="0"/>
              <a:t>Indirection (</a:t>
            </a:r>
            <a:r>
              <a:rPr lang="ru-RU" dirty="0"/>
              <a:t>Посредник)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/>
              <a:t>GRASP:</a:t>
            </a:r>
            <a:r>
              <a:rPr lang="ru-RU" dirty="0"/>
              <a:t> </a:t>
            </a:r>
            <a:r>
              <a:rPr lang="en-US" dirty="0"/>
              <a:t>Information Expert (</a:t>
            </a:r>
            <a:r>
              <a:rPr lang="ru-RU" dirty="0"/>
              <a:t>Информационный эксперт)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Шаблон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 определяет базовый принцип назначения обязанностей. Он утверждает, что </a:t>
            </a:r>
            <a:r>
              <a:rPr lang="ru-RU" b="1" dirty="0"/>
              <a:t>обязанности должны быть назначены объекту, который владеет максимумом необходимой информации для выполнения обязанности.</a:t>
            </a:r>
            <a:r>
              <a:rPr lang="ru-RU" dirty="0"/>
              <a:t> Такой объект называется информационным экспертом. </a:t>
            </a:r>
          </a:p>
          <a:p>
            <a:r>
              <a:rPr lang="ru-RU" dirty="0"/>
              <a:t>Возможно, этот шаблон является самым очевидным из девяти, но вместе с тем и самым важным.</a:t>
            </a:r>
          </a:p>
          <a:p>
            <a:r>
              <a:rPr lang="ru-RU" dirty="0"/>
              <a:t>Если дизайн не удовлетворяет этому принципу, то при программировании получается </a:t>
            </a:r>
            <a:r>
              <a:rPr lang="ru-RU" b="1" dirty="0"/>
              <a:t>спагетти-код</a:t>
            </a:r>
            <a:r>
              <a:rPr lang="ru-RU" dirty="0"/>
              <a:t>, в котором очень трудно разбираться. Локализация обязанностей позволяет повысить уровень инкапсуляции и уменьшить уровень зацепления. Кроме читабельности кода повышается уровень готовности компонента к повторному использованию.</a:t>
            </a:r>
          </a:p>
          <a:p>
            <a:r>
              <a:rPr lang="ru-RU" dirty="0"/>
              <a:t>Перекликается с </a:t>
            </a:r>
            <a:r>
              <a:rPr lang="en-US" dirty="0"/>
              <a:t>SRP (</a:t>
            </a:r>
            <a:r>
              <a:rPr lang="ru-RU" dirty="0"/>
              <a:t>Принцип единственной обязанности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6074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- </a:t>
            </a:r>
            <a:r>
              <a:rPr lang="en-US" dirty="0"/>
              <a:t>GRASP: </a:t>
            </a:r>
            <a:r>
              <a:rPr lang="ru-RU" dirty="0"/>
              <a:t>Информационный эксперт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594452"/>
            <a:ext cx="8003232" cy="4106006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5877272"/>
            <a:ext cx="8229600" cy="68093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Необходимо рассчитать общую сумму продажи.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2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и </a:t>
            </a:r>
            <a:r>
              <a:rPr lang="en-US" dirty="0"/>
              <a:t>DRY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Абстракция </a:t>
            </a:r>
            <a:r>
              <a:rPr lang="ru-RU" dirty="0"/>
              <a:t>– это выделение в окружающем мире отдельных сущностей, которые мы будем моделировать.</a:t>
            </a:r>
          </a:p>
          <a:p>
            <a:r>
              <a:rPr lang="ru-RU" dirty="0"/>
              <a:t>Производится через выделение </a:t>
            </a:r>
            <a:r>
              <a:rPr lang="ru-RU" b="1" dirty="0"/>
              <a:t>ключевых характеристик объекта</a:t>
            </a:r>
            <a:r>
              <a:rPr lang="ru-RU" dirty="0"/>
              <a:t>, отличающих его от других, и, таким образом, четкое определение границ объектов. </a:t>
            </a:r>
          </a:p>
          <a:p>
            <a:r>
              <a:rPr lang="ru-RU" dirty="0"/>
              <a:t>Следствие – при грамотном абстрагировании (выделении) сущностей, каждая значительная часть функциональности системы описывается только </a:t>
            </a:r>
            <a:r>
              <a:rPr lang="ru-RU" b="1" dirty="0"/>
              <a:t>один раз</a:t>
            </a:r>
            <a:r>
              <a:rPr lang="ru-RU" dirty="0"/>
              <a:t> в исходном коде, что уменьшает затраты на реализацию и улучшает </a:t>
            </a:r>
            <a:r>
              <a:rPr lang="ru-RU" dirty="0" err="1"/>
              <a:t>поддерживаемость</a:t>
            </a:r>
            <a:r>
              <a:rPr lang="ru-RU" dirty="0"/>
              <a:t> кода.</a:t>
            </a:r>
          </a:p>
          <a:p>
            <a:r>
              <a:rPr lang="ru-RU" dirty="0"/>
              <a:t>Принцип </a:t>
            </a:r>
            <a:r>
              <a:rPr lang="en-US" b="1" dirty="0"/>
              <a:t>DRY – Don’t Repeat Yourself – </a:t>
            </a:r>
            <a:r>
              <a:rPr lang="ru-RU" b="1" dirty="0"/>
              <a:t>«Не повторяйся»</a:t>
            </a:r>
            <a:r>
              <a:rPr lang="ru-RU" dirty="0"/>
              <a:t> - </a:t>
            </a:r>
          </a:p>
          <a:p>
            <a:pPr lvl="1"/>
            <a:r>
              <a:rPr lang="ru-RU" dirty="0"/>
              <a:t>Когда принцип DRY применяется успешно, изменение единственного элемента системы не требует внесения изменений в другие, логически не связанные элементы. Те элементы, которые логически связаны, изменяются предсказуемо и единообразно.</a:t>
            </a:r>
          </a:p>
          <a:p>
            <a:pPr lvl="1"/>
            <a:r>
              <a:rPr lang="ru-RU" dirty="0" err="1"/>
              <a:t>Антипринцип</a:t>
            </a:r>
            <a:r>
              <a:rPr lang="ru-RU" dirty="0"/>
              <a:t> – </a:t>
            </a:r>
            <a:r>
              <a:rPr lang="en-US" b="1" dirty="0"/>
              <a:t>WET – Write Everything Twice / We Enjoy Typing (</a:t>
            </a:r>
            <a:r>
              <a:rPr lang="ru-RU" b="1" dirty="0"/>
              <a:t>«Пиши все дважды»/ «Мы любим печатать»</a:t>
            </a:r>
            <a:r>
              <a:rPr lang="en-US" b="1" dirty="0"/>
              <a:t>)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GRASP:</a:t>
            </a:r>
            <a:r>
              <a:rPr lang="ru-RU" dirty="0"/>
              <a:t> </a:t>
            </a:r>
            <a:r>
              <a:rPr lang="en-US" dirty="0"/>
              <a:t>Creator (</a:t>
            </a:r>
            <a:r>
              <a:rPr lang="ru-RU" dirty="0"/>
              <a:t>Создатель)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Шаблон </a:t>
            </a:r>
            <a:r>
              <a:rPr lang="ru-RU" b="1" dirty="0" err="1"/>
              <a:t>Creator</a:t>
            </a:r>
            <a:r>
              <a:rPr lang="ru-RU" dirty="0"/>
              <a:t> решает, кто должен создавать объект. </a:t>
            </a:r>
          </a:p>
          <a:p>
            <a:r>
              <a:rPr lang="ru-RU" dirty="0"/>
              <a:t>Фактически, это применение шаблона </a:t>
            </a:r>
            <a:r>
              <a:rPr lang="ru-RU" b="1" dirty="0" err="1"/>
              <a:t>Information</a:t>
            </a:r>
            <a:r>
              <a:rPr lang="ru-RU" b="1" dirty="0"/>
              <a:t> </a:t>
            </a:r>
            <a:r>
              <a:rPr lang="ru-RU" b="1" dirty="0" err="1"/>
              <a:t>Expert</a:t>
            </a:r>
            <a:r>
              <a:rPr lang="ru-RU" dirty="0"/>
              <a:t> к проблеме создания объектов. </a:t>
            </a:r>
          </a:p>
          <a:p>
            <a:r>
              <a:rPr lang="ru-RU" dirty="0"/>
              <a:t>Более конкретно, нужно назначить классу </a:t>
            </a:r>
            <a:r>
              <a:rPr lang="ru-RU" b="1" dirty="0"/>
              <a:t>B</a:t>
            </a:r>
            <a:r>
              <a:rPr lang="ru-RU" dirty="0"/>
              <a:t> обязанность создавать экземпляры класса </a:t>
            </a:r>
            <a:r>
              <a:rPr lang="ru-RU" b="1" dirty="0"/>
              <a:t>A</a:t>
            </a:r>
            <a:r>
              <a:rPr lang="ru-RU" dirty="0"/>
              <a:t>, если выполняется как можно больше из следующих условий:</a:t>
            </a:r>
          </a:p>
          <a:p>
            <a:pPr lvl="1"/>
            <a:r>
              <a:rPr lang="ru-RU" dirty="0"/>
              <a:t>Класс B </a:t>
            </a:r>
            <a:r>
              <a:rPr lang="ru-RU" b="1" dirty="0"/>
              <a:t>содержит</a:t>
            </a:r>
            <a:r>
              <a:rPr lang="ru-RU" dirty="0"/>
              <a:t> или </a:t>
            </a:r>
            <a:r>
              <a:rPr lang="ru-RU" b="1" dirty="0"/>
              <a:t>агрегирует</a:t>
            </a:r>
            <a:r>
              <a:rPr lang="ru-RU" dirty="0"/>
              <a:t> объекты A.</a:t>
            </a:r>
          </a:p>
          <a:p>
            <a:pPr lvl="1"/>
            <a:r>
              <a:rPr lang="ru-RU" dirty="0"/>
              <a:t>Класс B </a:t>
            </a:r>
            <a:r>
              <a:rPr lang="ru-RU" b="1" dirty="0"/>
              <a:t>регистрирует </a:t>
            </a:r>
            <a:r>
              <a:rPr lang="ru-RU" dirty="0"/>
              <a:t>экземпляры объектов A.</a:t>
            </a:r>
          </a:p>
          <a:p>
            <a:pPr lvl="1"/>
            <a:r>
              <a:rPr lang="ru-RU" dirty="0"/>
              <a:t>Класс B активно </a:t>
            </a:r>
            <a:r>
              <a:rPr lang="ru-RU" b="1" dirty="0"/>
              <a:t>использует</a:t>
            </a:r>
            <a:r>
              <a:rPr lang="ru-RU" dirty="0"/>
              <a:t> объекты A</a:t>
            </a:r>
          </a:p>
          <a:p>
            <a:pPr lvl="1"/>
            <a:r>
              <a:rPr lang="ru-RU" dirty="0"/>
              <a:t>Класс B </a:t>
            </a:r>
            <a:r>
              <a:rPr lang="ru-RU" b="1" dirty="0"/>
              <a:t>обладает данными инициализации </a:t>
            </a:r>
            <a:r>
              <a:rPr lang="ru-RU" dirty="0"/>
              <a:t>для объектов A.</a:t>
            </a:r>
          </a:p>
          <a:p>
            <a:r>
              <a:rPr lang="ru-RU" dirty="0"/>
              <a:t>Альтернативой создателю является шаблон проектирования </a:t>
            </a:r>
            <a:r>
              <a:rPr lang="ru-RU" b="1" dirty="0"/>
              <a:t>Фабрика</a:t>
            </a:r>
            <a:r>
              <a:rPr lang="ru-RU" dirty="0"/>
              <a:t>. В этом случае создание объектов концентрируется в отдельном классе.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9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- </a:t>
            </a:r>
            <a:r>
              <a:rPr lang="en-US" dirty="0"/>
              <a:t>GRASP: </a:t>
            </a:r>
            <a:r>
              <a:rPr lang="ru-RU" dirty="0"/>
              <a:t>Создатель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Необходимо определить, какой объект отвечает за создание объекта </a:t>
            </a:r>
            <a:r>
              <a:rPr lang="ru-RU" b="1" dirty="0" err="1"/>
              <a:t>ТоварПродажа</a:t>
            </a:r>
            <a:r>
              <a:rPr lang="ru-RU" b="1" dirty="0"/>
              <a:t> </a:t>
            </a:r>
          </a:p>
          <a:p>
            <a:r>
              <a:rPr lang="ru-RU" dirty="0"/>
              <a:t>Логично, что это будет объект </a:t>
            </a:r>
            <a:r>
              <a:rPr lang="ru-RU" b="1" dirty="0"/>
              <a:t>Продажа</a:t>
            </a:r>
            <a:r>
              <a:rPr lang="ru-RU" dirty="0"/>
              <a:t>, т.к. он агрегирует (содержит) объекты </a:t>
            </a:r>
            <a:r>
              <a:rPr lang="ru-RU" b="1" dirty="0" err="1"/>
              <a:t>ТоварПродажа</a:t>
            </a:r>
            <a:endParaRPr lang="ru-RU" b="1" dirty="0"/>
          </a:p>
          <a:p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7744" y="1772816"/>
            <a:ext cx="4609893" cy="28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33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GRASP:</a:t>
            </a:r>
            <a:r>
              <a:rPr lang="ru-RU" dirty="0"/>
              <a:t> </a:t>
            </a:r>
            <a:r>
              <a:rPr lang="en-US" dirty="0"/>
              <a:t>Controller (</a:t>
            </a:r>
            <a:r>
              <a:rPr lang="ru-RU" dirty="0"/>
              <a:t>Контроллер)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Контроллер</a:t>
            </a:r>
            <a:r>
              <a:rPr lang="ru-RU" dirty="0"/>
              <a:t> берёт на себя ответственность за выполнение </a:t>
            </a:r>
            <a:r>
              <a:rPr lang="ru-RU" b="1" dirty="0"/>
              <a:t>операций, инициируемых пользователем</a:t>
            </a:r>
            <a:r>
              <a:rPr lang="ru-RU" dirty="0"/>
              <a:t> и часто выполняет сценарий одного или нескольких </a:t>
            </a:r>
            <a:r>
              <a:rPr lang="ru-RU" b="1" dirty="0"/>
              <a:t>вариантов использования</a:t>
            </a:r>
            <a:r>
              <a:rPr lang="ru-RU" dirty="0"/>
              <a:t> (например, один контроллер может обрабатывать сценарии создания и удаления пользователя).</a:t>
            </a:r>
          </a:p>
          <a:p>
            <a:r>
              <a:rPr lang="ru-RU" dirty="0"/>
              <a:t>Контроллер </a:t>
            </a:r>
            <a:r>
              <a:rPr lang="ru-RU" b="1" dirty="0"/>
              <a:t>не относится </a:t>
            </a:r>
            <a:r>
              <a:rPr lang="ru-RU" dirty="0"/>
              <a:t>к интерфейсу пользователя</a:t>
            </a:r>
          </a:p>
          <a:p>
            <a:r>
              <a:rPr lang="ru-RU" dirty="0"/>
              <a:t>Как правило, контроллер не выполняет работу самостоятельно, а </a:t>
            </a:r>
            <a:r>
              <a:rPr lang="ru-RU" b="1" dirty="0"/>
              <a:t>делегирует </a:t>
            </a:r>
            <a:r>
              <a:rPr lang="ru-RU" dirty="0"/>
              <a:t>обязанности компетентным объектам.</a:t>
            </a:r>
          </a:p>
          <a:p>
            <a:r>
              <a:rPr lang="ru-RU" dirty="0"/>
              <a:t>Иногда класс-контроллер представляет всю систему в целом, корневой объект, устройство или важную подсистему (внешний контроллер).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70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- </a:t>
            </a:r>
            <a:r>
              <a:rPr lang="en-US" dirty="0"/>
              <a:t>GRASP: </a:t>
            </a:r>
            <a:r>
              <a:rPr lang="ru-RU" dirty="0"/>
              <a:t>Контроллер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Контроллер автомобиля принимает входящие сигналы от интерфейса пользователя (органов управления) и управляет устройствами автомобиля (двигателем, коробкой передач, усилителем руля и т.п.)</a:t>
            </a:r>
            <a:endParaRPr lang="ru-RU" b="1" dirty="0"/>
          </a:p>
          <a:p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389508"/>
            <a:ext cx="7931224" cy="33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44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GRASP:</a:t>
            </a:r>
            <a:r>
              <a:rPr lang="ru-RU" dirty="0"/>
              <a:t> </a:t>
            </a:r>
            <a:r>
              <a:rPr lang="en-US" dirty="0"/>
              <a:t>Low Coupling (</a:t>
            </a:r>
            <a:r>
              <a:rPr lang="ru-RU" dirty="0"/>
              <a:t>Слабое зацепление)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Слабое зацепление </a:t>
            </a:r>
            <a:r>
              <a:rPr lang="ru-RU" dirty="0"/>
              <a:t>— это принцип, который позволяет распределить обязанности между объектами таким образом, </a:t>
            </a:r>
            <a:r>
              <a:rPr lang="ru-RU" b="1" dirty="0"/>
              <a:t>чтобы степень зацепления между объектами оставалась низкой</a:t>
            </a:r>
            <a:r>
              <a:rPr lang="ru-RU" dirty="0"/>
              <a:t>. </a:t>
            </a:r>
          </a:p>
          <a:p>
            <a:r>
              <a:rPr lang="ru-RU" dirty="0"/>
              <a:t>Степень зацепления — это мера, определяющая, </a:t>
            </a:r>
            <a:r>
              <a:rPr lang="ru-RU" b="1" dirty="0"/>
              <a:t>насколько жестко один элемент связан с другими элементами</a:t>
            </a:r>
            <a:r>
              <a:rPr lang="ru-RU" dirty="0"/>
              <a:t>, либо каким количеством данных о других элементах он обладает.</a:t>
            </a:r>
          </a:p>
          <a:p>
            <a:r>
              <a:rPr lang="ru-RU" dirty="0"/>
              <a:t>Элемент с низкой степенью зацепления (или слабым зацеплением) зависит от не очень большого числа других элементов и имеет следующие свойства:</a:t>
            </a:r>
          </a:p>
          <a:p>
            <a:pPr lvl="1"/>
            <a:r>
              <a:rPr lang="ru-RU" dirty="0"/>
              <a:t>Малое число зависимостей между классами (подсистемами).</a:t>
            </a:r>
          </a:p>
          <a:p>
            <a:pPr lvl="1"/>
            <a:r>
              <a:rPr lang="ru-RU" dirty="0"/>
              <a:t>Слабая зависимость одного класса (подсистемы) от изменений в другом классе (подсистеме).</a:t>
            </a:r>
          </a:p>
          <a:p>
            <a:pPr lvl="1"/>
            <a:r>
              <a:rPr lang="ru-RU" dirty="0"/>
              <a:t>Высокая степень повторного использования подсистем.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91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- </a:t>
            </a:r>
            <a:r>
              <a:rPr lang="en-US" dirty="0"/>
              <a:t>GRASP: </a:t>
            </a:r>
            <a:r>
              <a:rPr lang="ru-RU" dirty="0"/>
              <a:t>Слабое зацепление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Есть объект Регистратор, регистрирующий продажу, объект Продажа и объект Платеж.</a:t>
            </a:r>
          </a:p>
          <a:p>
            <a:r>
              <a:rPr lang="ru-RU" dirty="0"/>
              <a:t>Задача – определить связи между объектами так, чтобы соблюсти принцип слабого зацепления.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1720" y="1515402"/>
            <a:ext cx="5040560" cy="33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90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GRASP:</a:t>
            </a:r>
            <a:r>
              <a:rPr lang="ru-RU" dirty="0"/>
              <a:t> </a:t>
            </a:r>
            <a:r>
              <a:rPr lang="en-US" dirty="0"/>
              <a:t>High Cohesion (</a:t>
            </a:r>
            <a:r>
              <a:rPr lang="ru-RU" dirty="0"/>
              <a:t>Сильная связность)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Сильная связность</a:t>
            </a:r>
            <a:r>
              <a:rPr lang="en-US" b="1" dirty="0"/>
              <a:t> </a:t>
            </a:r>
            <a:r>
              <a:rPr lang="ru-RU" dirty="0"/>
              <a:t>— это принцип, который задаёт свойство сильной связности внутри подсистемы. Классы (подсистемы) таким образом получаются сфокусированными, управляемыми и понятными. </a:t>
            </a:r>
            <a:endParaRPr lang="en-US" dirty="0"/>
          </a:p>
          <a:p>
            <a:r>
              <a:rPr lang="ru-RU" dirty="0"/>
              <a:t>Связность (</a:t>
            </a:r>
            <a:r>
              <a:rPr lang="ru-RU" dirty="0" err="1"/>
              <a:t>cohesion</a:t>
            </a:r>
            <a:r>
              <a:rPr lang="ru-RU" dirty="0"/>
              <a:t>) (или более точно, функциональная связность) — это </a:t>
            </a:r>
            <a:r>
              <a:rPr lang="ru-RU" b="1" dirty="0"/>
              <a:t>мера связности и </a:t>
            </a:r>
            <a:r>
              <a:rPr lang="ru-RU" b="1" dirty="0" err="1"/>
              <a:t>сфокусированности</a:t>
            </a:r>
            <a:r>
              <a:rPr lang="ru-RU" b="1" dirty="0"/>
              <a:t> обязанностей класса</a:t>
            </a:r>
            <a:r>
              <a:rPr lang="ru-RU" dirty="0"/>
              <a:t>. Считается, что объект (подсистема) обладает </a:t>
            </a:r>
            <a:r>
              <a:rPr lang="ru-RU" b="1" dirty="0"/>
              <a:t>высокой степенью связности</a:t>
            </a:r>
            <a:r>
              <a:rPr lang="ru-RU" dirty="0"/>
              <a:t>, если его обязанности </a:t>
            </a:r>
            <a:r>
              <a:rPr lang="ru-RU" b="1" dirty="0"/>
              <a:t>хорошо согласованы между собой и он не выполняет огромных объемов работы</a:t>
            </a:r>
            <a:r>
              <a:rPr lang="ru-RU" dirty="0"/>
              <a:t>.</a:t>
            </a:r>
          </a:p>
          <a:p>
            <a:r>
              <a:rPr lang="ru-RU" dirty="0"/>
              <a:t>Класс с </a:t>
            </a:r>
            <a:r>
              <a:rPr lang="ru-RU" b="1" dirty="0"/>
              <a:t>низкой степенью связности </a:t>
            </a:r>
            <a:r>
              <a:rPr lang="ru-RU" dirty="0"/>
              <a:t>выполняет </a:t>
            </a:r>
            <a:r>
              <a:rPr lang="ru-RU" b="1" dirty="0"/>
              <a:t>много разнородных функций </a:t>
            </a:r>
            <a:r>
              <a:rPr lang="ru-RU" dirty="0"/>
              <a:t>или </a:t>
            </a:r>
            <a:r>
              <a:rPr lang="ru-RU" b="1" dirty="0"/>
              <a:t>несвязанных между собой обязанностей</a:t>
            </a:r>
            <a:r>
              <a:rPr lang="ru-RU" dirty="0"/>
              <a:t>. Такие классы создавать нежелательно, поскольку они приводят к возникновению следующих проблем:</a:t>
            </a:r>
          </a:p>
          <a:p>
            <a:pPr lvl="1"/>
            <a:r>
              <a:rPr lang="ru-RU" dirty="0"/>
              <a:t>Трудность понимания.</a:t>
            </a:r>
          </a:p>
          <a:p>
            <a:pPr lvl="1"/>
            <a:r>
              <a:rPr lang="ru-RU" dirty="0"/>
              <a:t>Сложность при повторном использовании.</a:t>
            </a:r>
          </a:p>
          <a:p>
            <a:pPr lvl="1"/>
            <a:r>
              <a:rPr lang="ru-RU" dirty="0"/>
              <a:t>Сложность поддержки.</a:t>
            </a:r>
          </a:p>
          <a:p>
            <a:pPr lvl="1"/>
            <a:r>
              <a:rPr lang="ru-RU" dirty="0"/>
              <a:t>Ненадежность, постоянная подверженность изменениям.</a:t>
            </a:r>
          </a:p>
          <a:p>
            <a:pPr lvl="1"/>
            <a:r>
              <a:rPr lang="ru-RU" dirty="0"/>
              <a:t>Классы с низкой степенью связности, как правило, являются слишком «абстрактными» или выполняют обязанности, которые можно легко распределить между другими объектами.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49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- </a:t>
            </a:r>
            <a:r>
              <a:rPr lang="en-US" dirty="0"/>
              <a:t>GRASP: </a:t>
            </a:r>
            <a:r>
              <a:rPr lang="ru-RU" dirty="0"/>
              <a:t>Сильная связность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Контроллер автомобиля не реализует непосредственное управление устройствами автомобиля</a:t>
            </a:r>
          </a:p>
          <a:p>
            <a:r>
              <a:rPr lang="ru-RU" dirty="0"/>
              <a:t>Вместо этого, он делегирует другим классам заботу о конкретных устройствах, концентрируясь на общем управлении системой в целом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7" name="Объект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9508"/>
            <a:ext cx="7931224" cy="33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23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GRASP:</a:t>
            </a:r>
            <a:r>
              <a:rPr lang="ru-RU" dirty="0"/>
              <a:t> </a:t>
            </a:r>
            <a:r>
              <a:rPr lang="en-US" dirty="0"/>
              <a:t>Protected Variations (</a:t>
            </a:r>
            <a:r>
              <a:rPr lang="ru-RU" dirty="0"/>
              <a:t>Сокрытие реализации)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Шаблон </a:t>
            </a:r>
            <a:r>
              <a:rPr lang="ru-RU" b="1" dirty="0"/>
              <a:t>Сокрытие реализации </a:t>
            </a:r>
            <a:r>
              <a:rPr lang="ru-RU" dirty="0"/>
              <a:t>защищает элементы от изменения других элементов (объектов или подсистем) с помощью вынесения взаимодействия в фиксированный интерфейс. </a:t>
            </a:r>
          </a:p>
          <a:p>
            <a:r>
              <a:rPr lang="ru-RU" dirty="0"/>
              <a:t>Всё взаимодействие между элементами должно происходить через него. </a:t>
            </a:r>
          </a:p>
          <a:p>
            <a:r>
              <a:rPr lang="ru-RU" dirty="0"/>
              <a:t>Поведение может варьироваться лишь с помощью создания другой реализации интерфейса.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9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GRASP:</a:t>
            </a:r>
            <a:r>
              <a:rPr lang="ru-RU" dirty="0"/>
              <a:t> </a:t>
            </a:r>
            <a:r>
              <a:rPr lang="en-US" dirty="0"/>
              <a:t>Polymorphism (</a:t>
            </a:r>
            <a:r>
              <a:rPr lang="ru-RU" dirty="0"/>
              <a:t>Полиморфизм)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позволяет обрабатывать альтернативные варианты поведения на основе типа и заменять подключаемые компоненты системы. </a:t>
            </a:r>
          </a:p>
          <a:p>
            <a:r>
              <a:rPr lang="ru-RU" dirty="0"/>
              <a:t>Обязанности распределяются для различных вариантов поведения с помощью </a:t>
            </a:r>
            <a:r>
              <a:rPr lang="ru-RU" b="1" dirty="0"/>
              <a:t>полиморфных операций</a:t>
            </a:r>
            <a:r>
              <a:rPr lang="ru-RU" dirty="0"/>
              <a:t> для этого класса. </a:t>
            </a:r>
          </a:p>
          <a:p>
            <a:r>
              <a:rPr lang="ru-RU" dirty="0"/>
              <a:t>Все альтернативные реализации приводятся к общему интерфейсу.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5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Инкапсуляция и связность/зацепление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Инкапсуляция</a:t>
            </a:r>
            <a:r>
              <a:rPr lang="ru-RU" dirty="0"/>
              <a:t> – обеспечение доступности главного, выделение основного содержания путем помещения всего мешающего, второстепенного в некую условную капсулу («черный ящик»).</a:t>
            </a:r>
          </a:p>
          <a:p>
            <a:r>
              <a:rPr lang="ru-RU" dirty="0"/>
              <a:t>С правильной реализацией инкапсуляции тесно связаны характеристики </a:t>
            </a:r>
            <a:r>
              <a:rPr lang="ru-RU" b="1" dirty="0"/>
              <a:t>связности</a:t>
            </a:r>
            <a:r>
              <a:rPr lang="ru-RU" dirty="0"/>
              <a:t> и </a:t>
            </a:r>
            <a:r>
              <a:rPr lang="ru-RU" b="1" dirty="0"/>
              <a:t>зацепления</a:t>
            </a:r>
            <a:r>
              <a:rPr lang="ru-RU" dirty="0"/>
              <a:t> классов:</a:t>
            </a:r>
          </a:p>
          <a:p>
            <a:pPr lvl="1"/>
            <a:r>
              <a:rPr lang="ru-RU" b="1" dirty="0"/>
              <a:t>Связность</a:t>
            </a:r>
            <a:r>
              <a:rPr lang="ru-RU" dirty="0"/>
              <a:t>, или </a:t>
            </a:r>
            <a:r>
              <a:rPr lang="ru-RU" b="1" dirty="0"/>
              <a:t>прочность</a:t>
            </a:r>
            <a:r>
              <a:rPr lang="ru-RU" dirty="0"/>
              <a:t> (</a:t>
            </a:r>
            <a:r>
              <a:rPr lang="ru-RU" i="1" dirty="0" err="1"/>
              <a:t>cohesion</a:t>
            </a:r>
            <a:r>
              <a:rPr lang="ru-RU" dirty="0"/>
              <a:t>) — способ и степень, в которой задачи, выполняемые некоторым классом, связаны друг с другом; мера силы взаимосвязанности элементов внутри модуля.</a:t>
            </a:r>
          </a:p>
          <a:p>
            <a:pPr lvl="1"/>
            <a:r>
              <a:rPr lang="ru-RU" b="1" dirty="0"/>
              <a:t>Зацепление</a:t>
            </a:r>
            <a:r>
              <a:rPr lang="ru-RU" dirty="0"/>
              <a:t>, или </a:t>
            </a:r>
            <a:r>
              <a:rPr lang="ru-RU" b="1" dirty="0"/>
              <a:t>сцепление</a:t>
            </a:r>
            <a:r>
              <a:rPr lang="ru-RU" dirty="0"/>
              <a:t> (</a:t>
            </a:r>
            <a:r>
              <a:rPr lang="ru-RU" i="1" dirty="0" err="1"/>
              <a:t>coupling</a:t>
            </a:r>
            <a:r>
              <a:rPr lang="ru-RU" dirty="0"/>
              <a:t>) — способ и степень взаимозависимости между классами; сила взаимосвязей между классами; мера того, насколько связаны классы или модули.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95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- </a:t>
            </a:r>
            <a:r>
              <a:rPr lang="en-US" dirty="0"/>
              <a:t>GRASP: </a:t>
            </a:r>
            <a:r>
              <a:rPr lang="ru-RU" dirty="0"/>
              <a:t>Полиморфизм и сокрытие реализации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5589240"/>
            <a:ext cx="8229600" cy="968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Интеграция разрабатываемой системы с различными системами тарификации.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850094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06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GRASP:</a:t>
            </a:r>
            <a:r>
              <a:rPr lang="ru-RU" dirty="0"/>
              <a:t> </a:t>
            </a:r>
            <a:r>
              <a:rPr lang="en-US" dirty="0"/>
              <a:t>Pure Fabrication (</a:t>
            </a:r>
            <a:r>
              <a:rPr lang="ru-RU" dirty="0"/>
              <a:t>Чистая выдумка)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Чистая выдумка</a:t>
            </a:r>
            <a:r>
              <a:rPr lang="ru-RU" dirty="0"/>
              <a:t> — это класс, </a:t>
            </a:r>
            <a:r>
              <a:rPr lang="ru-RU" b="1" dirty="0"/>
              <a:t>не отражающий никакого реального объекта предметной области</a:t>
            </a:r>
            <a:r>
              <a:rPr lang="ru-RU" dirty="0"/>
              <a:t>, но специально придуманный для усиления связности, ослабления зацепления или увеличения степени повторного использования. </a:t>
            </a:r>
          </a:p>
          <a:p>
            <a:r>
              <a:rPr lang="ru-RU" b="1" dirty="0"/>
              <a:t>Чистая выдумка </a:t>
            </a:r>
            <a:r>
              <a:rPr lang="ru-RU" dirty="0"/>
              <a:t>отражает концепцию </a:t>
            </a:r>
            <a:r>
              <a:rPr lang="ru-RU" b="1" dirty="0"/>
              <a:t>сервисов</a:t>
            </a:r>
            <a:r>
              <a:rPr lang="ru-RU" dirty="0"/>
              <a:t> в модели проблемно-ориентированного проектирования. </a:t>
            </a:r>
          </a:p>
          <a:p>
            <a:r>
              <a:rPr lang="ru-RU" b="1" dirty="0"/>
              <a:t>Пример</a:t>
            </a:r>
            <a:r>
              <a:rPr lang="ru-RU" dirty="0"/>
              <a:t>: </a:t>
            </a:r>
            <a:endParaRPr lang="en-US" dirty="0"/>
          </a:p>
          <a:p>
            <a:pPr lvl="1"/>
            <a:r>
              <a:rPr lang="ru-RU" dirty="0"/>
              <a:t>Есть класс</a:t>
            </a:r>
            <a:r>
              <a:rPr lang="en-US" dirty="0"/>
              <a:t> </a:t>
            </a:r>
            <a:r>
              <a:rPr lang="en-US" b="1" dirty="0"/>
              <a:t>Client</a:t>
            </a:r>
            <a:r>
              <a:rPr lang="ru-RU" dirty="0"/>
              <a:t>, который нужно записать в базу данных. </a:t>
            </a:r>
            <a:endParaRPr lang="en-US" dirty="0"/>
          </a:p>
          <a:p>
            <a:pPr lvl="1"/>
            <a:r>
              <a:rPr lang="ru-RU" dirty="0"/>
              <a:t>Мы не можем позволить классу изнутри лезть в базу данных, так как это приведёт к слабой связности внутри класса и сильному зацеплению с внешними библиотеками.  </a:t>
            </a:r>
            <a:endParaRPr lang="en-US" dirty="0"/>
          </a:p>
          <a:p>
            <a:pPr lvl="1"/>
            <a:r>
              <a:rPr lang="ru-RU" dirty="0"/>
              <a:t>И мы создаём новый класс с именем «</a:t>
            </a:r>
            <a:r>
              <a:rPr lang="en-US" b="1" dirty="0" err="1"/>
              <a:t>ClientSaver</a:t>
            </a:r>
            <a:r>
              <a:rPr lang="ru-RU" dirty="0"/>
              <a:t>», который будет иметь сильную связность и единую ответственность – записывать объект класса в базу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45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GRASP:</a:t>
            </a:r>
            <a:r>
              <a:rPr lang="ru-RU" dirty="0"/>
              <a:t> </a:t>
            </a:r>
            <a:r>
              <a:rPr lang="en-US" dirty="0"/>
              <a:t>Indirection (</a:t>
            </a:r>
            <a:r>
              <a:rPr lang="ru-RU" dirty="0"/>
              <a:t>Посредник)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err="1"/>
              <a:t>Indirection</a:t>
            </a:r>
            <a:r>
              <a:rPr lang="ru-RU" b="1" dirty="0"/>
              <a:t> </a:t>
            </a:r>
            <a:r>
              <a:rPr lang="ru-RU" dirty="0"/>
              <a:t>поддерживает слабую связность между двумя элементами (и возможность повторного использования) путём назначения обязанности посредника между ними </a:t>
            </a:r>
            <a:r>
              <a:rPr lang="ru-RU" b="1" dirty="0"/>
              <a:t>промежуточному объекту</a:t>
            </a:r>
            <a:r>
              <a:rPr lang="ru-RU" dirty="0"/>
              <a:t>. </a:t>
            </a:r>
            <a:endParaRPr lang="en-US" dirty="0"/>
          </a:p>
          <a:p>
            <a:r>
              <a:rPr lang="ru-RU" b="1" dirty="0"/>
              <a:t>Пример</a:t>
            </a:r>
            <a:r>
              <a:rPr lang="ru-RU" dirty="0"/>
              <a:t>: </a:t>
            </a:r>
          </a:p>
          <a:p>
            <a:pPr lvl="1"/>
            <a:r>
              <a:rPr lang="ru-RU" dirty="0"/>
              <a:t>В предыдущем примере добавленный класс «</a:t>
            </a:r>
            <a:r>
              <a:rPr lang="en-US" b="1" dirty="0" err="1"/>
              <a:t>ClientSaver</a:t>
            </a:r>
            <a:r>
              <a:rPr lang="ru-RU" dirty="0"/>
              <a:t>» будет являться промежуточным звеном между БД и нашим основным классом.</a:t>
            </a:r>
          </a:p>
          <a:p>
            <a:pPr lvl="1"/>
            <a:r>
              <a:rPr lang="ru-RU" dirty="0"/>
              <a:t>Примерами специализированных вариантов </a:t>
            </a:r>
            <a:r>
              <a:rPr lang="ru-RU" dirty="0" err="1"/>
              <a:t>Indirection</a:t>
            </a:r>
            <a:r>
              <a:rPr lang="ru-RU" dirty="0"/>
              <a:t> являются шаблоны </a:t>
            </a:r>
            <a:r>
              <a:rPr lang="ru-RU" dirty="0" err="1"/>
              <a:t>Adapter</a:t>
            </a:r>
            <a:r>
              <a:rPr lang="ru-RU" dirty="0"/>
              <a:t>, </a:t>
            </a:r>
            <a:r>
              <a:rPr lang="ru-RU" dirty="0" err="1"/>
              <a:t>Facade</a:t>
            </a:r>
            <a:r>
              <a:rPr lang="ru-RU" dirty="0"/>
              <a:t>, </a:t>
            </a:r>
            <a:r>
              <a:rPr lang="ru-RU" dirty="0" err="1"/>
              <a:t>Observer</a:t>
            </a:r>
            <a:r>
              <a:rPr lang="ru-RU" dirty="0"/>
              <a:t> (шаблоны </a:t>
            </a:r>
            <a:r>
              <a:rPr lang="ru-RU" dirty="0" err="1"/>
              <a:t>Gang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Four</a:t>
            </a:r>
            <a:r>
              <a:rPr lang="ru-RU" dirty="0"/>
              <a:t>, о которых речь будет идти далее). </a:t>
            </a:r>
          </a:p>
          <a:p>
            <a:r>
              <a:rPr lang="ru-RU" dirty="0"/>
              <a:t>Целью введения промежуточного звена является обеспечение слабой связности за счет отделения друг от друга различных компонентов.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22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- </a:t>
            </a:r>
            <a:r>
              <a:rPr lang="en-US" dirty="0"/>
              <a:t>GRASP: </a:t>
            </a:r>
            <a:r>
              <a:rPr lang="ru-RU" dirty="0"/>
              <a:t>Чистая выдумка</a:t>
            </a:r>
            <a:r>
              <a:rPr lang="en-US" dirty="0"/>
              <a:t> </a:t>
            </a:r>
            <a:r>
              <a:rPr lang="ru-RU" dirty="0"/>
              <a:t>и Посредник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132856"/>
            <a:ext cx="7531848" cy="35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Связность и зацепление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dirty="0"/>
              <a:t>Слабая связность, сильное зацепление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dirty="0"/>
              <a:t>Сильная связность, слабое зацепление</a:t>
            </a:r>
            <a:endParaRPr lang="en-US" dirty="0"/>
          </a:p>
        </p:txBody>
      </p:sp>
      <p:pic>
        <p:nvPicPr>
          <p:cNvPr id="1026" name="Picture 2" descr="https://polymus.ru/media/cache/db/0f/db0fd50a5873fc5652b0d2ad3787cbc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98323"/>
            <a:ext cx="4040188" cy="29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ywatch.ru/netcat_files/Image/watch_pristoynoe_obnajenie_7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68" y="2174875"/>
            <a:ext cx="3951288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6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Деметры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Частный случай правила слабого зацепления.</a:t>
            </a:r>
          </a:p>
          <a:p>
            <a:pPr lvl="1"/>
            <a:r>
              <a:rPr lang="ru-RU" dirty="0"/>
              <a:t>объект должен иметь как можно меньше представления о структуре и свойствах чего угодно (включая собственные подкомпоненты).</a:t>
            </a:r>
          </a:p>
          <a:p>
            <a:pPr lvl="1"/>
            <a:r>
              <a:rPr lang="ru-RU" dirty="0"/>
              <a:t>Каждый программный модуль:</a:t>
            </a:r>
          </a:p>
          <a:p>
            <a:pPr lvl="2"/>
            <a:r>
              <a:rPr lang="ru-RU" dirty="0"/>
              <a:t>должен обладать ограниченным знанием о других модулях: знать о модулях, которые имеют «непосредственное» отношение к этому модулю;</a:t>
            </a:r>
          </a:p>
          <a:p>
            <a:pPr lvl="2"/>
            <a:r>
              <a:rPr lang="ru-RU" dirty="0"/>
              <a:t>должен взаимодействовать только с известными ему модулями «друзьями», не взаимодействовать с незнакомцами;</a:t>
            </a:r>
          </a:p>
          <a:p>
            <a:pPr lvl="2"/>
            <a:r>
              <a:rPr lang="ru-RU" dirty="0"/>
              <a:t>обращаться только к непосредственным «друзьям».</a:t>
            </a:r>
          </a:p>
          <a:p>
            <a:r>
              <a:rPr lang="ru-RU" dirty="0"/>
              <a:t>Аналогия из жизни: </a:t>
            </a:r>
          </a:p>
          <a:p>
            <a:pPr lvl="1"/>
            <a:r>
              <a:rPr lang="ru-RU" dirty="0"/>
              <a:t>Если Вы хотите, чтобы собака побежала, глупо командовать её лапами, лучше отдать команду собаке, а она уже разберётся со своими лапами сама.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Деметры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Объект A не должен иметь возможность получить непосредственный доступ к объекту C, если у объекта A есть доступ к объекту B и у объекта B есть доступ к объекту C</a:t>
            </a:r>
          </a:p>
          <a:p>
            <a:r>
              <a:rPr lang="ru-RU" dirty="0"/>
              <a:t>Метод М объекта О должен вызывать методы только следующих типов объектов:</a:t>
            </a:r>
          </a:p>
          <a:p>
            <a:pPr lvl="1"/>
            <a:r>
              <a:rPr lang="ru-RU" dirty="0"/>
              <a:t>собственно самого О</a:t>
            </a:r>
          </a:p>
          <a:p>
            <a:pPr lvl="1"/>
            <a:r>
              <a:rPr lang="ru-RU" dirty="0"/>
              <a:t>параметров М</a:t>
            </a:r>
          </a:p>
          <a:p>
            <a:pPr lvl="1"/>
            <a:r>
              <a:rPr lang="ru-RU" dirty="0"/>
              <a:t>других объектов, созданных в рамках М</a:t>
            </a:r>
          </a:p>
          <a:p>
            <a:pPr lvl="1"/>
            <a:r>
              <a:rPr lang="ru-RU" dirty="0"/>
              <a:t>прямых компонентных объектов О</a:t>
            </a:r>
          </a:p>
          <a:p>
            <a:pPr lvl="1"/>
            <a:r>
              <a:rPr lang="ru-RU" dirty="0"/>
              <a:t>глобальных переменных, доступных О, в пределах М</a:t>
            </a:r>
          </a:p>
          <a:p>
            <a:r>
              <a:rPr lang="ru-RU" dirty="0"/>
              <a:t>«Используйте только одну точку»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Деметры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Нарушение: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v = </a:t>
            </a:r>
            <a:r>
              <a:rPr lang="en-US" dirty="0" err="1"/>
              <a:t>anObject.GetThatComponent.GetSomeData</a:t>
            </a:r>
            <a:r>
              <a:rPr lang="en-US" dirty="0"/>
              <a:t>();</a:t>
            </a:r>
          </a:p>
          <a:p>
            <a:r>
              <a:rPr lang="ru-RU" dirty="0" err="1"/>
              <a:t>Выполенение</a:t>
            </a:r>
            <a:r>
              <a:rPr lang="ru-RU" dirty="0"/>
              <a:t>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v = </a:t>
            </a:r>
            <a:r>
              <a:rPr lang="en-US" dirty="0" err="1"/>
              <a:t>anObject.GetThatComponentsData</a:t>
            </a:r>
            <a:r>
              <a:rPr lang="en-US" dirty="0"/>
              <a:t>();</a:t>
            </a:r>
          </a:p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Нет зависимости от реализации «</a:t>
            </a:r>
            <a:r>
              <a:rPr lang="en-US" dirty="0" err="1"/>
              <a:t>ThatComponent</a:t>
            </a:r>
            <a:r>
              <a:rPr lang="ru-RU" dirty="0"/>
              <a:t>»;</a:t>
            </a:r>
            <a:endParaRPr lang="en-US" dirty="0"/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Необходимость реализации дополнительных методов;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3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3408</Words>
  <Application>Microsoft Office PowerPoint</Application>
  <PresentationFormat>Экран (4:3)</PresentationFormat>
  <Paragraphs>485</Paragraphs>
  <Slides>53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Тема Office</vt:lpstr>
      <vt:lpstr>Объектно-ориентированное проектирование</vt:lpstr>
      <vt:lpstr>Где мы находимся?</vt:lpstr>
      <vt:lpstr>Базовые принципы OOD  (повторение – мать не только заикания…)</vt:lpstr>
      <vt:lpstr>Абстракция и DRY</vt:lpstr>
      <vt:lpstr>Инкапсуляция и связность/зацепление</vt:lpstr>
      <vt:lpstr>Связность и зацепление</vt:lpstr>
      <vt:lpstr>Закон Деметры</vt:lpstr>
      <vt:lpstr>Закон Деметры</vt:lpstr>
      <vt:lpstr>Закон Деметры</vt:lpstr>
      <vt:lpstr>Наследование и полиморфизм</vt:lpstr>
      <vt:lpstr>Композиция вместо наследования</vt:lpstr>
      <vt:lpstr>Композиция вместо наследования</vt:lpstr>
      <vt:lpstr>Композиция вместо наследования</vt:lpstr>
      <vt:lpstr>Критерии SOLID</vt:lpstr>
      <vt:lpstr>SOLID by Uncle Bob (Robert Martin)</vt:lpstr>
      <vt:lpstr>Single responsibility principle</vt:lpstr>
      <vt:lpstr>SRP – пример нарушения</vt:lpstr>
      <vt:lpstr>SRP – скорректированный пример</vt:lpstr>
      <vt:lpstr>Open/closed principle</vt:lpstr>
      <vt:lpstr>O/CP – пример нарушения</vt:lpstr>
      <vt:lpstr>O/CP – скорректированный пример</vt:lpstr>
      <vt:lpstr>Liskov substitution principle</vt:lpstr>
      <vt:lpstr>LSP – пример нарушения</vt:lpstr>
      <vt:lpstr>LSP – пример нарушения – где возникает проблема</vt:lpstr>
      <vt:lpstr>LSP – скорректированный пример</vt:lpstr>
      <vt:lpstr>LSP – скорректированный пример</vt:lpstr>
      <vt:lpstr>Interface segregation principle</vt:lpstr>
      <vt:lpstr>ISP – пример нарушения</vt:lpstr>
      <vt:lpstr>ISP – скорректированный пример</vt:lpstr>
      <vt:lpstr>Dependency inversion principle</vt:lpstr>
      <vt:lpstr>DIP – пример нарушения</vt:lpstr>
      <vt:lpstr>DIP – скорректированный пример</vt:lpstr>
      <vt:lpstr>DIP – скорректированный пример</vt:lpstr>
      <vt:lpstr>SOLID и TDD</vt:lpstr>
      <vt:lpstr>Принципы GRASP</vt:lpstr>
      <vt:lpstr>Микропроцесс ОО проектирования</vt:lpstr>
      <vt:lpstr>General Responsibility Assignment Software Principles by Craig Larman</vt:lpstr>
      <vt:lpstr>GRASP: Information Expert (Информационный эксперт) </vt:lpstr>
      <vt:lpstr>Пример - GRASP: Информационный эксперт</vt:lpstr>
      <vt:lpstr>GRASP: Creator (Создатель)</vt:lpstr>
      <vt:lpstr>Пример - GRASP: Создатель</vt:lpstr>
      <vt:lpstr>GRASP: Controller (Контроллер)</vt:lpstr>
      <vt:lpstr>Пример - GRASP: Контроллер</vt:lpstr>
      <vt:lpstr>GRASP: Low Coupling (Слабое зацепление)</vt:lpstr>
      <vt:lpstr>Пример - GRASP: Слабое зацепление</vt:lpstr>
      <vt:lpstr>GRASP: High Cohesion (Сильная связность)</vt:lpstr>
      <vt:lpstr>Пример - GRASP: Сильная связность</vt:lpstr>
      <vt:lpstr>GRASP: Protected Variations (Сокрытие реализации)</vt:lpstr>
      <vt:lpstr>GRASP: Polymorphism (Полиморфизм)</vt:lpstr>
      <vt:lpstr>Пример - GRASP: Полиморфизм и сокрытие реализации</vt:lpstr>
      <vt:lpstr>GRASP: Pure Fabrication (Чистая выдумка)</vt:lpstr>
      <vt:lpstr>GRASP: Indirection (Посредник)</vt:lpstr>
      <vt:lpstr>Пример - GRASP: Чистая выдумка и Посредник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Alex</dc:creator>
  <cp:lastModifiedBy>Vsevolod Pelipas</cp:lastModifiedBy>
  <cp:revision>230</cp:revision>
  <dcterms:created xsi:type="dcterms:W3CDTF">2014-11-22T18:46:57Z</dcterms:created>
  <dcterms:modified xsi:type="dcterms:W3CDTF">2017-12-13T09:45:01Z</dcterms:modified>
</cp:coreProperties>
</file>