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5" r:id="rId2"/>
    <p:sldMasterId id="2147483698" r:id="rId3"/>
  </p:sldMasterIdLst>
  <p:notesMasterIdLst>
    <p:notesMasterId r:id="rId38"/>
  </p:notesMasterIdLst>
  <p:handoutMasterIdLst>
    <p:handoutMasterId r:id="rId39"/>
  </p:handoutMasterIdLst>
  <p:sldIdLst>
    <p:sldId id="256" r:id="rId4"/>
    <p:sldId id="527" r:id="rId5"/>
    <p:sldId id="557" r:id="rId6"/>
    <p:sldId id="585" r:id="rId7"/>
    <p:sldId id="586" r:id="rId8"/>
    <p:sldId id="587" r:id="rId9"/>
    <p:sldId id="573" r:id="rId10"/>
    <p:sldId id="588" r:id="rId11"/>
    <p:sldId id="589" r:id="rId12"/>
    <p:sldId id="574" r:id="rId13"/>
    <p:sldId id="590" r:id="rId14"/>
    <p:sldId id="594" r:id="rId15"/>
    <p:sldId id="595" r:id="rId16"/>
    <p:sldId id="575" r:id="rId17"/>
    <p:sldId id="561" r:id="rId18"/>
    <p:sldId id="566" r:id="rId19"/>
    <p:sldId id="591" r:id="rId20"/>
    <p:sldId id="592" r:id="rId21"/>
    <p:sldId id="596" r:id="rId22"/>
    <p:sldId id="577" r:id="rId23"/>
    <p:sldId id="597" r:id="rId24"/>
    <p:sldId id="593" r:id="rId25"/>
    <p:sldId id="598" r:id="rId26"/>
    <p:sldId id="569" r:id="rId27"/>
    <p:sldId id="599" r:id="rId28"/>
    <p:sldId id="601" r:id="rId29"/>
    <p:sldId id="600" r:id="rId30"/>
    <p:sldId id="568" r:id="rId31"/>
    <p:sldId id="602" r:id="rId32"/>
    <p:sldId id="583" r:id="rId33"/>
    <p:sldId id="603" r:id="rId34"/>
    <p:sldId id="605" r:id="rId35"/>
    <p:sldId id="604" r:id="rId36"/>
    <p:sldId id="606" r:id="rId37"/>
  </p:sldIdLst>
  <p:sldSz cx="9144000" cy="6858000" type="screen4x3"/>
  <p:notesSz cx="6832600" cy="99631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B9FE"/>
    <a:srgbClr val="022D92"/>
    <a:srgbClr val="FFFFFF"/>
    <a:srgbClr val="B2B2B2"/>
    <a:srgbClr val="FFFF00"/>
    <a:srgbClr val="00CC00"/>
    <a:srgbClr val="00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3" autoAdjust="0"/>
  </p:normalViewPr>
  <p:slideViewPr>
    <p:cSldViewPr snapToGrid="0">
      <p:cViewPr varScale="1">
        <p:scale>
          <a:sx n="79" d="100"/>
          <a:sy n="79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90" y="216"/>
      </p:cViewPr>
      <p:guideLst>
        <p:guide orient="horz" pos="3139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4101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7575"/>
            <a:ext cx="5013325" cy="448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1436" tIns="49827" rIns="101436" bIns="498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4063"/>
            <a:ext cx="4960937" cy="3722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076070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Заметки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46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62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15430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15430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039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AndTx" preserve="1">
  <p:cSld name="Заголовок, диа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032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sz="half" idx="1"/>
          </p:nvPr>
        </p:nvSpPr>
        <p:spPr>
          <a:xfrm>
            <a:off x="0" y="733425"/>
            <a:ext cx="4495800" cy="8096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733425"/>
            <a:ext cx="4495800" cy="809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301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14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2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66645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733425"/>
            <a:ext cx="4495800" cy="80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733425"/>
            <a:ext cx="4495800" cy="80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237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435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8332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5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043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59177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248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252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15430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15430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833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Заголовок, диа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032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sz="half" idx="1"/>
          </p:nvPr>
        </p:nvSpPr>
        <p:spPr>
          <a:xfrm>
            <a:off x="0" y="733425"/>
            <a:ext cx="4495800" cy="8096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733425"/>
            <a:ext cx="4495800" cy="809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507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516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125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41132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733425"/>
            <a:ext cx="4495800" cy="80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733425"/>
            <a:ext cx="4495800" cy="80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5949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7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1775938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7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600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60264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112890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0648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15430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15430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583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Заголовок, диа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5032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иаграмма 2"/>
          <p:cNvSpPr>
            <a:spLocks noGrp="1"/>
          </p:cNvSpPr>
          <p:nvPr>
            <p:ph type="chart" sz="half" idx="1"/>
          </p:nvPr>
        </p:nvSpPr>
        <p:spPr>
          <a:xfrm>
            <a:off x="0" y="733425"/>
            <a:ext cx="4495800" cy="8096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48200" y="733425"/>
            <a:ext cx="4495800" cy="809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37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0" y="733425"/>
            <a:ext cx="4495800" cy="80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733425"/>
            <a:ext cx="4495800" cy="80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57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23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1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8714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547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550" tIns="39688" rIns="82550" bIns="39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33425"/>
            <a:ext cx="9144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550" tIns="39688" rIns="82550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874000" y="6573838"/>
            <a:ext cx="110013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725" tIns="42862" rIns="85725" bIns="42862">
            <a:spAutoFit/>
          </a:bodyPr>
          <a:lstStyle/>
          <a:p>
            <a:pPr defTabSz="865188"/>
            <a:r>
              <a:rPr lang="ru-RU" sz="1300"/>
              <a:t>В.Бондарев</a:t>
            </a:r>
            <a:r>
              <a:rPr lang="en-US" sz="13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hf sldNum="0" hdr="0" dt="0"/>
  <p:txStyles>
    <p:titleStyle>
      <a:lvl1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11150" indent="-311150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3100" indent="-215900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036638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3pPr>
      <a:lvl4pPr marL="1450975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4pPr>
      <a:lvl5pPr marL="18653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5pPr>
      <a:lvl6pPr marL="23225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6pPr>
      <a:lvl7pPr marL="27797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7pPr>
      <a:lvl8pPr marL="32369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8pPr>
      <a:lvl9pPr marL="36941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550" tIns="39688" rIns="82550" bIns="39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33425"/>
            <a:ext cx="9144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550" tIns="39688" rIns="82550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7874000" y="6573838"/>
            <a:ext cx="110013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725" tIns="42862" rIns="85725" bIns="42862">
            <a:spAutoFit/>
          </a:bodyPr>
          <a:lstStyle/>
          <a:p>
            <a:pPr defTabSz="865188"/>
            <a:r>
              <a:rPr lang="ru-RU" sz="1300">
                <a:solidFill>
                  <a:srgbClr val="000000"/>
                </a:solidFill>
              </a:rPr>
              <a:t>В.Бондарев</a:t>
            </a:r>
            <a:r>
              <a:rPr lang="en-US" sz="1300">
                <a:solidFill>
                  <a:srgbClr val="000000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</p:sldLayoutIdLst>
  <p:txStyles>
    <p:titleStyle>
      <a:lvl1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11150" indent="-311150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3100" indent="-215900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036638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3pPr>
      <a:lvl4pPr marL="1450975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4pPr>
      <a:lvl5pPr marL="18653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5pPr>
      <a:lvl6pPr marL="23225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6pPr>
      <a:lvl7pPr marL="27797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7pPr>
      <a:lvl8pPr marL="32369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8pPr>
      <a:lvl9pPr marL="36941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550" tIns="39688" rIns="82550" bIns="396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33425"/>
            <a:ext cx="9144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550" tIns="39688" rIns="82550" bIns="396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874000" y="6573838"/>
            <a:ext cx="1100138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725" tIns="42862" rIns="85725" bIns="42862">
            <a:spAutoFit/>
          </a:bodyPr>
          <a:lstStyle/>
          <a:p>
            <a:pPr defTabSz="865188"/>
            <a:r>
              <a:rPr lang="ru-RU" sz="1300">
                <a:solidFill>
                  <a:srgbClr val="000000"/>
                </a:solidFill>
              </a:rPr>
              <a:t>В.Бондарев</a:t>
            </a:r>
            <a:r>
              <a:rPr lang="en-US" sz="1300">
                <a:solidFill>
                  <a:srgbClr val="000000"/>
                </a:solidFill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2pPr>
      <a:lvl3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3pPr>
      <a:lvl4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4pPr>
      <a:lvl5pPr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5pPr>
      <a:lvl6pPr marL="4572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ctr" defTabSz="830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11150" indent="-311150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73100" indent="-215900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</a:defRPr>
      </a:lvl2pPr>
      <a:lvl3pPr marL="1036638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3pPr>
      <a:lvl4pPr marL="1450975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4pPr>
      <a:lvl5pPr marL="18653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5pPr>
      <a:lvl6pPr marL="23225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6pPr>
      <a:lvl7pPr marL="27797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7pPr>
      <a:lvl8pPr marL="32369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8pPr>
      <a:lvl9pPr marL="3694113" indent="-206375" algn="l" defTabSz="830263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13731" name="Rectangle 1411"/>
          <p:cNvSpPr>
            <a:spLocks noChangeArrowheads="1"/>
          </p:cNvSpPr>
          <p:nvPr/>
        </p:nvSpPr>
        <p:spPr bwMode="auto">
          <a:xfrm>
            <a:off x="0" y="2976563"/>
            <a:ext cx="914400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39688" rIns="82550" bIns="39688" anchor="ctr"/>
          <a:lstStyle/>
          <a:p>
            <a:pPr algn="ctr" defTabSz="830263">
              <a:defRPr/>
            </a:pPr>
            <a:r>
              <a:rPr lang="ru-RU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(ООП)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3733" name="Rectangle 1413"/>
          <p:cNvSpPr>
            <a:spLocks noChangeArrowheads="1"/>
          </p:cNvSpPr>
          <p:nvPr/>
        </p:nvSpPr>
        <p:spPr bwMode="auto">
          <a:xfrm>
            <a:off x="0" y="1509713"/>
            <a:ext cx="914400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39688" rIns="82550" bIns="39688" anchor="ctr"/>
          <a:lstStyle/>
          <a:p>
            <a:pPr algn="ctr" defTabSz="830263">
              <a:defRPr/>
            </a:pPr>
            <a:r>
              <a:rPr lang="ru-RU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Курс лекций по дисциплине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1412"/>
          <p:cNvSpPr>
            <a:spLocks noChangeArrowheads="1"/>
          </p:cNvSpPr>
          <p:nvPr/>
        </p:nvSpPr>
        <p:spPr bwMode="auto">
          <a:xfrm>
            <a:off x="152400" y="498475"/>
            <a:ext cx="9144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39688" rIns="82550" bIns="39688" anchor="ctr"/>
          <a:lstStyle/>
          <a:p>
            <a:pPr algn="ctr" defTabSz="830263">
              <a:defRPr/>
            </a:pPr>
            <a:r>
              <a:rPr lang="ru-RU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Севастопольский государственный университет </a:t>
            </a:r>
            <a:br>
              <a:rPr lang="ru-RU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ru-RU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Кафедра информационных систем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63538" y="2147888"/>
            <a:ext cx="84169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>
            <a:lvl1pPr algn="ctr" defTabSz="83026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3026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2pPr>
            <a:lvl3pPr algn="ctr" defTabSz="83026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3pPr>
            <a:lvl4pPr algn="ctr" defTabSz="83026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4pPr>
            <a:lvl5pPr algn="ctr" defTabSz="83026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defTabSz="83026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defTabSz="83026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defTabSz="83026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defTabSz="830263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ru-RU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«ОБЪЕКТНО-ОРИЕНТИРОВАННОЕ ПРОГРАММИРОВАНИЕ"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Rectangle 1414"/>
          <p:cNvSpPr>
            <a:spLocks noChangeArrowheads="1"/>
          </p:cNvSpPr>
          <p:nvPr/>
        </p:nvSpPr>
        <p:spPr bwMode="auto">
          <a:xfrm>
            <a:off x="0" y="4570413"/>
            <a:ext cx="914400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550" tIns="39688" rIns="82550" bIns="39688" anchor="ctr"/>
          <a:lstStyle/>
          <a:p>
            <a:pPr algn="ctr" defTabSz="830263">
              <a:defRPr/>
            </a:pPr>
            <a:r>
              <a:rPr lang="ru-RU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Лектора: </a:t>
            </a:r>
            <a:r>
              <a:rPr lang="ru-RU" sz="18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Пелипас</a:t>
            </a:r>
            <a:r>
              <a:rPr lang="ru-RU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Всеволод Олегович</a:t>
            </a:r>
          </a:p>
          <a:p>
            <a:pPr algn="ctr" defTabSz="830263">
              <a:defRPr/>
            </a:pPr>
            <a:r>
              <a:rPr lang="ru-RU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   Сметанина Татьяна Ивановна</a:t>
            </a:r>
            <a:endParaRPr lang="en-US" sz="1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0163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>
                <a:solidFill>
                  <a:schemeClr val="tx2"/>
                </a:solidFill>
              </a:rPr>
              <a:t>Описание объектов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0" y="531813"/>
            <a:ext cx="91440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ru-RU" dirty="0">
                <a:latin typeface="Times New Roman" pitchFamily="18" charset="0"/>
              </a:rPr>
              <a:t>Конкретные переменные типа «класс» называются </a:t>
            </a:r>
            <a:r>
              <a:rPr lang="ru-RU" b="1" dirty="0">
                <a:solidFill>
                  <a:schemeClr val="tx2"/>
                </a:solidFill>
                <a:latin typeface="Times New Roman" pitchFamily="18" charset="0"/>
              </a:rPr>
              <a:t>экземплярами класса</a:t>
            </a:r>
            <a:r>
              <a:rPr lang="ru-RU" dirty="0">
                <a:latin typeface="Times New Roman" pitchFamily="18" charset="0"/>
              </a:rPr>
              <a:t>, или </a:t>
            </a:r>
            <a:r>
              <a:rPr lang="ru-RU" b="1" dirty="0">
                <a:solidFill>
                  <a:schemeClr val="tx2"/>
                </a:solidFill>
                <a:latin typeface="Times New Roman" pitchFamily="18" charset="0"/>
              </a:rPr>
              <a:t>объ­ектами</a:t>
            </a:r>
            <a:r>
              <a:rPr lang="ru-RU" dirty="0">
                <a:latin typeface="Times New Roman" pitchFamily="18" charset="0"/>
              </a:rPr>
              <a:t>. Время жизни и видимость объектов </a:t>
            </a:r>
            <a:r>
              <a:rPr lang="ru-RU" dirty="0" err="1">
                <a:latin typeface="Times New Roman" pitchFamily="18" charset="0"/>
              </a:rPr>
              <a:t>зави</a:t>
            </a:r>
            <a:r>
              <a:rPr lang="en-US" dirty="0">
                <a:latin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</a:rPr>
              <a:t>сит от вида и места их описания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и подчиняется общим правилам С+</a:t>
            </a:r>
            <a:r>
              <a:rPr lang="en-US" dirty="0">
                <a:latin typeface="Times New Roman" pitchFamily="18" charset="0"/>
              </a:rPr>
              <a:t>+</a:t>
            </a:r>
            <a:r>
              <a:rPr lang="ru-RU" dirty="0">
                <a:latin typeface="Times New Roman" pitchFamily="18" charset="0"/>
              </a:rPr>
              <a:t>: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student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ivanov</a:t>
            </a:r>
            <a:r>
              <a:rPr lang="en-US" b="1" dirty="0">
                <a:latin typeface="Times New Roman" pitchFamily="18" charset="0"/>
              </a:rPr>
              <a:t>;</a:t>
            </a:r>
            <a:r>
              <a:rPr lang="ru-RU" dirty="0">
                <a:latin typeface="Times New Roman" pitchFamily="18" charset="0"/>
              </a:rPr>
              <a:t> // Объект класса </a:t>
            </a:r>
            <a:r>
              <a:rPr lang="en-US" b="1" dirty="0">
                <a:latin typeface="Times New Roman" pitchFamily="18" charset="0"/>
              </a:rPr>
              <a:t>student</a:t>
            </a:r>
            <a:r>
              <a:rPr lang="ru-RU" dirty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student *st1= new student; </a:t>
            </a:r>
            <a:r>
              <a:rPr lang="ru-RU" dirty="0">
                <a:latin typeface="Times New Roman" pitchFamily="18" charset="0"/>
              </a:rPr>
              <a:t>// Указатель</a:t>
            </a:r>
            <a:endParaRPr lang="en-US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 student &amp;st2=</a:t>
            </a:r>
            <a:r>
              <a:rPr lang="en-US" b="1" dirty="0" err="1">
                <a:latin typeface="Times New Roman" pitchFamily="18" charset="0"/>
              </a:rPr>
              <a:t>ivanov</a:t>
            </a:r>
            <a:r>
              <a:rPr lang="en-US" b="1" dirty="0">
                <a:latin typeface="Times New Roman" pitchFamily="18" charset="0"/>
              </a:rPr>
              <a:t>;</a:t>
            </a:r>
            <a:r>
              <a:rPr lang="ru-RU" b="1" dirty="0">
                <a:latin typeface="Times New Roman" pitchFamily="18" charset="0"/>
              </a:rPr>
              <a:t>	</a:t>
            </a:r>
            <a:r>
              <a:rPr lang="ru-RU" dirty="0">
                <a:latin typeface="Times New Roman" pitchFamily="18" charset="0"/>
              </a:rPr>
              <a:t> // Ссылка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ru-RU" dirty="0">
                <a:latin typeface="Times New Roman" pitchFamily="18" charset="0"/>
              </a:rPr>
              <a:t>При создании каждого объекта выделяется память, достаточная для хранения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всех полей</a:t>
            </a:r>
            <a:r>
              <a:rPr lang="en-US" dirty="0">
                <a:latin typeface="Times New Roman" pitchFamily="18" charset="0"/>
              </a:rPr>
              <a:t>.</a:t>
            </a:r>
            <a:r>
              <a:rPr lang="ru-RU" dirty="0">
                <a:latin typeface="Times New Roman" pitchFamily="18" charset="0"/>
              </a:rPr>
              <a:t> Доступ к элементам объекта </a:t>
            </a:r>
            <a:r>
              <a:rPr lang="ru-RU" dirty="0" err="1">
                <a:latin typeface="Times New Roman" pitchFamily="18" charset="0"/>
              </a:rPr>
              <a:t>осуществля-ется</a:t>
            </a:r>
            <a:r>
              <a:rPr lang="ru-RU" dirty="0">
                <a:latin typeface="Times New Roman" pitchFamily="18" charset="0"/>
              </a:rPr>
              <a:t> через операцию . (точка) при обращении к элементу через имя объекта и операцию -&gt; при обращении через указатель, например: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float </a:t>
            </a:r>
            <a:r>
              <a:rPr lang="en-US" b="1" dirty="0" err="1">
                <a:latin typeface="Times New Roman" pitchFamily="18" charset="0"/>
              </a:rPr>
              <a:t>sr</a:t>
            </a:r>
            <a:r>
              <a:rPr lang="en-US" b="1" dirty="0">
                <a:latin typeface="Times New Roman" pitchFamily="18" charset="0"/>
              </a:rPr>
              <a:t>=</a:t>
            </a:r>
            <a:r>
              <a:rPr lang="en-US" b="1" dirty="0" err="1">
                <a:latin typeface="Times New Roman" pitchFamily="18" charset="0"/>
              </a:rPr>
              <a:t>ivanov.sr_ball</a:t>
            </a:r>
            <a:r>
              <a:rPr lang="en-US" b="1" dirty="0">
                <a:latin typeface="Times New Roman" pitchFamily="18" charset="0"/>
              </a:rPr>
              <a:t>()</a:t>
            </a:r>
            <a:r>
              <a:rPr lang="ru-RU" b="1" dirty="0">
                <a:latin typeface="Times New Roman" pitchFamily="18" charset="0"/>
              </a:rPr>
              <a:t>;</a:t>
            </a:r>
            <a:r>
              <a:rPr lang="en-US" b="1" dirty="0">
                <a:latin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</a:rPr>
              <a:t>cout</a:t>
            </a:r>
            <a:r>
              <a:rPr lang="en-US" b="1" dirty="0" smtClean="0">
                <a:latin typeface="Times New Roman" pitchFamily="18" charset="0"/>
              </a:rPr>
              <a:t>&lt;&lt;</a:t>
            </a:r>
            <a:r>
              <a:rPr lang="en-US" b="1" dirty="0" err="1" smtClean="0">
                <a:latin typeface="Times New Roman" pitchFamily="18" charset="0"/>
              </a:rPr>
              <a:t>ivanov.sr_ball</a:t>
            </a:r>
            <a:r>
              <a:rPr lang="en-US" b="1" dirty="0" smtClean="0">
                <a:latin typeface="Times New Roman" pitchFamily="18" charset="0"/>
              </a:rPr>
              <a:t>()&lt;&lt;</a:t>
            </a:r>
            <a:r>
              <a:rPr lang="en-US" b="1" dirty="0" err="1" smtClean="0">
                <a:latin typeface="Times New Roman" pitchFamily="18" charset="0"/>
              </a:rPr>
              <a:t>endl</a:t>
            </a:r>
            <a:r>
              <a:rPr lang="en-US" b="1" dirty="0" smtClean="0">
                <a:latin typeface="Times New Roman" pitchFamily="18" charset="0"/>
              </a:rPr>
              <a:t>;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&lt;&lt;st1-&gt;</a:t>
            </a:r>
            <a:r>
              <a:rPr lang="en-US" b="1" dirty="0" err="1">
                <a:latin typeface="Times New Roman" pitchFamily="18" charset="0"/>
              </a:rPr>
              <a:t>sr_ball</a:t>
            </a:r>
            <a:r>
              <a:rPr lang="en-US" b="1" dirty="0">
                <a:latin typeface="Times New Roman" pitchFamily="18" charset="0"/>
              </a:rPr>
              <a:t>()&lt;&lt;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&lt;&lt;st2.sr_ball()&lt;&lt;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ru-RU" dirty="0" smtClean="0">
                <a:latin typeface="Times New Roman" pitchFamily="18" charset="0"/>
              </a:rPr>
              <a:t>	Обратиться </a:t>
            </a:r>
            <a:r>
              <a:rPr lang="ru-RU" dirty="0">
                <a:latin typeface="Times New Roman" pitchFamily="18" charset="0"/>
              </a:rPr>
              <a:t>таким образом можно только к элементам со </a:t>
            </a:r>
            <a:r>
              <a:rPr lang="ru-RU" dirty="0" smtClean="0">
                <a:latin typeface="Times New Roman" pitchFamily="18" charset="0"/>
              </a:rPr>
              <a:t>спецификатором </a:t>
            </a:r>
            <a:r>
              <a:rPr lang="ru-RU" b="1" dirty="0">
                <a:solidFill>
                  <a:schemeClr val="tx2"/>
                </a:solidFill>
                <a:latin typeface="Times New Roman" pitchFamily="18" charset="0"/>
              </a:rPr>
              <a:t>р</a:t>
            </a:r>
            <a:r>
              <a:rPr lang="en-US" b="1" dirty="0" err="1">
                <a:solidFill>
                  <a:schemeClr val="tx2"/>
                </a:solidFill>
                <a:latin typeface="Times New Roman" pitchFamily="18" charset="0"/>
              </a:rPr>
              <a:t>ubli</a:t>
            </a:r>
            <a:r>
              <a:rPr lang="ru-RU" b="1" dirty="0">
                <a:solidFill>
                  <a:schemeClr val="tx2"/>
                </a:solidFill>
                <a:latin typeface="Times New Roman" pitchFamily="18" charset="0"/>
              </a:rPr>
              <a:t>c</a:t>
            </a:r>
            <a:r>
              <a:rPr lang="ru-RU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0163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>
                <a:solidFill>
                  <a:schemeClr val="tx2"/>
                </a:solidFill>
              </a:rPr>
              <a:t>Описание объектов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0" y="531813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ru-RU" dirty="0">
                <a:latin typeface="Times New Roman" pitchFamily="18" charset="0"/>
              </a:rPr>
              <a:t>Получить или изменить значения элементов со спецификатором </a:t>
            </a:r>
            <a:r>
              <a:rPr lang="ru-RU" b="1" dirty="0" err="1">
                <a:solidFill>
                  <a:schemeClr val="tx2"/>
                </a:solidFill>
                <a:latin typeface="Times New Roman" pitchFamily="18" charset="0"/>
              </a:rPr>
              <a:t>private</a:t>
            </a:r>
            <a:r>
              <a:rPr lang="ru-RU" dirty="0">
                <a:latin typeface="Times New Roman" pitchFamily="18" charset="0"/>
              </a:rPr>
              <a:t> можно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только через обращение к соответствующим </a:t>
            </a:r>
            <a:r>
              <a:rPr lang="ru-RU" dirty="0" err="1" smtClean="0">
                <a:latin typeface="Times New Roman" pitchFamily="18" charset="0"/>
              </a:rPr>
              <a:t>мето</a:t>
            </a:r>
            <a:r>
              <a:rPr lang="ru-RU" dirty="0" smtClean="0">
                <a:latin typeface="Times New Roman" pitchFamily="18" charset="0"/>
              </a:rPr>
              <a:t>-дам.</a:t>
            </a:r>
            <a:endParaRPr lang="en-US" dirty="0" smtClean="0">
              <a:latin typeface="Times New Roman" pitchFamily="18" charset="0"/>
            </a:endParaRPr>
          </a:p>
          <a:p>
            <a:pPr marL="0" lvl="1"/>
            <a:r>
              <a:rPr lang="ru-RU" u="sng" dirty="0" smtClean="0">
                <a:latin typeface="Times New Roman" pitchFamily="18" charset="0"/>
              </a:rPr>
              <a:t>Пример1:</a:t>
            </a:r>
            <a:r>
              <a:rPr lang="ru-RU" dirty="0" smtClean="0">
                <a:latin typeface="Times New Roman" pitchFamily="18" charset="0"/>
              </a:rPr>
              <a:t> создадим класс </a:t>
            </a:r>
            <a:r>
              <a:rPr lang="en-US" b="1" dirty="0" err="1" smtClean="0">
                <a:latin typeface="Times New Roman" pitchFamily="18" charset="0"/>
              </a:rPr>
              <a:t>class_a</a:t>
            </a:r>
            <a:r>
              <a:rPr lang="ru-RU" dirty="0" smtClean="0">
                <a:latin typeface="Times New Roman" pitchFamily="18" charset="0"/>
              </a:rPr>
              <a:t>: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class </a:t>
            </a:r>
            <a:r>
              <a:rPr lang="en-US" b="1" dirty="0" err="1" smtClean="0">
                <a:latin typeface="Times New Roman" pitchFamily="18" charset="0"/>
              </a:rPr>
              <a:t>class_a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  <a:r>
              <a:rPr lang="ru-RU" b="1" dirty="0" smtClean="0">
                <a:latin typeface="Times New Roman" pitchFamily="18" charset="0"/>
              </a:rPr>
              <a:t>		</a:t>
            </a:r>
            <a:r>
              <a:rPr lang="en-US" b="1" dirty="0">
                <a:latin typeface="+mn-lt"/>
              </a:rPr>
              <a:t>//</a:t>
            </a:r>
            <a:r>
              <a:rPr lang="ru-RU" b="1" dirty="0">
                <a:latin typeface="+mn-lt"/>
              </a:rPr>
              <a:t>по </a:t>
            </a:r>
            <a:r>
              <a:rPr lang="ru-RU" b="1" dirty="0" smtClean="0">
                <a:latin typeface="+mn-lt"/>
              </a:rPr>
              <a:t>умолчанию </a:t>
            </a:r>
            <a:r>
              <a:rPr lang="en-US" b="1" dirty="0" smtClean="0">
                <a:latin typeface="+mn-lt"/>
              </a:rPr>
              <a:t>private</a:t>
            </a:r>
            <a:endParaRPr lang="ru-RU" b="1" dirty="0">
              <a:latin typeface="+mn-lt"/>
            </a:endParaRPr>
          </a:p>
          <a:p>
            <a:pPr marL="0" lvl="1"/>
            <a:r>
              <a:rPr lang="ru-RU" b="1" dirty="0" smtClean="0">
                <a:latin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   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void f(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_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) {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=_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;} //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!!!!!</a:t>
            </a:r>
          </a:p>
          <a:p>
            <a:pPr marL="0" lvl="1"/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};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main()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class_a</a:t>
            </a:r>
            <a:r>
              <a:rPr lang="en-US" b="1" dirty="0" smtClean="0">
                <a:latin typeface="Times New Roman" pitchFamily="18" charset="0"/>
              </a:rPr>
              <a:t> ob1;</a:t>
            </a:r>
            <a:r>
              <a:rPr lang="ru-RU" b="1" dirty="0" smtClean="0">
                <a:latin typeface="Times New Roman" pitchFamily="18" charset="0"/>
              </a:rPr>
              <a:t> // создадим объект </a:t>
            </a:r>
            <a:endParaRPr lang="en-US" b="1" dirty="0" smtClean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ob1.i=10;</a:t>
            </a:r>
            <a:r>
              <a:rPr lang="ru-RU" b="1" dirty="0" smtClean="0">
                <a:latin typeface="Times New Roman" pitchFamily="18" charset="0"/>
              </a:rPr>
              <a:t> // нельзя, т.к. 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 - private</a:t>
            </a:r>
          </a:p>
          <a:p>
            <a:pPr marL="0" lvl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   ob1.f(10);</a:t>
            </a:r>
            <a:r>
              <a:rPr lang="ru-RU" b="1" dirty="0" smtClean="0">
                <a:latin typeface="Times New Roman" pitchFamily="18" charset="0"/>
              </a:rPr>
              <a:t> // нельзя, т.к. </a:t>
            </a:r>
            <a:r>
              <a:rPr lang="en-US" b="1" dirty="0" smtClean="0">
                <a:latin typeface="Times New Roman" pitchFamily="18" charset="0"/>
              </a:rPr>
              <a:t>f() - private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}</a:t>
            </a:r>
          </a:p>
          <a:p>
            <a:pPr marL="0" lvl="1"/>
            <a:r>
              <a:rPr lang="ru-RU" dirty="0" smtClean="0">
                <a:latin typeface="Times New Roman" pitchFamily="18" charset="0"/>
              </a:rPr>
              <a:t>Исправим: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2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62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0163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>
                <a:solidFill>
                  <a:schemeClr val="tx2"/>
                </a:solidFill>
              </a:rPr>
              <a:t>Описание объектов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0" y="531813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en-US" b="1" dirty="0" smtClean="0">
                <a:latin typeface="Times New Roman" pitchFamily="18" charset="0"/>
              </a:rPr>
              <a:t>class </a:t>
            </a:r>
            <a:r>
              <a:rPr lang="en-US" b="1" dirty="0" err="1" smtClean="0">
                <a:latin typeface="Times New Roman" pitchFamily="18" charset="0"/>
              </a:rPr>
              <a:t>class_a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  <a:endParaRPr lang="ru-RU" b="1" dirty="0" smtClean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</a:rPr>
              <a:t>public:</a:t>
            </a:r>
            <a:r>
              <a:rPr lang="ru-RU" b="1" dirty="0" smtClean="0">
                <a:latin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;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   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void f(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_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) {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=_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;}</a:t>
            </a:r>
          </a:p>
          <a:p>
            <a:pPr marL="0" lvl="1"/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};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main()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</a:endParaRPr>
          </a:p>
          <a:p>
            <a:pPr marL="0" lvl="1"/>
            <a:r>
              <a:rPr lang="ru-RU" b="1" dirty="0">
                <a:latin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</a:rPr>
              <a:t>class_a</a:t>
            </a:r>
            <a:r>
              <a:rPr lang="en-US" b="1" dirty="0" smtClean="0">
                <a:latin typeface="Times New Roman" pitchFamily="18" charset="0"/>
              </a:rPr>
              <a:t> ob1;</a:t>
            </a:r>
            <a:r>
              <a:rPr lang="ru-RU" b="1" dirty="0" smtClean="0">
                <a:latin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   ob1.i=10;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 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   ob1.f(10);}</a:t>
            </a:r>
          </a:p>
          <a:p>
            <a:pPr marL="0" lvl="1"/>
            <a:r>
              <a:rPr lang="ru-RU" dirty="0" smtClean="0">
                <a:latin typeface="Times New Roman" pitchFamily="18" charset="0"/>
              </a:rPr>
              <a:t>Не стоит поля делать общедоступными, поэтому правильный вариант: 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class </a:t>
            </a:r>
            <a:r>
              <a:rPr lang="en-US" b="1" dirty="0" err="1" smtClean="0">
                <a:latin typeface="Times New Roman" pitchFamily="18" charset="0"/>
              </a:rPr>
              <a:t>class_a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  <a:endParaRPr lang="ru-RU" b="1" dirty="0" smtClean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</a:rPr>
              <a:t>private: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;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 </a:t>
            </a:r>
            <a:endParaRPr lang="ru-RU" b="1" dirty="0" smtClean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</a:rPr>
              <a:t>public: 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void f(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_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) {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=_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;}</a:t>
            </a:r>
          </a:p>
          <a:p>
            <a:pPr marL="0" lvl="1"/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};</a:t>
            </a:r>
          </a:p>
          <a:p>
            <a:pPr marL="0" lvl="1"/>
            <a:r>
              <a:rPr lang="ru-RU" dirty="0" smtClean="0">
                <a:latin typeface="Times New Roman" pitchFamily="18" charset="0"/>
              </a:rPr>
              <a:t>Обращение к данным через методы позволяет достичь полного контроля (проверка допустимых значений, проверка возможности присваивания).</a:t>
            </a: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82243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2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2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0163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>
                <a:solidFill>
                  <a:schemeClr val="tx2"/>
                </a:solidFill>
              </a:rPr>
              <a:t>Описание объектов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0" y="531813"/>
            <a:ext cx="91440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ru-RU" dirty="0" smtClean="0">
                <a:latin typeface="Times New Roman" pitchFamily="18" charset="0"/>
              </a:rPr>
              <a:t>Метод класса может быть описан </a:t>
            </a:r>
            <a:r>
              <a:rPr lang="en-US" b="1" dirty="0" smtClean="0">
                <a:latin typeface="Times New Roman" pitchFamily="18" charset="0"/>
              </a:rPr>
              <a:t>private</a:t>
            </a:r>
            <a:r>
              <a:rPr lang="ru-RU" dirty="0" smtClean="0">
                <a:latin typeface="Times New Roman" pitchFamily="18" charset="0"/>
              </a:rPr>
              <a:t>, но тогда он доступен для вызова только из методов этого же класса.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class </a:t>
            </a:r>
            <a:r>
              <a:rPr lang="en-US" b="1" dirty="0" err="1" smtClean="0">
                <a:latin typeface="Times New Roman" pitchFamily="18" charset="0"/>
              </a:rPr>
              <a:t>class_a</a:t>
            </a: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  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;</a:t>
            </a:r>
            <a:r>
              <a:rPr lang="ru-RU" b="1" dirty="0" smtClean="0">
                <a:latin typeface="Times New Roman" pitchFamily="18" charset="0"/>
              </a:rPr>
              <a:t>		// по умолчанию </a:t>
            </a:r>
            <a:r>
              <a:rPr lang="en-US" b="1" dirty="0" smtClean="0">
                <a:latin typeface="Times New Roman" pitchFamily="18" charset="0"/>
              </a:rPr>
              <a:t>private</a:t>
            </a:r>
          </a:p>
          <a:p>
            <a:pPr marL="0" lvl="1"/>
            <a:r>
              <a:rPr lang="ru-RU" b="1" dirty="0" smtClean="0">
                <a:latin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</a:rPr>
              <a:t>void f1(){</a:t>
            </a:r>
            <a:r>
              <a:rPr lang="en-US" b="1" dirty="0" err="1" smtClean="0">
                <a:latin typeface="Times New Roman" pitchFamily="18" charset="0"/>
              </a:rPr>
              <a:t>cout</a:t>
            </a:r>
            <a:r>
              <a:rPr lang="en-US" b="1" dirty="0" smtClean="0">
                <a:latin typeface="Times New Roman" pitchFamily="18" charset="0"/>
              </a:rPr>
              <a:t>&lt;&lt;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;}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  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</a:rPr>
              <a:t>public: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   void f2(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_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) {</a:t>
            </a:r>
            <a:endParaRPr lang="ru-RU" b="1" dirty="0" smtClean="0">
              <a:latin typeface="Times New Roman" pitchFamily="18" charset="0"/>
            </a:endParaRPr>
          </a:p>
          <a:p>
            <a:pPr marL="0" lvl="1"/>
            <a:r>
              <a:rPr lang="ru-RU" b="1" dirty="0">
                <a:latin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</a:rPr>
              <a:t>		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=_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;</a:t>
            </a:r>
            <a:r>
              <a:rPr lang="ru-RU" b="1" dirty="0" smtClean="0">
                <a:latin typeface="Times New Roman" pitchFamily="18" charset="0"/>
              </a:rPr>
              <a:t> </a:t>
            </a:r>
          </a:p>
          <a:p>
            <a:pPr marL="0" lvl="1"/>
            <a:r>
              <a:rPr lang="ru-RU" b="1" dirty="0">
                <a:latin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</a:rPr>
              <a:t>f1();</a:t>
            </a:r>
            <a:r>
              <a:rPr lang="ru-RU" b="1" dirty="0" smtClean="0">
                <a:latin typeface="Times New Roman" pitchFamily="18" charset="0"/>
              </a:rPr>
              <a:t> // вызов защищенного метода </a:t>
            </a:r>
            <a:r>
              <a:rPr lang="en-US" b="1" dirty="0" smtClean="0">
                <a:latin typeface="Times New Roman" pitchFamily="18" charset="0"/>
              </a:rPr>
              <a:t>f1</a:t>
            </a:r>
            <a:r>
              <a:rPr lang="ru-RU" b="1" dirty="0" smtClean="0">
                <a:latin typeface="Times New Roman" pitchFamily="18" charset="0"/>
              </a:rPr>
              <a:t>()</a:t>
            </a:r>
          </a:p>
          <a:p>
            <a:pPr marL="0" lvl="1"/>
            <a:r>
              <a:rPr lang="ru-RU" b="1" dirty="0">
                <a:latin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</a:rPr>
              <a:t>	        </a:t>
            </a:r>
            <a:r>
              <a:rPr lang="en-US" b="1" dirty="0" smtClean="0">
                <a:latin typeface="Times New Roman" pitchFamily="18" charset="0"/>
              </a:rPr>
              <a:t>}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};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main()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class_a</a:t>
            </a:r>
            <a:r>
              <a:rPr lang="en-US" b="1" dirty="0" smtClean="0">
                <a:latin typeface="Times New Roman" pitchFamily="18" charset="0"/>
              </a:rPr>
              <a:t> ob1;</a:t>
            </a:r>
            <a:endParaRPr lang="ru-RU" b="1" dirty="0" smtClean="0">
              <a:latin typeface="Times New Roman" pitchFamily="18" charset="0"/>
            </a:endParaRPr>
          </a:p>
          <a:p>
            <a:pPr marL="0" lvl="1"/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 ob1.f2(12);</a:t>
            </a:r>
            <a:r>
              <a:rPr lang="ru-RU" b="1" dirty="0" smtClean="0">
                <a:latin typeface="Times New Roman" pitchFamily="18" charset="0"/>
              </a:rPr>
              <a:t> // допустимо</a:t>
            </a:r>
            <a:endParaRPr lang="en-US" b="1" dirty="0" smtClean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 ob1.f1();</a:t>
            </a:r>
            <a:r>
              <a:rPr lang="ru-RU" b="1" dirty="0" smtClean="0">
                <a:latin typeface="Times New Roman" pitchFamily="18" charset="0"/>
              </a:rPr>
              <a:t>  // недопустимо</a:t>
            </a:r>
            <a:endParaRPr lang="en-US" b="1" dirty="0" smtClean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}</a:t>
            </a:r>
          </a:p>
          <a:p>
            <a:pPr marL="0" lvl="1"/>
            <a:endParaRPr lang="ru-RU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2708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2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2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2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62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62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174625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>
                <a:solidFill>
                  <a:schemeClr val="tx2"/>
                </a:solidFill>
              </a:rPr>
              <a:t>Указатель</a:t>
            </a:r>
            <a:r>
              <a:rPr lang="en-US" sz="2800" b="1">
                <a:solidFill>
                  <a:schemeClr val="tx2"/>
                </a:solidFill>
              </a:rPr>
              <a:t> this</a:t>
            </a:r>
            <a:endParaRPr lang="en-US" sz="2800" b="1">
              <a:solidFill>
                <a:srgbClr val="000066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246062" y="950495"/>
            <a:ext cx="88979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ru-RU" dirty="0">
                <a:latin typeface="Times New Roman" pitchFamily="18" charset="0"/>
              </a:rPr>
              <a:t>Каждый объект содержит свой экземпляр полей класса. Методы класса находят­ся в памяти в единственном экземпляре и используются всеми объектами совме­стно, поэтому необходимо обеспечить работу методов с полями именно того объ­екта, для которого они были вызваны. Это обеспечивается передачей в функцию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скрытого параметра </a:t>
            </a:r>
            <a:r>
              <a:rPr lang="ru-RU" dirty="0" err="1">
                <a:latin typeface="Times New Roman" pitchFamily="18" charset="0"/>
              </a:rPr>
              <a:t>this</a:t>
            </a:r>
            <a:r>
              <a:rPr lang="ru-RU" dirty="0">
                <a:latin typeface="Times New Roman" pitchFamily="18" charset="0"/>
              </a:rPr>
              <a:t>, в котором хранится константный указатель на вызвав­ший функцию объект. Указатель </a:t>
            </a:r>
            <a:r>
              <a:rPr lang="ru-RU" dirty="0" err="1">
                <a:latin typeface="Times New Roman" pitchFamily="18" charset="0"/>
              </a:rPr>
              <a:t>this</a:t>
            </a:r>
            <a:r>
              <a:rPr lang="ru-RU" dirty="0">
                <a:latin typeface="Times New Roman" pitchFamily="18" charset="0"/>
              </a:rPr>
              <a:t> неявно используется внутри метода для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ссылок на элементы объекта. В явном виде этот указатель применяется в основ­ном для возвращения из метода указателя (</a:t>
            </a:r>
            <a:r>
              <a:rPr lang="ru-RU" dirty="0" err="1">
                <a:latin typeface="Times New Roman" pitchFamily="18" charset="0"/>
              </a:rPr>
              <a:t>return</a:t>
            </a:r>
            <a:r>
              <a:rPr lang="ru-RU" dirty="0">
                <a:latin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</a:rPr>
              <a:t>this</a:t>
            </a:r>
            <a:r>
              <a:rPr lang="ru-RU" dirty="0">
                <a:latin typeface="Times New Roman" pitchFamily="18" charset="0"/>
              </a:rPr>
              <a:t>;) или ссылки (</a:t>
            </a:r>
            <a:r>
              <a:rPr lang="ru-RU" dirty="0" err="1" smtClean="0">
                <a:latin typeface="Times New Roman" pitchFamily="18" charset="0"/>
              </a:rPr>
              <a:t>return</a:t>
            </a:r>
            <a:r>
              <a:rPr lang="ru-RU" dirty="0" smtClean="0">
                <a:latin typeface="Times New Roman" pitchFamily="18" charset="0"/>
              </a:rPr>
              <a:t> *</a:t>
            </a:r>
            <a:r>
              <a:rPr lang="ru-RU" dirty="0" err="1" smtClean="0">
                <a:latin typeface="Times New Roman" pitchFamily="18" charset="0"/>
              </a:rPr>
              <a:t>this</a:t>
            </a:r>
            <a:r>
              <a:rPr lang="ru-RU" dirty="0">
                <a:latin typeface="Times New Roman" pitchFamily="18" charset="0"/>
              </a:rPr>
              <a:t>;) на вызвавший объект.</a:t>
            </a:r>
          </a:p>
          <a:p>
            <a:pPr marL="0" lvl="1"/>
            <a:r>
              <a:rPr lang="ru-RU" dirty="0" smtClean="0">
                <a:latin typeface="Times New Roman" pitchFamily="18" charset="0"/>
              </a:rPr>
              <a:t>Работу с </a:t>
            </a:r>
            <a:r>
              <a:rPr lang="en-US" dirty="0" smtClean="0">
                <a:latin typeface="Times New Roman" pitchFamily="18" charset="0"/>
              </a:rPr>
              <a:t>this</a:t>
            </a:r>
            <a:r>
              <a:rPr lang="ru-RU" dirty="0" smtClean="0">
                <a:latin typeface="Times New Roman" pitchFamily="18" charset="0"/>
              </a:rPr>
              <a:t> рассмотрим более подробно позже.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598488" y="160338"/>
            <a:ext cx="7772400" cy="503237"/>
          </a:xfrm>
        </p:spPr>
        <p:txBody>
          <a:bodyPr/>
          <a:lstStyle/>
          <a:p>
            <a:r>
              <a:rPr lang="ru-RU" b="1" smtClean="0"/>
              <a:t>Конструкторы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0" y="669089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216000" eaLnBrk="1" hangingPunct="1">
              <a:defRPr/>
            </a:pPr>
            <a:r>
              <a:rPr lang="ru-RU" dirty="0" smtClean="0">
                <a:latin typeface="+mn-lt"/>
              </a:rPr>
              <a:t>В каждом классе есть хотя бы один метод, имя которого совпадает с именем клас­са. Он называется </a:t>
            </a:r>
            <a:r>
              <a:rPr lang="ru-RU" b="1" dirty="0" smtClean="0">
                <a:solidFill>
                  <a:schemeClr val="tx2"/>
                </a:solidFill>
                <a:latin typeface="+mn-lt"/>
              </a:rPr>
              <a:t>конструктором</a:t>
            </a:r>
            <a:r>
              <a:rPr lang="ru-RU" dirty="0" smtClean="0">
                <a:latin typeface="+mn-lt"/>
              </a:rPr>
              <a:t> и вызывается авто-</a:t>
            </a:r>
            <a:r>
              <a:rPr lang="ru-RU" dirty="0" err="1" smtClean="0">
                <a:latin typeface="+mn-lt"/>
              </a:rPr>
              <a:t>матически</a:t>
            </a:r>
            <a:r>
              <a:rPr lang="ru-RU" dirty="0" smtClean="0">
                <a:latin typeface="+mn-lt"/>
              </a:rPr>
              <a:t> при создании объекта класса. </a:t>
            </a:r>
          </a:p>
          <a:p>
            <a:pPr marL="0" indent="216000" eaLnBrk="1" hangingPunct="1">
              <a:defRPr/>
            </a:pPr>
            <a:r>
              <a:rPr lang="ru-RU" dirty="0" smtClean="0">
                <a:latin typeface="+mn-lt"/>
              </a:rPr>
              <a:t>Конструктор предназначен для инициализации объекта и выделения памяти. Рассмотрим на примере описания класса</a:t>
            </a:r>
            <a:r>
              <a:rPr lang="en-US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book</a:t>
            </a:r>
            <a:r>
              <a:rPr lang="ru-RU" dirty="0" smtClean="0">
                <a:latin typeface="+mn-lt"/>
              </a:rPr>
              <a:t>:</a:t>
            </a:r>
          </a:p>
          <a:p>
            <a:pPr marL="0" indent="216000" eaLnBrk="1" hangingPunct="1">
              <a:defRPr/>
            </a:pPr>
            <a:r>
              <a:rPr lang="en-US" b="1" dirty="0" smtClean="0">
                <a:latin typeface="+mn-lt"/>
                <a:cs typeface="Courier New" pitchFamily="49" charset="0"/>
              </a:rPr>
              <a:t>class book</a:t>
            </a:r>
            <a:r>
              <a:rPr lang="ru-RU" b="1" dirty="0" smtClean="0">
                <a:latin typeface="+mn-lt"/>
                <a:cs typeface="Courier New" pitchFamily="49" charset="0"/>
              </a:rPr>
              <a:t> {</a:t>
            </a:r>
          </a:p>
          <a:p>
            <a:pPr marL="0" indent="216000" eaLnBrk="1" hangingPunct="1">
              <a:defRPr/>
            </a:pPr>
            <a:r>
              <a:rPr lang="ru-RU" b="1" dirty="0" smtClean="0">
                <a:latin typeface="+mn-lt"/>
                <a:cs typeface="Courier New" pitchFamily="49" charset="0"/>
              </a:rPr>
              <a:t>       </a:t>
            </a:r>
            <a:r>
              <a:rPr lang="en-US" b="1" dirty="0" smtClean="0">
                <a:latin typeface="+mn-lt"/>
                <a:cs typeface="Courier New" pitchFamily="49" charset="0"/>
              </a:rPr>
              <a:t>char name[30];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  <a:cs typeface="Courier New" pitchFamily="49" charset="0"/>
              </a:rPr>
              <a:t>	    </a:t>
            </a:r>
            <a:r>
              <a:rPr lang="en-US" b="1" dirty="0" err="1" smtClean="0">
                <a:latin typeface="+mn-lt"/>
                <a:cs typeface="Courier New" pitchFamily="49" charset="0"/>
              </a:rPr>
              <a:t>int</a:t>
            </a:r>
            <a:r>
              <a:rPr lang="en-US" b="1" dirty="0" smtClean="0">
                <a:latin typeface="+mn-lt"/>
                <a:cs typeface="Courier New" pitchFamily="49" charset="0"/>
              </a:rPr>
              <a:t> pages;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  <a:cs typeface="Courier New" pitchFamily="49" charset="0"/>
              </a:rPr>
              <a:t> public: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book()</a:t>
            </a:r>
            <a:r>
              <a:rPr lang="en-US" b="1" dirty="0" smtClean="0">
                <a:latin typeface="+mn-lt"/>
                <a:cs typeface="Courier New" pitchFamily="49" charset="0"/>
              </a:rPr>
              <a:t> {</a:t>
            </a:r>
            <a:r>
              <a:rPr lang="en-US" b="1" dirty="0" err="1">
                <a:latin typeface="+mn-lt"/>
                <a:cs typeface="Courier New" pitchFamily="49" charset="0"/>
              </a:rPr>
              <a:t>strcpy</a:t>
            </a:r>
            <a:r>
              <a:rPr lang="en-US" b="1" dirty="0">
                <a:latin typeface="+mn-lt"/>
                <a:cs typeface="Courier New" pitchFamily="49" charset="0"/>
              </a:rPr>
              <a:t>(name</a:t>
            </a:r>
            <a:r>
              <a:rPr lang="en-US" b="1" dirty="0" smtClean="0">
                <a:latin typeface="+mn-lt"/>
                <a:cs typeface="Courier New" pitchFamily="49" charset="0"/>
              </a:rPr>
              <a:t>,“</a:t>
            </a:r>
            <a:r>
              <a:rPr lang="ru-RU" b="1" dirty="0" smtClean="0">
                <a:latin typeface="+mn-lt"/>
                <a:cs typeface="Courier New" pitchFamily="49" charset="0"/>
              </a:rPr>
              <a:t>\</a:t>
            </a:r>
            <a:r>
              <a:rPr lang="en-US" b="1" dirty="0" smtClean="0">
                <a:latin typeface="+mn-lt"/>
                <a:cs typeface="Courier New" pitchFamily="49" charset="0"/>
              </a:rPr>
              <a:t>0”);</a:t>
            </a:r>
            <a:r>
              <a:rPr lang="en-US" b="1" dirty="0">
                <a:latin typeface="+mn-lt"/>
                <a:cs typeface="Courier New" pitchFamily="49" charset="0"/>
              </a:rPr>
              <a:t> </a:t>
            </a:r>
            <a:r>
              <a:rPr lang="en-US" b="1" dirty="0" smtClean="0">
                <a:latin typeface="+mn-lt"/>
                <a:cs typeface="Courier New" pitchFamily="49" charset="0"/>
              </a:rPr>
              <a:t>pages=0;} </a:t>
            </a:r>
            <a:r>
              <a:rPr lang="en-US" dirty="0" smtClean="0">
                <a:latin typeface="+mn-lt"/>
                <a:cs typeface="Courier New" pitchFamily="49" charset="0"/>
              </a:rPr>
              <a:t>//</a:t>
            </a:r>
            <a:r>
              <a:rPr lang="ru-RU" dirty="0" smtClean="0">
                <a:latin typeface="+mn-lt"/>
                <a:cs typeface="Courier New" pitchFamily="49" charset="0"/>
              </a:rPr>
              <a:t>конструктор без параметров</a:t>
            </a:r>
            <a:endParaRPr lang="en-US" dirty="0" smtClean="0">
              <a:latin typeface="+mn-lt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book(char *_name, </a:t>
            </a:r>
            <a:r>
              <a:rPr lang="en-US" b="1" dirty="0" err="1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 _pages</a:t>
            </a:r>
            <a:r>
              <a:rPr lang="ru-RU" b="1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=100</a:t>
            </a:r>
            <a:r>
              <a:rPr lang="en-US" b="1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)</a:t>
            </a:r>
            <a:r>
              <a:rPr lang="en-US" b="1" dirty="0" smtClean="0">
                <a:latin typeface="+mn-lt"/>
                <a:cs typeface="Courier New" pitchFamily="49" charset="0"/>
              </a:rPr>
              <a:t>; </a:t>
            </a:r>
            <a:r>
              <a:rPr lang="en-US" dirty="0">
                <a:latin typeface="+mn-lt"/>
                <a:cs typeface="Courier New" pitchFamily="49" charset="0"/>
              </a:rPr>
              <a:t>//</a:t>
            </a:r>
            <a:r>
              <a:rPr lang="ru-RU" dirty="0">
                <a:latin typeface="+mn-lt"/>
                <a:cs typeface="Courier New" pitchFamily="49" charset="0"/>
              </a:rPr>
              <a:t>конструктор </a:t>
            </a:r>
            <a:r>
              <a:rPr lang="ru-RU" dirty="0" smtClean="0">
                <a:latin typeface="+mn-lt"/>
                <a:cs typeface="Courier New" pitchFamily="49" charset="0"/>
              </a:rPr>
              <a:t>с параметрами</a:t>
            </a:r>
            <a:endParaRPr lang="en-US" b="1" dirty="0" smtClean="0">
              <a:latin typeface="+mn-lt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  <a:cs typeface="Courier New" pitchFamily="49" charset="0"/>
              </a:rPr>
              <a:t>};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tx2"/>
                </a:solidFill>
                <a:latin typeface="+mn-lt"/>
                <a:cs typeface="Courier New" pitchFamily="49" charset="0"/>
              </a:rPr>
              <a:t>  book::book</a:t>
            </a:r>
            <a:r>
              <a:rPr lang="en-US" b="1" dirty="0">
                <a:solidFill>
                  <a:schemeClr val="tx2"/>
                </a:solidFill>
                <a:latin typeface="+mn-lt"/>
                <a:cs typeface="Courier New" pitchFamily="49" charset="0"/>
              </a:rPr>
              <a:t>(char *_name, </a:t>
            </a:r>
            <a:r>
              <a:rPr lang="en-US" b="1" dirty="0" err="1">
                <a:solidFill>
                  <a:schemeClr val="tx2"/>
                </a:solidFill>
                <a:latin typeface="+mn-lt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2"/>
                </a:solidFill>
                <a:latin typeface="+mn-lt"/>
                <a:cs typeface="Courier New" pitchFamily="49" charset="0"/>
              </a:rPr>
              <a:t> _pages)</a:t>
            </a:r>
            <a:r>
              <a:rPr lang="en-US" b="1" dirty="0">
                <a:latin typeface="+mn-lt"/>
                <a:cs typeface="Courier New" pitchFamily="49" charset="0"/>
              </a:rPr>
              <a:t> </a:t>
            </a:r>
            <a:r>
              <a:rPr lang="en-US" b="1" dirty="0" smtClean="0">
                <a:latin typeface="+mn-lt"/>
                <a:cs typeface="Courier New" pitchFamily="49" charset="0"/>
              </a:rPr>
              <a:t>{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  <a:cs typeface="Courier New" pitchFamily="49" charset="0"/>
              </a:rPr>
              <a:t>       pages=_pages;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  <a:cs typeface="Courier New" pitchFamily="49" charset="0"/>
              </a:rPr>
              <a:t>	</a:t>
            </a:r>
            <a:r>
              <a:rPr lang="en-US" b="1" dirty="0" err="1" smtClean="0">
                <a:latin typeface="+mn-lt"/>
                <a:cs typeface="Courier New" pitchFamily="49" charset="0"/>
              </a:rPr>
              <a:t>strcpy</a:t>
            </a:r>
            <a:r>
              <a:rPr lang="en-US" b="1" dirty="0" smtClean="0">
                <a:latin typeface="+mn-lt"/>
                <a:cs typeface="Courier New" pitchFamily="49" charset="0"/>
              </a:rPr>
              <a:t>(name, _name);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  <a:cs typeface="Courier New" pitchFamily="49" charset="0"/>
              </a:rPr>
              <a:t>  }</a:t>
            </a:r>
            <a:endParaRPr lang="ru-RU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585788" y="0"/>
            <a:ext cx="7772400" cy="503238"/>
          </a:xfrm>
        </p:spPr>
        <p:txBody>
          <a:bodyPr/>
          <a:lstStyle/>
          <a:p>
            <a:r>
              <a:rPr lang="ru-RU" b="1" smtClean="0"/>
              <a:t>Свойства конструкторов</a:t>
            </a:r>
            <a:endParaRPr lang="ru-RU" smtClean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0" y="479425"/>
            <a:ext cx="91440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7938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ru-RU" dirty="0">
                <a:latin typeface="Times New Roman" pitchFamily="18" charset="0"/>
              </a:rPr>
              <a:t>- Конструктор </a:t>
            </a:r>
            <a:r>
              <a:rPr lang="ru-RU" dirty="0" err="1">
                <a:latin typeface="Times New Roman" pitchFamily="18" charset="0"/>
              </a:rPr>
              <a:t>нe</a:t>
            </a:r>
            <a:r>
              <a:rPr lang="ru-RU" dirty="0">
                <a:latin typeface="Times New Roman" pitchFamily="18" charset="0"/>
              </a:rPr>
              <a:t> возвращает значение, даже типа </a:t>
            </a:r>
            <a:r>
              <a:rPr lang="ru-RU" dirty="0" err="1">
                <a:latin typeface="Times New Roman" pitchFamily="18" charset="0"/>
              </a:rPr>
              <a:t>void</a:t>
            </a:r>
            <a:r>
              <a:rPr lang="ru-RU" dirty="0">
                <a:latin typeface="Times New Roman" pitchFamily="18" charset="0"/>
              </a:rPr>
              <a:t>. Нельзя получить указа­тель на конструктор.</a:t>
            </a:r>
          </a:p>
          <a:p>
            <a:r>
              <a:rPr lang="ru-RU" dirty="0">
                <a:latin typeface="Times New Roman" pitchFamily="18" charset="0"/>
              </a:rPr>
              <a:t>- Класс может иметь несколько конструкторов с разными пара-метрами для раз­ных видов инициализации (при этом используется механизм перегрузки).</a:t>
            </a:r>
          </a:p>
          <a:p>
            <a:r>
              <a:rPr lang="ru-RU" dirty="0">
                <a:latin typeface="Times New Roman" pitchFamily="18" charset="0"/>
              </a:rPr>
              <a:t>- Конструктор, вызываемый без параметров, называется конструктором по умолчанию.</a:t>
            </a:r>
          </a:p>
          <a:p>
            <a:r>
              <a:rPr lang="ru-RU" dirty="0">
                <a:latin typeface="Times New Roman" pitchFamily="18" charset="0"/>
              </a:rPr>
              <a:t>- Параметры конструктора могут иметь любой тип, кроме этого же класса. Можно задавать значения параметров по умолчанию. Их может содержать только </a:t>
            </a:r>
            <a:r>
              <a:rPr lang="ru-RU" b="1" dirty="0">
                <a:latin typeface="Times New Roman" pitchFamily="18" charset="0"/>
              </a:rPr>
              <a:t>один</a:t>
            </a:r>
            <a:r>
              <a:rPr lang="ru-RU" dirty="0">
                <a:latin typeface="Times New Roman" pitchFamily="18" charset="0"/>
              </a:rPr>
              <a:t> из конструкторов.</a:t>
            </a:r>
          </a:p>
          <a:p>
            <a:r>
              <a:rPr lang="ru-RU" dirty="0">
                <a:latin typeface="Times New Roman" pitchFamily="18" charset="0"/>
              </a:rPr>
              <a:t>- Если программист не указал ни одного конструктора, компилятор создает его </a:t>
            </a:r>
            <a:r>
              <a:rPr lang="ru-RU" b="1" dirty="0">
                <a:latin typeface="Times New Roman" pitchFamily="18" charset="0"/>
              </a:rPr>
              <a:t>автоматически</a:t>
            </a:r>
            <a:r>
              <a:rPr lang="ru-RU" dirty="0">
                <a:latin typeface="Times New Roman" pitchFamily="18" charset="0"/>
              </a:rPr>
              <a:t>. Такой конструктор вызывает </a:t>
            </a:r>
            <a:r>
              <a:rPr lang="ru-RU" dirty="0" err="1">
                <a:latin typeface="Times New Roman" pitchFamily="18" charset="0"/>
              </a:rPr>
              <a:t>конструк</a:t>
            </a:r>
            <a:r>
              <a:rPr lang="ru-RU" dirty="0">
                <a:latin typeface="Times New Roman" pitchFamily="18" charset="0"/>
              </a:rPr>
              <a:t>-торы по умолчанию для полей класса и конструкторы по умолчанию базовых классов. В случае, когда класс содержит константы или ссылки, при попытке создания объекта класса будет выдана ошибка, по­скольку их необходимо инициализировать конкретными значениями, а кон­структор по умолчанию этого делать не умеет.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585788" y="0"/>
            <a:ext cx="7772400" cy="503238"/>
          </a:xfrm>
        </p:spPr>
        <p:txBody>
          <a:bodyPr/>
          <a:lstStyle/>
          <a:p>
            <a:r>
              <a:rPr lang="ru-RU" b="1" smtClean="0"/>
              <a:t>Свойства конструкторов</a:t>
            </a:r>
            <a:endParaRPr lang="ru-RU" smtClean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0" y="479425"/>
            <a:ext cx="9144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7938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ru-RU" dirty="0">
                <a:latin typeface="Times New Roman" pitchFamily="18" charset="0"/>
              </a:rPr>
              <a:t>- Конструкторы не наследуются.</a:t>
            </a:r>
          </a:p>
          <a:p>
            <a:r>
              <a:rPr lang="ru-RU" dirty="0">
                <a:latin typeface="Times New Roman" pitchFamily="18" charset="0"/>
              </a:rPr>
              <a:t>- Конструкторы нельзя описывать с модификаторами </a:t>
            </a:r>
            <a:r>
              <a:rPr lang="ru-RU" dirty="0" err="1">
                <a:latin typeface="Times New Roman" pitchFamily="18" charset="0"/>
              </a:rPr>
              <a:t>const</a:t>
            </a:r>
            <a:r>
              <a:rPr lang="ru-RU" dirty="0">
                <a:latin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</a:rPr>
              <a:t>virtual</a:t>
            </a:r>
            <a:r>
              <a:rPr lang="ru-RU" dirty="0">
                <a:latin typeface="Times New Roman" pitchFamily="18" charset="0"/>
              </a:rPr>
              <a:t> и </a:t>
            </a:r>
            <a:r>
              <a:rPr lang="ru-RU" dirty="0" err="1">
                <a:latin typeface="Times New Roman" pitchFamily="18" charset="0"/>
              </a:rPr>
              <a:t>static</a:t>
            </a:r>
            <a:r>
              <a:rPr lang="ru-RU" dirty="0">
                <a:latin typeface="Times New Roman" pitchFamily="18" charset="0"/>
              </a:rPr>
              <a:t>.</a:t>
            </a:r>
          </a:p>
          <a:p>
            <a:r>
              <a:rPr lang="ru-RU" dirty="0">
                <a:latin typeface="Times New Roman" pitchFamily="18" charset="0"/>
              </a:rPr>
              <a:t>- Конструкторы глобальных объектов вызываются до вызова функции </a:t>
            </a:r>
            <a:r>
              <a:rPr lang="ru-RU" dirty="0" err="1">
                <a:latin typeface="Times New Roman" pitchFamily="18" charset="0"/>
              </a:rPr>
              <a:t>main</a:t>
            </a:r>
            <a:r>
              <a:rPr lang="ru-RU" dirty="0">
                <a:latin typeface="Times New Roman" pitchFamily="18" charset="0"/>
              </a:rPr>
              <a:t>. Локальные объекты создаются, как только становит-</a:t>
            </a:r>
            <a:r>
              <a:rPr lang="ru-RU" dirty="0" err="1">
                <a:latin typeface="Times New Roman" pitchFamily="18" charset="0"/>
              </a:rPr>
              <a:t>ся</a:t>
            </a:r>
            <a:r>
              <a:rPr lang="ru-RU" dirty="0">
                <a:latin typeface="Times New Roman" pitchFamily="18" charset="0"/>
              </a:rPr>
              <a:t> активной область их действия. Конструктор запускается и при создании временного объекта (на­ пример, при передаче объекта из функции).</a:t>
            </a:r>
          </a:p>
          <a:p>
            <a:r>
              <a:rPr lang="ru-RU" dirty="0">
                <a:latin typeface="Times New Roman" pitchFamily="18" charset="0"/>
              </a:rPr>
              <a:t>- Конструктор вызывается, если в программе встретилась какая-либо из син­таксических конструкций:</a:t>
            </a:r>
          </a:p>
          <a:p>
            <a:r>
              <a:rPr lang="ru-RU" b="1" dirty="0" err="1">
                <a:latin typeface="Times New Roman" pitchFamily="18" charset="0"/>
              </a:rPr>
              <a:t>имя_класса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</a:rPr>
              <a:t>имя_объекта</a:t>
            </a:r>
            <a:r>
              <a:rPr lang="ru-RU" b="1" dirty="0">
                <a:latin typeface="Times New Roman" pitchFamily="18" charset="0"/>
              </a:rPr>
              <a:t> [(список параметров)];</a:t>
            </a:r>
          </a:p>
          <a:p>
            <a:r>
              <a:rPr lang="ru-RU" dirty="0">
                <a:latin typeface="Times New Roman" pitchFamily="18" charset="0"/>
              </a:rPr>
              <a:t>// Список параметров не должен быть пустым</a:t>
            </a:r>
          </a:p>
          <a:p>
            <a:r>
              <a:rPr lang="ru-RU" b="1" dirty="0" err="1">
                <a:latin typeface="Times New Roman" pitchFamily="18" charset="0"/>
              </a:rPr>
              <a:t>имя_класса</a:t>
            </a:r>
            <a:r>
              <a:rPr lang="ru-RU" b="1" dirty="0">
                <a:latin typeface="Times New Roman" pitchFamily="18" charset="0"/>
              </a:rPr>
              <a:t> (список параметров);</a:t>
            </a:r>
            <a:r>
              <a:rPr lang="ru-RU" dirty="0">
                <a:latin typeface="Times New Roman" pitchFamily="18" charset="0"/>
              </a:rPr>
              <a:t> </a:t>
            </a:r>
            <a:endParaRPr lang="ru-RU" dirty="0" smtClean="0">
              <a:latin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</a:rPr>
              <a:t>// </a:t>
            </a:r>
            <a:r>
              <a:rPr lang="ru-RU" dirty="0">
                <a:latin typeface="Times New Roman" pitchFamily="18" charset="0"/>
              </a:rPr>
              <a:t>Создается объект без имени (список может быть пустым)</a:t>
            </a:r>
          </a:p>
          <a:p>
            <a:r>
              <a:rPr lang="ru-RU" b="1" dirty="0" err="1" smtClean="0">
                <a:latin typeface="Times New Roman" pitchFamily="18" charset="0"/>
              </a:rPr>
              <a:t>имя_класса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</a:rPr>
              <a:t>имя_объекта</a:t>
            </a:r>
            <a:r>
              <a:rPr lang="ru-RU" b="1" dirty="0">
                <a:latin typeface="Times New Roman" pitchFamily="18" charset="0"/>
              </a:rPr>
              <a:t> = выражение;</a:t>
            </a:r>
          </a:p>
          <a:p>
            <a:r>
              <a:rPr lang="ru-RU" dirty="0">
                <a:latin typeface="Times New Roman" pitchFamily="18" charset="0"/>
              </a:rPr>
              <a:t>// Создается объект без имени и копируется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585788" y="0"/>
            <a:ext cx="7772400" cy="503238"/>
          </a:xfrm>
        </p:spPr>
        <p:txBody>
          <a:bodyPr/>
          <a:lstStyle/>
          <a:p>
            <a:r>
              <a:rPr lang="ru-RU" b="1" dirty="0" smtClean="0"/>
              <a:t>Примеры конструкторов</a:t>
            </a:r>
            <a:endParaRPr lang="ru-RU" dirty="0" smtClean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0" y="623804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7938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b="1" dirty="0" smtClean="0">
                <a:latin typeface="Times New Roman" pitchFamily="18" charset="0"/>
              </a:rPr>
              <a:t>main(){</a:t>
            </a:r>
          </a:p>
          <a:p>
            <a:r>
              <a:rPr lang="en-US" b="1" dirty="0" smtClean="0">
                <a:latin typeface="Times New Roman" pitchFamily="18" charset="0"/>
              </a:rPr>
              <a:t> book b1;</a:t>
            </a:r>
            <a:r>
              <a:rPr lang="ru-RU" b="1" dirty="0" smtClean="0">
                <a:latin typeface="Times New Roman" pitchFamily="18" charset="0"/>
              </a:rPr>
              <a:t> // </a:t>
            </a:r>
            <a:r>
              <a:rPr lang="ru-RU" dirty="0" smtClean="0">
                <a:latin typeface="Times New Roman" pitchFamily="18" charset="0"/>
              </a:rPr>
              <a:t>вызывается конструктор без параметров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book b2("</a:t>
            </a:r>
            <a:r>
              <a:rPr lang="en-US" b="1" dirty="0" err="1" smtClean="0">
                <a:latin typeface="Times New Roman" pitchFamily="18" charset="0"/>
              </a:rPr>
              <a:t>Garri</a:t>
            </a:r>
            <a:r>
              <a:rPr lang="en-US" b="1" dirty="0" smtClean="0">
                <a:latin typeface="Times New Roman" pitchFamily="18" charset="0"/>
              </a:rPr>
              <a:t> Potter",1000);</a:t>
            </a:r>
            <a:r>
              <a:rPr lang="ru-RU" b="1" dirty="0" smtClean="0">
                <a:latin typeface="Times New Roman" pitchFamily="18" charset="0"/>
              </a:rPr>
              <a:t> // </a:t>
            </a:r>
            <a:r>
              <a:rPr lang="ru-RU" dirty="0" smtClean="0">
                <a:latin typeface="Times New Roman" pitchFamily="18" charset="0"/>
              </a:rPr>
              <a:t>вызывается конструктор с парам.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book b3("</a:t>
            </a:r>
            <a:r>
              <a:rPr lang="en-US" b="1" dirty="0" err="1" smtClean="0">
                <a:latin typeface="Times New Roman" pitchFamily="18" charset="0"/>
              </a:rPr>
              <a:t>Kolobok</a:t>
            </a:r>
            <a:r>
              <a:rPr lang="en-US" b="1" dirty="0" smtClean="0">
                <a:latin typeface="Times New Roman" pitchFamily="18" charset="0"/>
              </a:rPr>
              <a:t>");</a:t>
            </a:r>
            <a:r>
              <a:rPr lang="ru-RU" b="1" dirty="0" smtClean="0">
                <a:latin typeface="Times New Roman" pitchFamily="18" charset="0"/>
              </a:rPr>
              <a:t> // </a:t>
            </a:r>
            <a:r>
              <a:rPr lang="ru-RU" dirty="0" smtClean="0">
                <a:latin typeface="Times New Roman" pitchFamily="18" charset="0"/>
              </a:rPr>
              <a:t>вызывается конструктор с парам. </a:t>
            </a:r>
          </a:p>
          <a:p>
            <a:r>
              <a:rPr lang="ru-RU" b="1" dirty="0" smtClean="0">
                <a:latin typeface="Times New Roman" pitchFamily="18" charset="0"/>
              </a:rPr>
              <a:t>//</a:t>
            </a:r>
            <a:r>
              <a:rPr lang="ru-RU" dirty="0" smtClean="0">
                <a:latin typeface="Times New Roman" pitchFamily="18" charset="0"/>
              </a:rPr>
              <a:t> значения не указанного параметра устанавливаются по </a:t>
            </a:r>
          </a:p>
          <a:p>
            <a:r>
              <a:rPr lang="ru-RU" dirty="0" smtClean="0">
                <a:latin typeface="Times New Roman" pitchFamily="18" charset="0"/>
              </a:rPr>
              <a:t>// умолчанию =100</a:t>
            </a:r>
          </a:p>
          <a:p>
            <a:r>
              <a:rPr lang="en-US" b="1" dirty="0" smtClean="0">
                <a:latin typeface="Times New Roman" pitchFamily="18" charset="0"/>
              </a:rPr>
              <a:t>book ("____",2000);</a:t>
            </a:r>
            <a:r>
              <a:rPr lang="ru-RU" b="1" dirty="0" smtClean="0">
                <a:latin typeface="Times New Roman" pitchFamily="18" charset="0"/>
              </a:rPr>
              <a:t> //</a:t>
            </a:r>
            <a:r>
              <a:rPr lang="ru-RU" dirty="0" smtClean="0">
                <a:latin typeface="Times New Roman" pitchFamily="18" charset="0"/>
              </a:rPr>
              <a:t> создается безымянный объект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book b4=book("Potter",250);</a:t>
            </a:r>
            <a:r>
              <a:rPr lang="ru-RU" b="1" dirty="0" smtClean="0">
                <a:latin typeface="Times New Roman" pitchFamily="18" charset="0"/>
              </a:rPr>
              <a:t> // </a:t>
            </a:r>
            <a:r>
              <a:rPr lang="ru-RU" dirty="0" smtClean="0">
                <a:latin typeface="Times New Roman" pitchFamily="18" charset="0"/>
              </a:rPr>
              <a:t>вы­деляется память под объект </a:t>
            </a:r>
            <a:r>
              <a:rPr lang="en-US" b="1" dirty="0" smtClean="0">
                <a:latin typeface="Times New Roman" pitchFamily="18" charset="0"/>
              </a:rPr>
              <a:t>b4</a:t>
            </a:r>
            <a:endParaRPr lang="ru-RU" dirty="0" smtClean="0">
              <a:latin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</a:rPr>
              <a:t>// </a:t>
            </a:r>
            <a:r>
              <a:rPr lang="ru-RU" dirty="0" smtClean="0">
                <a:latin typeface="Times New Roman" pitchFamily="18" charset="0"/>
              </a:rPr>
              <a:t>в который копируется безымянный объект.</a:t>
            </a:r>
            <a:endParaRPr lang="ru-RU" b="1" dirty="0" smtClean="0">
              <a:latin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</a:rPr>
              <a:t>…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}</a:t>
            </a:r>
            <a:endParaRPr lang="ru-RU" b="1" dirty="0">
              <a:latin typeface="Times New Roman" pitchFamily="18" charset="0"/>
            </a:endParaRPr>
          </a:p>
          <a:p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585788" y="0"/>
            <a:ext cx="7772400" cy="503238"/>
          </a:xfrm>
        </p:spPr>
        <p:txBody>
          <a:bodyPr/>
          <a:lstStyle/>
          <a:p>
            <a:r>
              <a:rPr lang="ru-RU" b="1" dirty="0" smtClean="0"/>
              <a:t>Примеры конструкторов</a:t>
            </a:r>
            <a:endParaRPr lang="ru-RU" dirty="0" smtClean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0" y="479425"/>
            <a:ext cx="914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7938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ru-RU" dirty="0" smtClean="0">
              <a:latin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</a:rPr>
              <a:t>Первый из приведенных выше конструкторов является </a:t>
            </a:r>
            <a:r>
              <a:rPr lang="ru-RU" dirty="0" err="1" smtClean="0">
                <a:latin typeface="Times New Roman" pitchFamily="18" charset="0"/>
              </a:rPr>
              <a:t>конструк</a:t>
            </a:r>
            <a:r>
              <a:rPr lang="ru-RU" dirty="0" smtClean="0">
                <a:latin typeface="Times New Roman" pitchFamily="18" charset="0"/>
              </a:rPr>
              <a:t>-тором по умол­чанию, поскольку его можно вызвать без параметров.     </a:t>
            </a:r>
          </a:p>
          <a:p>
            <a:r>
              <a:rPr lang="ru-RU" dirty="0" smtClean="0">
                <a:latin typeface="Times New Roman" pitchFamily="18" charset="0"/>
              </a:rPr>
              <a:t>Объекты класса </a:t>
            </a:r>
            <a:r>
              <a:rPr lang="en-US" b="1" dirty="0" smtClean="0">
                <a:latin typeface="Times New Roman" pitchFamily="18" charset="0"/>
              </a:rPr>
              <a:t>book</a:t>
            </a:r>
            <a:r>
              <a:rPr lang="ru-RU" dirty="0" smtClean="0">
                <a:latin typeface="Times New Roman" pitchFamily="18" charset="0"/>
              </a:rPr>
              <a:t> теперь можно инициализировать различными способами, требуемый конструктор будет вызван в зависимости от списка значений в скобках. </a:t>
            </a:r>
          </a:p>
          <a:p>
            <a:r>
              <a:rPr lang="ru-RU" dirty="0" smtClean="0">
                <a:latin typeface="Times New Roman" pitchFamily="18" charset="0"/>
              </a:rPr>
              <a:t>При задании несколь­ких конструкторов следует дать возможность компилятору распознать нужный вариант (списки параметров должны быть различными).</a:t>
            </a:r>
          </a:p>
          <a:p>
            <a:r>
              <a:rPr lang="ru-RU" dirty="0" smtClean="0">
                <a:latin typeface="Times New Roman" pitchFamily="18" charset="0"/>
              </a:rPr>
              <a:t>Программист обязательно должен создавать конструктор при работе с динамической памятью.</a:t>
            </a:r>
            <a:endParaRPr lang="ru-RU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0" y="1103313"/>
            <a:ext cx="9144000" cy="501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2550" tIns="39688" rIns="82550" bIns="39688" anchor="ctr"/>
          <a:lstStyle/>
          <a:p>
            <a:pPr algn="ctr" defTabSz="830263">
              <a:defRPr/>
            </a:pP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3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4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1781175"/>
            <a:ext cx="9144000" cy="2259013"/>
          </a:xfrm>
          <a:noFill/>
        </p:spPr>
        <p:txBody>
          <a:bodyPr/>
          <a:lstStyle/>
          <a:p>
            <a:r>
              <a:rPr lang="ru-RU" sz="2400" b="1" dirty="0" smtClean="0"/>
              <a:t>ОПИСАНИЕ КЛАССА </a:t>
            </a:r>
            <a:br>
              <a:rPr lang="ru-RU" sz="2400" b="1" dirty="0" smtClean="0"/>
            </a:b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ОПИСАНИЕ ОБЪЕКТОВ КЛАССА</a:t>
            </a:r>
            <a:br>
              <a:rPr lang="ru-RU" sz="2400" b="1" dirty="0" smtClean="0"/>
            </a:br>
            <a:endParaRPr lang="en-US" sz="24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610519" y="0"/>
            <a:ext cx="7772400" cy="503237"/>
          </a:xfrm>
        </p:spPr>
        <p:txBody>
          <a:bodyPr/>
          <a:lstStyle/>
          <a:p>
            <a:r>
              <a:rPr lang="ru-RU" b="1" dirty="0" smtClean="0"/>
              <a:t>Деструкторы</a:t>
            </a:r>
            <a:endParaRPr lang="ru-RU" dirty="0" smtClean="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160338" y="4199292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179388">
              <a:defRPr/>
            </a:pPr>
            <a:r>
              <a:rPr lang="ru-RU" dirty="0" smtClean="0">
                <a:latin typeface="Times New Roman" pitchFamily="18" charset="0"/>
              </a:rPr>
              <a:t>Имя деструктора начинается с тильды (~), непосредственно за которой следует имя класса.</a:t>
            </a:r>
            <a:endParaRPr lang="ru-RU" u="sng" dirty="0" smtClean="0">
              <a:latin typeface="Times New Roman" pitchFamily="18" charset="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0" y="540669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7938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ru-RU" b="1" dirty="0">
                <a:solidFill>
                  <a:schemeClr val="tx2"/>
                </a:solidFill>
                <a:latin typeface="Times New Roman" pitchFamily="18" charset="0"/>
              </a:rPr>
              <a:t>Деструктор</a:t>
            </a:r>
            <a:r>
              <a:rPr lang="ru-RU" dirty="0">
                <a:latin typeface="Times New Roman" pitchFamily="18" charset="0"/>
              </a:rPr>
              <a:t> — это метод класса, служащий для </a:t>
            </a:r>
            <a:r>
              <a:rPr lang="ru-RU" dirty="0" smtClean="0">
                <a:latin typeface="Times New Roman" pitchFamily="18" charset="0"/>
              </a:rPr>
              <a:t>выполнения </a:t>
            </a:r>
            <a:r>
              <a:rPr lang="ru-RU" b="1" dirty="0" smtClean="0">
                <a:latin typeface="Times New Roman" pitchFamily="18" charset="0"/>
              </a:rPr>
              <a:t>завершающих действий </a:t>
            </a:r>
            <a:r>
              <a:rPr lang="ru-RU" dirty="0" smtClean="0">
                <a:latin typeface="Times New Roman" pitchFamily="18" charset="0"/>
              </a:rPr>
              <a:t>с объектом (освобождения памя­ти </a:t>
            </a:r>
            <a:r>
              <a:rPr lang="ru-RU" dirty="0">
                <a:latin typeface="Times New Roman" pitchFamily="18" charset="0"/>
              </a:rPr>
              <a:t>занимаемой </a:t>
            </a:r>
            <a:r>
              <a:rPr lang="ru-RU" dirty="0" smtClean="0">
                <a:latin typeface="Times New Roman" pitchFamily="18" charset="0"/>
              </a:rPr>
              <a:t>объектом). </a:t>
            </a:r>
          </a:p>
          <a:p>
            <a:r>
              <a:rPr lang="ru-RU" dirty="0" smtClean="0">
                <a:latin typeface="Times New Roman" pitchFamily="18" charset="0"/>
              </a:rPr>
              <a:t>Деструктор </a:t>
            </a:r>
            <a:r>
              <a:rPr lang="ru-RU" dirty="0">
                <a:latin typeface="Times New Roman" pitchFamily="18" charset="0"/>
              </a:rPr>
              <a:t>вызывается </a:t>
            </a:r>
            <a:r>
              <a:rPr lang="ru-RU" b="1" dirty="0">
                <a:latin typeface="Times New Roman" pitchFamily="18" charset="0"/>
              </a:rPr>
              <a:t>автоматически</a:t>
            </a:r>
            <a:r>
              <a:rPr lang="ru-RU" dirty="0">
                <a:latin typeface="Times New Roman" pitchFamily="18" charset="0"/>
              </a:rPr>
              <a:t>, когда объект выходит из области видимости:</a:t>
            </a:r>
          </a:p>
          <a:p>
            <a:r>
              <a:rPr lang="ru-RU" dirty="0">
                <a:latin typeface="Times New Roman" pitchFamily="18" charset="0"/>
              </a:rPr>
              <a:t>- для локальных объектов — при выходе из блока, в котором они объявлены;</a:t>
            </a:r>
          </a:p>
          <a:p>
            <a:r>
              <a:rPr lang="ru-RU" dirty="0">
                <a:latin typeface="Times New Roman" pitchFamily="18" charset="0"/>
              </a:rPr>
              <a:t>- для глобальных — перед выходом из </a:t>
            </a:r>
            <a:r>
              <a:rPr lang="ru-RU" b="1" dirty="0" err="1" smtClean="0">
                <a:latin typeface="Times New Roman" pitchFamily="18" charset="0"/>
              </a:rPr>
              <a:t>main</a:t>
            </a:r>
            <a:r>
              <a:rPr lang="ru-RU" dirty="0" smtClean="0">
                <a:latin typeface="Times New Roman" pitchFamily="18" charset="0"/>
              </a:rPr>
              <a:t>;</a:t>
            </a:r>
            <a:endParaRPr lang="ru-RU" dirty="0">
              <a:latin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</a:rPr>
              <a:t>- для объектов, заданных через </a:t>
            </a:r>
            <a:r>
              <a:rPr lang="ru-RU" dirty="0" smtClean="0">
                <a:latin typeface="Times New Roman" pitchFamily="18" charset="0"/>
              </a:rPr>
              <a:t>указатели – деструктор </a:t>
            </a:r>
            <a:r>
              <a:rPr lang="ru-RU" dirty="0">
                <a:latin typeface="Times New Roman" pitchFamily="18" charset="0"/>
              </a:rPr>
              <a:t>вызывается неявно при использовании операции </a:t>
            </a:r>
            <a:r>
              <a:rPr lang="ru-RU" b="1" dirty="0" err="1">
                <a:latin typeface="Times New Roman" pitchFamily="18" charset="0"/>
              </a:rPr>
              <a:t>delete</a:t>
            </a:r>
            <a:r>
              <a:rPr lang="ru-RU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>
          <a:xfrm>
            <a:off x="610519" y="0"/>
            <a:ext cx="7772400" cy="503237"/>
          </a:xfrm>
        </p:spPr>
        <p:txBody>
          <a:bodyPr/>
          <a:lstStyle/>
          <a:p>
            <a:r>
              <a:rPr lang="ru-RU" b="1" dirty="0" smtClean="0"/>
              <a:t>Свойства деструкторов</a:t>
            </a:r>
            <a:endParaRPr lang="ru-RU" dirty="0" smtClean="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0" y="517629"/>
            <a:ext cx="914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42900" indent="-342900">
              <a:buFontTx/>
              <a:buChar char="-"/>
              <a:defRPr/>
            </a:pPr>
            <a:r>
              <a:rPr lang="ru-RU" dirty="0" smtClean="0">
                <a:latin typeface="Times New Roman" pitchFamily="18" charset="0"/>
              </a:rPr>
              <a:t>не имеет аргументов и возвращаемого значения;</a:t>
            </a:r>
          </a:p>
          <a:p>
            <a:pPr marL="342900" indent="-342900">
              <a:buFontTx/>
              <a:buChar char="-"/>
              <a:defRPr/>
            </a:pPr>
            <a:r>
              <a:rPr lang="ru-RU" dirty="0" smtClean="0">
                <a:latin typeface="Times New Roman" pitchFamily="18" charset="0"/>
              </a:rPr>
              <a:t>не может быть объявлен как </a:t>
            </a:r>
            <a:r>
              <a:rPr lang="ru-RU" dirty="0" err="1" smtClean="0">
                <a:latin typeface="Times New Roman" pitchFamily="18" charset="0"/>
              </a:rPr>
              <a:t>const</a:t>
            </a:r>
            <a:r>
              <a:rPr lang="ru-RU" dirty="0" smtClean="0">
                <a:latin typeface="Times New Roman" pitchFamily="18" charset="0"/>
              </a:rPr>
              <a:t> или </a:t>
            </a:r>
            <a:r>
              <a:rPr lang="ru-RU" dirty="0" err="1" smtClean="0">
                <a:latin typeface="Times New Roman" pitchFamily="18" charset="0"/>
              </a:rPr>
              <a:t>static</a:t>
            </a:r>
            <a:r>
              <a:rPr lang="ru-RU" dirty="0" smtClean="0">
                <a:latin typeface="Times New Roman" pitchFamily="18" charset="0"/>
              </a:rPr>
              <a:t>;</a:t>
            </a:r>
          </a:p>
          <a:p>
            <a:pPr marL="342900" indent="-342900">
              <a:buFontTx/>
              <a:buChar char="-"/>
              <a:defRPr/>
            </a:pPr>
            <a:r>
              <a:rPr lang="ru-RU" dirty="0" smtClean="0">
                <a:latin typeface="Times New Roman" pitchFamily="18" charset="0"/>
              </a:rPr>
              <a:t>не наследуется;</a:t>
            </a:r>
          </a:p>
          <a:p>
            <a:pPr marL="342900" indent="-342900">
              <a:buFontTx/>
              <a:buChar char="-"/>
              <a:defRPr/>
            </a:pPr>
            <a:r>
              <a:rPr lang="ru-RU" dirty="0" smtClean="0">
                <a:latin typeface="Times New Roman" pitchFamily="18" charset="0"/>
              </a:rPr>
              <a:t>может быть виртуальным.</a:t>
            </a:r>
          </a:p>
          <a:p>
            <a:pPr marL="0" indent="0">
              <a:defRPr/>
            </a:pPr>
            <a:r>
              <a:rPr lang="ru-RU" dirty="0" smtClean="0">
                <a:latin typeface="Times New Roman" pitchFamily="18" charset="0"/>
              </a:rPr>
              <a:t>    </a:t>
            </a:r>
            <a:r>
              <a:rPr lang="ru-RU" dirty="0">
                <a:latin typeface="Times New Roman" pitchFamily="18" charset="0"/>
              </a:rPr>
              <a:t>Если деструктор явным образом не определен, компилятор авто-</a:t>
            </a:r>
            <a:r>
              <a:rPr lang="ru-RU" dirty="0" err="1">
                <a:latin typeface="Times New Roman" pitchFamily="18" charset="0"/>
              </a:rPr>
              <a:t>матически</a:t>
            </a:r>
            <a:r>
              <a:rPr lang="ru-RU" dirty="0">
                <a:latin typeface="Times New Roman" pitchFamily="18" charset="0"/>
              </a:rPr>
              <a:t> созда­ет пустой деструктор.</a:t>
            </a:r>
          </a:p>
          <a:p>
            <a:pPr marL="0" indent="179388">
              <a:defRPr/>
            </a:pPr>
            <a:r>
              <a:rPr lang="ru-RU" dirty="0" smtClean="0">
                <a:latin typeface="Times New Roman" pitchFamily="18" charset="0"/>
              </a:rPr>
              <a:t>  Описывать </a:t>
            </a:r>
            <a:r>
              <a:rPr lang="ru-RU" dirty="0">
                <a:latin typeface="Times New Roman" pitchFamily="18" charset="0"/>
              </a:rPr>
              <a:t>в классе деструктор явным образом требуется в случае, когда объект содержит указатели на память, выделяемую </a:t>
            </a:r>
            <a:r>
              <a:rPr lang="ru-RU" dirty="0" smtClean="0">
                <a:latin typeface="Times New Roman" pitchFamily="18" charset="0"/>
              </a:rPr>
              <a:t>динамически </a:t>
            </a:r>
            <a:r>
              <a:rPr lang="ru-RU" dirty="0">
                <a:latin typeface="Times New Roman" pitchFamily="18" charset="0"/>
              </a:rPr>
              <a:t>– иначе при уничто­жении объекта память, на которую ссылались его поля-указатели, не будет поме­чена как свободная. </a:t>
            </a:r>
            <a:endParaRPr lang="ru-RU" dirty="0" smtClean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ru-RU" dirty="0" smtClean="0">
                <a:latin typeface="Times New Roman" pitchFamily="18" charset="0"/>
              </a:rPr>
              <a:t>Указатель </a:t>
            </a:r>
            <a:r>
              <a:rPr lang="ru-RU" dirty="0">
                <a:latin typeface="Times New Roman" pitchFamily="18" charset="0"/>
              </a:rPr>
              <a:t>на деструктор определить нельзя.</a:t>
            </a:r>
            <a:endParaRPr lang="ru-RU" b="1" dirty="0" smtClean="0">
              <a:solidFill>
                <a:srgbClr val="022D9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6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598488" y="160338"/>
            <a:ext cx="7772400" cy="503237"/>
          </a:xfrm>
        </p:spPr>
        <p:txBody>
          <a:bodyPr/>
          <a:lstStyle/>
          <a:p>
            <a:r>
              <a:rPr lang="ru-RU" b="1" dirty="0" smtClean="0"/>
              <a:t>Пример описания класса </a:t>
            </a:r>
            <a:r>
              <a:rPr lang="en-US" b="1" dirty="0" smtClean="0"/>
              <a:t>book</a:t>
            </a:r>
            <a:r>
              <a:rPr lang="ru-RU" b="1" dirty="0" smtClean="0"/>
              <a:t> </a:t>
            </a:r>
            <a:endParaRPr lang="ru-RU" dirty="0" smtClean="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0" y="652463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class </a:t>
            </a:r>
            <a:r>
              <a:rPr lang="en-US" b="1" dirty="0">
                <a:latin typeface="Times New Roman" pitchFamily="18" charset="0"/>
              </a:rPr>
              <a:t>book {</a:t>
            </a:r>
          </a:p>
          <a:p>
            <a:pPr marL="0" indent="179388">
              <a:defRPr/>
            </a:pPr>
            <a:r>
              <a:rPr lang="en-US" b="1" dirty="0">
                <a:latin typeface="Times New Roman" pitchFamily="18" charset="0"/>
              </a:rPr>
              <a:t>      char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*name</a:t>
            </a:r>
            <a:r>
              <a:rPr lang="en-US" b="1" dirty="0" smtClean="0">
                <a:latin typeface="Times New Roman" pitchFamily="18" charset="0"/>
              </a:rPr>
              <a:t>;</a:t>
            </a:r>
            <a:r>
              <a:rPr lang="ru-RU" b="1" dirty="0" smtClean="0">
                <a:latin typeface="Times New Roman" pitchFamily="18" charset="0"/>
              </a:rPr>
              <a:t> // указатель на </a:t>
            </a: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</a:rPr>
              <a:t>динамическую</a:t>
            </a:r>
            <a:r>
              <a:rPr lang="ru-RU" b="1" dirty="0" smtClean="0">
                <a:latin typeface="Times New Roman" pitchFamily="18" charset="0"/>
              </a:rPr>
              <a:t> переменную</a:t>
            </a:r>
            <a:endParaRPr lang="en-US" b="1" dirty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ru-RU" b="1" dirty="0" smtClean="0">
                <a:latin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pages;</a:t>
            </a:r>
          </a:p>
          <a:p>
            <a:pPr marL="0" indent="179388">
              <a:defRPr/>
            </a:pPr>
            <a:r>
              <a:rPr lang="en-US" b="1" dirty="0">
                <a:latin typeface="Times New Roman" pitchFamily="18" charset="0"/>
              </a:rPr>
              <a:t> public:</a:t>
            </a:r>
          </a:p>
          <a:p>
            <a:pPr marL="0" indent="179388">
              <a:defRPr/>
            </a:pPr>
            <a:r>
              <a:rPr lang="en-US" b="1" dirty="0">
                <a:latin typeface="Times New Roman" pitchFamily="18" charset="0"/>
              </a:rPr>
              <a:t>  book</a:t>
            </a:r>
            <a:r>
              <a:rPr lang="en-US" b="1" dirty="0" smtClean="0">
                <a:latin typeface="Times New Roman" pitchFamily="18" charset="0"/>
              </a:rPr>
              <a:t>(); 	// </a:t>
            </a:r>
            <a:r>
              <a:rPr lang="ru-RU" b="1" dirty="0" smtClean="0">
                <a:latin typeface="Times New Roman" pitchFamily="18" charset="0"/>
              </a:rPr>
              <a:t>описание конструктора</a:t>
            </a:r>
            <a:endParaRPr lang="en-US" b="1" dirty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en-US" b="1" dirty="0">
                <a:latin typeface="Times New Roman" pitchFamily="18" charset="0"/>
              </a:rPr>
              <a:t>  ~book</a:t>
            </a:r>
            <a:r>
              <a:rPr lang="en-US" b="1" dirty="0" smtClean="0">
                <a:latin typeface="Times New Roman" pitchFamily="18" charset="0"/>
              </a:rPr>
              <a:t>();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</a:rPr>
              <a:t>// описание деструктора</a:t>
            </a:r>
            <a:endParaRPr lang="en-US" b="1" dirty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en-US" b="1" dirty="0">
                <a:latin typeface="Times New Roman" pitchFamily="18" charset="0"/>
              </a:rPr>
              <a:t>};</a:t>
            </a:r>
          </a:p>
          <a:p>
            <a:pPr marL="0" indent="179388">
              <a:defRPr/>
            </a:pPr>
            <a:r>
              <a:rPr lang="en-US" b="1" dirty="0">
                <a:latin typeface="Times New Roman" pitchFamily="18" charset="0"/>
              </a:rPr>
              <a:t>book</a:t>
            </a:r>
            <a:r>
              <a:rPr lang="en-US" b="1" dirty="0" smtClean="0">
                <a:latin typeface="Times New Roman" pitchFamily="18" charset="0"/>
              </a:rPr>
              <a:t>::book(){	</a:t>
            </a:r>
            <a:r>
              <a:rPr lang="ru-RU" b="1" dirty="0" smtClean="0">
                <a:latin typeface="Times New Roman" pitchFamily="18" charset="0"/>
              </a:rPr>
              <a:t>//</a:t>
            </a:r>
            <a:r>
              <a:rPr lang="en-US" b="1" dirty="0" smtClean="0">
                <a:latin typeface="Times New Roman" pitchFamily="18" charset="0"/>
              </a:rPr>
              <a:t>  </a:t>
            </a:r>
            <a:r>
              <a:rPr lang="ru-RU" b="1" dirty="0">
                <a:latin typeface="Times New Roman" pitchFamily="18" charset="0"/>
              </a:rPr>
              <a:t>тело конструктора</a:t>
            </a:r>
            <a:endParaRPr lang="en-US" b="1" dirty="0" smtClean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         name</a:t>
            </a:r>
            <a:r>
              <a:rPr lang="en-US" b="1" dirty="0">
                <a:latin typeface="Times New Roman" pitchFamily="18" charset="0"/>
              </a:rPr>
              <a:t>= new char[30</a:t>
            </a:r>
            <a:r>
              <a:rPr lang="en-US" b="1" dirty="0" smtClean="0">
                <a:latin typeface="Times New Roman" pitchFamily="18" charset="0"/>
              </a:rPr>
              <a:t>];</a:t>
            </a:r>
          </a:p>
          <a:p>
            <a:pPr marL="0" indent="179388">
              <a:defRPr/>
            </a:pPr>
            <a:r>
              <a:rPr lang="en-US" b="1" dirty="0">
                <a:latin typeface="Times New Roman" pitchFamily="18" charset="0"/>
              </a:rPr>
              <a:t>	</a:t>
            </a:r>
            <a:r>
              <a:rPr lang="en-US" b="1" dirty="0" err="1">
                <a:latin typeface="Times New Roman" pitchFamily="18" charset="0"/>
              </a:rPr>
              <a:t>strcpy</a:t>
            </a:r>
            <a:r>
              <a:rPr lang="en-US" b="1" dirty="0">
                <a:latin typeface="Times New Roman" pitchFamily="18" charset="0"/>
              </a:rPr>
              <a:t>(name,"/0"); pages=0</a:t>
            </a:r>
            <a:r>
              <a:rPr lang="en-US" b="1" dirty="0" smtClean="0">
                <a:latin typeface="Times New Roman" pitchFamily="18" charset="0"/>
              </a:rPr>
              <a:t>;}</a:t>
            </a:r>
            <a:endParaRPr lang="en-US" b="1" dirty="0">
              <a:latin typeface="Times New Roman" pitchFamily="18" charset="0"/>
            </a:endParaRPr>
          </a:p>
          <a:p>
            <a:pPr marL="0" indent="179388">
              <a:defRPr/>
            </a:pPr>
            <a:endParaRPr lang="en-US" b="1" dirty="0" smtClean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book</a:t>
            </a:r>
            <a:r>
              <a:rPr lang="en-US" b="1" dirty="0">
                <a:latin typeface="Times New Roman" pitchFamily="18" charset="0"/>
              </a:rPr>
              <a:t>::~book</a:t>
            </a:r>
            <a:r>
              <a:rPr lang="en-US" b="1" dirty="0" smtClean="0">
                <a:latin typeface="Times New Roman" pitchFamily="18" charset="0"/>
              </a:rPr>
              <a:t>(){	</a:t>
            </a:r>
            <a:r>
              <a:rPr lang="ru-RU" b="1" dirty="0" smtClean="0">
                <a:latin typeface="Times New Roman" pitchFamily="18" charset="0"/>
              </a:rPr>
              <a:t>// тело деструктора</a:t>
            </a:r>
            <a:endParaRPr lang="en-US" b="1" dirty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        delete </a:t>
            </a:r>
            <a:r>
              <a:rPr lang="en-US" b="1" dirty="0">
                <a:latin typeface="Times New Roman" pitchFamily="18" charset="0"/>
              </a:rPr>
              <a:t>[]name</a:t>
            </a:r>
            <a:r>
              <a:rPr lang="en-US" b="1" dirty="0" smtClean="0">
                <a:latin typeface="Times New Roman" pitchFamily="18" charset="0"/>
              </a:rPr>
              <a:t>;</a:t>
            </a:r>
            <a:r>
              <a:rPr lang="en-US" b="1" dirty="0">
                <a:latin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       pages=0;</a:t>
            </a:r>
          </a:p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}</a:t>
            </a:r>
            <a:endParaRPr lang="en-US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>
          <a:xfrm>
            <a:off x="598488" y="160338"/>
            <a:ext cx="7772400" cy="503237"/>
          </a:xfrm>
        </p:spPr>
        <p:txBody>
          <a:bodyPr/>
          <a:lstStyle/>
          <a:p>
            <a:r>
              <a:rPr lang="ru-RU" b="1" smtClean="0"/>
              <a:t>Деструкторы</a:t>
            </a:r>
            <a:endParaRPr lang="ru-RU" smtClean="0"/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0" y="652463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179388">
              <a:defRPr/>
            </a:pPr>
            <a:r>
              <a:rPr lang="ru-RU" dirty="0" smtClean="0">
                <a:latin typeface="Times New Roman" pitchFamily="18" charset="0"/>
              </a:rPr>
              <a:t>       Деструктор </a:t>
            </a:r>
            <a:r>
              <a:rPr lang="ru-RU" dirty="0" smtClean="0">
                <a:latin typeface="Times New Roman" pitchFamily="18" charset="0"/>
              </a:rPr>
              <a:t>можно вызвать явным образом путем указания полностью уточнен­ного имени, например:</a:t>
            </a:r>
          </a:p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class B { … </a:t>
            </a:r>
          </a:p>
          <a:p>
            <a:pPr marL="0" indent="179388">
              <a:defRPr/>
            </a:pPr>
            <a:r>
              <a:rPr lang="ru-RU" b="1" dirty="0" smtClean="0">
                <a:latin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</a:rPr>
              <a:t>B(); </a:t>
            </a:r>
            <a:r>
              <a:rPr lang="ru-RU" b="1" dirty="0" smtClean="0">
                <a:latin typeface="Times New Roman" pitchFamily="18" charset="0"/>
              </a:rPr>
              <a:t>  	// конструктор</a:t>
            </a:r>
            <a:endParaRPr lang="en-US" b="1" dirty="0" smtClean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ru-RU" b="1" dirty="0" smtClean="0">
                <a:latin typeface="Times New Roman" pitchFamily="18" charset="0"/>
              </a:rPr>
              <a:t>		</a:t>
            </a:r>
            <a:r>
              <a:rPr lang="en-US" b="1" dirty="0" smtClean="0">
                <a:latin typeface="Times New Roman" pitchFamily="18" charset="0"/>
              </a:rPr>
              <a:t>~B();</a:t>
            </a:r>
            <a:r>
              <a:rPr lang="ru-RU" b="1" dirty="0" smtClean="0">
                <a:latin typeface="Times New Roman" pitchFamily="18" charset="0"/>
              </a:rPr>
              <a:t>	// деструктор</a:t>
            </a:r>
            <a:endParaRPr lang="en-US" b="1" dirty="0" smtClean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ru-RU" b="1" dirty="0" smtClean="0">
                <a:latin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</a:rPr>
              <a:t>};</a:t>
            </a:r>
          </a:p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main(){ </a:t>
            </a:r>
            <a:r>
              <a:rPr lang="ru-RU" b="1" dirty="0" smtClean="0">
                <a:latin typeface="Times New Roman" pitchFamily="18" charset="0"/>
              </a:rPr>
              <a:t>...</a:t>
            </a:r>
          </a:p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B *</a:t>
            </a:r>
            <a:r>
              <a:rPr lang="en-US" b="1" dirty="0" err="1" smtClean="0">
                <a:latin typeface="Times New Roman" pitchFamily="18" charset="0"/>
              </a:rPr>
              <a:t>ob</a:t>
            </a:r>
            <a:r>
              <a:rPr lang="en-US" b="1" dirty="0" smtClean="0">
                <a:latin typeface="Times New Roman" pitchFamily="18" charset="0"/>
              </a:rPr>
              <a:t>= new B; // </a:t>
            </a:r>
            <a:r>
              <a:rPr lang="ru-RU" b="1" dirty="0" smtClean="0">
                <a:latin typeface="Times New Roman" pitchFamily="18" charset="0"/>
              </a:rPr>
              <a:t>создаем указатель </a:t>
            </a:r>
            <a:endParaRPr lang="en-US" b="1" dirty="0" smtClean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</a:rPr>
              <a:t>…</a:t>
            </a:r>
          </a:p>
          <a:p>
            <a:pPr marL="0" indent="179388">
              <a:defRPr/>
            </a:pPr>
            <a:r>
              <a:rPr lang="en-US" b="1" dirty="0" err="1" smtClean="0">
                <a:latin typeface="Times New Roman" pitchFamily="18" charset="0"/>
              </a:rPr>
              <a:t>ob</a:t>
            </a:r>
            <a:r>
              <a:rPr lang="ru-RU" b="1" dirty="0" smtClean="0">
                <a:latin typeface="Times New Roman" pitchFamily="18" charset="0"/>
              </a:rPr>
              <a:t> -&gt; </a:t>
            </a:r>
            <a:r>
              <a:rPr lang="en-US" b="1" dirty="0" smtClean="0">
                <a:latin typeface="Times New Roman" pitchFamily="18" charset="0"/>
              </a:rPr>
              <a:t>~B</a:t>
            </a:r>
            <a:r>
              <a:rPr lang="ru-RU" b="1" dirty="0" smtClean="0">
                <a:latin typeface="Times New Roman" pitchFamily="18" charset="0"/>
              </a:rPr>
              <a:t>O;</a:t>
            </a:r>
            <a:r>
              <a:rPr lang="en-US" b="1" dirty="0" smtClean="0">
                <a:latin typeface="Times New Roman" pitchFamily="18" charset="0"/>
              </a:rPr>
              <a:t>   // </a:t>
            </a:r>
            <a:r>
              <a:rPr lang="ru-RU" b="1" dirty="0" smtClean="0">
                <a:latin typeface="Times New Roman" pitchFamily="18" charset="0"/>
              </a:rPr>
              <a:t>вызов деструктора </a:t>
            </a:r>
          </a:p>
          <a:p>
            <a:pPr marL="0" indent="179388">
              <a:defRPr/>
            </a:pPr>
            <a:r>
              <a:rPr lang="en-US" b="1" dirty="0" smtClean="0">
                <a:latin typeface="Times New Roman" pitchFamily="18" charset="0"/>
              </a:rPr>
              <a:t>	… }</a:t>
            </a:r>
            <a:endParaRPr lang="ru-RU" b="1" dirty="0" smtClean="0">
              <a:latin typeface="Times New Roman" pitchFamily="18" charset="0"/>
            </a:endParaRPr>
          </a:p>
          <a:p>
            <a:pPr marL="0" indent="179388">
              <a:defRPr/>
            </a:pPr>
            <a:r>
              <a:rPr lang="en-US" dirty="0" smtClean="0">
                <a:latin typeface="Times New Roman" pitchFamily="18" charset="0"/>
              </a:rPr>
              <a:t>     </a:t>
            </a:r>
            <a:r>
              <a:rPr lang="ru-RU" dirty="0" smtClean="0">
                <a:latin typeface="Times New Roman" pitchFamily="18" charset="0"/>
              </a:rPr>
              <a:t>Это может понадобиться для объектов, которым с помощью перегруженной опе­рации </a:t>
            </a:r>
            <a:r>
              <a:rPr lang="ru-RU" b="1" dirty="0" err="1" smtClean="0">
                <a:latin typeface="Times New Roman" pitchFamily="18" charset="0"/>
              </a:rPr>
              <a:t>new</a:t>
            </a:r>
            <a:r>
              <a:rPr lang="ru-RU" dirty="0" smtClean="0">
                <a:latin typeface="Times New Roman" pitchFamily="18" charset="0"/>
              </a:rPr>
              <a:t> выделялся конкретный адрес памяти. Без необходимости явно вызы­вать деструктор объекта </a:t>
            </a:r>
            <a:r>
              <a:rPr lang="ru-RU" b="1" dirty="0" smtClean="0">
                <a:latin typeface="Times New Roman" pitchFamily="18" charset="0"/>
              </a:rPr>
              <a:t>не</a:t>
            </a:r>
            <a:r>
              <a:rPr lang="ru-RU" dirty="0" smtClean="0">
                <a:latin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</a:rPr>
              <a:t>рекомен</a:t>
            </a:r>
            <a:r>
              <a:rPr lang="en-US" dirty="0" smtClean="0">
                <a:latin typeface="Times New Roman" pitchFamily="18" charset="0"/>
              </a:rPr>
              <a:t>-</a:t>
            </a:r>
            <a:r>
              <a:rPr lang="ru-RU" dirty="0" smtClean="0">
                <a:latin typeface="Times New Roman" pitchFamily="18" charset="0"/>
              </a:rPr>
              <a:t>дуется.</a:t>
            </a:r>
            <a:endParaRPr lang="ru-RU" b="1" dirty="0" smtClean="0">
              <a:solidFill>
                <a:srgbClr val="022D9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3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247483"/>
            <a:ext cx="9071811" cy="503238"/>
          </a:xfrm>
        </p:spPr>
        <p:txBody>
          <a:bodyPr/>
          <a:lstStyle/>
          <a:p>
            <a:r>
              <a:rPr lang="ru-RU" sz="2400" b="1" dirty="0" smtClean="0">
                <a:solidFill>
                  <a:srgbClr val="000066"/>
                </a:solidFill>
              </a:rPr>
              <a:t>Пример</a:t>
            </a:r>
            <a:r>
              <a:rPr lang="en-US" sz="2400" b="1" dirty="0" smtClean="0">
                <a:solidFill>
                  <a:srgbClr val="000066"/>
                </a:solidFill>
              </a:rPr>
              <a:t> </a:t>
            </a:r>
            <a:r>
              <a:rPr lang="ru-RU" sz="2400" b="1" dirty="0" smtClean="0">
                <a:solidFill>
                  <a:srgbClr val="000066"/>
                </a:solidFill>
              </a:rPr>
              <a:t>с использованием динамических переменных</a:t>
            </a:r>
            <a:endParaRPr lang="ru-RU" sz="2400" dirty="0" smtClean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774784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ru-RU" b="1" dirty="0" smtClean="0">
                <a:latin typeface="Times New Roman" pitchFamily="18" charset="0"/>
              </a:rPr>
              <a:t>Опишем класс – динамический массив из целых чисел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#include&lt;</a:t>
            </a:r>
            <a:r>
              <a:rPr lang="en-US" b="1" dirty="0" err="1" smtClean="0">
                <a:latin typeface="Times New Roman" pitchFamily="18" charset="0"/>
              </a:rPr>
              <a:t>iostream.h</a:t>
            </a:r>
            <a:r>
              <a:rPr lang="en-US" b="1" dirty="0" smtClean="0">
                <a:latin typeface="Times New Roman" pitchFamily="18" charset="0"/>
              </a:rPr>
              <a:t>&gt;</a:t>
            </a:r>
          </a:p>
          <a:p>
            <a:r>
              <a:rPr lang="en-US" b="1" dirty="0" smtClean="0">
                <a:latin typeface="Times New Roman" pitchFamily="18" charset="0"/>
              </a:rPr>
              <a:t>class mas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r>
              <a:rPr lang="ru-RU" b="1" dirty="0" smtClean="0">
                <a:latin typeface="Times New Roman" pitchFamily="18" charset="0"/>
              </a:rPr>
              <a:t>    </a:t>
            </a:r>
            <a:r>
              <a:rPr lang="en-US" b="1" dirty="0" smtClean="0">
                <a:latin typeface="Times New Roman" pitchFamily="18" charset="0"/>
              </a:rPr>
              <a:t>  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*x;</a:t>
            </a:r>
            <a:r>
              <a:rPr lang="ru-RU" b="1" dirty="0" smtClean="0">
                <a:latin typeface="Times New Roman" pitchFamily="18" charset="0"/>
              </a:rPr>
              <a:t>  // массив 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  </a:t>
            </a:r>
            <a:r>
              <a:rPr lang="ru-RU" b="1" dirty="0" smtClean="0">
                <a:latin typeface="Times New Roman" pitchFamily="18" charset="0"/>
              </a:rPr>
              <a:t>   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size;</a:t>
            </a:r>
            <a:r>
              <a:rPr lang="ru-RU" b="1" dirty="0" smtClean="0">
                <a:latin typeface="Times New Roman" pitchFamily="18" charset="0"/>
              </a:rPr>
              <a:t>  // размер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 public:</a:t>
            </a:r>
          </a:p>
          <a:p>
            <a:r>
              <a:rPr lang="ru-RU" b="1" dirty="0" smtClean="0">
                <a:latin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</a:rPr>
              <a:t>vvod</a:t>
            </a:r>
            <a:r>
              <a:rPr lang="en-US" b="1" dirty="0" smtClean="0">
                <a:latin typeface="Times New Roman" pitchFamily="18" charset="0"/>
              </a:rPr>
              <a:t>();</a:t>
            </a:r>
            <a:r>
              <a:rPr lang="ru-RU" b="1" dirty="0" smtClean="0">
                <a:latin typeface="Times New Roman" pitchFamily="18" charset="0"/>
              </a:rPr>
              <a:t> // заполнение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</a:rPr>
              <a:t> 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max();</a:t>
            </a:r>
            <a:r>
              <a:rPr lang="ru-RU" b="1" dirty="0" smtClean="0">
                <a:latin typeface="Times New Roman" pitchFamily="18" charset="0"/>
              </a:rPr>
              <a:t> // поиск максимального</a:t>
            </a:r>
            <a:endParaRPr lang="en-US" b="1" dirty="0" smtClean="0">
              <a:latin typeface="Times New Roman" pitchFamily="18" charset="0"/>
            </a:endParaRPr>
          </a:p>
          <a:p>
            <a:endParaRPr lang="ru-RU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  mas();</a:t>
            </a:r>
            <a:r>
              <a:rPr lang="ru-RU" b="1" dirty="0" smtClean="0">
                <a:latin typeface="Times New Roman" pitchFamily="18" charset="0"/>
              </a:rPr>
              <a:t> // конструктор по умолчанию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  mas(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k);</a:t>
            </a:r>
            <a:r>
              <a:rPr lang="ru-RU" b="1" dirty="0" smtClean="0">
                <a:latin typeface="Times New Roman" pitchFamily="18" charset="0"/>
              </a:rPr>
              <a:t> // конструктор с параметром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  ~mas();</a:t>
            </a:r>
            <a:r>
              <a:rPr lang="ru-RU" b="1" dirty="0" smtClean="0">
                <a:latin typeface="Times New Roman" pitchFamily="18" charset="0"/>
              </a:rPr>
              <a:t> // деструктор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};</a:t>
            </a:r>
          </a:p>
          <a:p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139199"/>
            <a:ext cx="9071811" cy="503238"/>
          </a:xfrm>
        </p:spPr>
        <p:txBody>
          <a:bodyPr/>
          <a:lstStyle/>
          <a:p>
            <a:r>
              <a:rPr lang="ru-RU" sz="2400" b="1" dirty="0" smtClean="0">
                <a:solidFill>
                  <a:srgbClr val="000066"/>
                </a:solidFill>
              </a:rPr>
              <a:t>Пример</a:t>
            </a:r>
            <a:r>
              <a:rPr lang="en-US" sz="2400" b="1" dirty="0" smtClean="0">
                <a:solidFill>
                  <a:srgbClr val="000066"/>
                </a:solidFill>
              </a:rPr>
              <a:t> </a:t>
            </a:r>
            <a:r>
              <a:rPr lang="ru-RU" sz="2400" b="1" dirty="0" smtClean="0">
                <a:solidFill>
                  <a:srgbClr val="000066"/>
                </a:solidFill>
              </a:rPr>
              <a:t>с использованием динамических переменных</a:t>
            </a:r>
            <a:endParaRPr lang="ru-RU" sz="2400" dirty="0" smtClean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616089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b="1" dirty="0" smtClean="0">
                <a:latin typeface="Times New Roman" pitchFamily="18" charset="0"/>
              </a:rPr>
              <a:t>			//</a:t>
            </a:r>
            <a:r>
              <a:rPr lang="ru-RU" dirty="0" smtClean="0">
                <a:latin typeface="Times New Roman" pitchFamily="18" charset="0"/>
              </a:rPr>
              <a:t>конструктор по умолчанию без параметров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mas::mas()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cout</a:t>
            </a:r>
            <a:r>
              <a:rPr lang="en-US" b="1" dirty="0" smtClean="0">
                <a:latin typeface="Times New Roman" pitchFamily="18" charset="0"/>
              </a:rPr>
              <a:t>&lt;&lt;"</a:t>
            </a:r>
            <a:r>
              <a:rPr lang="ru-RU" b="1" dirty="0" smtClean="0">
                <a:latin typeface="Times New Roman" pitchFamily="18" charset="0"/>
              </a:rPr>
              <a:t>введите размер массива";</a:t>
            </a:r>
          </a:p>
          <a:p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cin</a:t>
            </a:r>
            <a:r>
              <a:rPr lang="en-US" b="1" dirty="0" smtClean="0">
                <a:latin typeface="Times New Roman" pitchFamily="18" charset="0"/>
              </a:rPr>
              <a:t>&gt;&gt;size;</a:t>
            </a:r>
            <a:r>
              <a:rPr lang="ru-RU" b="1" dirty="0" smtClean="0">
                <a:latin typeface="Times New Roman" pitchFamily="18" charset="0"/>
              </a:rPr>
              <a:t>   //заполнение поля</a:t>
            </a:r>
            <a:r>
              <a:rPr lang="en-US" b="1" dirty="0" smtClean="0">
                <a:latin typeface="Times New Roman" pitchFamily="18" charset="0"/>
              </a:rPr>
              <a:t> size</a:t>
            </a:r>
          </a:p>
          <a:p>
            <a:r>
              <a:rPr lang="en-US" b="1" dirty="0" smtClean="0">
                <a:latin typeface="Times New Roman" pitchFamily="18" charset="0"/>
              </a:rPr>
              <a:t> x=new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[size];</a:t>
            </a:r>
            <a:r>
              <a:rPr lang="ru-RU" b="1" dirty="0" smtClean="0">
                <a:latin typeface="Times New Roman" pitchFamily="18" charset="0"/>
              </a:rPr>
              <a:t> //выделение памяти </a:t>
            </a:r>
            <a:endParaRPr lang="ru-RU" b="1" dirty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}</a:t>
            </a:r>
          </a:p>
          <a:p>
            <a:r>
              <a:rPr lang="ru-RU" b="1" dirty="0" smtClean="0">
                <a:latin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</a:rPr>
              <a:t>			//</a:t>
            </a:r>
            <a:r>
              <a:rPr lang="ru-RU" dirty="0">
                <a:latin typeface="Times New Roman" pitchFamily="18" charset="0"/>
              </a:rPr>
              <a:t>конструктор </a:t>
            </a:r>
            <a:r>
              <a:rPr lang="ru-RU" dirty="0" smtClean="0">
                <a:latin typeface="Times New Roman" pitchFamily="18" charset="0"/>
              </a:rPr>
              <a:t>с параметрами</a:t>
            </a:r>
            <a:endParaRPr lang="en-US" b="1" dirty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mas::mas(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k)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r>
              <a:rPr lang="en-US" b="1" dirty="0" smtClean="0">
                <a:latin typeface="Times New Roman" pitchFamily="18" charset="0"/>
              </a:rPr>
              <a:t> size=k;</a:t>
            </a:r>
            <a:r>
              <a:rPr lang="ru-RU" b="1" dirty="0" smtClean="0">
                <a:latin typeface="Times New Roman" pitchFamily="18" charset="0"/>
              </a:rPr>
              <a:t> // заполнение поля</a:t>
            </a:r>
            <a:r>
              <a:rPr lang="en-US" b="1" dirty="0" smtClean="0">
                <a:latin typeface="Times New Roman" pitchFamily="18" charset="0"/>
              </a:rPr>
              <a:t> size</a:t>
            </a:r>
          </a:p>
          <a:p>
            <a:r>
              <a:rPr lang="en-US" b="1" dirty="0" smtClean="0">
                <a:latin typeface="Times New Roman" pitchFamily="18" charset="0"/>
              </a:rPr>
              <a:t> x=new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[size];</a:t>
            </a:r>
            <a:r>
              <a:rPr lang="ru-RU" b="1" dirty="0" smtClean="0">
                <a:latin typeface="Times New Roman" pitchFamily="18" charset="0"/>
              </a:rPr>
              <a:t> //выделение памяти 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}</a:t>
            </a:r>
          </a:p>
          <a:p>
            <a:r>
              <a:rPr lang="ru-RU" b="1" dirty="0" smtClean="0">
                <a:latin typeface="Times New Roman" pitchFamily="18" charset="0"/>
              </a:rPr>
              <a:t>				//</a:t>
            </a:r>
            <a:r>
              <a:rPr lang="ru-RU" dirty="0" smtClean="0">
                <a:latin typeface="Times New Roman" pitchFamily="18" charset="0"/>
              </a:rPr>
              <a:t>деструктор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mas::~mas()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</a:p>
          <a:p>
            <a:r>
              <a:rPr lang="en-US" b="1" dirty="0" smtClean="0">
                <a:latin typeface="Times New Roman" pitchFamily="18" charset="0"/>
              </a:rPr>
              <a:t> size=0;</a:t>
            </a:r>
            <a:r>
              <a:rPr lang="ru-RU" b="1" dirty="0" smtClean="0">
                <a:latin typeface="Times New Roman" pitchFamily="18" charset="0"/>
              </a:rPr>
              <a:t>      // обнуление поля </a:t>
            </a:r>
            <a:r>
              <a:rPr lang="en-US" b="1" dirty="0" smtClean="0">
                <a:latin typeface="Times New Roman" pitchFamily="18" charset="0"/>
              </a:rPr>
              <a:t>size</a:t>
            </a:r>
          </a:p>
          <a:p>
            <a:r>
              <a:rPr lang="en-US" b="1" dirty="0" smtClean="0">
                <a:latin typeface="Times New Roman" pitchFamily="18" charset="0"/>
              </a:rPr>
              <a:t> delete []x;</a:t>
            </a:r>
            <a:r>
              <a:rPr lang="ru-RU" b="1" dirty="0" smtClean="0">
                <a:latin typeface="Times New Roman" pitchFamily="18" charset="0"/>
              </a:rPr>
              <a:t>  // освобождение памяти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}</a:t>
            </a:r>
            <a:endParaRPr lang="ru-RU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3871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247483"/>
            <a:ext cx="9071811" cy="503238"/>
          </a:xfrm>
        </p:spPr>
        <p:txBody>
          <a:bodyPr/>
          <a:lstStyle/>
          <a:p>
            <a:r>
              <a:rPr lang="ru-RU" sz="2400" b="1" dirty="0" smtClean="0">
                <a:solidFill>
                  <a:srgbClr val="000066"/>
                </a:solidFill>
              </a:rPr>
              <a:t>Пример</a:t>
            </a:r>
            <a:r>
              <a:rPr lang="en-US" sz="2400" b="1" dirty="0" smtClean="0">
                <a:solidFill>
                  <a:srgbClr val="000066"/>
                </a:solidFill>
              </a:rPr>
              <a:t> </a:t>
            </a:r>
            <a:r>
              <a:rPr lang="ru-RU" sz="2400" b="1" dirty="0" smtClean="0">
                <a:solidFill>
                  <a:srgbClr val="000066"/>
                </a:solidFill>
              </a:rPr>
              <a:t>с использованием динамических переменных</a:t>
            </a:r>
            <a:endParaRPr lang="ru-RU" sz="2400" dirty="0" smtClean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774784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ru-RU" b="1" dirty="0" smtClean="0">
                <a:latin typeface="Times New Roman" pitchFamily="18" charset="0"/>
              </a:rPr>
              <a:t>			/</a:t>
            </a:r>
            <a:r>
              <a:rPr lang="ru-RU" dirty="0" smtClean="0">
                <a:latin typeface="Times New Roman" pitchFamily="18" charset="0"/>
              </a:rPr>
              <a:t>/описание методов класса </a:t>
            </a:r>
            <a:r>
              <a:rPr lang="en-US" b="1" dirty="0">
                <a:latin typeface="Times New Roman" pitchFamily="18" charset="0"/>
              </a:rPr>
              <a:t>mas</a:t>
            </a:r>
            <a:r>
              <a:rPr lang="ru-RU" dirty="0" smtClean="0">
                <a:latin typeface="Times New Roman" pitchFamily="18" charset="0"/>
              </a:rPr>
              <a:t>  </a:t>
            </a:r>
            <a:endParaRPr lang="ru-RU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mas::</a:t>
            </a:r>
            <a:r>
              <a:rPr lang="en-US" b="1" dirty="0" err="1" smtClean="0">
                <a:latin typeface="Times New Roman" pitchFamily="18" charset="0"/>
              </a:rPr>
              <a:t>vvod</a:t>
            </a:r>
            <a:r>
              <a:rPr lang="en-US" b="1" dirty="0" smtClean="0">
                <a:latin typeface="Times New Roman" pitchFamily="18" charset="0"/>
              </a:rPr>
              <a:t>()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  <a:r>
              <a:rPr lang="ru-RU" b="1" dirty="0" smtClean="0">
                <a:latin typeface="Times New Roman" pitchFamily="18" charset="0"/>
              </a:rPr>
              <a:t>		// </a:t>
            </a:r>
            <a:r>
              <a:rPr lang="ru-RU" dirty="0" smtClean="0">
                <a:latin typeface="Times New Roman" pitchFamily="18" charset="0"/>
              </a:rPr>
              <a:t>заполнение</a:t>
            </a:r>
            <a:r>
              <a:rPr lang="ru-RU" b="1" dirty="0" smtClean="0">
                <a:latin typeface="Times New Roman" pitchFamily="18" charset="0"/>
              </a:rPr>
              <a:t> </a:t>
            </a:r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cout</a:t>
            </a:r>
            <a:r>
              <a:rPr lang="en-US" b="1" dirty="0" smtClean="0">
                <a:latin typeface="Times New Roman" pitchFamily="18" charset="0"/>
              </a:rPr>
              <a:t>&lt;&lt;"</a:t>
            </a:r>
            <a:r>
              <a:rPr lang="ru-RU" b="1" dirty="0" smtClean="0">
                <a:latin typeface="Times New Roman" pitchFamily="18" charset="0"/>
              </a:rPr>
              <a:t>введите элементы массива"&lt;&lt;</a:t>
            </a:r>
            <a:r>
              <a:rPr lang="en-US" b="1" dirty="0" err="1" smtClean="0">
                <a:latin typeface="Times New Roman" pitchFamily="18" charset="0"/>
              </a:rPr>
              <a:t>endl</a:t>
            </a:r>
            <a:r>
              <a:rPr lang="en-US" b="1" dirty="0" smtClean="0">
                <a:latin typeface="Times New Roman" pitchFamily="18" charset="0"/>
              </a:rPr>
              <a:t>;</a:t>
            </a:r>
          </a:p>
          <a:p>
            <a:r>
              <a:rPr lang="en-US" b="1" dirty="0" smtClean="0">
                <a:latin typeface="Times New Roman" pitchFamily="18" charset="0"/>
              </a:rPr>
              <a:t> for(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=0;i&lt;</a:t>
            </a:r>
            <a:r>
              <a:rPr lang="en-US" b="1" dirty="0" err="1" smtClean="0">
                <a:latin typeface="Times New Roman" pitchFamily="18" charset="0"/>
              </a:rPr>
              <a:t>size;i</a:t>
            </a:r>
            <a:r>
              <a:rPr lang="en-US" b="1" dirty="0" smtClean="0">
                <a:latin typeface="Times New Roman" pitchFamily="18" charset="0"/>
              </a:rPr>
              <a:t>++)</a:t>
            </a:r>
          </a:p>
          <a:p>
            <a:r>
              <a:rPr lang="ru-RU" b="1" dirty="0" smtClean="0">
                <a:latin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cin</a:t>
            </a:r>
            <a:r>
              <a:rPr lang="en-US" b="1" dirty="0" smtClean="0">
                <a:latin typeface="Times New Roman" pitchFamily="18" charset="0"/>
              </a:rPr>
              <a:t>&gt;&gt;x[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];</a:t>
            </a:r>
          </a:p>
          <a:p>
            <a:r>
              <a:rPr lang="en-US" b="1" dirty="0" smtClean="0">
                <a:latin typeface="Times New Roman" pitchFamily="18" charset="0"/>
              </a:rPr>
              <a:t>}</a:t>
            </a:r>
          </a:p>
          <a:p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mas::max()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  <a:r>
              <a:rPr lang="ru-RU" b="1" dirty="0" smtClean="0">
                <a:latin typeface="Times New Roman" pitchFamily="18" charset="0"/>
              </a:rPr>
              <a:t>		// </a:t>
            </a:r>
            <a:r>
              <a:rPr lang="ru-RU" dirty="0" smtClean="0">
                <a:latin typeface="Times New Roman" pitchFamily="18" charset="0"/>
              </a:rPr>
              <a:t>поиск максимального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max=x[0];</a:t>
            </a:r>
          </a:p>
          <a:p>
            <a:r>
              <a:rPr lang="en-US" b="1" dirty="0" smtClean="0">
                <a:latin typeface="Times New Roman" pitchFamily="18" charset="0"/>
              </a:rPr>
              <a:t> for(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=0</a:t>
            </a:r>
            <a:r>
              <a:rPr lang="en-US" b="1" dirty="0" smtClean="0">
                <a:latin typeface="Times New Roman" pitchFamily="18" charset="0"/>
              </a:rPr>
              <a:t>;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&lt;size;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++)</a:t>
            </a:r>
          </a:p>
          <a:p>
            <a:r>
              <a:rPr lang="en-US" b="1" dirty="0" smtClean="0">
                <a:latin typeface="Times New Roman" pitchFamily="18" charset="0"/>
              </a:rPr>
              <a:t>  if (x[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]&gt;max) max=x[</a:t>
            </a:r>
            <a:r>
              <a:rPr lang="en-US" b="1" dirty="0" err="1" smtClean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];</a:t>
            </a:r>
          </a:p>
          <a:p>
            <a:endParaRPr lang="en-US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 return max;</a:t>
            </a:r>
          </a:p>
          <a:p>
            <a:r>
              <a:rPr lang="en-US" b="1" dirty="0" smtClean="0">
                <a:latin typeface="Times New Roman" pitchFamily="18" charset="0"/>
              </a:rPr>
              <a:t>}</a:t>
            </a:r>
            <a:endParaRPr lang="ru-RU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7823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247483"/>
            <a:ext cx="9071811" cy="503238"/>
          </a:xfrm>
        </p:spPr>
        <p:txBody>
          <a:bodyPr/>
          <a:lstStyle/>
          <a:p>
            <a:r>
              <a:rPr lang="ru-RU" sz="2400" b="1" dirty="0" smtClean="0">
                <a:solidFill>
                  <a:srgbClr val="000066"/>
                </a:solidFill>
              </a:rPr>
              <a:t>Пример</a:t>
            </a:r>
            <a:r>
              <a:rPr lang="en-US" sz="2400" b="1" dirty="0" smtClean="0">
                <a:solidFill>
                  <a:srgbClr val="000066"/>
                </a:solidFill>
              </a:rPr>
              <a:t> </a:t>
            </a:r>
            <a:r>
              <a:rPr lang="ru-RU" sz="2400" b="1" dirty="0" smtClean="0">
                <a:solidFill>
                  <a:srgbClr val="000066"/>
                </a:solidFill>
              </a:rPr>
              <a:t>с использованием динамических переменных</a:t>
            </a:r>
            <a:endParaRPr lang="ru-RU" sz="2400" dirty="0" smtClean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0" y="774784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b="1" dirty="0" smtClean="0">
                <a:latin typeface="Times New Roman" pitchFamily="18" charset="0"/>
              </a:rPr>
              <a:t>//----------------</a:t>
            </a:r>
            <a:r>
              <a:rPr lang="ru-RU" b="1" dirty="0" smtClean="0">
                <a:latin typeface="Times New Roman" pitchFamily="18" charset="0"/>
              </a:rPr>
              <a:t>----------------------------------------------</a:t>
            </a:r>
            <a:r>
              <a:rPr lang="en-US" b="1" dirty="0" smtClean="0">
                <a:latin typeface="Times New Roman" pitchFamily="18" charset="0"/>
              </a:rPr>
              <a:t>-</a:t>
            </a:r>
          </a:p>
          <a:p>
            <a:r>
              <a:rPr lang="en-US" b="1" dirty="0" smtClean="0">
                <a:latin typeface="Times New Roman" pitchFamily="18" charset="0"/>
              </a:rPr>
              <a:t>main()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{</a:t>
            </a:r>
            <a:endParaRPr lang="ru-RU" b="1" dirty="0" smtClean="0">
              <a:latin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</a:rPr>
              <a:t>		// </a:t>
            </a:r>
            <a:r>
              <a:rPr lang="ru-RU" dirty="0" smtClean="0">
                <a:latin typeface="Times New Roman" pitchFamily="18" charset="0"/>
              </a:rPr>
              <a:t>создание объектов класса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mass</a:t>
            </a:r>
          </a:p>
          <a:p>
            <a:r>
              <a:rPr lang="en-US" b="1" dirty="0" smtClean="0">
                <a:latin typeface="Times New Roman" pitchFamily="18" charset="0"/>
              </a:rPr>
              <a:t> mas ob1;</a:t>
            </a:r>
            <a:r>
              <a:rPr lang="ru-RU" b="1" dirty="0" smtClean="0">
                <a:latin typeface="Times New Roman" pitchFamily="18" charset="0"/>
              </a:rPr>
              <a:t>  	//</a:t>
            </a:r>
            <a:r>
              <a:rPr lang="ru-RU" dirty="0" smtClean="0">
                <a:latin typeface="Times New Roman" pitchFamily="18" charset="0"/>
              </a:rPr>
              <a:t> вызов конструктора по умолчанию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mas ob2(10);</a:t>
            </a:r>
            <a:r>
              <a:rPr lang="ru-RU" b="1" dirty="0" smtClean="0">
                <a:latin typeface="Times New Roman" pitchFamily="18" charset="0"/>
              </a:rPr>
              <a:t> // </a:t>
            </a:r>
            <a:r>
              <a:rPr lang="ru-RU" dirty="0" smtClean="0">
                <a:latin typeface="Times New Roman" pitchFamily="18" charset="0"/>
              </a:rPr>
              <a:t>вызов конструктора с параметрами</a:t>
            </a:r>
            <a:endParaRPr lang="en-US" dirty="0" smtClean="0">
              <a:latin typeface="Times New Roman" pitchFamily="18" charset="0"/>
            </a:endParaRPr>
          </a:p>
          <a:p>
            <a:endParaRPr lang="ru-RU" b="1" dirty="0" smtClean="0">
              <a:latin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</a:rPr>
              <a:t>// вызов методов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  </a:t>
            </a:r>
            <a:r>
              <a:rPr lang="ru-RU" b="1" dirty="0" smtClean="0">
                <a:latin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</a:rPr>
              <a:t>ob1.vvod();</a:t>
            </a:r>
            <a:r>
              <a:rPr lang="ru-RU" b="1" dirty="0" smtClean="0">
                <a:latin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</a:rPr>
              <a:t>	</a:t>
            </a:r>
            <a:r>
              <a:rPr lang="ru-RU" b="1" dirty="0" smtClean="0">
                <a:latin typeface="Times New Roman" pitchFamily="18" charset="0"/>
              </a:rPr>
              <a:t>// </a:t>
            </a:r>
            <a:r>
              <a:rPr lang="ru-RU" dirty="0" smtClean="0">
                <a:latin typeface="Times New Roman" pitchFamily="18" charset="0"/>
              </a:rPr>
              <a:t>заполнение полей объекта </a:t>
            </a:r>
            <a:r>
              <a:rPr lang="en-US" b="1" dirty="0" smtClean="0">
                <a:latin typeface="Times New Roman" pitchFamily="18" charset="0"/>
              </a:rPr>
              <a:t>ob1</a:t>
            </a:r>
            <a:endParaRPr lang="ru-RU" b="1" dirty="0" smtClean="0">
              <a:latin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</a:rPr>
              <a:t>	</a:t>
            </a:r>
            <a:r>
              <a:rPr lang="en-US" b="1" dirty="0" smtClean="0">
                <a:latin typeface="Times New Roman" pitchFamily="18" charset="0"/>
              </a:rPr>
              <a:t>ob2.vvod();	</a:t>
            </a:r>
            <a:r>
              <a:rPr lang="ru-RU" b="1" dirty="0">
                <a:latin typeface="Times New Roman" pitchFamily="18" charset="0"/>
              </a:rPr>
              <a:t> // </a:t>
            </a:r>
            <a:r>
              <a:rPr lang="ru-RU" dirty="0">
                <a:latin typeface="Times New Roman" pitchFamily="18" charset="0"/>
              </a:rPr>
              <a:t>заполнение полей объекта </a:t>
            </a:r>
            <a:r>
              <a:rPr lang="en-US" b="1" dirty="0" smtClean="0">
                <a:latin typeface="Times New Roman" pitchFamily="18" charset="0"/>
              </a:rPr>
              <a:t>ob2</a:t>
            </a:r>
          </a:p>
          <a:p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</a:rPr>
              <a:t>	</a:t>
            </a:r>
          </a:p>
          <a:p>
            <a:r>
              <a:rPr lang="ru-RU" b="1" dirty="0">
                <a:latin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</a:rPr>
              <a:t>cout</a:t>
            </a:r>
            <a:r>
              <a:rPr lang="en-US" b="1" dirty="0" smtClean="0">
                <a:latin typeface="Times New Roman" pitchFamily="18" charset="0"/>
              </a:rPr>
              <a:t>&lt;&lt;"max="&lt;&lt;ob1.max()&lt;&lt;</a:t>
            </a:r>
            <a:r>
              <a:rPr lang="en-US" b="1" dirty="0" err="1" smtClean="0">
                <a:latin typeface="Times New Roman" pitchFamily="18" charset="0"/>
              </a:rPr>
              <a:t>endl</a:t>
            </a:r>
            <a:r>
              <a:rPr lang="en-US" b="1" dirty="0" smtClean="0">
                <a:latin typeface="Times New Roman" pitchFamily="18" charset="0"/>
              </a:rPr>
              <a:t>; </a:t>
            </a:r>
            <a:r>
              <a:rPr lang="ru-RU" dirty="0" smtClean="0">
                <a:latin typeface="Times New Roman" pitchFamily="18" charset="0"/>
              </a:rPr>
              <a:t>// поиск максимального </a:t>
            </a:r>
            <a:r>
              <a:rPr lang="en-US" b="1" dirty="0" smtClean="0">
                <a:latin typeface="Times New Roman" pitchFamily="18" charset="0"/>
              </a:rPr>
              <a:t>ob1</a:t>
            </a:r>
          </a:p>
          <a:p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</a:rPr>
              <a:t>	</a:t>
            </a:r>
            <a:r>
              <a:rPr lang="en-US" b="1" dirty="0" err="1" smtClean="0">
                <a:latin typeface="Times New Roman" pitchFamily="18" charset="0"/>
              </a:rPr>
              <a:t>cout</a:t>
            </a:r>
            <a:r>
              <a:rPr lang="en-US" b="1" dirty="0" smtClean="0">
                <a:latin typeface="Times New Roman" pitchFamily="18" charset="0"/>
              </a:rPr>
              <a:t>&lt;&lt;"max="&lt;&lt;ob2.max()&lt;&lt;</a:t>
            </a:r>
            <a:r>
              <a:rPr lang="en-US" b="1" dirty="0" err="1" smtClean="0">
                <a:latin typeface="Times New Roman" pitchFamily="18" charset="0"/>
              </a:rPr>
              <a:t>endl</a:t>
            </a:r>
            <a:r>
              <a:rPr lang="en-US" b="1" dirty="0" smtClean="0">
                <a:latin typeface="Times New Roman" pitchFamily="18" charset="0"/>
              </a:rPr>
              <a:t>;</a:t>
            </a:r>
            <a:r>
              <a:rPr lang="ru-RU" dirty="0">
                <a:latin typeface="Times New Roman" pitchFamily="18" charset="0"/>
              </a:rPr>
              <a:t> // поиск максимального </a:t>
            </a:r>
            <a:r>
              <a:rPr lang="en-US" b="1" dirty="0" err="1" smtClean="0">
                <a:latin typeface="Times New Roman" pitchFamily="18" charset="0"/>
              </a:rPr>
              <a:t>ob</a:t>
            </a:r>
            <a:r>
              <a:rPr lang="ru-RU" b="1" dirty="0" smtClean="0">
                <a:latin typeface="Times New Roman" pitchFamily="18" charset="0"/>
              </a:rPr>
              <a:t>2</a:t>
            </a:r>
          </a:p>
          <a:p>
            <a:endParaRPr lang="ru-RU" b="1" dirty="0" smtClean="0">
              <a:latin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</a:rPr>
              <a:t> 	// </a:t>
            </a:r>
            <a:r>
              <a:rPr lang="ru-RU" dirty="0" smtClean="0">
                <a:latin typeface="Times New Roman" pitchFamily="18" charset="0"/>
              </a:rPr>
              <a:t>неявный вызов деструктора</a:t>
            </a:r>
            <a:endParaRPr lang="en-US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}</a:t>
            </a:r>
            <a:endParaRPr lang="ru-RU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5042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0" y="501650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7938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</a:rPr>
              <a:t>Конструктор копирования </a:t>
            </a:r>
            <a:r>
              <a:rPr lang="ru-RU" dirty="0" smtClean="0">
                <a:latin typeface="Times New Roman" pitchFamily="18" charset="0"/>
              </a:rPr>
              <a:t>— это специальный вид конструктора, получающий в качестве единственного параметра указатель на объект этого же класса:</a:t>
            </a:r>
          </a:p>
          <a:p>
            <a:pPr algn="ctr"/>
            <a:r>
              <a:rPr lang="ru-RU" b="1" dirty="0" smtClean="0">
                <a:latin typeface="Times New Roman" pitchFamily="18" charset="0"/>
              </a:rPr>
              <a:t>T::T(const Т&amp;) { ... /* Тело конструктора V */ }</a:t>
            </a:r>
          </a:p>
          <a:p>
            <a:pPr algn="ctr"/>
            <a:r>
              <a:rPr lang="ru-RU" b="1" dirty="0" smtClean="0">
                <a:latin typeface="Times New Roman" pitchFamily="18" charset="0"/>
              </a:rPr>
              <a:t>где Т - имя класса.</a:t>
            </a:r>
          </a:p>
          <a:p>
            <a:r>
              <a:rPr lang="ru-RU" dirty="0" smtClean="0">
                <a:latin typeface="Times New Roman" pitchFamily="18" charset="0"/>
              </a:rPr>
              <a:t>Этот конструктор вызывается в тех случаях, когда новый объект создается путем копирования существующего:</a:t>
            </a:r>
          </a:p>
          <a:p>
            <a:r>
              <a:rPr lang="ru-RU" dirty="0" smtClean="0">
                <a:latin typeface="Times New Roman" pitchFamily="18" charset="0"/>
              </a:rPr>
              <a:t>- при описании нового объекта с инициализацией </a:t>
            </a:r>
            <a:r>
              <a:rPr lang="ru-RU" dirty="0" smtClean="0">
                <a:latin typeface="Times New Roman" pitchFamily="18" charset="0"/>
              </a:rPr>
              <a:t>другим объектом</a:t>
            </a:r>
            <a:endParaRPr lang="ru-RU" dirty="0" smtClean="0">
              <a:latin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</a:rPr>
              <a:t>- при передаче объекта в функцию по значению;</a:t>
            </a:r>
          </a:p>
          <a:p>
            <a:r>
              <a:rPr lang="ru-RU" dirty="0" smtClean="0">
                <a:latin typeface="Times New Roman" pitchFamily="18" charset="0"/>
              </a:rPr>
              <a:t>- при возврате объекта из функции.</a:t>
            </a:r>
          </a:p>
          <a:p>
            <a:r>
              <a:rPr lang="ru-RU" dirty="0" smtClean="0">
                <a:latin typeface="Times New Roman" pitchFamily="18" charset="0"/>
              </a:rPr>
              <a:t>Если программист не указал ни одного конструктора копирования, компилятор создает его автоматически. Такой конструктор </a:t>
            </a:r>
            <a:r>
              <a:rPr lang="ru-RU" dirty="0" err="1" smtClean="0">
                <a:latin typeface="Times New Roman" pitchFamily="18" charset="0"/>
              </a:rPr>
              <a:t>выпол</a:t>
            </a:r>
            <a:r>
              <a:rPr lang="ru-RU" dirty="0" err="1" smtClean="0">
                <a:latin typeface="+mn-lt"/>
              </a:rPr>
              <a:t>ня</a:t>
            </a:r>
            <a:r>
              <a:rPr lang="en-US" dirty="0" smtClean="0">
                <a:latin typeface="+mn-lt"/>
              </a:rPr>
              <a:t>-</a:t>
            </a:r>
            <a:r>
              <a:rPr lang="ru-RU" dirty="0" err="1" smtClean="0">
                <a:latin typeface="+mn-lt"/>
              </a:rPr>
              <a:t>ет</a:t>
            </a:r>
            <a:r>
              <a:rPr lang="ru-RU" dirty="0" smtClean="0">
                <a:latin typeface="+mn-lt"/>
              </a:rPr>
              <a:t> поэлементное копиро­вание полей. </a:t>
            </a:r>
            <a:r>
              <a:rPr lang="ru-RU" dirty="0">
                <a:latin typeface="+mn-lt"/>
              </a:rPr>
              <a:t>Такое копирование называется </a:t>
            </a:r>
            <a:r>
              <a:rPr lang="ru-RU" b="1" i="1" dirty="0">
                <a:solidFill>
                  <a:schemeClr val="tx2"/>
                </a:solidFill>
                <a:latin typeface="+mn-lt"/>
              </a:rPr>
              <a:t>поверхностным</a:t>
            </a:r>
            <a:r>
              <a:rPr lang="ru-RU" dirty="0">
                <a:latin typeface="+mn-lt"/>
              </a:rPr>
              <a:t> (</a:t>
            </a:r>
            <a:r>
              <a:rPr lang="ru-RU" b="1" i="1" dirty="0" err="1">
                <a:latin typeface="+mn-lt"/>
              </a:rPr>
              <a:t>shallow</a:t>
            </a:r>
            <a:r>
              <a:rPr lang="ru-RU" b="1" i="1" dirty="0">
                <a:latin typeface="+mn-lt"/>
              </a:rPr>
              <a:t> </a:t>
            </a:r>
            <a:r>
              <a:rPr lang="ru-RU" b="1" i="1" dirty="0" err="1">
                <a:latin typeface="+mn-lt"/>
              </a:rPr>
              <a:t>copy</a:t>
            </a:r>
            <a:r>
              <a:rPr lang="ru-RU" dirty="0" smtClean="0">
                <a:latin typeface="+mn-lt"/>
              </a:rPr>
              <a:t>).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Times New Roman" pitchFamily="18" charset="0"/>
              </a:rPr>
              <a:t>Если класс содержит указатели или ссылки, это, скорее всего, будет неправильным, поскольку и копия, и оригинал будут указывать на одну и ту же область памяти.</a:t>
            </a:r>
            <a:endParaRPr lang="ru-RU" b="1" dirty="0">
              <a:latin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541338" y="90488"/>
            <a:ext cx="7772400" cy="503237"/>
          </a:xfrm>
        </p:spPr>
        <p:txBody>
          <a:bodyPr/>
          <a:lstStyle/>
          <a:p>
            <a:r>
              <a:rPr lang="ru-RU" b="1" dirty="0" smtClean="0"/>
              <a:t>Конструктор копирования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4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64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4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0" y="501650"/>
            <a:ext cx="91440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179388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ru-RU" dirty="0" smtClean="0">
                <a:latin typeface="+mn-lt"/>
              </a:rPr>
              <a:t>Если один из </a:t>
            </a:r>
            <a:r>
              <a:rPr lang="ru-RU" dirty="0">
                <a:latin typeface="+mn-lt"/>
              </a:rPr>
              <a:t>объектов прекратит свое </a:t>
            </a:r>
            <a:r>
              <a:rPr lang="ru-RU" dirty="0" smtClean="0">
                <a:latin typeface="+mn-lt"/>
              </a:rPr>
              <a:t>сущест­вование, а второй </a:t>
            </a:r>
            <a:r>
              <a:rPr lang="ru-RU" dirty="0">
                <a:latin typeface="+mn-lt"/>
              </a:rPr>
              <a:t>объект будет указывать на </a:t>
            </a:r>
            <a:r>
              <a:rPr lang="ru-RU" dirty="0" smtClean="0">
                <a:latin typeface="+mn-lt"/>
              </a:rPr>
              <a:t>область памяти уже освобожденную, то </a:t>
            </a:r>
            <a:r>
              <a:rPr lang="ru-RU" dirty="0">
                <a:latin typeface="+mn-lt"/>
              </a:rPr>
              <a:t>возникнет паразитный указатель, а работа программы </a:t>
            </a:r>
            <a:r>
              <a:rPr lang="ru-RU" b="1" dirty="0">
                <a:latin typeface="+mn-lt"/>
              </a:rPr>
              <a:t>не будет</a:t>
            </a:r>
            <a:r>
              <a:rPr lang="ru-RU" dirty="0">
                <a:latin typeface="+mn-lt"/>
              </a:rPr>
              <a:t> стабильной и предсказуемой.</a:t>
            </a:r>
          </a:p>
          <a:p>
            <a:r>
              <a:rPr lang="ru-RU" dirty="0">
                <a:latin typeface="+mn-lt"/>
              </a:rPr>
              <a:t>Во избежание подобных проблем, необходимо вместо </a:t>
            </a:r>
            <a:r>
              <a:rPr lang="ru-RU" dirty="0" smtClean="0">
                <a:latin typeface="+mn-lt"/>
              </a:rPr>
              <a:t>стандартно-</a:t>
            </a:r>
            <a:r>
              <a:rPr lang="ru-RU" dirty="0" err="1" smtClean="0">
                <a:latin typeface="+mn-lt"/>
              </a:rPr>
              <a:t>го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конструктора копирования использовать собственный, который будет осуществлять </a:t>
            </a:r>
            <a:r>
              <a:rPr lang="ru-RU" b="1" i="1" dirty="0">
                <a:solidFill>
                  <a:schemeClr val="tx2"/>
                </a:solidFill>
                <a:latin typeface="+mn-lt"/>
              </a:rPr>
              <a:t>глубокое копирование</a:t>
            </a:r>
            <a:r>
              <a:rPr lang="ru-RU" dirty="0">
                <a:solidFill>
                  <a:schemeClr val="tx2"/>
                </a:solidFill>
                <a:latin typeface="+mn-lt"/>
              </a:rPr>
              <a:t> </a:t>
            </a:r>
            <a:r>
              <a:rPr lang="ru-RU" dirty="0">
                <a:latin typeface="+mn-lt"/>
              </a:rPr>
              <a:t>с перемещением </a:t>
            </a:r>
            <a:r>
              <a:rPr lang="ru-RU" dirty="0" err="1" smtClean="0">
                <a:latin typeface="+mn-lt"/>
              </a:rPr>
              <a:t>значе-ний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полей, находящихся в динамической памя­ти. </a:t>
            </a:r>
            <a:endParaRPr lang="ru-RU" dirty="0" smtClean="0">
              <a:latin typeface="+mn-lt"/>
            </a:endParaRPr>
          </a:p>
          <a:p>
            <a:r>
              <a:rPr lang="ru-RU" b="1" dirty="0" smtClean="0">
                <a:solidFill>
                  <a:schemeClr val="tx2"/>
                </a:solidFill>
                <a:latin typeface="+mn-lt"/>
              </a:rPr>
              <a:t>Глубокое копирование </a:t>
            </a:r>
            <a:r>
              <a:rPr lang="ru-RU" dirty="0">
                <a:latin typeface="+mn-lt"/>
              </a:rPr>
              <a:t>переносит значения, на­ходящиеся в динамической памяти, во вновь созданные участки.</a:t>
            </a:r>
          </a:p>
          <a:p>
            <a:r>
              <a:rPr lang="ru-RU" dirty="0" smtClean="0">
                <a:latin typeface="+mn-lt"/>
              </a:rPr>
              <a:t>Запишем </a:t>
            </a:r>
            <a:r>
              <a:rPr lang="ru-RU" dirty="0">
                <a:latin typeface="+mn-lt"/>
              </a:rPr>
              <a:t>конструктор копирования для класса </a:t>
            </a:r>
            <a:r>
              <a:rPr lang="en-US" b="1" dirty="0" smtClean="0">
                <a:latin typeface="+mn-lt"/>
              </a:rPr>
              <a:t>mas</a:t>
            </a:r>
            <a:r>
              <a:rPr lang="ru-RU" b="1" dirty="0" smtClean="0">
                <a:latin typeface="+mn-lt"/>
              </a:rPr>
              <a:t>:</a:t>
            </a:r>
            <a:endParaRPr lang="ru-RU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mas::mas(mas &amp;</a:t>
            </a:r>
            <a:r>
              <a:rPr lang="en-US" b="1" dirty="0" err="1" smtClean="0">
                <a:latin typeface="+mn-lt"/>
              </a:rPr>
              <a:t>ob</a:t>
            </a:r>
            <a:r>
              <a:rPr lang="en-US" b="1" dirty="0" smtClean="0">
                <a:latin typeface="+mn-lt"/>
              </a:rPr>
              <a:t>){ </a:t>
            </a:r>
          </a:p>
          <a:p>
            <a:r>
              <a:rPr lang="en-US" b="1" dirty="0">
                <a:latin typeface="+mn-lt"/>
              </a:rPr>
              <a:t>	</a:t>
            </a:r>
            <a:r>
              <a:rPr lang="en-US" b="1" dirty="0" smtClean="0">
                <a:latin typeface="+mn-lt"/>
              </a:rPr>
              <a:t>size=</a:t>
            </a:r>
            <a:r>
              <a:rPr lang="en-US" b="1" dirty="0" err="1" smtClean="0">
                <a:latin typeface="+mn-lt"/>
              </a:rPr>
              <a:t>ob.size</a:t>
            </a:r>
            <a:r>
              <a:rPr lang="en-US" b="1" dirty="0" smtClean="0">
                <a:latin typeface="+mn-lt"/>
              </a:rPr>
              <a:t>; </a:t>
            </a:r>
            <a:r>
              <a:rPr lang="ru-RU" b="1" dirty="0" smtClean="0">
                <a:latin typeface="+mn-lt"/>
              </a:rPr>
              <a:t> // заполнение поля </a:t>
            </a:r>
            <a:r>
              <a:rPr lang="en-US" b="1" dirty="0" smtClean="0">
                <a:latin typeface="+mn-lt"/>
              </a:rPr>
              <a:t>size</a:t>
            </a:r>
          </a:p>
          <a:p>
            <a:r>
              <a:rPr lang="en-US" b="1" dirty="0" smtClean="0">
                <a:latin typeface="+mn-lt"/>
              </a:rPr>
              <a:t>      	x=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new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int</a:t>
            </a:r>
            <a:r>
              <a:rPr lang="en-US" b="1" dirty="0" smtClean="0">
                <a:latin typeface="+mn-lt"/>
              </a:rPr>
              <a:t>[size]; //</a:t>
            </a:r>
            <a:r>
              <a:rPr lang="ru-RU" b="1" dirty="0" smtClean="0">
                <a:latin typeface="+mn-lt"/>
              </a:rPr>
              <a:t>выделение памяти</a:t>
            </a:r>
            <a:endParaRPr lang="en-US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      for(</a:t>
            </a:r>
            <a:r>
              <a:rPr lang="en-US" b="1" dirty="0" err="1" smtClean="0">
                <a:latin typeface="+mn-lt"/>
              </a:rPr>
              <a:t>int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i</a:t>
            </a:r>
            <a:r>
              <a:rPr lang="en-US" b="1" dirty="0" smtClean="0">
                <a:latin typeface="+mn-lt"/>
              </a:rPr>
              <a:t>=0</a:t>
            </a:r>
            <a:r>
              <a:rPr lang="en-US" b="1" dirty="0" smtClean="0">
                <a:latin typeface="+mn-lt"/>
              </a:rPr>
              <a:t>;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i</a:t>
            </a:r>
            <a:r>
              <a:rPr lang="en-US" b="1" dirty="0" smtClean="0">
                <a:latin typeface="+mn-lt"/>
              </a:rPr>
              <a:t>&lt;size</a:t>
            </a:r>
            <a:r>
              <a:rPr lang="en-US" b="1" dirty="0" smtClean="0">
                <a:latin typeface="+mn-lt"/>
              </a:rPr>
              <a:t>; </a:t>
            </a:r>
            <a:r>
              <a:rPr lang="en-US" b="1" dirty="0" err="1" smtClean="0">
                <a:latin typeface="+mn-lt"/>
              </a:rPr>
              <a:t>i</a:t>
            </a:r>
            <a:r>
              <a:rPr lang="en-US" b="1" dirty="0" smtClean="0">
                <a:latin typeface="+mn-lt"/>
              </a:rPr>
              <a:t>++)	//</a:t>
            </a:r>
            <a:r>
              <a:rPr lang="ru-RU" b="1" dirty="0" smtClean="0">
                <a:latin typeface="+mn-lt"/>
              </a:rPr>
              <a:t>копирование элементов массива</a:t>
            </a:r>
            <a:endParaRPr lang="en-US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 	      x[</a:t>
            </a:r>
            <a:r>
              <a:rPr lang="en-US" b="1" dirty="0" err="1" smtClean="0">
                <a:latin typeface="+mn-lt"/>
              </a:rPr>
              <a:t>i</a:t>
            </a:r>
            <a:r>
              <a:rPr lang="en-US" b="1" dirty="0" smtClean="0">
                <a:latin typeface="+mn-lt"/>
              </a:rPr>
              <a:t>]=</a:t>
            </a:r>
            <a:r>
              <a:rPr lang="en-US" b="1" dirty="0" err="1" smtClean="0">
                <a:latin typeface="+mn-lt"/>
              </a:rPr>
              <a:t>ob.x</a:t>
            </a:r>
            <a:r>
              <a:rPr lang="en-US" b="1" dirty="0" smtClean="0">
                <a:latin typeface="+mn-lt"/>
              </a:rPr>
              <a:t>[</a:t>
            </a:r>
            <a:r>
              <a:rPr lang="en-US" b="1" dirty="0" err="1" smtClean="0">
                <a:latin typeface="+mn-lt"/>
              </a:rPr>
              <a:t>i</a:t>
            </a:r>
            <a:r>
              <a:rPr lang="en-US" b="1" dirty="0" smtClean="0">
                <a:latin typeface="+mn-lt"/>
              </a:rPr>
              <a:t>];</a:t>
            </a:r>
          </a:p>
          <a:p>
            <a:r>
              <a:rPr lang="en-US" b="1" dirty="0" smtClean="0">
                <a:latin typeface="+mn-lt"/>
              </a:rPr>
              <a:t>    }</a:t>
            </a:r>
            <a:endParaRPr lang="ru-RU" b="1" dirty="0">
              <a:latin typeface="+mn-lt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541338" y="90488"/>
            <a:ext cx="7772400" cy="503237"/>
          </a:xfrm>
        </p:spPr>
        <p:txBody>
          <a:bodyPr/>
          <a:lstStyle/>
          <a:p>
            <a:r>
              <a:rPr lang="ru-RU" b="1" dirty="0" smtClean="0"/>
              <a:t>Конструктор копирования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73795203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4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4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4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4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4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123031" y="601747"/>
            <a:ext cx="889793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latin typeface="+mn-lt"/>
              </a:rPr>
              <a:t>    Объектно-ориентированная технология (парадигма) </a:t>
            </a:r>
            <a:r>
              <a:rPr lang="ru-RU" dirty="0" err="1" smtClean="0">
                <a:latin typeface="+mn-lt"/>
              </a:rPr>
              <a:t>програм-мирования</a:t>
            </a:r>
            <a:r>
              <a:rPr lang="ru-RU" dirty="0" smtClean="0">
                <a:latin typeface="+mn-lt"/>
              </a:rPr>
              <a:t> наиболее распространена и востребована в настоящее время. </a:t>
            </a:r>
          </a:p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latin typeface="+mn-lt"/>
              </a:rPr>
              <a:t>При объектно-ориентированном подходе к программированию программа представляет собой совокупность взаимодействующих между собой объектов. Функциональную возможность и </a:t>
            </a:r>
            <a:r>
              <a:rPr lang="ru-RU" dirty="0" err="1" smtClean="0">
                <a:latin typeface="+mn-lt"/>
              </a:rPr>
              <a:t>структу-ру</a:t>
            </a:r>
            <a:r>
              <a:rPr lang="ru-RU" dirty="0" smtClean="0">
                <a:latin typeface="+mn-lt"/>
              </a:rPr>
              <a:t> объектов задают классы – типы данных, определенные </a:t>
            </a:r>
            <a:r>
              <a:rPr lang="ru-RU" dirty="0" err="1" smtClean="0">
                <a:latin typeface="+mn-lt"/>
              </a:rPr>
              <a:t>пользо-вателем</a:t>
            </a:r>
            <a:r>
              <a:rPr lang="ru-RU" dirty="0" smtClean="0">
                <a:latin typeface="+mn-lt"/>
              </a:rPr>
              <a:t>.</a:t>
            </a:r>
          </a:p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latin typeface="+mn-lt"/>
              </a:rPr>
              <a:t>Изучение ООП мы будем проводить на примере объектно-</a:t>
            </a:r>
            <a:r>
              <a:rPr lang="ru-RU" dirty="0" err="1" smtClean="0">
                <a:latin typeface="+mn-lt"/>
              </a:rPr>
              <a:t>ориен</a:t>
            </a:r>
            <a:r>
              <a:rPr lang="ru-RU" dirty="0" smtClean="0">
                <a:latin typeface="+mn-lt"/>
              </a:rPr>
              <a:t>-тированного языка программирования C++. </a:t>
            </a:r>
          </a:p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latin typeface="+mn-lt"/>
              </a:rPr>
              <a:t>Язык C++ был создан Б. Страуструпом на базе синтаксиса языка С, он вобрал в себя некоторые концепции из других языков. Например, концепция классов взята из языка </a:t>
            </a:r>
            <a:r>
              <a:rPr lang="ru-RU" dirty="0" err="1" smtClean="0">
                <a:latin typeface="+mn-lt"/>
              </a:rPr>
              <a:t>Simula</a:t>
            </a:r>
            <a:r>
              <a:rPr lang="ru-RU" dirty="0" smtClean="0">
                <a:latin typeface="+mn-lt"/>
              </a:rPr>
              <a:t>,  а концепция наследования – из языка </a:t>
            </a:r>
            <a:r>
              <a:rPr lang="ru-RU" dirty="0" err="1" smtClean="0">
                <a:latin typeface="+mn-lt"/>
              </a:rPr>
              <a:t>Smalltalk</a:t>
            </a:r>
            <a:r>
              <a:rPr lang="ru-RU" dirty="0" smtClean="0">
                <a:latin typeface="+mn-lt"/>
              </a:rPr>
              <a:t>.</a:t>
            </a:r>
            <a:endParaRPr lang="ru-RU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152400" y="2570590"/>
            <a:ext cx="8839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180000"/>
            <a:r>
              <a:rPr lang="ru-RU" dirty="0">
                <a:latin typeface="Times New Roman" pitchFamily="18" charset="0"/>
              </a:rPr>
              <a:t>С помощью модификатора </a:t>
            </a:r>
            <a:r>
              <a:rPr lang="ru-RU" b="1" dirty="0" err="1">
                <a:latin typeface="Times New Roman" pitchFamily="18" charset="0"/>
              </a:rPr>
              <a:t>static</a:t>
            </a:r>
            <a:r>
              <a:rPr lang="ru-RU" dirty="0">
                <a:latin typeface="Times New Roman" pitchFamily="18" charset="0"/>
              </a:rPr>
              <a:t> можно описать статические поля </a:t>
            </a:r>
            <a:r>
              <a:rPr lang="ru-RU" dirty="0" smtClean="0">
                <a:latin typeface="Times New Roman" pitchFamily="18" charset="0"/>
              </a:rPr>
              <a:t>и методы класса.</a:t>
            </a:r>
          </a:p>
          <a:p>
            <a:pPr marL="0" indent="180000"/>
            <a:r>
              <a:rPr lang="ru-RU" dirty="0" smtClean="0">
                <a:latin typeface="Times New Roman" pitchFamily="18" charset="0"/>
              </a:rPr>
              <a:t>Статические </a:t>
            </a:r>
            <a:r>
              <a:rPr lang="ru-RU" dirty="0">
                <a:latin typeface="Times New Roman" pitchFamily="18" charset="0"/>
              </a:rPr>
              <a:t>поля применяются для хранения данных, общих для </a:t>
            </a:r>
            <a:r>
              <a:rPr lang="ru-RU" dirty="0" smtClean="0">
                <a:latin typeface="Times New Roman" pitchFamily="18" charset="0"/>
              </a:rPr>
              <a:t>всех объектов </a:t>
            </a:r>
            <a:r>
              <a:rPr lang="ru-RU" dirty="0">
                <a:latin typeface="Times New Roman" pitchFamily="18" charset="0"/>
              </a:rPr>
              <a:t>класса, например, количества объектов или ссылки на </a:t>
            </a:r>
            <a:r>
              <a:rPr lang="ru-RU" dirty="0" smtClean="0">
                <a:latin typeface="Times New Roman" pitchFamily="18" charset="0"/>
              </a:rPr>
              <a:t>разделяемый </a:t>
            </a:r>
            <a:r>
              <a:rPr lang="ru-RU" dirty="0">
                <a:latin typeface="Times New Roman" pitchFamily="18" charset="0"/>
              </a:rPr>
              <a:t>всеми объектами ресурс. Эти поля </a:t>
            </a:r>
            <a:r>
              <a:rPr lang="ru-RU" dirty="0" smtClean="0">
                <a:latin typeface="Times New Roman" pitchFamily="18" charset="0"/>
              </a:rPr>
              <a:t>су-</a:t>
            </a:r>
            <a:r>
              <a:rPr lang="ru-RU" dirty="0" err="1" smtClean="0">
                <a:latin typeface="Times New Roman" pitchFamily="18" charset="0"/>
              </a:rPr>
              <a:t>ществуют</a:t>
            </a:r>
            <a:r>
              <a:rPr lang="ru-RU" dirty="0" smtClean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для всех </a:t>
            </a:r>
            <a:r>
              <a:rPr lang="ru-RU" dirty="0" smtClean="0">
                <a:latin typeface="Times New Roman" pitchFamily="18" charset="0"/>
              </a:rPr>
              <a:t>объектов класса </a:t>
            </a:r>
            <a:r>
              <a:rPr lang="ru-RU" dirty="0">
                <a:latin typeface="Times New Roman" pitchFamily="18" charset="0"/>
              </a:rPr>
              <a:t>в </a:t>
            </a:r>
            <a:r>
              <a:rPr lang="ru-RU" b="1" dirty="0">
                <a:latin typeface="Times New Roman" pitchFamily="18" charset="0"/>
              </a:rPr>
              <a:t>единственном</a:t>
            </a:r>
            <a:r>
              <a:rPr lang="ru-RU" dirty="0">
                <a:latin typeface="Times New Roman" pitchFamily="18" charset="0"/>
              </a:rPr>
              <a:t> экземпляре, то есть </a:t>
            </a:r>
            <a:r>
              <a:rPr lang="ru-RU" b="1" dirty="0">
                <a:latin typeface="Times New Roman" pitchFamily="18" charset="0"/>
              </a:rPr>
              <a:t>не</a:t>
            </a:r>
            <a:r>
              <a:rPr lang="ru-RU" dirty="0">
                <a:latin typeface="Times New Roman" pitchFamily="18" charset="0"/>
              </a:rPr>
              <a:t> дублируются.</a:t>
            </a:r>
          </a:p>
          <a:p>
            <a:pPr marL="0" indent="180000"/>
            <a:r>
              <a:rPr lang="ru-RU" dirty="0">
                <a:latin typeface="Times New Roman" pitchFamily="18" charset="0"/>
              </a:rPr>
              <a:t>Память под статическое поле выделяется один раз при его </a:t>
            </a:r>
            <a:r>
              <a:rPr lang="ru-RU" dirty="0" err="1" smtClean="0">
                <a:latin typeface="Times New Roman" pitchFamily="18" charset="0"/>
              </a:rPr>
              <a:t>ини-циализации</a:t>
            </a:r>
            <a:r>
              <a:rPr lang="ru-RU" dirty="0" smtClean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независимо от числа созданных объектов (и даже при их отсутствии) </a:t>
            </a:r>
            <a:r>
              <a:rPr lang="ru-RU" dirty="0" smtClean="0">
                <a:latin typeface="Times New Roman" pitchFamily="18" charset="0"/>
              </a:rPr>
              <a:t>и инициализируется </a:t>
            </a:r>
            <a:r>
              <a:rPr lang="ru-RU" dirty="0">
                <a:latin typeface="Times New Roman" pitchFamily="18" charset="0"/>
              </a:rPr>
              <a:t>с помощью операции доступа к области действия, а </a:t>
            </a:r>
            <a:r>
              <a:rPr lang="ru-RU" dirty="0" smtClean="0">
                <a:latin typeface="Times New Roman" pitchFamily="18" charset="0"/>
              </a:rPr>
              <a:t>не операции </a:t>
            </a:r>
            <a:r>
              <a:rPr lang="ru-RU" dirty="0">
                <a:latin typeface="Times New Roman" pitchFamily="18" charset="0"/>
              </a:rPr>
              <a:t>выбора: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85800" y="2101122"/>
            <a:ext cx="7772400" cy="503238"/>
          </a:xfrm>
        </p:spPr>
        <p:txBody>
          <a:bodyPr/>
          <a:lstStyle/>
          <a:p>
            <a:r>
              <a:rPr lang="ru-RU" b="1" dirty="0"/>
              <a:t>Статические элементы класса</a:t>
            </a:r>
            <a:endParaRPr lang="ru-RU" b="1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2400" y="162130"/>
            <a:ext cx="8839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b="1" dirty="0">
                <a:latin typeface="+mn-lt"/>
              </a:rPr>
              <a:t>main() {</a:t>
            </a:r>
            <a:endParaRPr lang="ru-RU" b="1" dirty="0">
              <a:latin typeface="+mn-lt"/>
            </a:endParaRPr>
          </a:p>
          <a:p>
            <a:r>
              <a:rPr lang="en-US" b="1" dirty="0">
                <a:latin typeface="+mn-lt"/>
              </a:rPr>
              <a:t> mas ob1;</a:t>
            </a:r>
            <a:r>
              <a:rPr lang="ru-RU" b="1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ob1.vvod();</a:t>
            </a:r>
          </a:p>
          <a:p>
            <a:r>
              <a:rPr lang="en-US" b="1" dirty="0">
                <a:latin typeface="+mn-lt"/>
              </a:rPr>
              <a:t>…</a:t>
            </a:r>
          </a:p>
          <a:p>
            <a:r>
              <a:rPr lang="en-US" b="1" dirty="0">
                <a:latin typeface="+mn-lt"/>
              </a:rPr>
              <a:t>mas ob3(ob1); //</a:t>
            </a:r>
            <a:r>
              <a:rPr lang="ru-RU" b="1" dirty="0">
                <a:latin typeface="+mn-lt"/>
              </a:rPr>
              <a:t>вызов конструктора копирования</a:t>
            </a:r>
            <a:endParaRPr lang="en-US" b="1" dirty="0">
              <a:latin typeface="+mn-lt"/>
            </a:endParaRPr>
          </a:p>
          <a:p>
            <a:r>
              <a:rPr lang="en-US" b="1" dirty="0" smtClean="0">
                <a:latin typeface="+mn-lt"/>
              </a:rPr>
              <a:t>}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191126" y="86419"/>
            <a:ext cx="7772400" cy="503238"/>
          </a:xfrm>
        </p:spPr>
        <p:txBody>
          <a:bodyPr/>
          <a:lstStyle/>
          <a:p>
            <a:r>
              <a:rPr lang="ru-RU" b="1" dirty="0"/>
              <a:t>Статические элементы класса</a:t>
            </a:r>
            <a:endParaRPr lang="ru-RU" b="1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2400" y="361057"/>
            <a:ext cx="88392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b="1" dirty="0">
                <a:latin typeface="+mn-lt"/>
              </a:rPr>
              <a:t>class A {</a:t>
            </a:r>
          </a:p>
          <a:p>
            <a:r>
              <a:rPr lang="en-US" b="1" dirty="0" smtClean="0">
                <a:latin typeface="+mn-lt"/>
              </a:rPr>
              <a:t>public:</a:t>
            </a:r>
            <a:r>
              <a:rPr lang="ru-RU" b="1" dirty="0" smtClean="0">
                <a:latin typeface="+mn-lt"/>
              </a:rPr>
              <a:t>  </a:t>
            </a:r>
            <a:r>
              <a:rPr lang="en-US" b="1" dirty="0" smtClean="0">
                <a:latin typeface="+mn-lt"/>
              </a:rPr>
              <a:t>static </a:t>
            </a:r>
            <a:r>
              <a:rPr lang="en-US" b="1" dirty="0" err="1">
                <a:latin typeface="+mn-lt"/>
              </a:rPr>
              <a:t>int</a:t>
            </a:r>
            <a:r>
              <a:rPr lang="en-US" b="1" dirty="0">
                <a:latin typeface="+mn-lt"/>
              </a:rPr>
              <a:t> count;</a:t>
            </a:r>
          </a:p>
          <a:p>
            <a:r>
              <a:rPr lang="en-US" b="1" dirty="0" smtClean="0">
                <a:latin typeface="+mn-lt"/>
              </a:rPr>
              <a:t>};</a:t>
            </a:r>
            <a:endParaRPr lang="en-US" b="1" dirty="0">
              <a:latin typeface="+mn-lt"/>
            </a:endParaRPr>
          </a:p>
          <a:p>
            <a:r>
              <a:rPr lang="en-US" b="1" dirty="0" err="1">
                <a:latin typeface="+mn-lt"/>
              </a:rPr>
              <a:t>int</a:t>
            </a:r>
            <a:r>
              <a:rPr lang="en-US" b="1" dirty="0">
                <a:latin typeface="+mn-lt"/>
              </a:rPr>
              <a:t> A::count=10</a:t>
            </a:r>
            <a:r>
              <a:rPr lang="en-US" b="1" dirty="0" smtClean="0">
                <a:latin typeface="+mn-lt"/>
              </a:rPr>
              <a:t>;</a:t>
            </a:r>
            <a:r>
              <a:rPr lang="ru-RU" b="1" dirty="0" smtClean="0">
                <a:latin typeface="+mn-lt"/>
              </a:rPr>
              <a:t> //</a:t>
            </a:r>
            <a:r>
              <a:rPr lang="ru-RU" dirty="0" smtClean="0">
                <a:latin typeface="+mn-lt"/>
              </a:rPr>
              <a:t>инициализация произвольным значением</a:t>
            </a:r>
            <a:endParaRPr lang="en-US" b="1" dirty="0">
              <a:latin typeface="+mn-lt"/>
            </a:endParaRPr>
          </a:p>
          <a:p>
            <a:r>
              <a:rPr lang="en-US" b="1" dirty="0" smtClean="0">
                <a:latin typeface="+mn-lt"/>
              </a:rPr>
              <a:t>main(){</a:t>
            </a:r>
            <a:endParaRPr lang="en-US" b="1" dirty="0">
              <a:latin typeface="+mn-lt"/>
            </a:endParaRPr>
          </a:p>
          <a:p>
            <a:r>
              <a:rPr lang="ru-RU" b="1" dirty="0" smtClean="0">
                <a:latin typeface="+mn-lt"/>
              </a:rPr>
              <a:t>	</a:t>
            </a:r>
            <a:r>
              <a:rPr lang="en-US" b="1" dirty="0" smtClean="0">
                <a:latin typeface="+mn-lt"/>
              </a:rPr>
              <a:t>A </a:t>
            </a:r>
            <a:r>
              <a:rPr lang="en-US" b="1" dirty="0">
                <a:latin typeface="+mn-lt"/>
              </a:rPr>
              <a:t>*a</a:t>
            </a:r>
            <a:r>
              <a:rPr lang="en-US" b="1" dirty="0" smtClean="0">
                <a:latin typeface="+mn-lt"/>
              </a:rPr>
              <a:t>,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b</a:t>
            </a:r>
            <a:r>
              <a:rPr lang="en-US" b="1" dirty="0">
                <a:latin typeface="+mn-lt"/>
              </a:rPr>
              <a:t>;</a:t>
            </a:r>
          </a:p>
          <a:p>
            <a:r>
              <a:rPr lang="ru-RU" b="1" dirty="0" smtClean="0">
                <a:latin typeface="+mn-lt"/>
              </a:rPr>
              <a:t>    	</a:t>
            </a:r>
            <a:r>
              <a:rPr lang="en-US" b="1" dirty="0" err="1" smtClean="0">
                <a:latin typeface="+mn-lt"/>
              </a:rPr>
              <a:t>cout</a:t>
            </a:r>
            <a:r>
              <a:rPr lang="en-US" b="1" dirty="0">
                <a:latin typeface="+mn-lt"/>
              </a:rPr>
              <a:t>&lt;&lt;" " &lt;&lt;A::count;</a:t>
            </a:r>
          </a:p>
          <a:p>
            <a:r>
              <a:rPr lang="ru-RU" b="1" dirty="0" smtClean="0">
                <a:latin typeface="+mn-lt"/>
              </a:rPr>
              <a:t>	</a:t>
            </a:r>
            <a:r>
              <a:rPr lang="en-US" b="1" dirty="0" err="1" smtClean="0">
                <a:latin typeface="+mn-lt"/>
              </a:rPr>
              <a:t>cout</a:t>
            </a:r>
            <a:r>
              <a:rPr lang="en-US" b="1" dirty="0">
                <a:latin typeface="+mn-lt"/>
              </a:rPr>
              <a:t>&lt;&lt;" "&lt;&lt; </a:t>
            </a:r>
            <a:r>
              <a:rPr lang="en-US" b="1" dirty="0" err="1">
                <a:latin typeface="+mn-lt"/>
              </a:rPr>
              <a:t>b.count</a:t>
            </a:r>
            <a:r>
              <a:rPr lang="en-US" b="1" dirty="0">
                <a:latin typeface="+mn-lt"/>
              </a:rPr>
              <a:t>;</a:t>
            </a:r>
          </a:p>
          <a:p>
            <a:r>
              <a:rPr lang="ru-RU" b="1" dirty="0" smtClean="0">
                <a:latin typeface="+mn-lt"/>
              </a:rPr>
              <a:t>	</a:t>
            </a:r>
            <a:r>
              <a:rPr lang="en-US" b="1" dirty="0" err="1" smtClean="0">
                <a:latin typeface="+mn-lt"/>
              </a:rPr>
              <a:t>cout</a:t>
            </a:r>
            <a:r>
              <a:rPr lang="en-US" b="1" dirty="0">
                <a:latin typeface="+mn-lt"/>
              </a:rPr>
              <a:t>&lt;&lt;" "&lt;&lt;a-&gt;count</a:t>
            </a:r>
            <a:r>
              <a:rPr lang="en-US" b="1" dirty="0" smtClean="0">
                <a:latin typeface="+mn-lt"/>
              </a:rPr>
              <a:t>;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}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// </a:t>
            </a:r>
            <a:r>
              <a:rPr lang="ru-RU" dirty="0">
                <a:latin typeface="+mn-lt"/>
              </a:rPr>
              <a:t>будет выведено </a:t>
            </a:r>
            <a:r>
              <a:rPr lang="ru-RU" dirty="0" smtClean="0">
                <a:latin typeface="+mn-lt"/>
              </a:rPr>
              <a:t>10 </a:t>
            </a:r>
            <a:r>
              <a:rPr lang="ru-RU" dirty="0">
                <a:latin typeface="+mn-lt"/>
              </a:rPr>
              <a:t>10 </a:t>
            </a:r>
            <a:r>
              <a:rPr lang="ru-RU" dirty="0" smtClean="0">
                <a:latin typeface="+mn-lt"/>
              </a:rPr>
              <a:t>10</a:t>
            </a:r>
            <a:endParaRPr lang="en-US" dirty="0">
              <a:latin typeface="+mn-lt"/>
            </a:endParaRPr>
          </a:p>
          <a:p>
            <a:pPr marL="0" indent="180000"/>
            <a:r>
              <a:rPr lang="ru-RU" dirty="0" smtClean="0">
                <a:latin typeface="+mn-lt"/>
              </a:rPr>
              <a:t>Статические </a:t>
            </a:r>
            <a:r>
              <a:rPr lang="ru-RU" dirty="0">
                <a:latin typeface="+mn-lt"/>
              </a:rPr>
              <a:t>поля доступны как через имя класса, так и через имя объекта</a:t>
            </a:r>
            <a:r>
              <a:rPr lang="ru-RU" dirty="0" smtClean="0">
                <a:latin typeface="+mn-lt"/>
              </a:rPr>
              <a:t>: На </a:t>
            </a:r>
            <a:r>
              <a:rPr lang="ru-RU" dirty="0">
                <a:latin typeface="+mn-lt"/>
              </a:rPr>
              <a:t>статические поля распространяется действие </a:t>
            </a:r>
            <a:r>
              <a:rPr lang="ru-RU" dirty="0" smtClean="0">
                <a:latin typeface="+mn-lt"/>
              </a:rPr>
              <a:t>спецификаторов доступа</a:t>
            </a:r>
            <a:r>
              <a:rPr lang="ru-RU" dirty="0">
                <a:latin typeface="+mn-lt"/>
              </a:rPr>
              <a:t>, поэтому статические поля, описанные как </a:t>
            </a:r>
            <a:r>
              <a:rPr lang="ru-RU" b="1" dirty="0" err="1" smtClean="0">
                <a:latin typeface="+mn-lt"/>
              </a:rPr>
              <a:t>private</a:t>
            </a:r>
            <a:r>
              <a:rPr lang="ru-RU" dirty="0" smtClean="0">
                <a:latin typeface="+mn-lt"/>
              </a:rPr>
              <a:t>, </a:t>
            </a:r>
            <a:r>
              <a:rPr lang="ru-RU" dirty="0">
                <a:latin typeface="+mn-lt"/>
              </a:rPr>
              <a:t>нельзя </a:t>
            </a:r>
            <a:r>
              <a:rPr lang="ru-RU" dirty="0" smtClean="0">
                <a:latin typeface="+mn-lt"/>
              </a:rPr>
              <a:t>инициализировать </a:t>
            </a:r>
            <a:r>
              <a:rPr lang="ru-RU" dirty="0">
                <a:latin typeface="+mn-lt"/>
              </a:rPr>
              <a:t>с помощью операции доступа к области </a:t>
            </a:r>
            <a:r>
              <a:rPr lang="ru-RU" dirty="0" smtClean="0">
                <a:latin typeface="+mn-lt"/>
              </a:rPr>
              <a:t>видимости. </a:t>
            </a:r>
            <a:r>
              <a:rPr lang="ru-RU" dirty="0">
                <a:latin typeface="+mn-lt"/>
              </a:rPr>
              <a:t>Им можно присвоить значения только с помощью статических </a:t>
            </a:r>
            <a:r>
              <a:rPr lang="ru-RU" dirty="0" smtClean="0">
                <a:latin typeface="+mn-lt"/>
              </a:rPr>
              <a:t>методов.</a:t>
            </a:r>
            <a:endParaRPr lang="ru-RU" dirty="0">
              <a:latin typeface="+mn-lt"/>
            </a:endParaRPr>
          </a:p>
          <a:p>
            <a:pPr marL="0" indent="180000"/>
            <a:r>
              <a:rPr lang="ru-RU" dirty="0">
                <a:latin typeface="+mn-lt"/>
              </a:rPr>
              <a:t>Память, занимаемая статическим полем, не учитывается при </a:t>
            </a:r>
            <a:r>
              <a:rPr lang="ru-RU" dirty="0" smtClean="0">
                <a:latin typeface="+mn-lt"/>
              </a:rPr>
              <a:t>определении </a:t>
            </a:r>
            <a:r>
              <a:rPr lang="ru-RU" dirty="0">
                <a:latin typeface="+mn-lt"/>
              </a:rPr>
              <a:t>размера объекта операцией </a:t>
            </a:r>
            <a:r>
              <a:rPr lang="ru-RU" dirty="0" err="1">
                <a:latin typeface="+mn-lt"/>
              </a:rPr>
              <a:t>sizeof</a:t>
            </a:r>
            <a:r>
              <a:rPr lang="ru-RU" dirty="0">
                <a:latin typeface="+mn-lt"/>
              </a:rPr>
              <a:t> .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765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187116" y="128124"/>
            <a:ext cx="7772400" cy="503238"/>
          </a:xfrm>
        </p:spPr>
        <p:txBody>
          <a:bodyPr/>
          <a:lstStyle/>
          <a:p>
            <a:r>
              <a:rPr lang="ru-RU" b="1" dirty="0"/>
              <a:t>Статические элементы класса</a:t>
            </a:r>
            <a:endParaRPr lang="ru-RU" b="1" dirty="0" smtClean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634633"/>
            <a:ext cx="8839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180000"/>
            <a:r>
              <a:rPr lang="ru-RU" dirty="0">
                <a:latin typeface="+mn-lt"/>
              </a:rPr>
              <a:t>Статические поля </a:t>
            </a:r>
            <a:r>
              <a:rPr lang="ru-RU" b="1" dirty="0">
                <a:latin typeface="+mn-lt"/>
              </a:rPr>
              <a:t>нельзя</a:t>
            </a:r>
            <a:r>
              <a:rPr lang="ru-RU" dirty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инициализировать </a:t>
            </a:r>
            <a:r>
              <a:rPr lang="ru-RU" dirty="0">
                <a:latin typeface="+mn-lt"/>
              </a:rPr>
              <a:t>в конструкторе, так как они создаются до создания любого </a:t>
            </a:r>
            <a:r>
              <a:rPr lang="ru-RU" dirty="0" smtClean="0">
                <a:latin typeface="+mn-lt"/>
              </a:rPr>
              <a:t>объекта. </a:t>
            </a:r>
            <a:endParaRPr lang="ru-RU" dirty="0">
              <a:latin typeface="+mn-lt"/>
            </a:endParaRPr>
          </a:p>
          <a:p>
            <a:pPr marL="0" indent="180000"/>
            <a:r>
              <a:rPr lang="ru-RU" dirty="0">
                <a:latin typeface="+mn-lt"/>
              </a:rPr>
              <a:t>Классическое применение статических полей – подсчет </a:t>
            </a:r>
            <a:r>
              <a:rPr lang="ru-RU" dirty="0" err="1" smtClean="0">
                <a:latin typeface="+mn-lt"/>
              </a:rPr>
              <a:t>объек</a:t>
            </a:r>
            <a:r>
              <a:rPr lang="ru-RU" dirty="0" smtClean="0">
                <a:latin typeface="+mn-lt"/>
              </a:rPr>
              <a:t>-тов</a:t>
            </a:r>
            <a:r>
              <a:rPr lang="ru-RU" dirty="0">
                <a:latin typeface="+mn-lt"/>
              </a:rPr>
              <a:t>. </a:t>
            </a:r>
            <a:r>
              <a:rPr lang="ru-RU" dirty="0" smtClean="0">
                <a:latin typeface="+mn-lt"/>
              </a:rPr>
              <a:t>Для этого </a:t>
            </a:r>
            <a:r>
              <a:rPr lang="ru-RU" dirty="0">
                <a:latin typeface="+mn-lt"/>
              </a:rPr>
              <a:t>в классе объявляется целочисленное поле, которое увеличивается </a:t>
            </a:r>
            <a:r>
              <a:rPr lang="ru-RU" dirty="0" smtClean="0">
                <a:latin typeface="+mn-lt"/>
              </a:rPr>
              <a:t>в конструкторе </a:t>
            </a:r>
            <a:r>
              <a:rPr lang="ru-RU" dirty="0">
                <a:latin typeface="+mn-lt"/>
              </a:rPr>
              <a:t>и уменьшается в деструкторе</a:t>
            </a:r>
            <a:r>
              <a:rPr lang="ru-RU" dirty="0" smtClean="0">
                <a:latin typeface="+mn-lt"/>
              </a:rPr>
              <a:t>.</a:t>
            </a:r>
          </a:p>
          <a:p>
            <a:pPr marL="0" indent="180000"/>
            <a:r>
              <a:rPr lang="ru-RU" dirty="0">
                <a:latin typeface="+mn-lt"/>
              </a:rPr>
              <a:t>Статические методы могут обращаться непосредственно только к </a:t>
            </a:r>
            <a:r>
              <a:rPr lang="ru-RU" dirty="0" smtClean="0">
                <a:latin typeface="+mn-lt"/>
              </a:rPr>
              <a:t>статическим </a:t>
            </a:r>
            <a:r>
              <a:rPr lang="ru-RU" dirty="0">
                <a:latin typeface="+mn-lt"/>
              </a:rPr>
              <a:t>полям и вызывать только другие статические </a:t>
            </a:r>
            <a:r>
              <a:rPr lang="ru-RU" dirty="0" err="1" smtClean="0">
                <a:latin typeface="+mn-lt"/>
              </a:rPr>
              <a:t>мето-ды</a:t>
            </a:r>
            <a:r>
              <a:rPr lang="ru-RU" dirty="0" smtClean="0">
                <a:latin typeface="+mn-lt"/>
              </a:rPr>
              <a:t> </a:t>
            </a:r>
            <a:r>
              <a:rPr lang="ru-RU" dirty="0">
                <a:latin typeface="+mn-lt"/>
              </a:rPr>
              <a:t>класса, </a:t>
            </a:r>
            <a:r>
              <a:rPr lang="ru-RU" dirty="0" smtClean="0">
                <a:latin typeface="+mn-lt"/>
              </a:rPr>
              <a:t>поскольку </a:t>
            </a:r>
            <a:r>
              <a:rPr lang="ru-RU" dirty="0">
                <a:latin typeface="+mn-lt"/>
              </a:rPr>
              <a:t>им не передается скрытый указатель </a:t>
            </a:r>
            <a:r>
              <a:rPr lang="ru-RU" dirty="0" err="1" smtClean="0">
                <a:latin typeface="+mn-lt"/>
              </a:rPr>
              <a:t>this</a:t>
            </a:r>
            <a:r>
              <a:rPr lang="ru-RU" dirty="0" smtClean="0">
                <a:latin typeface="+mn-lt"/>
              </a:rPr>
              <a:t>. </a:t>
            </a:r>
            <a:r>
              <a:rPr lang="ru-RU" dirty="0">
                <a:latin typeface="+mn-lt"/>
              </a:rPr>
              <a:t>Обращение к </a:t>
            </a:r>
            <a:r>
              <a:rPr lang="ru-RU" dirty="0" smtClean="0">
                <a:latin typeface="+mn-lt"/>
              </a:rPr>
              <a:t>статическим </a:t>
            </a:r>
            <a:r>
              <a:rPr lang="ru-RU" dirty="0">
                <a:latin typeface="+mn-lt"/>
              </a:rPr>
              <a:t>методам производится так же, как к статическим полям – либо </a:t>
            </a:r>
            <a:r>
              <a:rPr lang="ru-RU" dirty="0" smtClean="0">
                <a:latin typeface="+mn-lt"/>
              </a:rPr>
              <a:t>через имя </a:t>
            </a:r>
            <a:r>
              <a:rPr lang="ru-RU" dirty="0">
                <a:latin typeface="+mn-lt"/>
              </a:rPr>
              <a:t>класса, либо, если хотя бы один объект класса уже создан, через </a:t>
            </a:r>
            <a:r>
              <a:rPr lang="ru-RU" dirty="0" smtClean="0">
                <a:latin typeface="+mn-lt"/>
              </a:rPr>
              <a:t>имя объекта</a:t>
            </a:r>
            <a:r>
              <a:rPr lang="ru-RU" dirty="0">
                <a:latin typeface="+mn-lt"/>
              </a:rPr>
              <a:t>.</a:t>
            </a:r>
          </a:p>
          <a:p>
            <a:pPr marL="0" indent="180000"/>
            <a:r>
              <a:rPr lang="ru-RU" dirty="0">
                <a:latin typeface="+mn-lt"/>
              </a:rPr>
              <a:t>Статические методы не могут быть константными </a:t>
            </a:r>
            <a:r>
              <a:rPr lang="ru-RU" dirty="0" smtClean="0">
                <a:latin typeface="+mn-lt"/>
              </a:rPr>
              <a:t>(</a:t>
            </a:r>
            <a:r>
              <a:rPr lang="ru-RU" dirty="0" err="1" smtClean="0">
                <a:latin typeface="+mn-lt"/>
              </a:rPr>
              <a:t>const</a:t>
            </a:r>
            <a:r>
              <a:rPr lang="ru-RU" dirty="0" smtClean="0">
                <a:latin typeface="+mn-lt"/>
              </a:rPr>
              <a:t>) </a:t>
            </a:r>
            <a:r>
              <a:rPr lang="ru-RU" dirty="0">
                <a:latin typeface="+mn-lt"/>
              </a:rPr>
              <a:t>и </a:t>
            </a:r>
            <a:r>
              <a:rPr lang="ru-RU" dirty="0" smtClean="0">
                <a:latin typeface="+mn-lt"/>
              </a:rPr>
              <a:t>виртуальными (</a:t>
            </a:r>
            <a:r>
              <a:rPr lang="ru-RU" dirty="0" err="1" smtClean="0">
                <a:latin typeface="+mn-lt"/>
              </a:rPr>
              <a:t>virtual</a:t>
            </a:r>
            <a:r>
              <a:rPr lang="ru-RU" dirty="0" smtClean="0">
                <a:latin typeface="+mn-lt"/>
              </a:rPr>
              <a:t>).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520157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4800" y="772015"/>
            <a:ext cx="8839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b="1" dirty="0">
                <a:latin typeface="+mn-lt"/>
              </a:rPr>
              <a:t>class A </a:t>
            </a:r>
            <a:r>
              <a:rPr lang="en-US" b="1" dirty="0" smtClean="0">
                <a:latin typeface="+mn-lt"/>
              </a:rPr>
              <a:t>{</a:t>
            </a:r>
            <a:endParaRPr lang="ru-RU" b="1" dirty="0" smtClean="0">
              <a:latin typeface="+mn-lt"/>
            </a:endParaRPr>
          </a:p>
          <a:p>
            <a:r>
              <a:rPr lang="ru-RU" b="1" dirty="0">
                <a:latin typeface="+mn-lt"/>
              </a:rPr>
              <a:t> </a:t>
            </a:r>
            <a:r>
              <a:rPr lang="ru-RU" b="1" dirty="0" smtClean="0">
                <a:latin typeface="+mn-lt"/>
              </a:rPr>
              <a:t>  </a:t>
            </a:r>
            <a:r>
              <a:rPr lang="en-US" b="1" dirty="0" smtClean="0">
                <a:latin typeface="+mn-lt"/>
              </a:rPr>
              <a:t>static </a:t>
            </a:r>
            <a:r>
              <a:rPr lang="en-US" b="1" dirty="0" err="1">
                <a:latin typeface="+mn-lt"/>
              </a:rPr>
              <a:t>int</a:t>
            </a:r>
            <a:r>
              <a:rPr lang="en-US" b="1" dirty="0">
                <a:latin typeface="+mn-lt"/>
              </a:rPr>
              <a:t> count</a:t>
            </a:r>
            <a:r>
              <a:rPr lang="en-US" b="1" dirty="0" smtClean="0">
                <a:latin typeface="+mn-lt"/>
              </a:rPr>
              <a:t>; </a:t>
            </a:r>
            <a:r>
              <a:rPr lang="ru-RU" b="1" dirty="0" smtClean="0">
                <a:latin typeface="+mn-lt"/>
              </a:rPr>
              <a:t> // </a:t>
            </a:r>
            <a:r>
              <a:rPr lang="ru-RU" dirty="0" smtClean="0">
                <a:latin typeface="+mn-lt"/>
              </a:rPr>
              <a:t>по умолчанию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private</a:t>
            </a:r>
            <a:endParaRPr lang="ru-RU" b="1" dirty="0" smtClean="0">
              <a:latin typeface="+mn-lt"/>
            </a:endParaRPr>
          </a:p>
          <a:p>
            <a:r>
              <a:rPr lang="ru-RU" b="1" dirty="0">
                <a:latin typeface="+mn-lt"/>
              </a:rPr>
              <a:t> </a:t>
            </a:r>
            <a:r>
              <a:rPr lang="ru-RU" b="1" dirty="0" smtClean="0">
                <a:latin typeface="+mn-lt"/>
              </a:rPr>
              <a:t>  </a:t>
            </a:r>
            <a:r>
              <a:rPr lang="en-US" b="1" dirty="0" smtClean="0">
                <a:latin typeface="+mn-lt"/>
              </a:rPr>
              <a:t>public</a:t>
            </a:r>
            <a:r>
              <a:rPr lang="en-US" b="1" dirty="0">
                <a:latin typeface="+mn-lt"/>
              </a:rPr>
              <a:t>: static void f1(){count</a:t>
            </a:r>
            <a:r>
              <a:rPr lang="en-US" b="1" dirty="0" smtClean="0">
                <a:latin typeface="+mn-lt"/>
              </a:rPr>
              <a:t>++;}</a:t>
            </a:r>
          </a:p>
          <a:p>
            <a:r>
              <a:rPr lang="en-US" b="1" dirty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};</a:t>
            </a:r>
            <a:endParaRPr lang="en-US" b="1" dirty="0">
              <a:latin typeface="+mn-lt"/>
            </a:endParaRPr>
          </a:p>
          <a:p>
            <a:endParaRPr lang="en-US" b="1" dirty="0" smtClean="0">
              <a:latin typeface="+mn-lt"/>
            </a:endParaRPr>
          </a:p>
          <a:p>
            <a:r>
              <a:rPr lang="en-US" b="1" dirty="0" err="1" smtClean="0">
                <a:latin typeface="+mn-lt"/>
              </a:rPr>
              <a:t>int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>
                <a:latin typeface="+mn-lt"/>
              </a:rPr>
              <a:t>A::count=10</a:t>
            </a:r>
            <a:r>
              <a:rPr lang="en-US" b="1" dirty="0" smtClean="0">
                <a:latin typeface="+mn-lt"/>
              </a:rPr>
              <a:t>; // </a:t>
            </a:r>
            <a:r>
              <a:rPr lang="ru-RU" dirty="0">
                <a:latin typeface="+mn-lt"/>
              </a:rPr>
              <a:t>инициализация произвольным значением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main</a:t>
            </a:r>
            <a:r>
              <a:rPr lang="en-US" b="1" dirty="0" smtClean="0">
                <a:latin typeface="+mn-lt"/>
              </a:rPr>
              <a:t>(){</a:t>
            </a:r>
            <a:r>
              <a:rPr lang="ru-RU" b="1" dirty="0" smtClean="0">
                <a:latin typeface="+mn-lt"/>
              </a:rPr>
              <a:t> </a:t>
            </a:r>
            <a:endParaRPr lang="en-US" b="1" dirty="0">
              <a:latin typeface="+mn-lt"/>
            </a:endParaRPr>
          </a:p>
          <a:p>
            <a:r>
              <a:rPr lang="en-US" b="1" dirty="0" smtClean="0">
                <a:latin typeface="+mn-lt"/>
              </a:rPr>
              <a:t>	A </a:t>
            </a:r>
            <a:r>
              <a:rPr lang="en-US" b="1" dirty="0">
                <a:latin typeface="+mn-lt"/>
              </a:rPr>
              <a:t>*a</a:t>
            </a:r>
            <a:r>
              <a:rPr lang="en-US" b="1" dirty="0" smtClean="0">
                <a:latin typeface="+mn-lt"/>
              </a:rPr>
              <a:t>, b; </a:t>
            </a:r>
            <a:endParaRPr lang="ru-RU" b="1" dirty="0" smtClean="0">
              <a:latin typeface="+mn-lt"/>
            </a:endParaRPr>
          </a:p>
          <a:p>
            <a:r>
              <a:rPr lang="en-US" b="1" dirty="0" smtClean="0">
                <a:latin typeface="+mn-lt"/>
              </a:rPr>
              <a:t>// </a:t>
            </a:r>
            <a:r>
              <a:rPr lang="ru-RU" dirty="0" smtClean="0">
                <a:latin typeface="+mn-lt"/>
              </a:rPr>
              <a:t>изменение поля с помощью статического метода</a:t>
            </a:r>
            <a:endParaRPr lang="en-US" dirty="0">
              <a:latin typeface="+mn-lt"/>
            </a:endParaRPr>
          </a:p>
          <a:p>
            <a:r>
              <a:rPr lang="en-US" b="1" dirty="0" smtClean="0">
                <a:latin typeface="+mn-lt"/>
              </a:rPr>
              <a:t>	 </a:t>
            </a:r>
            <a:r>
              <a:rPr lang="en-US" b="1" dirty="0">
                <a:latin typeface="+mn-lt"/>
              </a:rPr>
              <a:t>A::f1();</a:t>
            </a:r>
          </a:p>
          <a:p>
            <a:r>
              <a:rPr lang="en-US" b="1" dirty="0" smtClean="0">
                <a:latin typeface="+mn-lt"/>
              </a:rPr>
              <a:t>	 </a:t>
            </a:r>
            <a:r>
              <a:rPr lang="en-US" b="1" dirty="0">
                <a:latin typeface="+mn-lt"/>
              </a:rPr>
              <a:t>b.f1();</a:t>
            </a:r>
          </a:p>
          <a:p>
            <a:r>
              <a:rPr lang="en-US" b="1" dirty="0" smtClean="0">
                <a:latin typeface="+mn-lt"/>
              </a:rPr>
              <a:t>	 </a:t>
            </a:r>
            <a:r>
              <a:rPr lang="en-US" b="1" dirty="0">
                <a:latin typeface="+mn-lt"/>
              </a:rPr>
              <a:t>a-&gt;f1();</a:t>
            </a:r>
          </a:p>
          <a:p>
            <a:r>
              <a:rPr lang="en-US" b="1" dirty="0" smtClean="0">
                <a:latin typeface="+mn-lt"/>
              </a:rPr>
              <a:t>}</a:t>
            </a:r>
            <a:endParaRPr lang="en-US" b="1" dirty="0">
              <a:latin typeface="+mn-lt"/>
            </a:endParaRPr>
          </a:p>
          <a:p>
            <a:endParaRPr lang="ru-RU" b="1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53" y="0"/>
            <a:ext cx="9047747" cy="503238"/>
          </a:xfrm>
        </p:spPr>
        <p:txBody>
          <a:bodyPr/>
          <a:lstStyle/>
          <a:p>
            <a:r>
              <a:rPr lang="ru-RU" dirty="0" smtClean="0"/>
              <a:t>Пример с использованием статических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48163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152400" y="871993"/>
            <a:ext cx="8839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180000"/>
            <a:r>
              <a:rPr lang="ru-RU" dirty="0" smtClean="0">
                <a:latin typeface="Times New Roman" pitchFamily="18" charset="0"/>
              </a:rPr>
              <a:t>Как правило, класс как тип, определенный пользователем, должен содержать скрытые (</a:t>
            </a:r>
            <a:r>
              <a:rPr lang="ru-RU" b="1" dirty="0" err="1" smtClean="0">
                <a:latin typeface="Times New Roman" pitchFamily="18" charset="0"/>
              </a:rPr>
              <a:t>private</a:t>
            </a:r>
            <a:r>
              <a:rPr lang="ru-RU" dirty="0" smtClean="0">
                <a:latin typeface="Times New Roman" pitchFamily="18" charset="0"/>
              </a:rPr>
              <a:t>) поля и следующие функции: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Times New Roman" pitchFamily="18" charset="0"/>
              </a:rPr>
              <a:t>конструкторы, определяющие, как инициализируются объекты класса; 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Times New Roman" pitchFamily="18" charset="0"/>
              </a:rPr>
              <a:t>набор методов, реализующих свойства класса; 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Times New Roman" pitchFamily="18" charset="0"/>
              </a:rPr>
              <a:t>деструктор класса;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latin typeface="Times New Roman" pitchFamily="18" charset="0"/>
              </a:rPr>
              <a:t>конструктор копирования, реализованный программистом (при работе с динамической памятью).</a:t>
            </a:r>
          </a:p>
          <a:p>
            <a:endParaRPr lang="ru-RU" dirty="0">
              <a:latin typeface="Times New Roman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685800" y="284535"/>
            <a:ext cx="7772400" cy="503238"/>
          </a:xfrm>
        </p:spPr>
        <p:txBody>
          <a:bodyPr/>
          <a:lstStyle/>
          <a:p>
            <a:r>
              <a:rPr lang="ru-RU" b="1" dirty="0" smtClean="0"/>
              <a:t>Рекомендации по составу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4181548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4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4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4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174625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 dirty="0">
                <a:solidFill>
                  <a:schemeClr val="tx2"/>
                </a:solidFill>
              </a:rPr>
              <a:t>Основные механизмы ООП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246063" y="685800"/>
            <a:ext cx="889793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latin typeface="+mn-lt"/>
              </a:rPr>
              <a:t>Во всех объектно-ориентированных языках программирования реализованы следующие основные механизмы ООП:</a:t>
            </a:r>
          </a:p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solidFill>
                  <a:schemeClr val="tx2"/>
                </a:solidFill>
                <a:latin typeface="+mn-lt"/>
              </a:rPr>
              <a:t>- инкапсуляция;</a:t>
            </a:r>
          </a:p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solidFill>
                  <a:schemeClr val="tx2"/>
                </a:solidFill>
                <a:latin typeface="+mn-lt"/>
              </a:rPr>
              <a:t>- наследование;</a:t>
            </a:r>
          </a:p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solidFill>
                  <a:schemeClr val="tx2"/>
                </a:solidFill>
                <a:latin typeface="+mn-lt"/>
              </a:rPr>
              <a:t>- полиморфизм.</a:t>
            </a:r>
          </a:p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latin typeface="+mn-lt"/>
              </a:rPr>
              <a:t>1) </a:t>
            </a:r>
            <a:r>
              <a:rPr lang="ru-RU" b="1" dirty="0" smtClean="0">
                <a:solidFill>
                  <a:schemeClr val="tx2"/>
                </a:solidFill>
                <a:latin typeface="+mn-lt"/>
              </a:rPr>
              <a:t>Инкапсуляция</a:t>
            </a:r>
            <a:r>
              <a:rPr lang="ru-RU" dirty="0" smtClean="0">
                <a:latin typeface="+mn-lt"/>
              </a:rPr>
              <a:t> – механизм, связывающий вместе код и данные, которыми он манипулирует, и одновременно защищающий их от произвольного доступа со стороны другого кода, внешнего по отношению к рассматриваемому.</a:t>
            </a:r>
          </a:p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latin typeface="+mn-lt"/>
              </a:rPr>
              <a:t>2) </a:t>
            </a:r>
            <a:r>
              <a:rPr lang="ru-RU" b="1" dirty="0" smtClean="0">
                <a:solidFill>
                  <a:schemeClr val="tx2"/>
                </a:solidFill>
                <a:latin typeface="+mn-lt"/>
              </a:rPr>
              <a:t>Наследование</a:t>
            </a:r>
            <a:r>
              <a:rPr lang="ru-RU" dirty="0" smtClean="0">
                <a:latin typeface="+mn-lt"/>
              </a:rPr>
              <a:t> – механизм, с помощью которого один объект (производного класса) приобретает свойства другого объекта (родительского, базового класса). </a:t>
            </a:r>
          </a:p>
          <a:p>
            <a:pPr marL="0" indent="180000" eaLnBrk="1" hangingPunct="1">
              <a:buFont typeface="Wingdings" pitchFamily="2" charset="2"/>
              <a:buNone/>
              <a:defRPr/>
            </a:pPr>
            <a:r>
              <a:rPr lang="ru-RU" dirty="0" smtClean="0">
                <a:latin typeface="+mn-lt"/>
              </a:rPr>
              <a:t>3) </a:t>
            </a:r>
            <a:r>
              <a:rPr lang="ru-RU" b="1" dirty="0" smtClean="0">
                <a:solidFill>
                  <a:schemeClr val="tx2"/>
                </a:solidFill>
                <a:latin typeface="+mn-lt"/>
              </a:rPr>
              <a:t>Полиморфизм</a:t>
            </a:r>
            <a:r>
              <a:rPr lang="ru-RU" dirty="0" smtClean="0">
                <a:latin typeface="+mn-lt"/>
              </a:rPr>
              <a:t> – механизм, позволяющий использовать один и тот же метод для разных типов данных. </a:t>
            </a:r>
            <a:endParaRPr lang="ru-RU" b="1" dirty="0" smtClean="0">
              <a:latin typeface="+mn-lt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174625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>
                <a:solidFill>
                  <a:schemeClr val="tx2"/>
                </a:solidFill>
              </a:rPr>
              <a:t>Описание класса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0" y="663575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-45720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216000" eaLnBrk="1" hangingPunct="1">
              <a:buFont typeface="Wingdings" pitchFamily="2" charset="2"/>
              <a:buNone/>
              <a:defRPr/>
            </a:pPr>
            <a:r>
              <a:rPr lang="ru-RU" b="1" dirty="0" smtClean="0">
                <a:solidFill>
                  <a:schemeClr val="tx2"/>
                </a:solidFill>
                <a:latin typeface="+mn-lt"/>
              </a:rPr>
              <a:t>Класс</a:t>
            </a:r>
            <a:r>
              <a:rPr lang="ru-RU" dirty="0" smtClean="0">
                <a:latin typeface="+mn-lt"/>
              </a:rPr>
              <a:t> является абстрактным типом данных, определяемым </a:t>
            </a:r>
            <a:r>
              <a:rPr lang="ru-RU" dirty="0" err="1" smtClean="0">
                <a:latin typeface="+mn-lt"/>
              </a:rPr>
              <a:t>поль</a:t>
            </a:r>
            <a:r>
              <a:rPr lang="en-US" dirty="0" smtClean="0">
                <a:latin typeface="+mn-lt"/>
              </a:rPr>
              <a:t>-</a:t>
            </a:r>
            <a:r>
              <a:rPr lang="ru-RU" dirty="0" err="1" smtClean="0">
                <a:latin typeface="+mn-lt"/>
              </a:rPr>
              <a:t>зователем</a:t>
            </a:r>
            <a:r>
              <a:rPr lang="ru-RU" dirty="0" smtClean="0">
                <a:latin typeface="+mn-lt"/>
              </a:rPr>
              <a:t>, и представляет собой модель реального объекта в виде данных и функций для работы с ними</a:t>
            </a:r>
            <a:r>
              <a:rPr lang="en-US" dirty="0" smtClean="0">
                <a:latin typeface="+mn-lt"/>
              </a:rPr>
              <a:t>.</a:t>
            </a:r>
            <a:endParaRPr lang="ru-RU" dirty="0" smtClean="0">
              <a:latin typeface="+mn-lt"/>
            </a:endParaRPr>
          </a:p>
          <a:p>
            <a:pPr marL="0" indent="216000" eaLnBrk="1" hangingPunct="1">
              <a:buFont typeface="Wingdings" pitchFamily="2" charset="2"/>
              <a:buNone/>
              <a:defRPr/>
            </a:pPr>
            <a:r>
              <a:rPr lang="ru-RU" dirty="0" smtClean="0">
                <a:latin typeface="+mn-lt"/>
              </a:rPr>
              <a:t>Данные класса называются </a:t>
            </a:r>
            <a:r>
              <a:rPr lang="ru-RU" b="1" dirty="0" smtClean="0">
                <a:solidFill>
                  <a:schemeClr val="tx2"/>
                </a:solidFill>
                <a:latin typeface="+mn-lt"/>
              </a:rPr>
              <a:t>полями</a:t>
            </a:r>
            <a:r>
              <a:rPr lang="ru-RU" dirty="0" smtClean="0">
                <a:latin typeface="+mn-lt"/>
              </a:rPr>
              <a:t> (по аналогии с полями </a:t>
            </a:r>
            <a:r>
              <a:rPr lang="ru-RU" dirty="0" err="1" smtClean="0">
                <a:latin typeface="+mn-lt"/>
              </a:rPr>
              <a:t>струк</a:t>
            </a:r>
            <a:r>
              <a:rPr lang="en-US" dirty="0" smtClean="0">
                <a:latin typeface="+mn-lt"/>
              </a:rPr>
              <a:t>-</a:t>
            </a:r>
            <a:r>
              <a:rPr lang="ru-RU" dirty="0" smtClean="0">
                <a:latin typeface="+mn-lt"/>
              </a:rPr>
              <a:t>туры), а функ­ции класса — </a:t>
            </a:r>
            <a:r>
              <a:rPr lang="ru-RU" b="1" dirty="0" smtClean="0">
                <a:solidFill>
                  <a:schemeClr val="tx2"/>
                </a:solidFill>
                <a:latin typeface="+mn-lt"/>
              </a:rPr>
              <a:t>методами</a:t>
            </a:r>
            <a:r>
              <a:rPr lang="ru-RU" dirty="0" smtClean="0">
                <a:latin typeface="+mn-lt"/>
              </a:rPr>
              <a:t>. Поля и методы называются </a:t>
            </a:r>
            <a:r>
              <a:rPr lang="ru-RU" b="1" dirty="0" smtClean="0">
                <a:solidFill>
                  <a:schemeClr val="tx2"/>
                </a:solidFill>
                <a:latin typeface="+mn-lt"/>
              </a:rPr>
              <a:t>элементами</a:t>
            </a:r>
            <a:r>
              <a:rPr lang="ru-RU" dirty="0" smtClean="0">
                <a:latin typeface="+mn-lt"/>
              </a:rPr>
              <a:t> класса. Формат описания класса:</a:t>
            </a:r>
          </a:p>
          <a:p>
            <a:pPr marL="0" indent="216000" eaLnBrk="1" hangingPunct="1">
              <a:buFont typeface="Wingdings" pitchFamily="2" charset="2"/>
              <a:buNone/>
              <a:defRPr/>
            </a:pPr>
            <a:r>
              <a:rPr lang="ru-RU" b="1" dirty="0" err="1" smtClean="0">
                <a:latin typeface="+mn-lt"/>
              </a:rPr>
              <a:t>class</a:t>
            </a:r>
            <a:r>
              <a:rPr lang="ru-RU" b="1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&lt;</a:t>
            </a:r>
            <a:r>
              <a:rPr lang="ru-RU" b="1" dirty="0" smtClean="0">
                <a:latin typeface="+mn-lt"/>
              </a:rPr>
              <a:t>Имя класса&gt; </a:t>
            </a:r>
            <a:r>
              <a:rPr lang="en-US" b="1" dirty="0" smtClean="0">
                <a:latin typeface="+mn-lt"/>
              </a:rPr>
              <a:t>{ </a:t>
            </a:r>
            <a:endParaRPr lang="ru-RU" b="1" dirty="0" smtClean="0">
              <a:latin typeface="+mn-lt"/>
            </a:endParaRPr>
          </a:p>
          <a:p>
            <a:pPr marL="0" indent="216000"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latin typeface="+mn-lt"/>
              </a:rPr>
              <a:t>  [</a:t>
            </a:r>
            <a:r>
              <a:rPr lang="ru-RU" b="1" dirty="0" err="1" smtClean="0">
                <a:latin typeface="+mn-lt"/>
              </a:rPr>
              <a:t>private</a:t>
            </a:r>
            <a:r>
              <a:rPr lang="ru-RU" b="1" dirty="0" smtClean="0">
                <a:latin typeface="+mn-lt"/>
              </a:rPr>
              <a:t>:</a:t>
            </a:r>
            <a:r>
              <a:rPr lang="en-US" b="1" dirty="0" smtClean="0">
                <a:latin typeface="+mn-lt"/>
              </a:rPr>
              <a:t>]</a:t>
            </a:r>
            <a:r>
              <a:rPr lang="ru-RU" b="1" dirty="0" smtClean="0">
                <a:latin typeface="+mn-lt"/>
              </a:rPr>
              <a:t>  &lt;Внутренние компоненты класса&gt;;</a:t>
            </a:r>
            <a:r>
              <a:rPr lang="en-US" b="1" dirty="0" smtClean="0">
                <a:latin typeface="+mn-lt"/>
              </a:rPr>
              <a:t> //</a:t>
            </a:r>
            <a:r>
              <a:rPr lang="ru-RU" b="1" dirty="0" smtClean="0">
                <a:latin typeface="+mn-lt"/>
              </a:rPr>
              <a:t>по умолчанию</a:t>
            </a:r>
          </a:p>
          <a:p>
            <a:pPr marL="0" indent="216000" eaLnBrk="1" hangingPunct="1">
              <a:buFont typeface="Wingdings" pitchFamily="2" charset="2"/>
              <a:buNone/>
              <a:defRPr/>
            </a:pPr>
            <a:r>
              <a:rPr lang="ru-RU" b="1" dirty="0" smtClean="0">
                <a:latin typeface="+mn-lt"/>
              </a:rPr>
              <a:t>   </a:t>
            </a:r>
            <a:r>
              <a:rPr lang="en-US" b="1" dirty="0" smtClean="0">
                <a:latin typeface="+mn-lt"/>
              </a:rPr>
              <a:t>[</a:t>
            </a:r>
            <a:r>
              <a:rPr lang="ru-RU" b="1" dirty="0" err="1" smtClean="0">
                <a:latin typeface="+mn-lt"/>
              </a:rPr>
              <a:t>protected</a:t>
            </a:r>
            <a:r>
              <a:rPr lang="ru-RU" b="1" dirty="0" smtClean="0">
                <a:latin typeface="+mn-lt"/>
              </a:rPr>
              <a:t>:</a:t>
            </a:r>
            <a:r>
              <a:rPr lang="en-US" b="1" dirty="0" smtClean="0">
                <a:latin typeface="+mn-lt"/>
              </a:rPr>
              <a:t>]</a:t>
            </a:r>
            <a:r>
              <a:rPr lang="ru-RU" b="1" dirty="0" smtClean="0">
                <a:latin typeface="+mn-lt"/>
              </a:rPr>
              <a:t>  &lt;Защищенные компоненты класса&gt;;</a:t>
            </a:r>
          </a:p>
          <a:p>
            <a:pPr marL="0" indent="216000" eaLnBrk="1" hangingPunct="1">
              <a:buFont typeface="Wingdings" pitchFamily="2" charset="2"/>
              <a:buNone/>
              <a:defRPr/>
            </a:pPr>
            <a:r>
              <a:rPr lang="ru-RU" b="1" dirty="0" smtClean="0">
                <a:latin typeface="+mn-lt"/>
              </a:rPr>
              <a:t>   </a:t>
            </a:r>
            <a:r>
              <a:rPr lang="en-US" b="1" dirty="0" smtClean="0">
                <a:latin typeface="+mn-lt"/>
              </a:rPr>
              <a:t>[</a:t>
            </a:r>
            <a:r>
              <a:rPr lang="ru-RU" b="1" dirty="0" err="1" smtClean="0">
                <a:latin typeface="+mn-lt"/>
              </a:rPr>
              <a:t>public</a:t>
            </a:r>
            <a:r>
              <a:rPr lang="ru-RU" b="1" dirty="0" smtClean="0">
                <a:latin typeface="+mn-lt"/>
              </a:rPr>
              <a:t>:</a:t>
            </a:r>
            <a:r>
              <a:rPr lang="en-US" b="1" dirty="0" smtClean="0">
                <a:latin typeface="+mn-lt"/>
              </a:rPr>
              <a:t>]</a:t>
            </a:r>
            <a:r>
              <a:rPr lang="ru-RU" b="1" dirty="0" smtClean="0">
                <a:latin typeface="+mn-lt"/>
              </a:rPr>
              <a:t>        &lt;Общедоступные компоненты класса&gt;;</a:t>
            </a:r>
          </a:p>
          <a:p>
            <a:pPr marL="0" indent="216000" eaLnBrk="1" hangingPunct="1">
              <a:defRPr/>
            </a:pPr>
            <a:r>
              <a:rPr lang="ru-RU" b="1" dirty="0" smtClean="0">
                <a:latin typeface="+mn-lt"/>
              </a:rPr>
              <a:t> };</a:t>
            </a:r>
            <a:r>
              <a:rPr lang="ru-RU" dirty="0" smtClean="0"/>
              <a:t> </a:t>
            </a:r>
            <a:r>
              <a:rPr lang="en-US" dirty="0" smtClean="0"/>
              <a:t>		</a:t>
            </a:r>
            <a:r>
              <a:rPr lang="ru-RU" dirty="0" smtClean="0">
                <a:latin typeface="+mn-lt"/>
              </a:rPr>
              <a:t>// Описание заканчивается точкой с запятой</a:t>
            </a:r>
          </a:p>
          <a:p>
            <a:pPr marL="0" indent="216000" eaLnBrk="1" hangingPunct="1"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chemeClr val="tx2"/>
                </a:solidFill>
                <a:latin typeface="+mn-lt"/>
              </a:rPr>
              <a:t>Внутренние</a:t>
            </a:r>
            <a:r>
              <a:rPr lang="ru-RU" dirty="0" smtClean="0">
                <a:latin typeface="+mn-lt"/>
              </a:rPr>
              <a:t> компоненты класса (поля и методы) доступны только методам класса.</a:t>
            </a:r>
          </a:p>
          <a:p>
            <a:pPr marL="0" indent="216000" eaLnBrk="1" hangingPunct="1"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chemeClr val="tx2"/>
                </a:solidFill>
                <a:latin typeface="+mn-lt"/>
              </a:rPr>
              <a:t>Защищенные</a:t>
            </a:r>
            <a:r>
              <a:rPr lang="ru-RU" dirty="0" smtClean="0">
                <a:latin typeface="+mn-lt"/>
              </a:rPr>
              <a:t> – доступны методам класса и классов-наследников.</a:t>
            </a:r>
          </a:p>
          <a:p>
            <a:pPr marL="0" indent="216000" eaLnBrk="1" hangingPunct="1"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chemeClr val="tx2"/>
                </a:solidFill>
                <a:latin typeface="+mn-lt"/>
              </a:rPr>
              <a:t>Общедоступные</a:t>
            </a:r>
            <a:r>
              <a:rPr lang="ru-RU" dirty="0" smtClean="0">
                <a:latin typeface="+mn-lt"/>
              </a:rPr>
              <a:t> – доступны в пределах видимости (в том числе из методов других классов). </a:t>
            </a:r>
            <a:endParaRPr lang="ru-RU" b="1" dirty="0" smtClean="0">
              <a:latin typeface="+mn-lt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6350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>
                <a:solidFill>
                  <a:schemeClr val="tx2"/>
                </a:solidFill>
              </a:rPr>
              <a:t>Описание класса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0" y="391946"/>
            <a:ext cx="9144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ru-RU" i="1" u="sng" dirty="0">
                <a:latin typeface="Times New Roman" pitchFamily="18" charset="0"/>
              </a:rPr>
              <a:t>Пример: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class student</a:t>
            </a:r>
            <a:r>
              <a:rPr lang="ru-RU" b="1" dirty="0">
                <a:latin typeface="Times New Roman" pitchFamily="18" charset="0"/>
              </a:rPr>
              <a:t> 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{</a:t>
            </a:r>
            <a:r>
              <a:rPr lang="ru-RU" b="1" dirty="0">
                <a:latin typeface="Times New Roman" pitchFamily="18" charset="0"/>
              </a:rPr>
              <a:t> 		 // поля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   char name[30];</a:t>
            </a:r>
            <a:r>
              <a:rPr lang="ru-RU" b="1" dirty="0">
                <a:latin typeface="Times New Roman" pitchFamily="18" charset="0"/>
              </a:rPr>
              <a:t>		// имя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  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number;</a:t>
            </a:r>
            <a:r>
              <a:rPr lang="ru-RU" b="1" dirty="0">
                <a:latin typeface="Times New Roman" pitchFamily="18" charset="0"/>
              </a:rPr>
              <a:t>		// номер зачетки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  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year_r</a:t>
            </a:r>
            <a:r>
              <a:rPr lang="en-US" b="1" dirty="0">
                <a:latin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</a:rPr>
              <a:t>year_p</a:t>
            </a:r>
            <a:r>
              <a:rPr lang="en-US" b="1" dirty="0">
                <a:latin typeface="Times New Roman" pitchFamily="18" charset="0"/>
              </a:rPr>
              <a:t>;</a:t>
            </a:r>
            <a:r>
              <a:rPr lang="ru-RU" b="1" dirty="0">
                <a:latin typeface="Times New Roman" pitchFamily="18" charset="0"/>
              </a:rPr>
              <a:t> 	// год рождения и поступления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  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oc_mat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oc_fiz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oc_rus</a:t>
            </a:r>
            <a:r>
              <a:rPr lang="en-US" b="1" dirty="0">
                <a:latin typeface="Times New Roman" pitchFamily="18" charset="0"/>
              </a:rPr>
              <a:t>;</a:t>
            </a:r>
            <a:r>
              <a:rPr lang="ru-RU" b="1" dirty="0">
                <a:latin typeface="Times New Roman" pitchFamily="18" charset="0"/>
              </a:rPr>
              <a:t>  // оценки при поступлении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   </a:t>
            </a:r>
            <a:r>
              <a:rPr lang="en-US" b="1" dirty="0" err="1" smtClean="0">
                <a:latin typeface="Times New Roman" pitchFamily="18" charset="0"/>
              </a:rPr>
              <a:t>bool</a:t>
            </a:r>
            <a:r>
              <a:rPr lang="en-US" b="1" dirty="0" smtClean="0">
                <a:latin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obsch</a:t>
            </a:r>
            <a:r>
              <a:rPr lang="en-US" b="1" dirty="0">
                <a:latin typeface="Times New Roman" pitchFamily="18" charset="0"/>
              </a:rPr>
              <a:t>;</a:t>
            </a:r>
            <a:r>
              <a:rPr lang="ru-RU" b="1" dirty="0">
                <a:latin typeface="Times New Roman" pitchFamily="18" charset="0"/>
              </a:rPr>
              <a:t>		</a:t>
            </a:r>
            <a:r>
              <a:rPr lang="ru-RU" b="1" dirty="0" smtClean="0">
                <a:latin typeface="Times New Roman" pitchFamily="18" charset="0"/>
              </a:rPr>
              <a:t>// </a:t>
            </a:r>
            <a:r>
              <a:rPr lang="ru-RU" b="1" dirty="0">
                <a:latin typeface="Times New Roman" pitchFamily="18" charset="0"/>
              </a:rPr>
              <a:t>нуждается ли в общежитии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  public:</a:t>
            </a:r>
            <a:r>
              <a:rPr lang="ru-RU" b="1" dirty="0">
                <a:latin typeface="Times New Roman" pitchFamily="18" charset="0"/>
              </a:rPr>
              <a:t>	// спецификатор доступа</a:t>
            </a:r>
          </a:p>
          <a:p>
            <a:pPr marL="0" lvl="1"/>
            <a:r>
              <a:rPr lang="ru-RU" b="1" dirty="0">
                <a:latin typeface="Times New Roman" pitchFamily="18" charset="0"/>
              </a:rPr>
              <a:t>     			// методы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smtClean="0">
                <a:latin typeface="Times New Roman" pitchFamily="18" charset="0"/>
              </a:rPr>
              <a:t>	void </a:t>
            </a:r>
            <a:r>
              <a:rPr lang="en-US" b="1" dirty="0" err="1">
                <a:latin typeface="Times New Roman" pitchFamily="18" charset="0"/>
              </a:rPr>
              <a:t>vvod</a:t>
            </a:r>
            <a:r>
              <a:rPr lang="en-US" b="1" dirty="0">
                <a:latin typeface="Times New Roman" pitchFamily="18" charset="0"/>
              </a:rPr>
              <a:t>();</a:t>
            </a:r>
            <a:r>
              <a:rPr lang="ru-RU" b="1" dirty="0">
                <a:latin typeface="Times New Roman" pitchFamily="18" charset="0"/>
              </a:rPr>
              <a:t>		// заполнение полей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	 </a:t>
            </a:r>
            <a:r>
              <a:rPr lang="en-US" b="1" dirty="0">
                <a:latin typeface="Times New Roman" pitchFamily="18" charset="0"/>
              </a:rPr>
              <a:t>void </a:t>
            </a:r>
            <a:r>
              <a:rPr lang="en-US" b="1" dirty="0" err="1">
                <a:latin typeface="Times New Roman" pitchFamily="18" charset="0"/>
              </a:rPr>
              <a:t>vuvod</a:t>
            </a:r>
            <a:r>
              <a:rPr lang="en-US" b="1" dirty="0">
                <a:latin typeface="Times New Roman" pitchFamily="18" charset="0"/>
              </a:rPr>
              <a:t>();</a:t>
            </a:r>
            <a:r>
              <a:rPr lang="ru-RU" b="1" dirty="0">
                <a:latin typeface="Times New Roman" pitchFamily="18" charset="0"/>
              </a:rPr>
              <a:t>		// просмотр </a:t>
            </a:r>
          </a:p>
          <a:p>
            <a:pPr marL="0" lvl="1"/>
            <a:r>
              <a:rPr lang="ru-RU" b="1" dirty="0">
                <a:latin typeface="Times New Roman" pitchFamily="18" charset="0"/>
              </a:rPr>
              <a:t>// вычисление среднего балла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	 </a:t>
            </a:r>
            <a:r>
              <a:rPr lang="en-US" b="1" dirty="0">
                <a:latin typeface="Times New Roman" pitchFamily="18" charset="0"/>
              </a:rPr>
              <a:t>float </a:t>
            </a:r>
            <a:r>
              <a:rPr lang="en-US" b="1" dirty="0" err="1">
                <a:latin typeface="Times New Roman" pitchFamily="18" charset="0"/>
              </a:rPr>
              <a:t>sr_ball</a:t>
            </a:r>
            <a:r>
              <a:rPr lang="en-US" b="1" dirty="0">
                <a:latin typeface="Times New Roman" pitchFamily="18" charset="0"/>
              </a:rPr>
              <a:t>()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</a:rPr>
              <a:t>{return (</a:t>
            </a:r>
            <a:r>
              <a:rPr lang="en-US" b="1" dirty="0" err="1">
                <a:latin typeface="Times New Roman" pitchFamily="18" charset="0"/>
              </a:rPr>
              <a:t>oc_mat+oc_fiz+oc_rus</a:t>
            </a:r>
            <a:r>
              <a:rPr lang="en-US" b="1" dirty="0">
                <a:latin typeface="Times New Roman" pitchFamily="18" charset="0"/>
              </a:rPr>
              <a:t>)/3</a:t>
            </a:r>
            <a:r>
              <a:rPr lang="en-US" b="1" dirty="0" smtClean="0">
                <a:latin typeface="Times New Roman" pitchFamily="18" charset="0"/>
              </a:rPr>
              <a:t>;}</a:t>
            </a:r>
          </a:p>
          <a:p>
            <a:pPr marL="0" lvl="1"/>
            <a:r>
              <a:rPr lang="ru-RU" b="1" dirty="0" smtClean="0">
                <a:latin typeface="Times New Roman" pitchFamily="18" charset="0"/>
              </a:rPr>
              <a:t>// вычисление возраста поступившего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 smtClean="0">
                <a:latin typeface="Times New Roman" pitchFamily="18" charset="0"/>
              </a:rPr>
              <a:t>	   </a:t>
            </a:r>
            <a:r>
              <a:rPr lang="en-US" b="1" dirty="0" err="1" smtClean="0">
                <a:latin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</a:rPr>
              <a:t> age(){return (</a:t>
            </a:r>
            <a:r>
              <a:rPr lang="en-US" b="1" dirty="0" err="1" smtClean="0">
                <a:latin typeface="Times New Roman" pitchFamily="18" charset="0"/>
              </a:rPr>
              <a:t>year_p-year_r</a:t>
            </a:r>
            <a:r>
              <a:rPr lang="en-US" b="1" dirty="0" smtClean="0">
                <a:latin typeface="Times New Roman" pitchFamily="18" charset="0"/>
              </a:rPr>
              <a:t>);} </a:t>
            </a:r>
            <a:r>
              <a:rPr lang="ru-RU" b="1" dirty="0">
                <a:latin typeface="Times New Roman" pitchFamily="18" charset="0"/>
              </a:rPr>
              <a:t>		</a:t>
            </a:r>
            <a:endParaRPr lang="en-US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};</a:t>
            </a:r>
          </a:p>
          <a:p>
            <a:pPr marL="0" lvl="1"/>
            <a:endParaRPr lang="ru-RU" dirty="0">
              <a:latin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36107" y="3856118"/>
            <a:ext cx="250256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ru-RU" sz="6600" dirty="0" smtClean="0">
                <a:latin typeface="Times New Roman" pitchFamily="18" charset="0"/>
                <a:cs typeface="Mangal"/>
              </a:rPr>
              <a:t>}</a:t>
            </a:r>
            <a:r>
              <a:rPr lang="ru-RU" dirty="0" smtClean="0">
                <a:latin typeface="Times New Roman" pitchFamily="18" charset="0"/>
              </a:rPr>
              <a:t>объявление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387391" y="5140404"/>
            <a:ext cx="1925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 indent="0"/>
            <a:r>
              <a:rPr lang="ru-RU" sz="6600" dirty="0" smtClean="0">
                <a:latin typeface="Times New Roman" pitchFamily="18" charset="0"/>
                <a:cs typeface="Mangal"/>
              </a:rPr>
              <a:t>}</a:t>
            </a:r>
            <a:r>
              <a:rPr lang="ru-RU" dirty="0" smtClean="0">
                <a:latin typeface="Times New Roman" pitchFamily="18" charset="0"/>
              </a:rPr>
              <a:t>описание</a:t>
            </a: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2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62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62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2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21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21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621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621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21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21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621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174625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>
                <a:solidFill>
                  <a:schemeClr val="tx2"/>
                </a:solidFill>
              </a:rPr>
              <a:t>Описание класса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246063" y="685800"/>
            <a:ext cx="88979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ru-RU" dirty="0">
                <a:latin typeface="Times New Roman" pitchFamily="18" charset="0"/>
              </a:rPr>
              <a:t>Поля класса:</a:t>
            </a:r>
          </a:p>
          <a:p>
            <a:pPr marL="0" lvl="1"/>
            <a:r>
              <a:rPr lang="en-US" dirty="0">
                <a:latin typeface="Times New Roman" pitchFamily="18" charset="0"/>
              </a:rPr>
              <a:t>- </a:t>
            </a:r>
            <a:r>
              <a:rPr lang="ru-RU" dirty="0">
                <a:latin typeface="Times New Roman" pitchFamily="18" charset="0"/>
              </a:rPr>
              <a:t>могут иметь любой тип, кроме типа этого же класса (но могут быть указате­лями или ссылками на этот класс);</a:t>
            </a:r>
          </a:p>
          <a:p>
            <a:pPr marL="0" lvl="1"/>
            <a:r>
              <a:rPr lang="en-US" dirty="0">
                <a:latin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</a:rPr>
              <a:t> могут быть описаны с модификатором </a:t>
            </a:r>
            <a:r>
              <a:rPr lang="ru-RU" dirty="0" err="1">
                <a:latin typeface="Times New Roman" pitchFamily="18" charset="0"/>
              </a:rPr>
              <a:t>const</a:t>
            </a:r>
            <a:r>
              <a:rPr lang="ru-RU" dirty="0">
                <a:latin typeface="Times New Roman" pitchFamily="18" charset="0"/>
              </a:rPr>
              <a:t>, при этом они инициализируют­ся только один раз (с помощью конструктора) и не могут изменяться;</a:t>
            </a:r>
          </a:p>
          <a:p>
            <a:pPr marL="0" lvl="1"/>
            <a:r>
              <a:rPr lang="en-US" dirty="0">
                <a:latin typeface="Times New Roman" pitchFamily="18" charset="0"/>
              </a:rPr>
              <a:t>-</a:t>
            </a:r>
            <a:r>
              <a:rPr lang="ru-RU" dirty="0">
                <a:latin typeface="Times New Roman" pitchFamily="18" charset="0"/>
              </a:rPr>
              <a:t> могут быть описаны с модификатором </a:t>
            </a:r>
            <a:r>
              <a:rPr lang="ru-RU" dirty="0" err="1">
                <a:latin typeface="Times New Roman" pitchFamily="18" charset="0"/>
              </a:rPr>
              <a:t>static</a:t>
            </a:r>
            <a:r>
              <a:rPr lang="ru-RU" dirty="0">
                <a:latin typeface="Times New Roman" pitchFamily="18" charset="0"/>
              </a:rPr>
              <a:t>, но не как </a:t>
            </a:r>
            <a:r>
              <a:rPr lang="ru-RU" dirty="0" err="1">
                <a:latin typeface="Times New Roman" pitchFamily="18" charset="0"/>
              </a:rPr>
              <a:t>auto</a:t>
            </a:r>
            <a:r>
              <a:rPr lang="ru-RU" dirty="0">
                <a:latin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</a:rPr>
              <a:t>extern</a:t>
            </a:r>
            <a:r>
              <a:rPr lang="ru-RU" dirty="0">
                <a:latin typeface="Times New Roman" pitchFamily="18" charset="0"/>
              </a:rPr>
              <a:t> и </a:t>
            </a:r>
            <a:r>
              <a:rPr lang="ru-RU" dirty="0" err="1">
                <a:latin typeface="Times New Roman" pitchFamily="18" charset="0"/>
              </a:rPr>
              <a:t>register</a:t>
            </a:r>
            <a:r>
              <a:rPr lang="ru-RU" dirty="0">
                <a:latin typeface="Times New Roman" pitchFamily="18" charset="0"/>
              </a:rPr>
              <a:t>.</a:t>
            </a:r>
          </a:p>
          <a:p>
            <a:pPr marL="0" lvl="1"/>
            <a:r>
              <a:rPr lang="ru-RU" dirty="0">
                <a:latin typeface="Times New Roman" pitchFamily="18" charset="0"/>
              </a:rPr>
              <a:t>Инициализация полей при описании не допускается. </a:t>
            </a:r>
            <a:endParaRPr lang="en-US" dirty="0">
              <a:latin typeface="Times New Roman" pitchFamily="18" charset="0"/>
            </a:endParaRPr>
          </a:p>
          <a:p>
            <a:pPr marL="0" lvl="1"/>
            <a:endParaRPr lang="en-US" dirty="0" smtClean="0">
              <a:latin typeface="Times New Roman" pitchFamily="18" charset="0"/>
            </a:endParaRPr>
          </a:p>
          <a:p>
            <a:pPr marL="0" lvl="1"/>
            <a:r>
              <a:rPr lang="ru-RU" dirty="0" smtClean="0">
                <a:latin typeface="Times New Roman" pitchFamily="18" charset="0"/>
              </a:rPr>
              <a:t>Классы </a:t>
            </a:r>
            <a:r>
              <a:rPr lang="ru-RU" dirty="0">
                <a:latin typeface="Times New Roman" pitchFamily="18" charset="0"/>
              </a:rPr>
              <a:t>могут быть глобальными (объявленными вне любого блока) и локальны­ми (объявленными внутри блока, например, функции или другого класса</a:t>
            </a:r>
            <a:r>
              <a:rPr lang="en-US" dirty="0">
                <a:latin typeface="Times New Roman" pitchFamily="18" charset="0"/>
              </a:rPr>
              <a:t>).</a:t>
            </a: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2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62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62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 dirty="0">
                <a:solidFill>
                  <a:schemeClr val="tx2"/>
                </a:solidFill>
              </a:rPr>
              <a:t>Описание класса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31750" y="504825"/>
            <a:ext cx="9080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ru-RU" dirty="0">
                <a:latin typeface="Times New Roman" pitchFamily="18" charset="0"/>
              </a:rPr>
              <a:t>	Все методы класса имеют непосредственный доступ к его скрытым полям (тела функций класса входят в область видимости </a:t>
            </a:r>
            <a:r>
              <a:rPr lang="ru-RU" b="1" dirty="0" err="1">
                <a:latin typeface="Times New Roman" pitchFamily="18" charset="0"/>
              </a:rPr>
              <a:t>private</a:t>
            </a:r>
            <a:r>
              <a:rPr lang="ru-RU" dirty="0">
                <a:latin typeface="Times New Roman" pitchFamily="18" charset="0"/>
              </a:rPr>
              <a:t> элементов класса).</a:t>
            </a:r>
          </a:p>
          <a:p>
            <a:pPr marL="0" lvl="1"/>
            <a:r>
              <a:rPr lang="ru-RU" dirty="0">
                <a:latin typeface="Times New Roman" pitchFamily="18" charset="0"/>
              </a:rPr>
              <a:t>В приведенном классе содержится два определения методов и два </a:t>
            </a:r>
            <a:r>
              <a:rPr lang="ru-RU" dirty="0" smtClean="0">
                <a:latin typeface="Times New Roman" pitchFamily="18" charset="0"/>
              </a:rPr>
              <a:t>объявлени</a:t>
            </a:r>
            <a:r>
              <a:rPr lang="ru-RU" dirty="0">
                <a:latin typeface="Times New Roman" pitchFamily="18" charset="0"/>
              </a:rPr>
              <a:t>я</a:t>
            </a:r>
            <a:r>
              <a:rPr lang="ru-RU" dirty="0" smtClean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(методы </a:t>
            </a:r>
            <a:r>
              <a:rPr lang="en-US" b="1" dirty="0" err="1">
                <a:latin typeface="Times New Roman" pitchFamily="18" charset="0"/>
              </a:rPr>
              <a:t>sr_ball</a:t>
            </a:r>
            <a:r>
              <a:rPr lang="en-US" b="1" dirty="0">
                <a:latin typeface="Times New Roman" pitchFamily="18" charset="0"/>
              </a:rPr>
              <a:t>()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</a:rPr>
              <a:t>и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</a:rPr>
              <a:t>age()</a:t>
            </a:r>
            <a:r>
              <a:rPr lang="ru-RU" dirty="0">
                <a:latin typeface="Times New Roman" pitchFamily="18" charset="0"/>
              </a:rPr>
              <a:t>). Если тело метода определено внутри класса, он является встроен­ным (</a:t>
            </a:r>
            <a:r>
              <a:rPr lang="ru-RU" dirty="0" err="1">
                <a:latin typeface="Times New Roman" pitchFamily="18" charset="0"/>
              </a:rPr>
              <a:t>inline</a:t>
            </a:r>
            <a:r>
              <a:rPr lang="ru-RU" dirty="0">
                <a:latin typeface="Times New Roman" pitchFamily="18" charset="0"/>
              </a:rPr>
              <a:t>). Как правило, </a:t>
            </a:r>
            <a:r>
              <a:rPr lang="ru-RU" dirty="0" err="1">
                <a:latin typeface="Times New Roman" pitchFamily="18" charset="0"/>
              </a:rPr>
              <a:t>встро-енными</a:t>
            </a:r>
            <a:r>
              <a:rPr lang="ru-RU" dirty="0">
                <a:latin typeface="Times New Roman" pitchFamily="18" charset="0"/>
              </a:rPr>
              <a:t> делают короткие методы. Если внутри класса записано только объявление (заголовок) метода, сам метод должен быть определен в другом месте программы с помощью операции доступа к области ви­димости (::):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4197350"/>
            <a:ext cx="9082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en-US" b="1" dirty="0">
                <a:latin typeface="Times New Roman" pitchFamily="18" charset="0"/>
              </a:rPr>
              <a:t>void  student::</a:t>
            </a:r>
            <a:r>
              <a:rPr lang="en-US" b="1" dirty="0" err="1">
                <a:latin typeface="Times New Roman" pitchFamily="18" charset="0"/>
              </a:rPr>
              <a:t>vvod</a:t>
            </a:r>
            <a:r>
              <a:rPr lang="en-US" b="1" dirty="0">
                <a:latin typeface="Times New Roman" pitchFamily="18" charset="0"/>
              </a:rPr>
              <a:t>()</a:t>
            </a:r>
            <a:endParaRPr lang="ru-RU" b="1" dirty="0">
              <a:latin typeface="Times New Roman" pitchFamily="18" charset="0"/>
            </a:endParaRPr>
          </a:p>
          <a:p>
            <a:pPr marL="0" lvl="1"/>
            <a:r>
              <a:rPr lang="en-US" b="1" dirty="0">
                <a:latin typeface="Times New Roman" pitchFamily="18" charset="0"/>
              </a:rPr>
              <a:t>{</a:t>
            </a:r>
            <a:r>
              <a:rPr lang="ru-RU" b="1" dirty="0">
                <a:latin typeface="Times New Roman" pitchFamily="18" charset="0"/>
              </a:rPr>
              <a:t> 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</a:t>
            </a:r>
            <a:r>
              <a:rPr lang="ru-RU" b="1" dirty="0">
                <a:latin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&lt;&lt;"name ";</a:t>
            </a:r>
            <a:r>
              <a:rPr lang="ru-RU" b="1" dirty="0">
                <a:latin typeface="Times New Roman" pitchFamily="18" charset="0"/>
              </a:rPr>
              <a:t>		</a:t>
            </a:r>
            <a:r>
              <a:rPr lang="en-US" b="1" dirty="0" err="1">
                <a:latin typeface="Times New Roman" pitchFamily="18" charset="0"/>
              </a:rPr>
              <a:t>cin</a:t>
            </a:r>
            <a:r>
              <a:rPr lang="en-US" b="1" dirty="0">
                <a:latin typeface="Times New Roman" pitchFamily="18" charset="0"/>
              </a:rPr>
              <a:t>&gt;&gt;name;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&lt;&lt;"number "; </a:t>
            </a:r>
            <a:r>
              <a:rPr lang="ru-RU" b="1" dirty="0">
                <a:latin typeface="Times New Roman" pitchFamily="18" charset="0"/>
              </a:rPr>
              <a:t>	</a:t>
            </a:r>
            <a:r>
              <a:rPr lang="en-US" b="1" dirty="0" err="1">
                <a:latin typeface="Times New Roman" pitchFamily="18" charset="0"/>
              </a:rPr>
              <a:t>cin</a:t>
            </a:r>
            <a:r>
              <a:rPr lang="en-US" b="1" dirty="0">
                <a:latin typeface="Times New Roman" pitchFamily="18" charset="0"/>
              </a:rPr>
              <a:t>&gt;&gt;number;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&lt;&lt;"</a:t>
            </a:r>
            <a:r>
              <a:rPr lang="en-US" b="1" dirty="0" err="1">
                <a:latin typeface="Times New Roman" pitchFamily="18" charset="0"/>
              </a:rPr>
              <a:t>year_r</a:t>
            </a:r>
            <a:r>
              <a:rPr lang="en-US" b="1" dirty="0">
                <a:latin typeface="Times New Roman" pitchFamily="18" charset="0"/>
              </a:rPr>
              <a:t> and </a:t>
            </a:r>
            <a:r>
              <a:rPr lang="en-US" b="1" dirty="0" err="1">
                <a:latin typeface="Times New Roman" pitchFamily="18" charset="0"/>
              </a:rPr>
              <a:t>year_p</a:t>
            </a:r>
            <a:r>
              <a:rPr lang="en-US" b="1" dirty="0">
                <a:latin typeface="Times New Roman" pitchFamily="18" charset="0"/>
              </a:rPr>
              <a:t> "; </a:t>
            </a:r>
            <a:r>
              <a:rPr lang="ru-RU" b="1" dirty="0">
                <a:latin typeface="Times New Roman" pitchFamily="18" charset="0"/>
              </a:rPr>
              <a:t>	</a:t>
            </a:r>
            <a:r>
              <a:rPr lang="en-US" b="1" dirty="0" err="1">
                <a:latin typeface="Times New Roman" pitchFamily="18" charset="0"/>
              </a:rPr>
              <a:t>cin</a:t>
            </a:r>
            <a:r>
              <a:rPr lang="en-US" b="1" dirty="0">
                <a:latin typeface="Times New Roman" pitchFamily="18" charset="0"/>
              </a:rPr>
              <a:t>&gt;&gt;</a:t>
            </a:r>
            <a:r>
              <a:rPr lang="en-US" b="1" dirty="0" err="1">
                <a:latin typeface="Times New Roman" pitchFamily="18" charset="0"/>
              </a:rPr>
              <a:t>year_r</a:t>
            </a:r>
            <a:r>
              <a:rPr lang="en-US" b="1" dirty="0">
                <a:latin typeface="Times New Roman" pitchFamily="18" charset="0"/>
              </a:rPr>
              <a:t>&gt;&gt;</a:t>
            </a:r>
            <a:r>
              <a:rPr lang="en-US" b="1" dirty="0" err="1">
                <a:latin typeface="Times New Roman" pitchFamily="18" charset="0"/>
              </a:rPr>
              <a:t>year_p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659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>
              <a:latin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50" tIns="39688" rIns="82550" bIns="39688" anchor="ctr"/>
          <a:lstStyle/>
          <a:p>
            <a:pPr algn="ctr" defTabSz="830263"/>
            <a:r>
              <a:rPr lang="ru-RU" sz="2800" b="1">
                <a:solidFill>
                  <a:schemeClr val="tx2"/>
                </a:solidFill>
              </a:rPr>
              <a:t>Описание класса</a:t>
            </a:r>
            <a:endParaRPr lang="en-US" sz="2800" b="1">
              <a:solidFill>
                <a:schemeClr val="tx2"/>
              </a:solidFill>
            </a:endParaRPr>
          </a:p>
        </p:txBody>
      </p:sp>
      <p:sp>
        <p:nvSpPr>
          <p:cNvPr id="562183" name="Text Box 7"/>
          <p:cNvSpPr txBox="1">
            <a:spLocks noChangeArrowheads="1"/>
          </p:cNvSpPr>
          <p:nvPr/>
        </p:nvSpPr>
        <p:spPr bwMode="auto">
          <a:xfrm>
            <a:off x="63500" y="539834"/>
            <a:ext cx="90805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en-US" b="1" dirty="0" err="1" smtClean="0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&lt;&lt;"</a:t>
            </a:r>
            <a:r>
              <a:rPr lang="en-US" b="1" dirty="0" err="1">
                <a:latin typeface="Times New Roman" pitchFamily="18" charset="0"/>
              </a:rPr>
              <a:t>oc_mat</a:t>
            </a:r>
            <a:r>
              <a:rPr lang="en-US" b="1" dirty="0">
                <a:latin typeface="Times New Roman" pitchFamily="18" charset="0"/>
              </a:rPr>
              <a:t> and </a:t>
            </a:r>
            <a:r>
              <a:rPr lang="en-US" b="1" dirty="0" err="1">
                <a:latin typeface="Times New Roman" pitchFamily="18" charset="0"/>
              </a:rPr>
              <a:t>oc_f</a:t>
            </a:r>
            <a:r>
              <a:rPr lang="en-US" b="1" dirty="0">
                <a:latin typeface="Times New Roman" pitchFamily="18" charset="0"/>
              </a:rPr>
              <a:t> and </a:t>
            </a:r>
            <a:r>
              <a:rPr lang="en-US" b="1" dirty="0" err="1">
                <a:latin typeface="Times New Roman" pitchFamily="18" charset="0"/>
              </a:rPr>
              <a:t>oc_rus</a:t>
            </a:r>
            <a:r>
              <a:rPr lang="en-US" b="1" dirty="0">
                <a:latin typeface="Times New Roman" pitchFamily="18" charset="0"/>
              </a:rPr>
              <a:t>"; </a:t>
            </a:r>
            <a:r>
              <a:rPr lang="ru-RU" b="1" dirty="0">
                <a:latin typeface="Times New Roman" pitchFamily="18" charset="0"/>
              </a:rPr>
              <a:t>						</a:t>
            </a:r>
            <a:r>
              <a:rPr lang="en-US" b="1" dirty="0" err="1">
                <a:latin typeface="Times New Roman" pitchFamily="18" charset="0"/>
              </a:rPr>
              <a:t>cin</a:t>
            </a:r>
            <a:r>
              <a:rPr lang="en-US" b="1" dirty="0">
                <a:latin typeface="Times New Roman" pitchFamily="18" charset="0"/>
              </a:rPr>
              <a:t>&gt;&gt;</a:t>
            </a:r>
            <a:r>
              <a:rPr lang="en-US" b="1" dirty="0" err="1">
                <a:latin typeface="Times New Roman" pitchFamily="18" charset="0"/>
              </a:rPr>
              <a:t>oc_mat</a:t>
            </a:r>
            <a:r>
              <a:rPr lang="en-US" b="1" dirty="0">
                <a:latin typeface="Times New Roman" pitchFamily="18" charset="0"/>
              </a:rPr>
              <a:t>&gt;&gt;</a:t>
            </a:r>
            <a:r>
              <a:rPr lang="en-US" b="1" dirty="0" err="1">
                <a:latin typeface="Times New Roman" pitchFamily="18" charset="0"/>
              </a:rPr>
              <a:t>oc_fiz</a:t>
            </a:r>
            <a:r>
              <a:rPr lang="en-US" b="1" dirty="0">
                <a:latin typeface="Times New Roman" pitchFamily="18" charset="0"/>
              </a:rPr>
              <a:t>&gt;&gt;</a:t>
            </a:r>
            <a:r>
              <a:rPr lang="en-US" b="1" dirty="0" err="1">
                <a:latin typeface="Times New Roman" pitchFamily="18" charset="0"/>
              </a:rPr>
              <a:t>oc_rus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&lt;&lt;"</a:t>
            </a:r>
            <a:r>
              <a:rPr lang="en-US" b="1" dirty="0" err="1">
                <a:latin typeface="Times New Roman" pitchFamily="18" charset="0"/>
              </a:rPr>
              <a:t>obsch</a:t>
            </a:r>
            <a:r>
              <a:rPr lang="en-US" b="1" dirty="0">
                <a:latin typeface="Times New Roman" pitchFamily="18" charset="0"/>
              </a:rPr>
              <a:t> "; </a:t>
            </a:r>
            <a:r>
              <a:rPr lang="en-US" b="1" dirty="0" err="1">
                <a:latin typeface="Times New Roman" pitchFamily="18" charset="0"/>
              </a:rPr>
              <a:t>cin</a:t>
            </a:r>
            <a:r>
              <a:rPr lang="en-US" b="1" dirty="0">
                <a:latin typeface="Times New Roman" pitchFamily="18" charset="0"/>
              </a:rPr>
              <a:t>&gt;&gt;</a:t>
            </a:r>
            <a:r>
              <a:rPr lang="en-US" b="1" dirty="0" err="1">
                <a:latin typeface="Times New Roman" pitchFamily="18" charset="0"/>
              </a:rPr>
              <a:t>obsch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}</a:t>
            </a:r>
            <a:endParaRPr lang="ru-RU" b="1" dirty="0">
              <a:latin typeface="Times New Roman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-120650" y="2455863"/>
            <a:ext cx="9082088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indent="250825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lvl="1"/>
            <a:r>
              <a:rPr lang="en-US" b="1" dirty="0">
                <a:latin typeface="Times New Roman" pitchFamily="18" charset="0"/>
              </a:rPr>
              <a:t>//----------------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void student::</a:t>
            </a:r>
            <a:r>
              <a:rPr lang="en-US" b="1" dirty="0" err="1">
                <a:latin typeface="Times New Roman" pitchFamily="18" charset="0"/>
              </a:rPr>
              <a:t>vuvod</a:t>
            </a:r>
            <a:r>
              <a:rPr lang="en-US" b="1" dirty="0">
                <a:latin typeface="Times New Roman" pitchFamily="18" charset="0"/>
              </a:rPr>
              <a:t>()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{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&lt;&lt;"------student----------"&lt;&lt;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&lt;&lt;"name"&lt;&lt;name&lt;&lt;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&lt;&lt;"number"&lt;&lt;number&lt;&lt;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&lt;&lt;"</a:t>
            </a:r>
            <a:r>
              <a:rPr lang="en-US" b="1" dirty="0" err="1">
                <a:latin typeface="Times New Roman" pitchFamily="18" charset="0"/>
              </a:rPr>
              <a:t>year_r</a:t>
            </a:r>
            <a:r>
              <a:rPr lang="en-US" b="1" dirty="0">
                <a:latin typeface="Times New Roman" pitchFamily="18" charset="0"/>
              </a:rPr>
              <a:t> and </a:t>
            </a:r>
            <a:r>
              <a:rPr lang="en-US" b="1" dirty="0" err="1">
                <a:latin typeface="Times New Roman" pitchFamily="18" charset="0"/>
              </a:rPr>
              <a:t>year_p</a:t>
            </a:r>
            <a:r>
              <a:rPr lang="en-US" b="1" dirty="0">
                <a:latin typeface="Times New Roman" pitchFamily="18" charset="0"/>
              </a:rPr>
              <a:t>"&lt;&lt;</a:t>
            </a:r>
            <a:r>
              <a:rPr lang="en-US" b="1" dirty="0" err="1">
                <a:latin typeface="Times New Roman" pitchFamily="18" charset="0"/>
              </a:rPr>
              <a:t>year_r</a:t>
            </a:r>
            <a:r>
              <a:rPr lang="en-US" b="1" dirty="0">
                <a:latin typeface="Times New Roman" pitchFamily="18" charset="0"/>
              </a:rPr>
              <a:t>&lt;&lt;' '&lt;&lt;</a:t>
            </a:r>
            <a:r>
              <a:rPr lang="en-US" b="1" dirty="0" err="1">
                <a:latin typeface="Times New Roman" pitchFamily="18" charset="0"/>
              </a:rPr>
              <a:t>year_p</a:t>
            </a:r>
            <a:r>
              <a:rPr lang="en-US" b="1" dirty="0">
                <a:latin typeface="Times New Roman" pitchFamily="18" charset="0"/>
              </a:rPr>
              <a:t>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&lt;&lt;"</a:t>
            </a:r>
            <a:r>
              <a:rPr lang="en-US" b="1" dirty="0" err="1">
                <a:latin typeface="Times New Roman" pitchFamily="18" charset="0"/>
              </a:rPr>
              <a:t>oc_mat</a:t>
            </a:r>
            <a:r>
              <a:rPr lang="en-US" b="1" dirty="0">
                <a:latin typeface="Times New Roman" pitchFamily="18" charset="0"/>
              </a:rPr>
              <a:t> and </a:t>
            </a:r>
            <a:r>
              <a:rPr lang="en-US" b="1" dirty="0" err="1">
                <a:latin typeface="Times New Roman" pitchFamily="18" charset="0"/>
              </a:rPr>
              <a:t>oc_f</a:t>
            </a:r>
            <a:r>
              <a:rPr lang="en-US" b="1" dirty="0">
                <a:latin typeface="Times New Roman" pitchFamily="18" charset="0"/>
              </a:rPr>
              <a:t> and </a:t>
            </a:r>
            <a:r>
              <a:rPr lang="en-US" b="1" dirty="0" err="1">
                <a:latin typeface="Times New Roman" pitchFamily="18" charset="0"/>
              </a:rPr>
              <a:t>oc_rus</a:t>
            </a:r>
            <a:r>
              <a:rPr lang="en-US" b="1" dirty="0">
                <a:latin typeface="Times New Roman" pitchFamily="18" charset="0"/>
              </a:rPr>
              <a:t>"&lt;&lt;</a:t>
            </a:r>
            <a:r>
              <a:rPr lang="en-US" b="1" dirty="0" err="1">
                <a:latin typeface="Times New Roman" pitchFamily="18" charset="0"/>
              </a:rPr>
              <a:t>oc_mat</a:t>
            </a:r>
            <a:r>
              <a:rPr lang="en-US" b="1" dirty="0">
                <a:latin typeface="Times New Roman" pitchFamily="18" charset="0"/>
              </a:rPr>
              <a:t>&lt;&lt;' '&lt;&lt;</a:t>
            </a:r>
            <a:r>
              <a:rPr lang="en-US" b="1" dirty="0" err="1">
                <a:latin typeface="Times New Roman" pitchFamily="18" charset="0"/>
              </a:rPr>
              <a:t>oc_fiz</a:t>
            </a:r>
            <a:endParaRPr lang="ru-RU" b="1" dirty="0">
              <a:latin typeface="Times New Roman" pitchFamily="18" charset="0"/>
            </a:endParaRPr>
          </a:p>
          <a:p>
            <a:pPr marL="0" lvl="1"/>
            <a:r>
              <a:rPr lang="ru-RU" b="1" dirty="0">
                <a:latin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</a:rPr>
              <a:t>&lt;&lt;' '&lt;&lt;</a:t>
            </a:r>
            <a:r>
              <a:rPr lang="en-US" b="1" dirty="0" err="1">
                <a:latin typeface="Times New Roman" pitchFamily="18" charset="0"/>
              </a:rPr>
              <a:t>oc_rus</a:t>
            </a:r>
            <a:r>
              <a:rPr lang="en-US" b="1" dirty="0">
                <a:latin typeface="Times New Roman" pitchFamily="18" charset="0"/>
              </a:rPr>
              <a:t>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 </a:t>
            </a:r>
            <a:r>
              <a:rPr lang="en-US" b="1" dirty="0" err="1">
                <a:latin typeface="Times New Roman" pitchFamily="18" charset="0"/>
              </a:rPr>
              <a:t>cout</a:t>
            </a:r>
            <a:r>
              <a:rPr lang="en-US" b="1" dirty="0">
                <a:latin typeface="Times New Roman" pitchFamily="18" charset="0"/>
              </a:rPr>
              <a:t>&lt;&lt;"</a:t>
            </a:r>
            <a:r>
              <a:rPr lang="en-US" b="1" dirty="0" err="1">
                <a:latin typeface="Times New Roman" pitchFamily="18" charset="0"/>
              </a:rPr>
              <a:t>obsch</a:t>
            </a:r>
            <a:r>
              <a:rPr lang="en-US" b="1" dirty="0">
                <a:latin typeface="Times New Roman" pitchFamily="18" charset="0"/>
              </a:rPr>
              <a:t>"&lt;&lt;</a:t>
            </a:r>
            <a:r>
              <a:rPr lang="en-US" b="1" dirty="0" err="1">
                <a:latin typeface="Times New Roman" pitchFamily="18" charset="0"/>
              </a:rPr>
              <a:t>obsch</a:t>
            </a:r>
            <a:r>
              <a:rPr lang="en-US" b="1" dirty="0">
                <a:latin typeface="Times New Roman" pitchFamily="18" charset="0"/>
              </a:rPr>
              <a:t>&lt;&lt;</a:t>
            </a:r>
            <a:r>
              <a:rPr lang="en-US" b="1" dirty="0" err="1">
                <a:latin typeface="Times New Roman" pitchFamily="18" charset="0"/>
              </a:rPr>
              <a:t>endl</a:t>
            </a:r>
            <a:r>
              <a:rPr lang="en-US" b="1" dirty="0">
                <a:latin typeface="Times New Roman" pitchFamily="18" charset="0"/>
              </a:rPr>
              <a:t>;</a:t>
            </a:r>
          </a:p>
          <a:p>
            <a:pPr marL="0" lvl="1"/>
            <a:r>
              <a:rPr lang="en-US" b="1" dirty="0">
                <a:latin typeface="Times New Roman" pitchFamily="18" charset="0"/>
              </a:rPr>
              <a:t> }</a:t>
            </a:r>
            <a:endParaRPr lang="ru-RU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2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2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2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ion 1">
  <a:themeElements>
    <a:clrScheme name="">
      <a:dk1>
        <a:srgbClr val="000000"/>
      </a:dk1>
      <a:lt1>
        <a:srgbClr val="FFFFFF"/>
      </a:lt1>
      <a:dk2>
        <a:srgbClr val="0000CC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ion 1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lectio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ion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ection 1">
  <a:themeElements>
    <a:clrScheme name="">
      <a:dk1>
        <a:srgbClr val="000000"/>
      </a:dk1>
      <a:lt1>
        <a:srgbClr val="FFFFFF"/>
      </a:lt1>
      <a:dk2>
        <a:srgbClr val="0000CC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ion 1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lectio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ion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lection 1">
  <a:themeElements>
    <a:clrScheme name="">
      <a:dk1>
        <a:srgbClr val="000000"/>
      </a:dk1>
      <a:lt1>
        <a:srgbClr val="FFFFFF"/>
      </a:lt1>
      <a:dk2>
        <a:srgbClr val="0000CC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ion 1">
      <a:majorFont>
        <a:latin typeface="Comic Sans MS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lection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ion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ion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lection 1</Template>
  <TotalTime>15183</TotalTime>
  <Pages>5</Pages>
  <Words>2129</Words>
  <Application>Microsoft Office PowerPoint</Application>
  <PresentationFormat>Экран (4:3)</PresentationFormat>
  <Paragraphs>359</Paragraphs>
  <Slides>34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lection 1</vt:lpstr>
      <vt:lpstr>1_lection 1</vt:lpstr>
      <vt:lpstr>2_lection 1</vt:lpstr>
      <vt:lpstr>Презентация PowerPoint</vt:lpstr>
      <vt:lpstr>ОПИСАНИЕ КЛАССА   ОПИСАНИЕ ОБЪЕКТОВ КЛАССА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Конструкторы</vt:lpstr>
      <vt:lpstr>Свойства конструкторов</vt:lpstr>
      <vt:lpstr>Свойства конструкторов</vt:lpstr>
      <vt:lpstr>Примеры конструкторов</vt:lpstr>
      <vt:lpstr>Примеры конструкторов</vt:lpstr>
      <vt:lpstr>Деструкторы</vt:lpstr>
      <vt:lpstr>Свойства деструкторов</vt:lpstr>
      <vt:lpstr>Пример описания класса book </vt:lpstr>
      <vt:lpstr>Деструкторы</vt:lpstr>
      <vt:lpstr>Пример с использованием динамических переменных</vt:lpstr>
      <vt:lpstr>Пример с использованием динамических переменных</vt:lpstr>
      <vt:lpstr>Пример с использованием динамических переменных</vt:lpstr>
      <vt:lpstr>Пример с использованием динамических переменных</vt:lpstr>
      <vt:lpstr>Конструктор копирования</vt:lpstr>
      <vt:lpstr>Конструктор копирования</vt:lpstr>
      <vt:lpstr>Статические элементы класса</vt:lpstr>
      <vt:lpstr>Статические элементы класса</vt:lpstr>
      <vt:lpstr>Статические элементы класса</vt:lpstr>
      <vt:lpstr>Пример с использованием статических методов</vt:lpstr>
      <vt:lpstr>Рекомендации по составу класса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"АЛГОРИТМИЗАЦИЯ И ПРОГРАММИРОВАНИЕ"</dc:title>
  <dc:creator>admin</dc:creator>
  <cp:lastModifiedBy>name</cp:lastModifiedBy>
  <cp:revision>474</cp:revision>
  <cp:lastPrinted>2017-09-12T20:31:10Z</cp:lastPrinted>
  <dcterms:created xsi:type="dcterms:W3CDTF">2011-08-27T12:59:14Z</dcterms:created>
  <dcterms:modified xsi:type="dcterms:W3CDTF">2017-09-26T21:43:06Z</dcterms:modified>
</cp:coreProperties>
</file>