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6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3E6A1-B281-432F-A5E2-751D83455AC7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B994A-9F08-4DA2-94F8-1BEC940BE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48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252-511F-40D2-BC94-D710D657122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1DA3-44A1-46FA-9B18-BE08A5BE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1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252-511F-40D2-BC94-D710D657122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1DA3-44A1-46FA-9B18-BE08A5BE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6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252-511F-40D2-BC94-D710D657122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1DA3-44A1-46FA-9B18-BE08A5BE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5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252-511F-40D2-BC94-D710D657122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1DA3-44A1-46FA-9B18-BE08A5BE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6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252-511F-40D2-BC94-D710D657122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1DA3-44A1-46FA-9B18-BE08A5BE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2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252-511F-40D2-BC94-D710D657122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1DA3-44A1-46FA-9B18-BE08A5BE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3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252-511F-40D2-BC94-D710D657122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1DA3-44A1-46FA-9B18-BE08A5BE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5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252-511F-40D2-BC94-D710D657122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1DA3-44A1-46FA-9B18-BE08A5BE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1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252-511F-40D2-BC94-D710D657122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1DA3-44A1-46FA-9B18-BE08A5BE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6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252-511F-40D2-BC94-D710D657122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1DA3-44A1-46FA-9B18-BE08A5BE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2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252-511F-40D2-BC94-D710D657122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1DA3-44A1-46FA-9B18-BE08A5BE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5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36252-511F-40D2-BC94-D710D657122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1DA3-44A1-46FA-9B18-BE08A5BE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7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Объектно-ориентированное программирование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3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</a:t>
            </a:r>
            <a:r>
              <a:rPr lang="en-US" dirty="0" smtClean="0"/>
              <a:t>OOA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Построение модели предметной области</a:t>
            </a:r>
          </a:p>
          <a:p>
            <a:pPr lvl="1"/>
            <a:r>
              <a:rPr lang="ru-RU" dirty="0" smtClean="0"/>
              <a:t>Статической</a:t>
            </a:r>
          </a:p>
          <a:p>
            <a:pPr lvl="2"/>
            <a:r>
              <a:rPr lang="ru-RU" dirty="0" smtClean="0"/>
              <a:t>Выделение объектов и классов предметной области </a:t>
            </a:r>
          </a:p>
          <a:p>
            <a:pPr lvl="2"/>
            <a:r>
              <a:rPr lang="ru-RU" dirty="0" smtClean="0"/>
              <a:t>Выделение связей между ними</a:t>
            </a:r>
          </a:p>
          <a:p>
            <a:pPr lvl="1"/>
            <a:r>
              <a:rPr lang="ru-RU" dirty="0" smtClean="0"/>
              <a:t>Динамической</a:t>
            </a:r>
          </a:p>
          <a:p>
            <a:pPr lvl="2"/>
            <a:r>
              <a:rPr lang="ru-RU" dirty="0" smtClean="0"/>
              <a:t>Жизненный цикл объектов </a:t>
            </a:r>
          </a:p>
          <a:p>
            <a:pPr lvl="2"/>
            <a:r>
              <a:rPr lang="ru-RU" dirty="0" smtClean="0"/>
              <a:t>Взаимодействие между объектами</a:t>
            </a:r>
          </a:p>
          <a:p>
            <a:r>
              <a:rPr lang="ru-RU" dirty="0" smtClean="0"/>
              <a:t>Все это в контексте </a:t>
            </a:r>
            <a:r>
              <a:rPr lang="ru-RU" b="1" dirty="0" smtClean="0"/>
              <a:t>предметной области</a:t>
            </a:r>
            <a:r>
              <a:rPr lang="ru-RU" dirty="0" smtClean="0"/>
              <a:t>, а не программы!</a:t>
            </a:r>
          </a:p>
          <a:p>
            <a:r>
              <a:rPr lang="ru-RU" dirty="0" smtClean="0"/>
              <a:t>Итеративность возможна, когда меняется предметная область, но это происходит нечасто и небыстро.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8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</a:t>
            </a:r>
            <a:r>
              <a:rPr lang="en-US" dirty="0" smtClean="0"/>
              <a:t>OOD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Построение модели проектируемой системы</a:t>
            </a:r>
          </a:p>
          <a:p>
            <a:pPr lvl="1"/>
            <a:r>
              <a:rPr lang="ru-RU" dirty="0" smtClean="0"/>
              <a:t>Статической и Динамической </a:t>
            </a:r>
          </a:p>
          <a:p>
            <a:pPr lvl="2"/>
            <a:r>
              <a:rPr lang="ru-RU" dirty="0" smtClean="0"/>
              <a:t>Классы и объекты</a:t>
            </a:r>
          </a:p>
          <a:p>
            <a:pPr lvl="2"/>
            <a:r>
              <a:rPr lang="ru-RU" dirty="0" smtClean="0"/>
              <a:t>Их структура и связи</a:t>
            </a:r>
          </a:p>
          <a:p>
            <a:pPr lvl="2"/>
            <a:r>
              <a:rPr lang="ru-RU" dirty="0" smtClean="0"/>
              <a:t>Жизненный цикл</a:t>
            </a:r>
          </a:p>
          <a:p>
            <a:pPr lvl="2"/>
            <a:r>
              <a:rPr lang="ru-RU" dirty="0" smtClean="0"/>
              <a:t>Сценарии взаимодействия</a:t>
            </a:r>
          </a:p>
          <a:p>
            <a:pPr lvl="1"/>
            <a:r>
              <a:rPr lang="ru-RU" dirty="0" smtClean="0"/>
              <a:t>Логической и Физической</a:t>
            </a:r>
          </a:p>
          <a:p>
            <a:pPr lvl="2"/>
            <a:r>
              <a:rPr lang="ru-RU" dirty="0" smtClean="0"/>
              <a:t>Разделение на системы на логические компоненты и модули</a:t>
            </a:r>
          </a:p>
          <a:p>
            <a:pPr lvl="2"/>
            <a:r>
              <a:rPr lang="ru-RU" dirty="0" smtClean="0"/>
              <a:t>Определение необходимых физических компонент</a:t>
            </a:r>
          </a:p>
          <a:p>
            <a:pPr lvl="2"/>
            <a:r>
              <a:rPr lang="ru-RU" dirty="0" smtClean="0"/>
              <a:t>Размещение логических компонент на физических</a:t>
            </a:r>
          </a:p>
          <a:p>
            <a:r>
              <a:rPr lang="ru-RU" dirty="0" smtClean="0"/>
              <a:t>Все это уже в контексте </a:t>
            </a:r>
            <a:r>
              <a:rPr lang="ru-RU" b="1" dirty="0" smtClean="0"/>
              <a:t>разрабатываемой системы</a:t>
            </a:r>
          </a:p>
          <a:p>
            <a:r>
              <a:rPr lang="ru-RU" dirty="0" smtClean="0"/>
              <a:t>Итеративность сильно выражена</a:t>
            </a:r>
          </a:p>
          <a:p>
            <a:pPr lvl="1"/>
            <a:r>
              <a:rPr lang="ru-RU" dirty="0" smtClean="0"/>
              <a:t>Спроектировать – реализовать – проверить – обдумать – повторить</a:t>
            </a:r>
          </a:p>
          <a:p>
            <a:pPr lvl="1"/>
            <a:r>
              <a:rPr lang="ru-RU" dirty="0" smtClean="0"/>
              <a:t>Артефакты </a:t>
            </a:r>
            <a:r>
              <a:rPr lang="en-US" dirty="0" smtClean="0"/>
              <a:t>OOD </a:t>
            </a:r>
            <a:r>
              <a:rPr lang="ru-RU" dirty="0" smtClean="0"/>
              <a:t>эволюционируют вместе с кодом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269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</a:t>
            </a:r>
            <a:r>
              <a:rPr lang="en-US" dirty="0" smtClean="0"/>
              <a:t>P. </a:t>
            </a:r>
            <a:r>
              <a:rPr lang="ru-RU" dirty="0" smtClean="0"/>
              <a:t>Реализация системы.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5587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Реализация программного кода разрабатываемой системы</a:t>
            </a:r>
          </a:p>
          <a:p>
            <a:pPr lvl="1"/>
            <a:r>
              <a:rPr lang="ru-RU" dirty="0" smtClean="0"/>
              <a:t>Реализация непосредственно кода системы</a:t>
            </a:r>
          </a:p>
          <a:p>
            <a:pPr lvl="1"/>
            <a:r>
              <a:rPr lang="ru-RU" i="1" dirty="0" smtClean="0"/>
              <a:t>(дополнительно) </a:t>
            </a:r>
            <a:r>
              <a:rPr lang="ru-RU" i="1" dirty="0" smtClean="0"/>
              <a:t>Реализация </a:t>
            </a:r>
            <a:r>
              <a:rPr lang="ru-RU" i="1" dirty="0" smtClean="0"/>
              <a:t>модульных и </a:t>
            </a:r>
            <a:r>
              <a:rPr lang="ru-RU" i="1" dirty="0" smtClean="0"/>
              <a:t>интеграционных тестов кода</a:t>
            </a:r>
            <a:endParaRPr lang="ru-RU" i="1" dirty="0" smtClean="0"/>
          </a:p>
          <a:p>
            <a:pPr lvl="1"/>
            <a:r>
              <a:rPr lang="ru-RU" i="1" dirty="0" smtClean="0"/>
              <a:t>(дополнительно) Управление исходным кодом команды в </a:t>
            </a:r>
            <a:r>
              <a:rPr lang="ru-RU" i="1" dirty="0" err="1" smtClean="0"/>
              <a:t>репозитории</a:t>
            </a:r>
            <a:r>
              <a:rPr lang="ru-RU" i="1" dirty="0" smtClean="0"/>
              <a:t> (ветвления, слияния, и т.п.)</a:t>
            </a:r>
          </a:p>
          <a:p>
            <a:pPr lvl="1"/>
            <a:r>
              <a:rPr lang="ru-RU" i="1" dirty="0" smtClean="0"/>
              <a:t>(дополнительно) Автоматизация процесса построения продукта (построение последней версии продукта по актуальным исходникам в </a:t>
            </a:r>
            <a:r>
              <a:rPr lang="ru-RU" i="1" dirty="0" err="1" smtClean="0"/>
              <a:t>репозитории</a:t>
            </a:r>
            <a:r>
              <a:rPr lang="ru-RU" i="1" dirty="0" smtClean="0"/>
              <a:t>, автозапуск тестов и т.п.)</a:t>
            </a:r>
          </a:p>
          <a:p>
            <a:pPr lvl="1"/>
            <a:r>
              <a:rPr lang="ru-RU" i="1" dirty="0" smtClean="0"/>
              <a:t>(дополнительно) отражение работы команды в </a:t>
            </a:r>
            <a:r>
              <a:rPr lang="ru-RU" i="1" dirty="0" err="1" smtClean="0"/>
              <a:t>таск-трекере</a:t>
            </a:r>
            <a:endParaRPr lang="ru-RU" i="1" dirty="0" smtClean="0"/>
          </a:p>
          <a:p>
            <a:r>
              <a:rPr lang="ru-RU" dirty="0" smtClean="0"/>
              <a:t>Итеративность сильно выражена</a:t>
            </a:r>
          </a:p>
          <a:p>
            <a:pPr lvl="1"/>
            <a:r>
              <a:rPr lang="ru-RU" dirty="0" smtClean="0"/>
              <a:t>Спроектировать – реализовать – проверить – обдумать – повторить</a:t>
            </a:r>
          </a:p>
          <a:p>
            <a:pPr lvl="1"/>
            <a:r>
              <a:rPr lang="ru-RU" dirty="0" smtClean="0"/>
              <a:t>Реализация и проектирование в современной практике обычно идут вместе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7882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Этап подготовки документации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6657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ПЗ к </a:t>
            </a:r>
            <a:r>
              <a:rPr lang="ru-RU" dirty="0" smtClean="0"/>
              <a:t>курсовому проекту </a:t>
            </a:r>
            <a:r>
              <a:rPr lang="ru-RU" dirty="0"/>
              <a:t>должна </a:t>
            </a:r>
            <a:r>
              <a:rPr lang="ru-RU" dirty="0" smtClean="0"/>
              <a:t>содержать (детали в методичке)</a:t>
            </a:r>
          </a:p>
          <a:p>
            <a:pPr lvl="1"/>
            <a:r>
              <a:rPr lang="ru-RU" dirty="0" smtClean="0"/>
              <a:t>титульный </a:t>
            </a:r>
            <a:r>
              <a:rPr lang="ru-RU" dirty="0"/>
              <a:t>лист;</a:t>
            </a:r>
          </a:p>
          <a:p>
            <a:pPr lvl="1"/>
            <a:r>
              <a:rPr lang="ru-RU" dirty="0" smtClean="0"/>
              <a:t>техническое </a:t>
            </a:r>
            <a:r>
              <a:rPr lang="ru-RU" dirty="0"/>
              <a:t>задание (на специальном бланке);</a:t>
            </a:r>
          </a:p>
          <a:p>
            <a:pPr lvl="1"/>
            <a:r>
              <a:rPr lang="ru-RU" dirty="0" smtClean="0"/>
              <a:t>аннотация</a:t>
            </a:r>
            <a:r>
              <a:rPr lang="ru-RU" dirty="0"/>
              <a:t>;</a:t>
            </a:r>
          </a:p>
          <a:p>
            <a:pPr lvl="1"/>
            <a:r>
              <a:rPr lang="ru-RU" dirty="0" smtClean="0"/>
              <a:t>содержание</a:t>
            </a:r>
            <a:r>
              <a:rPr lang="ru-RU" dirty="0"/>
              <a:t>;</a:t>
            </a:r>
          </a:p>
          <a:p>
            <a:pPr lvl="1"/>
            <a:r>
              <a:rPr lang="ru-RU" dirty="0" smtClean="0"/>
              <a:t>перечень </a:t>
            </a:r>
            <a:r>
              <a:rPr lang="ru-RU" dirty="0"/>
              <a:t>сокращенных и условных обозначений (при необходимости);</a:t>
            </a:r>
          </a:p>
          <a:p>
            <a:pPr lvl="1"/>
            <a:r>
              <a:rPr lang="ru-RU" dirty="0" smtClean="0"/>
              <a:t>введение</a:t>
            </a:r>
            <a:r>
              <a:rPr lang="ru-RU" dirty="0"/>
              <a:t>;</a:t>
            </a:r>
          </a:p>
          <a:p>
            <a:pPr lvl="1"/>
            <a:r>
              <a:rPr lang="ru-RU" dirty="0" smtClean="0"/>
              <a:t>список </a:t>
            </a:r>
            <a:r>
              <a:rPr lang="ru-RU" dirty="0"/>
              <a:t>исполнителей (при необходимости);</a:t>
            </a:r>
          </a:p>
          <a:p>
            <a:pPr lvl="1"/>
            <a:r>
              <a:rPr lang="ru-RU" dirty="0" smtClean="0"/>
              <a:t>постановка </a:t>
            </a:r>
            <a:r>
              <a:rPr lang="ru-RU" dirty="0"/>
              <a:t>задачи;</a:t>
            </a:r>
          </a:p>
          <a:p>
            <a:pPr lvl="1"/>
            <a:r>
              <a:rPr lang="ru-RU" dirty="0" smtClean="0"/>
              <a:t>проектное </a:t>
            </a:r>
            <a:r>
              <a:rPr lang="ru-RU" dirty="0"/>
              <a:t>решение;</a:t>
            </a:r>
          </a:p>
          <a:p>
            <a:pPr lvl="1"/>
            <a:r>
              <a:rPr lang="ru-RU" dirty="0" smtClean="0"/>
              <a:t>программная </a:t>
            </a:r>
            <a:r>
              <a:rPr lang="ru-RU" dirty="0"/>
              <a:t>реализация;</a:t>
            </a:r>
          </a:p>
          <a:p>
            <a:pPr lvl="1"/>
            <a:r>
              <a:rPr lang="ru-RU" dirty="0" smtClean="0"/>
              <a:t>выводы</a:t>
            </a:r>
            <a:r>
              <a:rPr lang="ru-RU" dirty="0"/>
              <a:t>;</a:t>
            </a:r>
          </a:p>
          <a:p>
            <a:pPr lvl="1"/>
            <a:r>
              <a:rPr lang="ru-RU" dirty="0" smtClean="0"/>
              <a:t>перечень </a:t>
            </a:r>
            <a:r>
              <a:rPr lang="ru-RU" dirty="0"/>
              <a:t>ссылок;</a:t>
            </a:r>
          </a:p>
          <a:p>
            <a:pPr lvl="1"/>
            <a:r>
              <a:rPr lang="ru-RU" dirty="0" smtClean="0"/>
              <a:t>приложения </a:t>
            </a:r>
            <a:r>
              <a:rPr lang="ru-RU" dirty="0"/>
              <a:t>(обязательное приложение — текст программы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Итеративность – зависит от вида документации</a:t>
            </a:r>
          </a:p>
          <a:p>
            <a:pPr lvl="1"/>
            <a:r>
              <a:rPr lang="ru-RU" dirty="0" smtClean="0"/>
              <a:t>Часть этих документов вы разработаете до начала работ по реализации</a:t>
            </a:r>
          </a:p>
          <a:p>
            <a:pPr lvl="1"/>
            <a:r>
              <a:rPr lang="ru-RU" dirty="0" smtClean="0"/>
              <a:t>Часть документов будет постоянно дорабатываться в ходе итераций проектирования и реализации</a:t>
            </a:r>
          </a:p>
          <a:p>
            <a:pPr lvl="1"/>
            <a:r>
              <a:rPr lang="ru-RU" dirty="0" smtClean="0"/>
              <a:t>Часть будет оформлена после завершения основных работ</a:t>
            </a:r>
          </a:p>
          <a:p>
            <a:pPr lvl="1"/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анализа качества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Подготовка тестовых сценариев</a:t>
            </a:r>
          </a:p>
          <a:p>
            <a:pPr lvl="1"/>
            <a:r>
              <a:rPr lang="ru-RU" dirty="0" smtClean="0"/>
              <a:t>Анализ вариантов использования системы</a:t>
            </a:r>
          </a:p>
          <a:p>
            <a:pPr lvl="1"/>
            <a:r>
              <a:rPr lang="ru-RU" dirty="0" smtClean="0"/>
              <a:t>Описание стандартных сценариев исполнения </a:t>
            </a:r>
            <a:r>
              <a:rPr lang="ru-RU" dirty="0" smtClean="0"/>
              <a:t>вариантов использования </a:t>
            </a:r>
            <a:endParaRPr lang="ru-RU" dirty="0" smtClean="0"/>
          </a:p>
          <a:p>
            <a:pPr lvl="1"/>
            <a:r>
              <a:rPr lang="ru-RU" i="1" dirty="0" smtClean="0"/>
              <a:t>(дополнительно) Описание нестандартных </a:t>
            </a:r>
            <a:r>
              <a:rPr lang="ru-RU" i="1" dirty="0" smtClean="0"/>
              <a:t>сценариев исполнения вариантов использования </a:t>
            </a:r>
          </a:p>
          <a:p>
            <a:r>
              <a:rPr lang="ru-RU" dirty="0" smtClean="0"/>
              <a:t>Исполнение тестовых сценариев</a:t>
            </a:r>
            <a:endParaRPr lang="ru-RU" dirty="0" smtClean="0"/>
          </a:p>
          <a:p>
            <a:pPr lvl="1"/>
            <a:r>
              <a:rPr lang="ru-RU" dirty="0" smtClean="0"/>
              <a:t>Описание либо демонстрация результатов исполнения тестового сценария</a:t>
            </a:r>
          </a:p>
          <a:p>
            <a:pPr lvl="1"/>
            <a:r>
              <a:rPr lang="ru-RU" dirty="0" smtClean="0"/>
              <a:t>Документирование результатов – в случае КП, для финальной проверки</a:t>
            </a:r>
          </a:p>
          <a:p>
            <a:r>
              <a:rPr lang="ru-RU" dirty="0" smtClean="0"/>
              <a:t>Итеративность</a:t>
            </a:r>
          </a:p>
          <a:p>
            <a:pPr lvl="1"/>
            <a:r>
              <a:rPr lang="ru-RU" dirty="0" smtClean="0"/>
              <a:t>Подготовка сценариев обычно не итеративна (при изменении требований)</a:t>
            </a:r>
          </a:p>
          <a:p>
            <a:pPr lvl="1"/>
            <a:r>
              <a:rPr lang="ru-RU" dirty="0" smtClean="0"/>
              <a:t>Исполнение сценариев чаще всего итеративно (</a:t>
            </a:r>
            <a:r>
              <a:rPr lang="ru-RU" dirty="0" smtClean="0"/>
              <a:t>Спроектировать – реализовать – </a:t>
            </a:r>
            <a:r>
              <a:rPr lang="ru-RU" b="1" dirty="0" smtClean="0"/>
              <a:t>проверить </a:t>
            </a:r>
            <a:r>
              <a:rPr lang="ru-RU" dirty="0" smtClean="0"/>
              <a:t>– обдумать – повторить</a:t>
            </a:r>
            <a:r>
              <a:rPr lang="ru-RU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3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Дополнительные задачи</a:t>
            </a:r>
            <a:endParaRPr lang="en-US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Для тех, кто хочет реализовать свой проект в условиях приближенным к «боевым»</a:t>
            </a:r>
          </a:p>
          <a:p>
            <a:pPr lvl="1"/>
            <a:r>
              <a:rPr lang="ru-RU" dirty="0" smtClean="0"/>
              <a:t>Руководить проектом будет специалист из компании </a:t>
            </a:r>
            <a:r>
              <a:rPr lang="en-US" dirty="0" err="1" smtClean="0"/>
              <a:t>SolarLab</a:t>
            </a:r>
            <a:endParaRPr lang="ru-RU" dirty="0" smtClean="0"/>
          </a:p>
          <a:p>
            <a:pPr lvl="1"/>
            <a:r>
              <a:rPr lang="ru-RU" dirty="0" smtClean="0"/>
              <a:t>Требования к результатам проекта будут повышены</a:t>
            </a:r>
          </a:p>
          <a:p>
            <a:pPr lvl="1"/>
            <a:r>
              <a:rPr lang="ru-RU" dirty="0" smtClean="0"/>
              <a:t>Дополнительные виды работ</a:t>
            </a:r>
          </a:p>
          <a:p>
            <a:pPr lvl="1"/>
            <a:r>
              <a:rPr lang="ru-RU" dirty="0" smtClean="0"/>
              <a:t>Если получится что-то достойное – поможем развить идею до запуска реального продукта</a:t>
            </a:r>
          </a:p>
          <a:p>
            <a:r>
              <a:rPr lang="ru-RU" dirty="0" smtClean="0"/>
              <a:t>Условия</a:t>
            </a:r>
          </a:p>
          <a:p>
            <a:pPr lvl="1"/>
            <a:r>
              <a:rPr lang="ru-RU" dirty="0" smtClean="0"/>
              <a:t>Обоюдное желание</a:t>
            </a:r>
            <a:r>
              <a:rPr lang="ru-RU" dirty="0"/>
              <a:t> </a:t>
            </a:r>
            <a:r>
              <a:rPr lang="ru-RU" dirty="0" smtClean="0"/>
              <a:t>обеих сторон</a:t>
            </a:r>
          </a:p>
          <a:p>
            <a:pPr lvl="1"/>
            <a:r>
              <a:rPr lang="ru-RU" dirty="0" smtClean="0"/>
              <a:t>На академическую оценку и требования </a:t>
            </a:r>
            <a:r>
              <a:rPr lang="ru-RU" dirty="0" err="1" smtClean="0"/>
              <a:t>СевГУ</a:t>
            </a:r>
            <a:r>
              <a:rPr lang="ru-RU" dirty="0" smtClean="0"/>
              <a:t> это никак не влияет</a:t>
            </a:r>
          </a:p>
          <a:p>
            <a:pPr lvl="1"/>
            <a:r>
              <a:rPr lang="ru-RU" dirty="0" smtClean="0"/>
              <a:t>Неудачи бояться не надо, надо бояться упустить возможность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ru-RU" dirty="0" smtClean="0">
                <a:sym typeface="Wingdings" panose="05000000000000000000" pitchFamily="2" charset="2"/>
              </a:rPr>
              <a:t>Предложение актуально до конца февраля 2018.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заданий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Игры</a:t>
            </a:r>
          </a:p>
          <a:p>
            <a:pPr lvl="1"/>
            <a:r>
              <a:rPr lang="ru-RU" dirty="0" smtClean="0"/>
              <a:t>Стратегия </a:t>
            </a:r>
            <a:endParaRPr lang="en-US" dirty="0" smtClean="0"/>
          </a:p>
          <a:p>
            <a:pPr lvl="1"/>
            <a:r>
              <a:rPr lang="ru-RU" dirty="0" err="1" smtClean="0"/>
              <a:t>Шутер</a:t>
            </a:r>
            <a:endParaRPr lang="ru-RU" dirty="0"/>
          </a:p>
          <a:p>
            <a:pPr lvl="1"/>
            <a:r>
              <a:rPr lang="ru-RU" dirty="0" smtClean="0"/>
              <a:t>Головоломка</a:t>
            </a:r>
          </a:p>
          <a:p>
            <a:r>
              <a:rPr lang="ru-RU" dirty="0" smtClean="0"/>
              <a:t>Системы </a:t>
            </a:r>
            <a:r>
              <a:rPr lang="ru-RU" dirty="0"/>
              <a:t>массового </a:t>
            </a:r>
            <a:r>
              <a:rPr lang="ru-RU" dirty="0" smtClean="0"/>
              <a:t>обслуживания</a:t>
            </a:r>
          </a:p>
          <a:p>
            <a:pPr lvl="1"/>
            <a:r>
              <a:rPr lang="ru-RU" dirty="0" smtClean="0"/>
              <a:t>Почтовые сервера</a:t>
            </a:r>
          </a:p>
          <a:p>
            <a:pPr lvl="1"/>
            <a:r>
              <a:rPr lang="ru-RU" dirty="0" smtClean="0"/>
              <a:t>Маршрутное </a:t>
            </a:r>
            <a:r>
              <a:rPr lang="ru-RU" dirty="0"/>
              <a:t>такси</a:t>
            </a:r>
            <a:endParaRPr lang="ru-RU" dirty="0" smtClean="0"/>
          </a:p>
          <a:p>
            <a:r>
              <a:rPr lang="ru-RU" dirty="0" smtClean="0"/>
              <a:t>Системы </a:t>
            </a:r>
            <a:r>
              <a:rPr lang="ru-RU" dirty="0"/>
              <a:t>сбора статистической </a:t>
            </a:r>
            <a:r>
              <a:rPr lang="ru-RU" dirty="0" smtClean="0"/>
              <a:t>информации</a:t>
            </a:r>
          </a:p>
          <a:p>
            <a:pPr lvl="1"/>
            <a:r>
              <a:rPr lang="ru-RU" dirty="0" smtClean="0"/>
              <a:t>Мониторинг погоды</a:t>
            </a:r>
          </a:p>
          <a:p>
            <a:pPr lvl="1"/>
            <a:r>
              <a:rPr lang="ru-RU" dirty="0" smtClean="0"/>
              <a:t>Компьютерные сети</a:t>
            </a:r>
          </a:p>
          <a:p>
            <a:r>
              <a:rPr lang="ru-RU" dirty="0" smtClean="0"/>
              <a:t>Модели </a:t>
            </a:r>
            <a:r>
              <a:rPr lang="ru-RU" dirty="0"/>
              <a:t>сложных </a:t>
            </a:r>
            <a:r>
              <a:rPr lang="ru-RU" dirty="0" smtClean="0"/>
              <a:t>систем</a:t>
            </a:r>
          </a:p>
          <a:p>
            <a:pPr lvl="1"/>
            <a:r>
              <a:rPr lang="ru-RU" dirty="0" smtClean="0"/>
              <a:t>Океан</a:t>
            </a:r>
          </a:p>
          <a:p>
            <a:pPr lvl="1"/>
            <a:r>
              <a:rPr lang="ru-RU" dirty="0" smtClean="0"/>
              <a:t>Улей</a:t>
            </a:r>
          </a:p>
          <a:p>
            <a:pPr lvl="1"/>
            <a:r>
              <a:rPr lang="ru-RU" dirty="0" smtClean="0"/>
              <a:t>Муравейник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Игры. Стратегия. Пример описания.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72127"/>
            <a:ext cx="10515600" cy="505501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 системе моделируется противоборство двух </a:t>
            </a:r>
            <a:r>
              <a:rPr lang="ru-RU" dirty="0" smtClean="0"/>
              <a:t>колоний. Колония </a:t>
            </a:r>
            <a:r>
              <a:rPr lang="ru-RU" dirty="0"/>
              <a:t>состоит из строений и юнитов (живых существ</a:t>
            </a:r>
            <a:r>
              <a:rPr lang="ru-RU" dirty="0" smtClean="0"/>
              <a:t>). </a:t>
            </a:r>
          </a:p>
          <a:p>
            <a:pPr lvl="1"/>
            <a:r>
              <a:rPr lang="ru-RU" dirty="0" smtClean="0"/>
              <a:t>Юнит </a:t>
            </a:r>
            <a:r>
              <a:rPr lang="ru-RU" dirty="0"/>
              <a:t>обладает набором характеристик: на сколько </a:t>
            </a:r>
            <a:r>
              <a:rPr lang="ru-RU" dirty="0" smtClean="0"/>
              <a:t>клеток игрового </a:t>
            </a:r>
            <a:r>
              <a:rPr lang="ru-RU" dirty="0"/>
              <a:t>поля он «видит», уровень «здоровья</a:t>
            </a:r>
            <a:r>
              <a:rPr lang="ru-RU" dirty="0" smtClean="0"/>
              <a:t>», </a:t>
            </a:r>
            <a:r>
              <a:rPr lang="ru-RU" dirty="0"/>
              <a:t>сколько </a:t>
            </a:r>
            <a:r>
              <a:rPr lang="ru-RU" dirty="0" smtClean="0"/>
              <a:t> «здоровья</a:t>
            </a:r>
            <a:r>
              <a:rPr lang="ru-RU" dirty="0"/>
              <a:t>» он теряет во время боя </a:t>
            </a:r>
            <a:r>
              <a:rPr lang="ru-RU" dirty="0" smtClean="0"/>
              <a:t>за один </a:t>
            </a:r>
            <a:r>
              <a:rPr lang="ru-RU" dirty="0"/>
              <a:t>удар и </a:t>
            </a:r>
            <a:r>
              <a:rPr lang="ru-RU" dirty="0" smtClean="0"/>
              <a:t>др. </a:t>
            </a:r>
          </a:p>
          <a:p>
            <a:pPr lvl="1"/>
            <a:r>
              <a:rPr lang="ru-RU" dirty="0" smtClean="0"/>
              <a:t>Юниты </a:t>
            </a:r>
            <a:r>
              <a:rPr lang="ru-RU" dirty="0"/>
              <a:t>разделяются на два типа: строящие и </a:t>
            </a:r>
            <a:r>
              <a:rPr lang="ru-RU" dirty="0" smtClean="0"/>
              <a:t>воюющие. Строители </a:t>
            </a:r>
            <a:r>
              <a:rPr lang="ru-RU" dirty="0"/>
              <a:t>наносят врагу незначительный урон и </a:t>
            </a:r>
            <a:r>
              <a:rPr lang="ru-RU" dirty="0" smtClean="0"/>
              <a:t>обладают низкой </a:t>
            </a:r>
            <a:r>
              <a:rPr lang="ru-RU" dirty="0"/>
              <a:t>жизнестойкостью. Воины наносят более </a:t>
            </a:r>
            <a:r>
              <a:rPr lang="ru-RU" dirty="0" smtClean="0"/>
              <a:t>существенный </a:t>
            </a:r>
            <a:r>
              <a:rPr lang="ru-RU" dirty="0"/>
              <a:t>урон и более защищены. </a:t>
            </a:r>
            <a:r>
              <a:rPr lang="ru-RU" dirty="0" smtClean="0"/>
              <a:t>Урон</a:t>
            </a:r>
            <a:r>
              <a:rPr lang="ru-RU" dirty="0"/>
              <a:t>, наносимый воином, </a:t>
            </a:r>
            <a:r>
              <a:rPr lang="ru-RU" dirty="0" smtClean="0"/>
              <a:t>меняется </a:t>
            </a:r>
            <a:r>
              <a:rPr lang="ru-RU" dirty="0"/>
              <a:t>случайно в незначительных </a:t>
            </a:r>
            <a:r>
              <a:rPr lang="ru-RU" dirty="0" smtClean="0"/>
              <a:t>пределах. Юнит </a:t>
            </a:r>
            <a:r>
              <a:rPr lang="ru-RU" dirty="0"/>
              <a:t>обладает характерным поведением: строитель – </a:t>
            </a:r>
            <a:r>
              <a:rPr lang="ru-RU" dirty="0" smtClean="0"/>
              <a:t>если видит </a:t>
            </a:r>
            <a:r>
              <a:rPr lang="ru-RU" dirty="0"/>
              <a:t>врага, – убегает, воин вступает в бой и </a:t>
            </a:r>
            <a:r>
              <a:rPr lang="ru-RU" dirty="0" smtClean="0"/>
              <a:t>т.д.</a:t>
            </a:r>
          </a:p>
          <a:p>
            <a:pPr lvl="1"/>
            <a:r>
              <a:rPr lang="ru-RU" dirty="0" smtClean="0"/>
              <a:t>У </a:t>
            </a:r>
            <a:r>
              <a:rPr lang="ru-RU" dirty="0"/>
              <a:t>строений есть свои характеристики: размер, </a:t>
            </a:r>
            <a:r>
              <a:rPr lang="ru-RU" dirty="0" smtClean="0"/>
              <a:t>количество ударов</a:t>
            </a:r>
            <a:r>
              <a:rPr lang="ru-RU" dirty="0"/>
              <a:t>, после которых строение рухнет и </a:t>
            </a:r>
            <a:r>
              <a:rPr lang="ru-RU" dirty="0" smtClean="0"/>
              <a:t>т.д. Строения </a:t>
            </a:r>
            <a:r>
              <a:rPr lang="ru-RU" dirty="0"/>
              <a:t>могут быть двух видов: дома юнитов и </a:t>
            </a:r>
            <a:r>
              <a:rPr lang="ru-RU" dirty="0" smtClean="0"/>
              <a:t>защитные укрепления</a:t>
            </a:r>
            <a:r>
              <a:rPr lang="ru-RU" dirty="0"/>
              <a:t>. Каждый дом обеспечивает жизнедеятельность </a:t>
            </a:r>
            <a:r>
              <a:rPr lang="ru-RU" dirty="0" smtClean="0"/>
              <a:t>N юнитов</a:t>
            </a:r>
            <a:r>
              <a:rPr lang="ru-RU" dirty="0"/>
              <a:t>. Если вместимости домов не хватает, новый юнит </a:t>
            </a:r>
            <a:r>
              <a:rPr lang="ru-RU" dirty="0" smtClean="0"/>
              <a:t>не может </a:t>
            </a:r>
            <a:r>
              <a:rPr lang="ru-RU" dirty="0"/>
              <a:t>быть </a:t>
            </a:r>
            <a:r>
              <a:rPr lang="ru-RU" dirty="0" smtClean="0"/>
              <a:t>порожден. Если </a:t>
            </a:r>
            <a:r>
              <a:rPr lang="ru-RU" dirty="0"/>
              <a:t>дом разрушен противоборствующей стороной, </a:t>
            </a:r>
            <a:r>
              <a:rPr lang="ru-RU" dirty="0" smtClean="0"/>
              <a:t>то юниты </a:t>
            </a:r>
            <a:r>
              <a:rPr lang="ru-RU" dirty="0"/>
              <a:t>пострадавшей стороны начинают голодать. </a:t>
            </a:r>
            <a:endParaRPr lang="ru-RU" dirty="0" smtClean="0"/>
          </a:p>
          <a:p>
            <a:pPr lvl="1"/>
            <a:r>
              <a:rPr lang="ru-RU" dirty="0" smtClean="0"/>
              <a:t>Дома можно </a:t>
            </a:r>
            <a:r>
              <a:rPr lang="ru-RU" dirty="0"/>
              <a:t>строить без ограничений, на строительство дома </a:t>
            </a:r>
            <a:r>
              <a:rPr lang="ru-RU" dirty="0" smtClean="0"/>
              <a:t>нужно достаточно </a:t>
            </a:r>
            <a:r>
              <a:rPr lang="ru-RU" dirty="0"/>
              <a:t>много времени. Юнит создается быстрее, </a:t>
            </a:r>
            <a:r>
              <a:rPr lang="ru-RU" dirty="0" smtClean="0"/>
              <a:t>количество </a:t>
            </a:r>
            <a:r>
              <a:rPr lang="ru-RU" dirty="0"/>
              <a:t>ограничено вместительностью </a:t>
            </a:r>
            <a:r>
              <a:rPr lang="ru-RU" dirty="0" smtClean="0"/>
              <a:t>строений. </a:t>
            </a:r>
          </a:p>
          <a:p>
            <a:pPr lvl="1"/>
            <a:r>
              <a:rPr lang="ru-RU" dirty="0" smtClean="0"/>
              <a:t>Игра </a:t>
            </a:r>
            <a:r>
              <a:rPr lang="ru-RU" dirty="0"/>
              <a:t>происходит на игровом поле. Юнит занимает одно </a:t>
            </a:r>
            <a:r>
              <a:rPr lang="ru-RU" dirty="0" smtClean="0"/>
              <a:t>место</a:t>
            </a:r>
            <a:r>
              <a:rPr lang="ru-RU" dirty="0"/>
              <a:t>, здание – несколько. Юнит может перейти на </a:t>
            </a:r>
            <a:r>
              <a:rPr lang="ru-RU" dirty="0" smtClean="0"/>
              <a:t>соседнее место</a:t>
            </a:r>
            <a:r>
              <a:rPr lang="ru-RU" dirty="0"/>
              <a:t>, если оно не занято зданием или другим </a:t>
            </a:r>
            <a:r>
              <a:rPr lang="ru-RU" dirty="0" smtClean="0"/>
              <a:t>юнитом. Игра </a:t>
            </a:r>
            <a:r>
              <a:rPr lang="ru-RU" dirty="0"/>
              <a:t>может проходить в двух режимах: из некоторого </a:t>
            </a:r>
            <a:r>
              <a:rPr lang="ru-RU" dirty="0" smtClean="0"/>
              <a:t>начального </a:t>
            </a:r>
            <a:r>
              <a:rPr lang="ru-RU" dirty="0"/>
              <a:t>положения без участия человека (на начало </a:t>
            </a:r>
            <a:r>
              <a:rPr lang="ru-RU" dirty="0" smtClean="0"/>
              <a:t>игры уже </a:t>
            </a:r>
            <a:r>
              <a:rPr lang="ru-RU" dirty="0"/>
              <a:t>созданы все здания и юниты) и с участием человека (</a:t>
            </a:r>
            <a:r>
              <a:rPr lang="ru-RU" dirty="0" smtClean="0"/>
              <a:t>он управляет </a:t>
            </a:r>
            <a:r>
              <a:rPr lang="ru-RU" dirty="0"/>
              <a:t>юнитами).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4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Игры. </a:t>
            </a:r>
            <a:r>
              <a:rPr lang="ru-RU" dirty="0" err="1" smtClean="0"/>
              <a:t>Шутер</a:t>
            </a:r>
            <a:r>
              <a:rPr lang="ru-RU" dirty="0" smtClean="0"/>
              <a:t>. Пример описания.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Моделируется противостояние игрока и </a:t>
            </a:r>
            <a:r>
              <a:rPr lang="ru-RU" dirty="0" smtClean="0"/>
              <a:t>компьютера. Суть</a:t>
            </a:r>
            <a:r>
              <a:rPr lang="ru-RU" dirty="0"/>
              <a:t>: главный герой (ГГ) противостоит множеству </a:t>
            </a:r>
            <a:r>
              <a:rPr lang="ru-RU" dirty="0" smtClean="0"/>
              <a:t>вражеских юнитов. </a:t>
            </a:r>
          </a:p>
          <a:p>
            <a:pPr lvl="1"/>
            <a:r>
              <a:rPr lang="ru-RU" dirty="0" smtClean="0"/>
              <a:t>Характеристики </a:t>
            </a:r>
            <a:r>
              <a:rPr lang="ru-RU" dirty="0"/>
              <a:t>ГГ: количество жизней, величина </a:t>
            </a:r>
            <a:r>
              <a:rPr lang="ru-RU" dirty="0" smtClean="0"/>
              <a:t>урона, защита</a:t>
            </a:r>
            <a:r>
              <a:rPr lang="ru-RU" dirty="0"/>
              <a:t>, скорость и </a:t>
            </a:r>
            <a:r>
              <a:rPr lang="ru-RU" dirty="0" smtClean="0"/>
              <a:t>др. ГГ </a:t>
            </a:r>
            <a:r>
              <a:rPr lang="ru-RU" dirty="0"/>
              <a:t>может собирать некоторые бонусы, выпадающие </a:t>
            </a:r>
            <a:r>
              <a:rPr lang="ru-RU" dirty="0" smtClean="0"/>
              <a:t>случайным </a:t>
            </a:r>
            <a:r>
              <a:rPr lang="ru-RU" dirty="0"/>
              <a:t>образом или из побежденных противников. </a:t>
            </a:r>
            <a:r>
              <a:rPr lang="ru-RU" dirty="0" smtClean="0"/>
              <a:t>Возможна смена </a:t>
            </a:r>
            <a:r>
              <a:rPr lang="ru-RU" dirty="0"/>
              <a:t>оружия, способностей или характеристик героя </a:t>
            </a:r>
            <a:r>
              <a:rPr lang="ru-RU" dirty="0" smtClean="0"/>
              <a:t>со временем </a:t>
            </a:r>
            <a:r>
              <a:rPr lang="ru-RU" dirty="0"/>
              <a:t>или после побед над врагами.</a:t>
            </a:r>
          </a:p>
          <a:p>
            <a:pPr lvl="1"/>
            <a:r>
              <a:rPr lang="ru-RU" dirty="0"/>
              <a:t>Юниты имеют характеристики, сходные с </a:t>
            </a:r>
            <a:r>
              <a:rPr lang="ru-RU" dirty="0" smtClean="0"/>
              <a:t>ГГ. Юниты </a:t>
            </a:r>
            <a:r>
              <a:rPr lang="ru-RU" dirty="0"/>
              <a:t>делятся на несколько типов, каждый из </a:t>
            </a:r>
            <a:r>
              <a:rPr lang="ru-RU" dirty="0" smtClean="0"/>
              <a:t>которых отличается </a:t>
            </a:r>
            <a:r>
              <a:rPr lang="ru-RU" dirty="0"/>
              <a:t>особыми параметрами и </a:t>
            </a:r>
            <a:r>
              <a:rPr lang="ru-RU" dirty="0" smtClean="0"/>
              <a:t>способностями. </a:t>
            </a:r>
          </a:p>
          <a:p>
            <a:pPr lvl="1"/>
            <a:r>
              <a:rPr lang="ru-RU" dirty="0" smtClean="0"/>
              <a:t>Цель </a:t>
            </a:r>
            <a:r>
              <a:rPr lang="ru-RU" dirty="0"/>
              <a:t>игрока – сохранить ГГ от столкновений с </a:t>
            </a:r>
            <a:r>
              <a:rPr lang="ru-RU" dirty="0" smtClean="0"/>
              <a:t>юнитами или </a:t>
            </a:r>
            <a:r>
              <a:rPr lang="ru-RU" dirty="0"/>
              <a:t>уничтожить наибольшее их количество. Цель юнитов </a:t>
            </a:r>
            <a:r>
              <a:rPr lang="ru-RU" dirty="0" smtClean="0"/>
              <a:t>уничтожение </a:t>
            </a:r>
            <a:r>
              <a:rPr lang="ru-RU" dirty="0"/>
              <a:t>ГГ.</a:t>
            </a:r>
          </a:p>
          <a:p>
            <a:pPr lvl="1"/>
            <a:r>
              <a:rPr lang="ru-RU" dirty="0"/>
              <a:t>Игра завершается победой ГГ над всеми юнитами, </a:t>
            </a:r>
            <a:r>
              <a:rPr lang="ru-RU" dirty="0" smtClean="0"/>
              <a:t>управляемыми </a:t>
            </a:r>
            <a:r>
              <a:rPr lang="ru-RU" dirty="0"/>
              <a:t>компьютером, либо достижением </a:t>
            </a:r>
            <a:r>
              <a:rPr lang="ru-RU" dirty="0" smtClean="0"/>
              <a:t>максимального количества </a:t>
            </a:r>
            <a:r>
              <a:rPr lang="ru-RU" dirty="0"/>
              <a:t>оценочных баллов игры (опыт, очки, время и </a:t>
            </a:r>
            <a:r>
              <a:rPr lang="ru-RU" dirty="0" err="1"/>
              <a:t>др</a:t>
            </a:r>
            <a:r>
              <a:rPr lang="ru-RU" dirty="0" smtClean="0"/>
              <a:t>), либо </a:t>
            </a:r>
            <a:r>
              <a:rPr lang="ru-RU" dirty="0"/>
              <a:t>смертью ГГ.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Игры. Головоломка. Пример описания.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Существует множество объектов различного вида и </a:t>
            </a:r>
            <a:r>
              <a:rPr lang="ru-RU" dirty="0" err="1" smtClean="0"/>
              <a:t>типа,которые</a:t>
            </a:r>
            <a:r>
              <a:rPr lang="ru-RU" dirty="0" smtClean="0"/>
              <a:t> </a:t>
            </a:r>
            <a:r>
              <a:rPr lang="ru-RU" dirty="0"/>
              <a:t>взаимодействуют между собой.</a:t>
            </a:r>
          </a:p>
          <a:p>
            <a:r>
              <a:rPr lang="ru-RU" dirty="0"/>
              <a:t>Задача: перемещая и комбинируя определенным </a:t>
            </a:r>
            <a:r>
              <a:rPr lang="ru-RU" dirty="0" smtClean="0"/>
              <a:t>образом объекты</a:t>
            </a:r>
            <a:r>
              <a:rPr lang="ru-RU" dirty="0"/>
              <a:t>, необходимо добиться заданного графически </a:t>
            </a:r>
            <a:r>
              <a:rPr lang="ru-RU" dirty="0" smtClean="0"/>
              <a:t>ожидаемого </a:t>
            </a:r>
            <a:r>
              <a:rPr lang="ru-RU" dirty="0"/>
              <a:t>результата. Достижение результата </a:t>
            </a:r>
            <a:r>
              <a:rPr lang="ru-RU" dirty="0" smtClean="0"/>
              <a:t>представляется возможным </a:t>
            </a:r>
            <a:r>
              <a:rPr lang="ru-RU" dirty="0"/>
              <a:t>в случае единственно правильного </a:t>
            </a:r>
            <a:r>
              <a:rPr lang="ru-RU" dirty="0" smtClean="0"/>
              <a:t>расположения </a:t>
            </a:r>
            <a:r>
              <a:rPr lang="ru-RU" dirty="0"/>
              <a:t>и взаимодействия используемого множества объектов.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4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Наше состояние и направление движения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623487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Что должны и уметь знать к этому моменту</a:t>
            </a:r>
          </a:p>
          <a:p>
            <a:pPr lvl="1"/>
            <a:r>
              <a:rPr lang="ru-RU" dirty="0" smtClean="0"/>
              <a:t>Основные понятия объектного подхода</a:t>
            </a:r>
          </a:p>
          <a:p>
            <a:pPr lvl="1"/>
            <a:r>
              <a:rPr lang="ru-RU" dirty="0" smtClean="0"/>
              <a:t>Базовую теорию и практику ОО-программирования на примере </a:t>
            </a:r>
            <a:r>
              <a:rPr lang="en-US" dirty="0" smtClean="0"/>
              <a:t>C++ </a:t>
            </a:r>
            <a:endParaRPr lang="ru-RU" dirty="0" smtClean="0"/>
          </a:p>
          <a:p>
            <a:pPr lvl="1"/>
            <a:r>
              <a:rPr lang="ru-RU" dirty="0" smtClean="0"/>
              <a:t>Теоретические знания </a:t>
            </a:r>
            <a:r>
              <a:rPr lang="en-US" dirty="0" smtClean="0"/>
              <a:t>UML </a:t>
            </a:r>
            <a:r>
              <a:rPr lang="ru-RU" dirty="0" smtClean="0"/>
              <a:t>и начала ОО-проектирования</a:t>
            </a:r>
          </a:p>
          <a:p>
            <a:r>
              <a:rPr lang="ru-RU" dirty="0" smtClean="0"/>
              <a:t>Что должны знать и уметь после этого курса</a:t>
            </a:r>
          </a:p>
          <a:p>
            <a:pPr lvl="1"/>
            <a:r>
              <a:rPr lang="ru-RU" dirty="0" smtClean="0"/>
              <a:t>Углубить понимание объектного подхода так, чтобы «мыслить объектами»</a:t>
            </a:r>
          </a:p>
          <a:p>
            <a:pPr lvl="1"/>
            <a:r>
              <a:rPr lang="ru-RU" dirty="0" smtClean="0"/>
              <a:t>Развить практику ООП так, чтобы успешно реализовать курсовой проект</a:t>
            </a:r>
          </a:p>
          <a:p>
            <a:pPr lvl="1"/>
            <a:r>
              <a:rPr lang="ru-RU" dirty="0" smtClean="0"/>
              <a:t>Развить навыки проектирования на примере того же КП, попрактиковаться в применении </a:t>
            </a:r>
            <a:r>
              <a:rPr lang="en-US" dirty="0" smtClean="0"/>
              <a:t>UML </a:t>
            </a:r>
            <a:r>
              <a:rPr lang="ru-RU" dirty="0" smtClean="0"/>
              <a:t>для этого</a:t>
            </a:r>
          </a:p>
          <a:p>
            <a:r>
              <a:rPr lang="ru-RU" dirty="0" smtClean="0"/>
              <a:t>Что НЕ входит в наши планы</a:t>
            </a:r>
          </a:p>
          <a:p>
            <a:pPr lvl="1"/>
            <a:r>
              <a:rPr lang="ru-RU" dirty="0" smtClean="0"/>
              <a:t>Углубленное изучение языка </a:t>
            </a:r>
            <a:r>
              <a:rPr lang="en-US" dirty="0" smtClean="0"/>
              <a:t>C++ </a:t>
            </a:r>
            <a:r>
              <a:rPr lang="ru-RU" dirty="0" smtClean="0"/>
              <a:t>и конкретных библиотек и </a:t>
            </a:r>
            <a:r>
              <a:rPr lang="ru-RU" dirty="0" err="1" smtClean="0"/>
              <a:t>фреймворков</a:t>
            </a:r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3487" cy="1325563"/>
          </a:xfrm>
        </p:spPr>
        <p:txBody>
          <a:bodyPr/>
          <a:lstStyle/>
          <a:p>
            <a:r>
              <a:rPr lang="ru-RU" dirty="0" smtClean="0"/>
              <a:t>СМО. Почтовые сервера. </a:t>
            </a:r>
            <a:r>
              <a:rPr lang="ru-RU" dirty="0" smtClean="0"/>
              <a:t>Пример описания.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Рассматривается работа системы, состоящей из </a:t>
            </a:r>
            <a:r>
              <a:rPr lang="ru-RU" dirty="0" smtClean="0"/>
              <a:t>почтового сервера и </a:t>
            </a:r>
            <a:r>
              <a:rPr lang="ru-RU" dirty="0"/>
              <a:t>его </a:t>
            </a:r>
            <a:r>
              <a:rPr lang="ru-RU" dirty="0" smtClean="0"/>
              <a:t>клиентов. </a:t>
            </a:r>
          </a:p>
          <a:p>
            <a:r>
              <a:rPr lang="ru-RU" dirty="0" smtClean="0"/>
              <a:t>Сервер </a:t>
            </a:r>
            <a:r>
              <a:rPr lang="ru-RU" dirty="0"/>
              <a:t>связан с </a:t>
            </a:r>
            <a:r>
              <a:rPr lang="ru-RU" dirty="0" smtClean="0"/>
              <a:t>клиентами каналом </a:t>
            </a:r>
            <a:r>
              <a:rPr lang="ru-RU" dirty="0"/>
              <a:t>связи ограниченной пропускной способностью, </a:t>
            </a:r>
            <a:r>
              <a:rPr lang="ru-RU" dirty="0" smtClean="0"/>
              <a:t>и не </a:t>
            </a:r>
            <a:r>
              <a:rPr lang="ru-RU" dirty="0"/>
              <a:t>может обслуживать одновременно больше (х&lt;n) </a:t>
            </a:r>
            <a:r>
              <a:rPr lang="ru-RU" dirty="0" smtClean="0"/>
              <a:t>клиентов</a:t>
            </a:r>
            <a:r>
              <a:rPr lang="ru-RU" dirty="0"/>
              <a:t>. Пропускная </a:t>
            </a:r>
            <a:r>
              <a:rPr lang="ru-RU" dirty="0" smtClean="0"/>
              <a:t>способность </a:t>
            </a:r>
            <a:r>
              <a:rPr lang="ru-RU" dirty="0"/>
              <a:t>канала </a:t>
            </a:r>
            <a:r>
              <a:rPr lang="en-US" dirty="0" smtClean="0"/>
              <a:t>X </a:t>
            </a:r>
            <a:r>
              <a:rPr lang="ru-RU" dirty="0" smtClean="0"/>
              <a:t>бод. 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/>
              <a:t>исходном состоянии сервер свободен, ни одно </a:t>
            </a:r>
            <a:r>
              <a:rPr lang="ru-RU" dirty="0" smtClean="0"/>
              <a:t>соединение </a:t>
            </a:r>
            <a:r>
              <a:rPr lang="ru-RU" dirty="0"/>
              <a:t>с клиентом не установлено. После того, как клиент </a:t>
            </a:r>
            <a:r>
              <a:rPr lang="ru-RU" dirty="0" smtClean="0"/>
              <a:t>запросит </a:t>
            </a:r>
            <a:r>
              <a:rPr lang="ru-RU" dirty="0"/>
              <a:t>соединение, сервер проверяет, может ли он </a:t>
            </a:r>
            <a:r>
              <a:rPr lang="ru-RU" dirty="0" smtClean="0"/>
              <a:t>предоставить соединение.</a:t>
            </a:r>
            <a:r>
              <a:rPr lang="en-US" dirty="0" smtClean="0"/>
              <a:t> </a:t>
            </a:r>
            <a:r>
              <a:rPr lang="ru-RU" dirty="0" smtClean="0"/>
              <a:t>Если </a:t>
            </a:r>
            <a:r>
              <a:rPr lang="ru-RU" dirty="0"/>
              <a:t>соединение устанавливается, </a:t>
            </a:r>
            <a:r>
              <a:rPr lang="ru-RU" dirty="0" smtClean="0"/>
              <a:t>клиент </a:t>
            </a:r>
            <a:r>
              <a:rPr lang="ru-RU" dirty="0"/>
              <a:t>передает </a:t>
            </a:r>
            <a:r>
              <a:rPr lang="ru-RU" dirty="0" smtClean="0"/>
              <a:t>серверу </a:t>
            </a:r>
            <a:r>
              <a:rPr lang="ru-RU" dirty="0"/>
              <a:t>общее количество писем, их заголовки и размер. </a:t>
            </a:r>
            <a:r>
              <a:rPr lang="ru-RU" dirty="0" smtClean="0"/>
              <a:t>Получив </a:t>
            </a:r>
            <a:r>
              <a:rPr lang="ru-RU" dirty="0"/>
              <a:t>заголовок очередного письма, сервер проверяет </a:t>
            </a:r>
            <a:r>
              <a:rPr lang="ru-RU" dirty="0" smtClean="0"/>
              <a:t>правильность </a:t>
            </a:r>
            <a:r>
              <a:rPr lang="ru-RU" dirty="0"/>
              <a:t>адреса (на это уходит </a:t>
            </a:r>
            <a:r>
              <a:rPr lang="en-US" dirty="0" smtClean="0"/>
              <a:t>T </a:t>
            </a:r>
            <a:r>
              <a:rPr lang="ru-RU" dirty="0" smtClean="0"/>
              <a:t>секунд), </a:t>
            </a:r>
            <a:r>
              <a:rPr lang="ru-RU" dirty="0"/>
              <a:t>если </a:t>
            </a:r>
            <a:r>
              <a:rPr lang="ru-RU" dirty="0" smtClean="0"/>
              <a:t>адрес</a:t>
            </a:r>
            <a:r>
              <a:rPr lang="en-US" dirty="0" smtClean="0"/>
              <a:t> </a:t>
            </a:r>
            <a:r>
              <a:rPr lang="ru-RU" dirty="0" smtClean="0"/>
              <a:t>правильный</a:t>
            </a:r>
            <a:r>
              <a:rPr lang="ru-RU" dirty="0"/>
              <a:t>, начинается передача тела </a:t>
            </a:r>
            <a:r>
              <a:rPr lang="ru-RU" dirty="0" smtClean="0"/>
              <a:t>письма.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dirty="0"/>
              <a:t>случае, если </a:t>
            </a:r>
            <a:r>
              <a:rPr lang="ru-RU" dirty="0" smtClean="0"/>
              <a:t>адрес </a:t>
            </a:r>
            <a:r>
              <a:rPr lang="ru-RU" dirty="0"/>
              <a:t>неправильный – клиент получает </a:t>
            </a:r>
            <a:r>
              <a:rPr lang="ru-RU" dirty="0" smtClean="0"/>
              <a:t>сообщение </a:t>
            </a:r>
            <a:r>
              <a:rPr lang="ru-RU" dirty="0"/>
              <a:t>об ошибке и соединение с ним </a:t>
            </a:r>
            <a:r>
              <a:rPr lang="ru-RU" dirty="0" smtClean="0"/>
              <a:t>закрывается.</a:t>
            </a:r>
            <a:r>
              <a:rPr lang="en-US" dirty="0" smtClean="0"/>
              <a:t> </a:t>
            </a:r>
            <a:r>
              <a:rPr lang="ru-RU" dirty="0" smtClean="0"/>
              <a:t>Время</a:t>
            </a:r>
            <a:r>
              <a:rPr lang="ru-RU" dirty="0"/>
              <a:t>, необходимое для передачи тела письма зависит </a:t>
            </a:r>
            <a:r>
              <a:rPr lang="ru-RU" dirty="0" smtClean="0"/>
              <a:t>от</a:t>
            </a:r>
            <a:r>
              <a:rPr lang="en-US" dirty="0" smtClean="0"/>
              <a:t> </a:t>
            </a:r>
            <a:r>
              <a:rPr lang="ru-RU" dirty="0" smtClean="0"/>
              <a:t>пропускной </a:t>
            </a:r>
            <a:r>
              <a:rPr lang="ru-RU" dirty="0"/>
              <a:t>способности канала и размера </a:t>
            </a:r>
            <a:r>
              <a:rPr lang="ru-RU" dirty="0" smtClean="0"/>
              <a:t>письма.</a:t>
            </a:r>
            <a:r>
              <a:rPr lang="en-US" dirty="0" smtClean="0"/>
              <a:t> </a:t>
            </a:r>
            <a:r>
              <a:rPr lang="ru-RU" dirty="0" smtClean="0"/>
              <a:t>Если </a:t>
            </a:r>
            <a:r>
              <a:rPr lang="ru-RU" dirty="0"/>
              <a:t>к серверу подключены несколько клиентов, то </a:t>
            </a:r>
            <a:r>
              <a:rPr lang="ru-RU" dirty="0" smtClean="0"/>
              <a:t>пропускная </a:t>
            </a:r>
            <a:r>
              <a:rPr lang="ru-RU" dirty="0"/>
              <a:t>способность делится между ними </a:t>
            </a:r>
            <a:r>
              <a:rPr lang="ru-RU" dirty="0" smtClean="0"/>
              <a:t>поровну.</a:t>
            </a:r>
            <a:r>
              <a:rPr lang="en-US" dirty="0" smtClean="0"/>
              <a:t> </a:t>
            </a:r>
            <a:r>
              <a:rPr lang="ru-RU" dirty="0" smtClean="0"/>
              <a:t>Если </a:t>
            </a:r>
            <a:r>
              <a:rPr lang="ru-RU" dirty="0"/>
              <a:t>соединение с сервером не может быть </a:t>
            </a:r>
            <a:r>
              <a:rPr lang="ru-RU" dirty="0" smtClean="0"/>
              <a:t>установлено,</a:t>
            </a:r>
            <a:r>
              <a:rPr lang="en-US" dirty="0" smtClean="0"/>
              <a:t> </a:t>
            </a:r>
            <a:r>
              <a:rPr lang="ru-RU" dirty="0" smtClean="0"/>
              <a:t>клиент </a:t>
            </a:r>
            <a:r>
              <a:rPr lang="ru-RU" dirty="0"/>
              <a:t>ждет некоторое время, после чего пытается </a:t>
            </a:r>
            <a:r>
              <a:rPr lang="ru-RU" dirty="0" smtClean="0"/>
              <a:t>повторить передачу.</a:t>
            </a:r>
            <a:r>
              <a:rPr lang="en-US" dirty="0" smtClean="0"/>
              <a:t> </a:t>
            </a:r>
          </a:p>
          <a:p>
            <a:r>
              <a:rPr lang="ru-RU" dirty="0" smtClean="0"/>
              <a:t>Письма </a:t>
            </a:r>
            <a:r>
              <a:rPr lang="ru-RU" dirty="0"/>
              <a:t>классифицируются следующим образом: 1 вид </a:t>
            </a:r>
            <a:r>
              <a:rPr lang="ru-RU" dirty="0" smtClean="0"/>
              <a:t>–малые </a:t>
            </a:r>
            <a:r>
              <a:rPr lang="ru-RU" dirty="0"/>
              <a:t>(до </a:t>
            </a:r>
            <a:r>
              <a:rPr lang="en-US" dirty="0" smtClean="0"/>
              <a:t>A </a:t>
            </a:r>
            <a:r>
              <a:rPr lang="ru-RU" dirty="0" smtClean="0"/>
              <a:t>Кб</a:t>
            </a:r>
            <a:r>
              <a:rPr lang="ru-RU" dirty="0"/>
              <a:t>), 2 вид – средние ( до </a:t>
            </a:r>
            <a:r>
              <a:rPr lang="en-US" dirty="0" smtClean="0"/>
              <a:t>B </a:t>
            </a:r>
            <a:r>
              <a:rPr lang="ru-RU" dirty="0" smtClean="0"/>
              <a:t>Кб</a:t>
            </a:r>
            <a:r>
              <a:rPr lang="ru-RU" dirty="0"/>
              <a:t>), 3 вид – </a:t>
            </a:r>
            <a:r>
              <a:rPr lang="ru-RU" dirty="0" smtClean="0"/>
              <a:t>большие </a:t>
            </a:r>
            <a:r>
              <a:rPr lang="ru-RU" dirty="0"/>
              <a:t>(все остальные</a:t>
            </a:r>
            <a:r>
              <a:rPr lang="ru-RU" dirty="0" smtClean="0"/>
              <a:t>).</a:t>
            </a:r>
            <a:r>
              <a:rPr lang="en-US" dirty="0" smtClean="0"/>
              <a:t> </a:t>
            </a:r>
            <a:r>
              <a:rPr lang="ru-RU" dirty="0" smtClean="0"/>
              <a:t>У </a:t>
            </a:r>
            <a:r>
              <a:rPr lang="ru-RU" dirty="0"/>
              <a:t>каждого клиента есть уникальное распределение </a:t>
            </a:r>
            <a:r>
              <a:rPr lang="ru-RU" dirty="0" smtClean="0"/>
              <a:t>генерирующих </a:t>
            </a:r>
            <a:r>
              <a:rPr lang="ru-RU" dirty="0"/>
              <a:t>писем, т.е. сколько процентов от общего </a:t>
            </a:r>
            <a:r>
              <a:rPr lang="ru-RU" dirty="0" smtClean="0"/>
              <a:t>количества </a:t>
            </a:r>
            <a:r>
              <a:rPr lang="ru-RU" dirty="0"/>
              <a:t>генерируется первого вида, сколько </a:t>
            </a:r>
            <a:r>
              <a:rPr lang="ru-RU" dirty="0" smtClean="0"/>
              <a:t>второго</a:t>
            </a:r>
            <a:r>
              <a:rPr lang="ru-RU" dirty="0"/>
              <a:t>, и т.д</a:t>
            </a:r>
            <a:r>
              <a:rPr lang="ru-RU" dirty="0" smtClean="0"/>
              <a:t>. Общий </a:t>
            </a:r>
            <a:r>
              <a:rPr lang="ru-RU" dirty="0"/>
              <a:t>поток писем </a:t>
            </a:r>
            <a:r>
              <a:rPr lang="ru-RU" dirty="0" smtClean="0"/>
              <a:t>характеризуется интенсивностью - </a:t>
            </a:r>
            <a:r>
              <a:rPr lang="ru-RU" dirty="0"/>
              <a:t>количеством писем в единицу </a:t>
            </a:r>
            <a:r>
              <a:rPr lang="ru-RU" dirty="0" smtClean="0"/>
              <a:t>времени. Каждый </a:t>
            </a:r>
            <a:r>
              <a:rPr lang="ru-RU" dirty="0"/>
              <a:t>клиент обладает своей </a:t>
            </a:r>
            <a:r>
              <a:rPr lang="ru-RU" dirty="0" smtClean="0"/>
              <a:t>интенсивностью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Необходимо </a:t>
            </a:r>
            <a:r>
              <a:rPr lang="ru-RU" dirty="0"/>
              <a:t>промоделировать работу системы в течение </a:t>
            </a:r>
            <a:r>
              <a:rPr lang="ru-RU" dirty="0" smtClean="0"/>
              <a:t>задаваемого </a:t>
            </a:r>
            <a:r>
              <a:rPr lang="ru-RU" dirty="0"/>
              <a:t>количества времени, определить следующие </a:t>
            </a:r>
            <a:r>
              <a:rPr lang="ru-RU" dirty="0" smtClean="0"/>
              <a:t>характеристики</a:t>
            </a:r>
            <a:r>
              <a:rPr lang="ru-RU" dirty="0"/>
              <a:t>:</a:t>
            </a:r>
          </a:p>
          <a:p>
            <a:pPr lvl="1"/>
            <a:r>
              <a:rPr lang="ru-RU" dirty="0" smtClean="0"/>
              <a:t>процент </a:t>
            </a:r>
            <a:r>
              <a:rPr lang="ru-RU" dirty="0"/>
              <a:t>занятости сервера,</a:t>
            </a:r>
          </a:p>
          <a:p>
            <a:pPr lvl="1"/>
            <a:r>
              <a:rPr lang="ru-RU" dirty="0" smtClean="0"/>
              <a:t>количество </a:t>
            </a:r>
            <a:r>
              <a:rPr lang="ru-RU" dirty="0"/>
              <a:t>отказов каждого клиента,</a:t>
            </a:r>
          </a:p>
          <a:p>
            <a:pPr lvl="1"/>
            <a:r>
              <a:rPr lang="ru-RU" dirty="0" smtClean="0"/>
              <a:t>среднюю </a:t>
            </a:r>
            <a:r>
              <a:rPr lang="ru-RU" dirty="0"/>
              <a:t>загруженность канала,</a:t>
            </a:r>
          </a:p>
          <a:p>
            <a:pPr lvl="1"/>
            <a:r>
              <a:rPr lang="ru-RU" dirty="0" smtClean="0"/>
              <a:t>среднее </a:t>
            </a:r>
            <a:r>
              <a:rPr lang="ru-RU" dirty="0"/>
              <a:t>время передачи письма.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8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1182" cy="1325563"/>
          </a:xfrm>
        </p:spPr>
        <p:txBody>
          <a:bodyPr/>
          <a:lstStyle/>
          <a:p>
            <a:r>
              <a:rPr lang="ru-RU" dirty="0" smtClean="0"/>
              <a:t>СМО. </a:t>
            </a:r>
            <a:r>
              <a:rPr lang="ru-RU" dirty="0" smtClean="0"/>
              <a:t>Маршрутное </a:t>
            </a:r>
            <a:r>
              <a:rPr lang="ru-RU" dirty="0"/>
              <a:t>такси</a:t>
            </a:r>
            <a:r>
              <a:rPr lang="ru-RU" dirty="0" smtClean="0"/>
              <a:t>. Пример описания.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Смоделировать работу сети маршрутных </a:t>
            </a:r>
            <a:r>
              <a:rPr lang="ru-RU" dirty="0" smtClean="0"/>
              <a:t>такси. </a:t>
            </a:r>
          </a:p>
          <a:p>
            <a:pPr lvl="1"/>
            <a:r>
              <a:rPr lang="ru-RU" dirty="0" smtClean="0"/>
              <a:t>По </a:t>
            </a:r>
            <a:r>
              <a:rPr lang="ru-RU" dirty="0"/>
              <a:t>маршруту движется не более N </a:t>
            </a:r>
            <a:r>
              <a:rPr lang="ru-RU" dirty="0" smtClean="0"/>
              <a:t>маршрутных </a:t>
            </a:r>
            <a:r>
              <a:rPr lang="ru-RU" dirty="0"/>
              <a:t>такси (МТ). Каждое МТ имеет 18 посадочных </a:t>
            </a:r>
            <a:r>
              <a:rPr lang="ru-RU" dirty="0" smtClean="0"/>
              <a:t>мест. Водители </a:t>
            </a:r>
            <a:r>
              <a:rPr lang="ru-RU" dirty="0"/>
              <a:t>МТ не нарушают ПДД и не берут </a:t>
            </a:r>
            <a:r>
              <a:rPr lang="ru-RU" dirty="0" smtClean="0"/>
              <a:t>дополнительных </a:t>
            </a:r>
            <a:r>
              <a:rPr lang="ru-RU" dirty="0"/>
              <a:t>пассажиров. </a:t>
            </a:r>
            <a:endParaRPr lang="ru-RU" dirty="0" smtClean="0"/>
          </a:p>
          <a:p>
            <a:pPr lvl="1"/>
            <a:r>
              <a:rPr lang="ru-RU" dirty="0" smtClean="0"/>
              <a:t>На </a:t>
            </a:r>
            <a:r>
              <a:rPr lang="ru-RU" dirty="0"/>
              <a:t>маршруте имеется L остановок, на </a:t>
            </a:r>
            <a:r>
              <a:rPr lang="ru-RU" dirty="0" smtClean="0"/>
              <a:t>каждой </a:t>
            </a:r>
            <a:r>
              <a:rPr lang="ru-RU" dirty="0"/>
              <a:t>из которых случайным образом генерируется </a:t>
            </a:r>
            <a:r>
              <a:rPr lang="ru-RU" dirty="0" smtClean="0"/>
              <a:t>некоторое </a:t>
            </a:r>
            <a:r>
              <a:rPr lang="ru-RU" dirty="0"/>
              <a:t>количество </a:t>
            </a:r>
            <a:r>
              <a:rPr lang="ru-RU" dirty="0" smtClean="0"/>
              <a:t>пассажиров</a:t>
            </a:r>
            <a:r>
              <a:rPr lang="ru-RU" dirty="0"/>
              <a:t>. Количество пассажиров, </a:t>
            </a:r>
            <a:r>
              <a:rPr lang="ru-RU" dirty="0" smtClean="0"/>
              <a:t>скопившихся </a:t>
            </a:r>
            <a:r>
              <a:rPr lang="ru-RU" dirty="0"/>
              <a:t>на остановке, пропорционально времени </a:t>
            </a:r>
            <a:r>
              <a:rPr lang="ru-RU" dirty="0" smtClean="0"/>
              <a:t>ожидания. Для </a:t>
            </a:r>
            <a:r>
              <a:rPr lang="ru-RU" dirty="0"/>
              <a:t>каждого пассажира случайным образом </a:t>
            </a:r>
            <a:r>
              <a:rPr lang="ru-RU" dirty="0" smtClean="0"/>
              <a:t>генерируется число </a:t>
            </a:r>
            <a:r>
              <a:rPr lang="ru-RU" dirty="0"/>
              <a:t>остановок P, которое он хочет проехать P&lt;=</a:t>
            </a:r>
            <a:r>
              <a:rPr lang="ru-RU" dirty="0" smtClean="0"/>
              <a:t>2*L/3.</a:t>
            </a:r>
          </a:p>
          <a:p>
            <a:pPr lvl="1"/>
            <a:r>
              <a:rPr lang="ru-RU" dirty="0" smtClean="0"/>
              <a:t>Время </a:t>
            </a:r>
            <a:r>
              <a:rPr lang="ru-RU" dirty="0"/>
              <a:t>посадки/высадки 1 пассажира занимает 7 </a:t>
            </a:r>
            <a:r>
              <a:rPr lang="ru-RU" dirty="0" smtClean="0"/>
              <a:t>секунд. Время </a:t>
            </a:r>
            <a:r>
              <a:rPr lang="ru-RU" dirty="0"/>
              <a:t>стоянки на остановке, если есть свободные места, </a:t>
            </a:r>
            <a:r>
              <a:rPr lang="ru-RU" dirty="0" smtClean="0"/>
              <a:t>10 секунд</a:t>
            </a:r>
            <a:r>
              <a:rPr lang="ru-RU" dirty="0"/>
              <a:t>, в противном случае МТ не </a:t>
            </a:r>
            <a:r>
              <a:rPr lang="ru-RU" dirty="0" smtClean="0"/>
              <a:t>останавливается. МТ </a:t>
            </a:r>
            <a:r>
              <a:rPr lang="ru-RU" dirty="0"/>
              <a:t>движется по маршруту со средней скоростью 40 </a:t>
            </a:r>
            <a:r>
              <a:rPr lang="ru-RU" dirty="0" smtClean="0"/>
              <a:t>км/ч (</a:t>
            </a:r>
            <a:r>
              <a:rPr lang="ru-RU" dirty="0"/>
              <a:t>скорость с учетом светофоров, пробок и т.п.). </a:t>
            </a:r>
            <a:r>
              <a:rPr lang="ru-RU" dirty="0" smtClean="0"/>
              <a:t>Расстояние между </a:t>
            </a:r>
            <a:r>
              <a:rPr lang="ru-RU" dirty="0"/>
              <a:t>всеми остановками заранее </a:t>
            </a:r>
            <a:r>
              <a:rPr lang="ru-RU" dirty="0" smtClean="0"/>
              <a:t>известно. </a:t>
            </a:r>
          </a:p>
          <a:p>
            <a:r>
              <a:rPr lang="ru-RU" dirty="0" smtClean="0"/>
              <a:t>Необходимо </a:t>
            </a:r>
            <a:r>
              <a:rPr lang="ru-RU" dirty="0"/>
              <a:t>промоделировать работу системы в </a:t>
            </a:r>
            <a:r>
              <a:rPr lang="ru-RU" dirty="0" smtClean="0"/>
              <a:t>течение задаваемого </a:t>
            </a:r>
            <a:r>
              <a:rPr lang="ru-RU" dirty="0"/>
              <a:t>количества времени, определить </a:t>
            </a:r>
            <a:r>
              <a:rPr lang="ru-RU" dirty="0" smtClean="0"/>
              <a:t>следующие характеристики</a:t>
            </a:r>
            <a:r>
              <a:rPr lang="ru-RU" dirty="0"/>
              <a:t>:</a:t>
            </a:r>
          </a:p>
          <a:p>
            <a:pPr lvl="1"/>
            <a:r>
              <a:rPr lang="ru-RU" dirty="0" smtClean="0"/>
              <a:t>процент </a:t>
            </a:r>
            <a:r>
              <a:rPr lang="ru-RU" dirty="0"/>
              <a:t>занятости всех МТ на маршруте,</a:t>
            </a:r>
          </a:p>
          <a:p>
            <a:pPr lvl="1"/>
            <a:r>
              <a:rPr lang="ru-RU" dirty="0" smtClean="0"/>
              <a:t>среднее </a:t>
            </a:r>
            <a:r>
              <a:rPr lang="ru-RU" dirty="0"/>
              <a:t>число пропускаемых МТ остановок за 1 </a:t>
            </a:r>
            <a:r>
              <a:rPr lang="ru-RU" dirty="0" smtClean="0"/>
              <a:t>прохождение </a:t>
            </a:r>
            <a:r>
              <a:rPr lang="ru-RU" dirty="0"/>
              <a:t>маршрута,</a:t>
            </a:r>
          </a:p>
          <a:p>
            <a:pPr lvl="1"/>
            <a:r>
              <a:rPr lang="ru-RU" dirty="0" smtClean="0"/>
              <a:t>среднюю </a:t>
            </a:r>
            <a:r>
              <a:rPr lang="ru-RU" dirty="0"/>
              <a:t>загруженность </a:t>
            </a:r>
            <a:r>
              <a:rPr lang="ru-RU" dirty="0" smtClean="0"/>
              <a:t>МТ,</a:t>
            </a:r>
            <a:endParaRPr lang="ru-RU" dirty="0"/>
          </a:p>
          <a:p>
            <a:pPr lvl="1"/>
            <a:r>
              <a:rPr lang="ru-RU" dirty="0" smtClean="0"/>
              <a:t>среднее </a:t>
            </a:r>
            <a:r>
              <a:rPr lang="ru-RU" dirty="0"/>
              <a:t>время проезда пассажира.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Мониторинг погоды. </a:t>
            </a:r>
            <a:r>
              <a:rPr lang="ru-RU" dirty="0" smtClean="0"/>
              <a:t>Пример описания.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Разработать систему сбора данных для мониторинга </a:t>
            </a:r>
            <a:r>
              <a:rPr lang="ru-RU" dirty="0" smtClean="0"/>
              <a:t>погоды. </a:t>
            </a:r>
          </a:p>
          <a:p>
            <a:pPr lvl="1"/>
            <a:r>
              <a:rPr lang="ru-RU" dirty="0" smtClean="0"/>
              <a:t>Система </a:t>
            </a:r>
            <a:r>
              <a:rPr lang="ru-RU" dirty="0"/>
              <a:t>состоит из датчиков скорости и направления </a:t>
            </a:r>
            <a:r>
              <a:rPr lang="ru-RU" dirty="0" smtClean="0"/>
              <a:t>ветра</a:t>
            </a:r>
            <a:r>
              <a:rPr lang="ru-RU" dirty="0"/>
              <a:t>, температуры, давления, влажности воздуха и др. </a:t>
            </a:r>
            <a:r>
              <a:rPr lang="ru-RU" dirty="0" smtClean="0"/>
              <a:t>Значения </a:t>
            </a:r>
            <a:r>
              <a:rPr lang="ru-RU" dirty="0"/>
              <a:t>каждой величины в момент снятия показаний </a:t>
            </a:r>
            <a:r>
              <a:rPr lang="ru-RU" dirty="0" smtClean="0"/>
              <a:t>генерируется </a:t>
            </a:r>
            <a:r>
              <a:rPr lang="ru-RU" dirty="0"/>
              <a:t>случайным образом из указанного диапазона с </a:t>
            </a:r>
            <a:r>
              <a:rPr lang="ru-RU" dirty="0" smtClean="0"/>
              <a:t>учетом общих </a:t>
            </a:r>
            <a:r>
              <a:rPr lang="ru-RU" dirty="0"/>
              <a:t>закономерностей (например, изменение </a:t>
            </a:r>
            <a:r>
              <a:rPr lang="ru-RU" dirty="0" smtClean="0"/>
              <a:t>температуры в </a:t>
            </a:r>
            <a:r>
              <a:rPr lang="ru-RU" dirty="0"/>
              <a:t>течение суток).</a:t>
            </a:r>
          </a:p>
          <a:p>
            <a:pPr lvl="1"/>
            <a:r>
              <a:rPr lang="ru-RU" dirty="0"/>
              <a:t>Система должна снимать показания каждые 5 сек., </a:t>
            </a:r>
            <a:r>
              <a:rPr lang="ru-RU" dirty="0" smtClean="0"/>
              <a:t>усреднять </a:t>
            </a:r>
            <a:r>
              <a:rPr lang="ru-RU" dirty="0"/>
              <a:t>по каждому часу, вычислять относительные </a:t>
            </a:r>
            <a:r>
              <a:rPr lang="ru-RU" dirty="0" smtClean="0"/>
              <a:t>изменения измеряемых </a:t>
            </a:r>
            <a:r>
              <a:rPr lang="ru-RU" dirty="0"/>
              <a:t>величин, выводить результаты на экран, </a:t>
            </a:r>
            <a:r>
              <a:rPr lang="ru-RU" dirty="0" smtClean="0"/>
              <a:t>выводить </a:t>
            </a:r>
            <a:r>
              <a:rPr lang="ru-RU" dirty="0"/>
              <a:t>данные за последние 24 часа, сохранять результаты </a:t>
            </a:r>
            <a:r>
              <a:rPr lang="ru-RU" dirty="0" smtClean="0"/>
              <a:t>работы </a:t>
            </a:r>
            <a:r>
              <a:rPr lang="ru-RU" dirty="0"/>
              <a:t>в файле.</a:t>
            </a:r>
          </a:p>
          <a:p>
            <a:pPr lvl="1"/>
            <a:r>
              <a:rPr lang="ru-RU" dirty="0"/>
              <a:t>Программа должна иметь: графический интерфейс и </a:t>
            </a:r>
            <a:r>
              <a:rPr lang="ru-RU" dirty="0" smtClean="0"/>
              <a:t>возможность </a:t>
            </a:r>
            <a:r>
              <a:rPr lang="ru-RU" dirty="0"/>
              <a:t>указания начальных условий моделируемого </a:t>
            </a:r>
            <a:r>
              <a:rPr lang="ru-RU" dirty="0" smtClean="0"/>
              <a:t>процесса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Количество и тип каждого из датчиков, диапазон </a:t>
            </a:r>
            <a:r>
              <a:rPr lang="ru-RU" dirty="0" smtClean="0"/>
              <a:t>значений в </a:t>
            </a:r>
            <a:r>
              <a:rPr lang="ru-RU" dirty="0"/>
              <a:t>которых изменяются измеряемые величины, </a:t>
            </a:r>
            <a:r>
              <a:rPr lang="ru-RU" dirty="0" smtClean="0"/>
              <a:t>интервал времени </a:t>
            </a:r>
            <a:r>
              <a:rPr lang="ru-RU" dirty="0"/>
              <a:t>моделирования в часах и коэффициент </a:t>
            </a:r>
            <a:r>
              <a:rPr lang="ru-RU" dirty="0" smtClean="0"/>
              <a:t>соотношения </a:t>
            </a:r>
            <a:r>
              <a:rPr lang="ru-RU" dirty="0"/>
              <a:t>реального времени со временем системы </a:t>
            </a:r>
            <a:r>
              <a:rPr lang="ru-RU" dirty="0" smtClean="0"/>
              <a:t>разрабатываются </a:t>
            </a:r>
            <a:r>
              <a:rPr lang="ru-RU" dirty="0"/>
              <a:t>студентом и согласовываются с преподавателем.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0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Компьютерные сети. </a:t>
            </a:r>
            <a:r>
              <a:rPr lang="ru-RU" dirty="0" smtClean="0"/>
              <a:t>Пример описания.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Сеть состоит из серверов (видео, аудио, </a:t>
            </a:r>
            <a:r>
              <a:rPr lang="ru-RU" dirty="0" err="1" smtClean="0"/>
              <a:t>файлообменников</a:t>
            </a:r>
            <a:r>
              <a:rPr lang="ru-RU" dirty="0" smtClean="0"/>
              <a:t> и </a:t>
            </a:r>
            <a:r>
              <a:rPr lang="ru-RU" dirty="0"/>
              <a:t>др.), машин пользователей, оргтехники (принтер, </a:t>
            </a:r>
            <a:r>
              <a:rPr lang="ru-RU" dirty="0" smtClean="0"/>
              <a:t>сканер, копир</a:t>
            </a:r>
            <a:r>
              <a:rPr lang="ru-RU" dirty="0"/>
              <a:t>, факс и </a:t>
            </a:r>
            <a:r>
              <a:rPr lang="ru-RU" dirty="0" err="1"/>
              <a:t>др</a:t>
            </a:r>
            <a:r>
              <a:rPr lang="ru-RU" dirty="0"/>
              <a:t>). </a:t>
            </a:r>
            <a:r>
              <a:rPr lang="ru-RU" dirty="0" smtClean="0"/>
              <a:t>Сеть </a:t>
            </a:r>
            <a:r>
              <a:rPr lang="ru-RU" dirty="0"/>
              <a:t>имеет некую топологию (</a:t>
            </a:r>
            <a:r>
              <a:rPr lang="ru-RU" dirty="0" smtClean="0"/>
              <a:t>звезда, кольцо</a:t>
            </a:r>
            <a:r>
              <a:rPr lang="ru-RU" dirty="0"/>
              <a:t>, дерево</a:t>
            </a:r>
            <a:r>
              <a:rPr lang="ru-RU" dirty="0" smtClean="0"/>
              <a:t>). </a:t>
            </a:r>
          </a:p>
          <a:p>
            <a:r>
              <a:rPr lang="ru-RU" dirty="0" smtClean="0"/>
              <a:t>В </a:t>
            </a:r>
            <a:r>
              <a:rPr lang="ru-RU" dirty="0"/>
              <a:t>системе существует несколько типов сообщений: </a:t>
            </a:r>
            <a:r>
              <a:rPr lang="ru-RU" dirty="0" smtClean="0"/>
              <a:t>запросы </a:t>
            </a:r>
            <a:r>
              <a:rPr lang="ru-RU" dirty="0"/>
              <a:t>на </a:t>
            </a:r>
            <a:r>
              <a:rPr lang="ru-RU" dirty="0" smtClean="0"/>
              <a:t>обслуживание</a:t>
            </a:r>
            <a:r>
              <a:rPr lang="ru-RU" dirty="0"/>
              <a:t>, ответы от обслуживающей </a:t>
            </a:r>
            <a:r>
              <a:rPr lang="ru-RU" dirty="0" smtClean="0"/>
              <a:t>техники, системные </a:t>
            </a:r>
            <a:r>
              <a:rPr lang="ru-RU" dirty="0"/>
              <a:t>сообщения, сообщения </a:t>
            </a:r>
            <a:r>
              <a:rPr lang="ru-RU" dirty="0" smtClean="0"/>
              <a:t>включения/выключения  серверов</a:t>
            </a:r>
            <a:r>
              <a:rPr lang="ru-RU" dirty="0"/>
              <a:t>, запросы на получение данных и пакеты </a:t>
            </a:r>
            <a:r>
              <a:rPr lang="ru-RU" dirty="0" smtClean="0"/>
              <a:t>передаваемых </a:t>
            </a:r>
            <a:r>
              <a:rPr lang="ru-RU" dirty="0"/>
              <a:t>данных и </a:t>
            </a:r>
            <a:r>
              <a:rPr lang="ru-RU" dirty="0" smtClean="0"/>
              <a:t>др. Машины </a:t>
            </a:r>
            <a:r>
              <a:rPr lang="ru-RU" dirty="0"/>
              <a:t>пользователей генерируют запросы к серверам </a:t>
            </a:r>
            <a:r>
              <a:rPr lang="ru-RU" dirty="0" smtClean="0"/>
              <a:t>и оргтехнике</a:t>
            </a:r>
            <a:r>
              <a:rPr lang="ru-RU" dirty="0"/>
              <a:t>. Запросы генерируются случайно с </a:t>
            </a:r>
            <a:r>
              <a:rPr lang="ru-RU" dirty="0" smtClean="0"/>
              <a:t>некоторой вероятностью </a:t>
            </a:r>
            <a:r>
              <a:rPr lang="ru-RU" dirty="0"/>
              <a:t>их появления (вероятность появления </a:t>
            </a:r>
            <a:r>
              <a:rPr lang="ru-RU" dirty="0" smtClean="0"/>
              <a:t>запроса</a:t>
            </a:r>
            <a:r>
              <a:rPr lang="ru-RU" dirty="0"/>
              <a:t>, а также распределение вероятностей появления по </a:t>
            </a:r>
            <a:r>
              <a:rPr lang="ru-RU" dirty="0" smtClean="0"/>
              <a:t>типам запросов </a:t>
            </a:r>
            <a:r>
              <a:rPr lang="ru-RU" dirty="0"/>
              <a:t>разрабатываются студентом</a:t>
            </a:r>
            <a:r>
              <a:rPr lang="ru-RU" dirty="0" smtClean="0"/>
              <a:t>). Оргтехника </a:t>
            </a:r>
            <a:r>
              <a:rPr lang="ru-RU" dirty="0"/>
              <a:t>способна обрабатывать только один запрос </a:t>
            </a:r>
            <a:r>
              <a:rPr lang="ru-RU" dirty="0" smtClean="0"/>
              <a:t>в единицу </a:t>
            </a:r>
            <a:r>
              <a:rPr lang="ru-RU" dirty="0"/>
              <a:t>времени, на обработку запроса тратится N </a:t>
            </a:r>
            <a:r>
              <a:rPr lang="ru-RU" dirty="0" smtClean="0"/>
              <a:t>единиц времени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Существует </a:t>
            </a:r>
            <a:r>
              <a:rPr lang="ru-RU" dirty="0"/>
              <a:t>некоторая вероятность отказа </a:t>
            </a:r>
            <a:r>
              <a:rPr lang="ru-RU" dirty="0" smtClean="0"/>
              <a:t>техники и </a:t>
            </a:r>
            <a:r>
              <a:rPr lang="ru-RU" dirty="0"/>
              <a:t>некоторая вероятность отказа в обслуживании запроса. </a:t>
            </a:r>
            <a:r>
              <a:rPr lang="ru-RU" dirty="0" smtClean="0"/>
              <a:t>Результаты </a:t>
            </a:r>
            <a:r>
              <a:rPr lang="ru-RU" dirty="0"/>
              <a:t>работы оргтехники сообщаются в ответном </a:t>
            </a:r>
            <a:r>
              <a:rPr lang="ru-RU" dirty="0" smtClean="0"/>
              <a:t>сообщении. Сервера </a:t>
            </a:r>
            <a:r>
              <a:rPr lang="ru-RU" dirty="0"/>
              <a:t>могут обслуживать одновременно несколько </a:t>
            </a:r>
            <a:r>
              <a:rPr lang="ru-RU" dirty="0" smtClean="0"/>
              <a:t>запросов </a:t>
            </a:r>
            <a:r>
              <a:rPr lang="ru-RU" dirty="0"/>
              <a:t>от пользователей. Запрос к серверу может быть «</a:t>
            </a:r>
            <a:r>
              <a:rPr lang="ru-RU" dirty="0" smtClean="0"/>
              <a:t>на получение </a:t>
            </a:r>
            <a:r>
              <a:rPr lang="ru-RU" dirty="0"/>
              <a:t>информации», «на отправку информации», «</a:t>
            </a:r>
            <a:r>
              <a:rPr lang="ru-RU" dirty="0" smtClean="0"/>
              <a:t>на поиск </a:t>
            </a:r>
            <a:r>
              <a:rPr lang="ru-RU" dirty="0"/>
              <a:t>информации» и др. Запросы «на информацию» </a:t>
            </a:r>
            <a:r>
              <a:rPr lang="ru-RU" dirty="0" smtClean="0"/>
              <a:t>инициализируют </a:t>
            </a:r>
            <a:r>
              <a:rPr lang="ru-RU" dirty="0"/>
              <a:t>серию сообщений между сервером и </a:t>
            </a:r>
            <a:r>
              <a:rPr lang="ru-RU" dirty="0" smtClean="0"/>
              <a:t>клиентом. Если </a:t>
            </a:r>
            <a:r>
              <a:rPr lang="ru-RU" dirty="0"/>
              <a:t>техника либо соединение вышли из строя, то их </a:t>
            </a:r>
            <a:r>
              <a:rPr lang="ru-RU" dirty="0" smtClean="0"/>
              <a:t>восстановление </a:t>
            </a:r>
            <a:r>
              <a:rPr lang="ru-RU" dirty="0"/>
              <a:t>проводится </a:t>
            </a:r>
            <a:r>
              <a:rPr lang="ru-RU" dirty="0" smtClean="0"/>
              <a:t>ремонтной </a:t>
            </a:r>
            <a:r>
              <a:rPr lang="ru-RU" dirty="0"/>
              <a:t>бригадой </a:t>
            </a:r>
            <a:r>
              <a:rPr lang="ru-RU" dirty="0" smtClean="0"/>
              <a:t>с заданной </a:t>
            </a:r>
            <a:r>
              <a:rPr lang="ru-RU" dirty="0"/>
              <a:t>производительностью (то есть определенное </a:t>
            </a:r>
            <a:r>
              <a:rPr lang="ru-RU" dirty="0" smtClean="0"/>
              <a:t>время</a:t>
            </a:r>
            <a:r>
              <a:rPr lang="ru-RU" dirty="0"/>
              <a:t>). Время ремонта определяется коэффициентом </a:t>
            </a:r>
            <a:r>
              <a:rPr lang="ru-RU" dirty="0" smtClean="0"/>
              <a:t>сложности оборудования. </a:t>
            </a:r>
          </a:p>
          <a:p>
            <a:r>
              <a:rPr lang="ru-RU" dirty="0" smtClean="0"/>
              <a:t>Программа </a:t>
            </a:r>
            <a:r>
              <a:rPr lang="ru-RU" dirty="0"/>
              <a:t>должна отображать топологию сети, </a:t>
            </a:r>
            <a:r>
              <a:rPr lang="ru-RU" dirty="0" smtClean="0"/>
              <a:t>выводить статистические </a:t>
            </a:r>
            <a:r>
              <a:rPr lang="ru-RU" dirty="0"/>
              <a:t>данные по запросам в сети и работе </a:t>
            </a:r>
            <a:r>
              <a:rPr lang="ru-RU" dirty="0" smtClean="0"/>
              <a:t>оборудования </a:t>
            </a:r>
            <a:r>
              <a:rPr lang="ru-RU" dirty="0"/>
              <a:t>каждый час моделируемого времени системы, </a:t>
            </a:r>
            <a:r>
              <a:rPr lang="ru-RU" dirty="0" smtClean="0"/>
              <a:t>выводить </a:t>
            </a:r>
            <a:r>
              <a:rPr lang="ru-RU" dirty="0"/>
              <a:t>во внешний файл средние значения за сутки.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6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систем. Океан. Пример описания.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В первобытном океане существует две формы жизни: </a:t>
            </a:r>
            <a:r>
              <a:rPr lang="ru-RU" dirty="0" smtClean="0"/>
              <a:t>хищники </a:t>
            </a:r>
            <a:r>
              <a:rPr lang="ru-RU" dirty="0"/>
              <a:t>и существа, питающиеся растительной </a:t>
            </a:r>
            <a:r>
              <a:rPr lang="ru-RU" dirty="0" smtClean="0"/>
              <a:t>пищей. </a:t>
            </a:r>
          </a:p>
          <a:p>
            <a:r>
              <a:rPr lang="ru-RU" dirty="0" smtClean="0"/>
              <a:t>Океан </a:t>
            </a:r>
            <a:r>
              <a:rPr lang="ru-RU" dirty="0"/>
              <a:t>вырабатывает растительную пищу следующим </a:t>
            </a:r>
            <a:r>
              <a:rPr lang="ru-RU" dirty="0" smtClean="0"/>
              <a:t>образом</a:t>
            </a:r>
            <a:r>
              <a:rPr lang="ru-RU" dirty="0"/>
              <a:t>: к количеству вещества на предыдущем шаге (х) </a:t>
            </a:r>
            <a:r>
              <a:rPr lang="ru-RU" dirty="0" smtClean="0"/>
              <a:t>добавляется </a:t>
            </a:r>
            <a:r>
              <a:rPr lang="ru-RU" dirty="0"/>
              <a:t>некоторая часть (например, 0.5х), если итоговая </a:t>
            </a:r>
            <a:r>
              <a:rPr lang="ru-RU" dirty="0" smtClean="0"/>
              <a:t>масса не </a:t>
            </a:r>
            <a:r>
              <a:rPr lang="ru-RU" dirty="0"/>
              <a:t>превышает некоторого предела – порога (Y), т.к. океан </a:t>
            </a:r>
            <a:r>
              <a:rPr lang="ru-RU" dirty="0" smtClean="0"/>
              <a:t>не может </a:t>
            </a:r>
            <a:r>
              <a:rPr lang="ru-RU" dirty="0"/>
              <a:t>вырастить больше некоторого количества </a:t>
            </a:r>
            <a:r>
              <a:rPr lang="ru-RU" dirty="0" smtClean="0"/>
              <a:t>растительной </a:t>
            </a:r>
            <a:r>
              <a:rPr lang="ru-RU" dirty="0"/>
              <a:t>пищи на единицу </a:t>
            </a:r>
            <a:r>
              <a:rPr lang="ru-RU" dirty="0" smtClean="0"/>
              <a:t>поверхности. </a:t>
            </a:r>
          </a:p>
          <a:p>
            <a:r>
              <a:rPr lang="ru-RU" dirty="0" smtClean="0"/>
              <a:t>Потребление </a:t>
            </a:r>
            <a:r>
              <a:rPr lang="ru-RU" dirty="0"/>
              <a:t>растительной пищи происходит </a:t>
            </a:r>
            <a:r>
              <a:rPr lang="ru-RU" dirty="0" smtClean="0"/>
              <a:t>следующим образом</a:t>
            </a:r>
            <a:r>
              <a:rPr lang="ru-RU" dirty="0"/>
              <a:t>: если клетка поля занята «травоядным» </a:t>
            </a:r>
            <a:r>
              <a:rPr lang="ru-RU" dirty="0" smtClean="0"/>
              <a:t>существом, то </a:t>
            </a:r>
            <a:r>
              <a:rPr lang="ru-RU" dirty="0"/>
              <a:t>оно потребляет 0.1х за один ход, 0.2х за второй, 0.3х </a:t>
            </a:r>
            <a:r>
              <a:rPr lang="ru-RU" dirty="0" smtClean="0"/>
              <a:t>за третий </a:t>
            </a:r>
            <a:r>
              <a:rPr lang="ru-RU" dirty="0"/>
              <a:t>и т.д., т.к. в благоприятных условиях популяция </a:t>
            </a:r>
            <a:r>
              <a:rPr lang="ru-RU" dirty="0" smtClean="0"/>
              <a:t>травоядных возрастает. Размеры </a:t>
            </a:r>
            <a:r>
              <a:rPr lang="ru-RU" dirty="0"/>
              <a:t>колонии травоядных увеличиваются на 1 ряд </a:t>
            </a:r>
            <a:r>
              <a:rPr lang="ru-RU" dirty="0" smtClean="0"/>
              <a:t>с каждой </a:t>
            </a:r>
            <a:r>
              <a:rPr lang="ru-RU" dirty="0"/>
              <a:t>стороны за ход, если колония не </a:t>
            </a:r>
            <a:r>
              <a:rPr lang="ru-RU" dirty="0" smtClean="0"/>
              <a:t>голодает. </a:t>
            </a:r>
          </a:p>
          <a:p>
            <a:r>
              <a:rPr lang="ru-RU" dirty="0" smtClean="0"/>
              <a:t>Хищники</a:t>
            </a:r>
            <a:r>
              <a:rPr lang="ru-RU" dirty="0"/>
              <a:t>, в отличие от травоядных, </a:t>
            </a:r>
            <a:r>
              <a:rPr lang="ru-RU" dirty="0" smtClean="0"/>
              <a:t>индивидуальны. Один </a:t>
            </a:r>
            <a:r>
              <a:rPr lang="ru-RU" dirty="0"/>
              <a:t>хищник занимает целое поле и за 1 ход </a:t>
            </a:r>
            <a:r>
              <a:rPr lang="ru-RU" dirty="0" smtClean="0"/>
              <a:t>уничтожает половину </a:t>
            </a:r>
            <a:r>
              <a:rPr lang="ru-RU" dirty="0"/>
              <a:t>его содержимого. Хищник находится в </a:t>
            </a:r>
            <a:r>
              <a:rPr lang="ru-RU" dirty="0" smtClean="0"/>
              <a:t>постоянном движении. В </a:t>
            </a:r>
            <a:r>
              <a:rPr lang="ru-RU" dirty="0"/>
              <a:t>случае, если хищник в течение 5 ходов не «голодал» (</a:t>
            </a:r>
            <a:r>
              <a:rPr lang="ru-RU" dirty="0" smtClean="0"/>
              <a:t>получал </a:t>
            </a:r>
            <a:r>
              <a:rPr lang="ru-RU" dirty="0"/>
              <a:t>не менее 50% от Y пищи), он раздваивается (делится</a:t>
            </a:r>
            <a:r>
              <a:rPr lang="ru-RU" dirty="0" smtClean="0"/>
              <a:t>). Два </a:t>
            </a:r>
            <a:r>
              <a:rPr lang="ru-RU" dirty="0"/>
              <a:t>хищника не могут занимать одну клетку. В случае, </a:t>
            </a:r>
            <a:r>
              <a:rPr lang="ru-RU" dirty="0" smtClean="0"/>
              <a:t>если </a:t>
            </a:r>
            <a:r>
              <a:rPr lang="ru-RU" dirty="0"/>
              <a:t>хищник не может перейти на клетку, не занятую </a:t>
            </a:r>
            <a:r>
              <a:rPr lang="ru-RU" dirty="0" smtClean="0"/>
              <a:t>другим хищником</a:t>
            </a:r>
            <a:r>
              <a:rPr lang="ru-RU" dirty="0"/>
              <a:t>, один из них погибает (более «сытый</a:t>
            </a:r>
            <a:r>
              <a:rPr lang="ru-RU" dirty="0" smtClean="0"/>
              <a:t>»). </a:t>
            </a:r>
          </a:p>
          <a:p>
            <a:r>
              <a:rPr lang="ru-RU" dirty="0" smtClean="0"/>
              <a:t>Хищник </a:t>
            </a:r>
            <a:r>
              <a:rPr lang="ru-RU" dirty="0"/>
              <a:t>живет 30 ходов, «голодающий» хищник в </a:t>
            </a:r>
            <a:r>
              <a:rPr lang="ru-RU" dirty="0" smtClean="0"/>
              <a:t>течение трёх </a:t>
            </a:r>
            <a:r>
              <a:rPr lang="ru-RU" dirty="0"/>
              <a:t>ходов погибает.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систем. Улей. Пример описания.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48555"/>
            <a:ext cx="10515600" cy="5495454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Разработать программную систему, моделирующую </a:t>
            </a:r>
            <a:r>
              <a:rPr lang="ru-RU" dirty="0" smtClean="0"/>
              <a:t>жизнь улья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3 </a:t>
            </a:r>
            <a:r>
              <a:rPr lang="ru-RU" dirty="0"/>
              <a:t>вида пчел — собиратели, строители </a:t>
            </a:r>
            <a:r>
              <a:rPr lang="ru-RU" dirty="0" smtClean="0"/>
              <a:t>и матка</a:t>
            </a:r>
            <a:r>
              <a:rPr lang="ru-RU" dirty="0"/>
              <a:t>. Каждый из этих видов отвечает за выполнение </a:t>
            </a:r>
            <a:r>
              <a:rPr lang="ru-RU" dirty="0" smtClean="0"/>
              <a:t>определенных </a:t>
            </a:r>
            <a:r>
              <a:rPr lang="ru-RU" dirty="0"/>
              <a:t>действий. У каждого вида пчел есть уровень </a:t>
            </a:r>
            <a:r>
              <a:rPr lang="ru-RU" dirty="0" smtClean="0"/>
              <a:t>жизни</a:t>
            </a:r>
            <a:r>
              <a:rPr lang="ru-RU" dirty="0"/>
              <a:t>. Каждая пчела употребляет определенное количество </a:t>
            </a:r>
            <a:r>
              <a:rPr lang="ru-RU" dirty="0" smtClean="0"/>
              <a:t>меда </a:t>
            </a:r>
            <a:r>
              <a:rPr lang="ru-RU" dirty="0"/>
              <a:t>в единицу времени, в </a:t>
            </a:r>
            <a:r>
              <a:rPr lang="ru-RU" dirty="0" smtClean="0"/>
              <a:t>зависимости </a:t>
            </a:r>
            <a:r>
              <a:rPr lang="ru-RU" dirty="0"/>
              <a:t>от состояния в </a:t>
            </a:r>
            <a:r>
              <a:rPr lang="ru-RU" dirty="0" smtClean="0"/>
              <a:t>котором находится. </a:t>
            </a:r>
          </a:p>
          <a:p>
            <a:r>
              <a:rPr lang="ru-RU" dirty="0" smtClean="0"/>
              <a:t>Собиратели </a:t>
            </a:r>
            <a:r>
              <a:rPr lang="ru-RU" dirty="0"/>
              <a:t>– отвечают за облет окружающей </a:t>
            </a:r>
            <a:r>
              <a:rPr lang="ru-RU" dirty="0" smtClean="0"/>
              <a:t>территории и </a:t>
            </a:r>
            <a:r>
              <a:rPr lang="ru-RU" dirty="0"/>
              <a:t>сбор нектара. Когда Собиратель покидает улей, он </a:t>
            </a:r>
            <a:r>
              <a:rPr lang="ru-RU" dirty="0" smtClean="0"/>
              <a:t>перестает </a:t>
            </a:r>
            <a:r>
              <a:rPr lang="ru-RU" dirty="0"/>
              <a:t>есть мед и начинает терять уровень жизненных </a:t>
            </a:r>
            <a:r>
              <a:rPr lang="ru-RU" dirty="0" smtClean="0"/>
              <a:t>сил. Интенсивность </a:t>
            </a:r>
            <a:r>
              <a:rPr lang="ru-RU" dirty="0"/>
              <a:t>потери им жизненных сил зависит от </a:t>
            </a:r>
            <a:r>
              <a:rPr lang="ru-RU" dirty="0" smtClean="0"/>
              <a:t>того, какое </a:t>
            </a:r>
            <a:r>
              <a:rPr lang="ru-RU" dirty="0"/>
              <a:t>количество нектара он несет с </a:t>
            </a:r>
            <a:r>
              <a:rPr lang="ru-RU" dirty="0" smtClean="0"/>
              <a:t>собой. Если </a:t>
            </a:r>
            <a:r>
              <a:rPr lang="ru-RU" dirty="0"/>
              <a:t>он ничего не несет – 1 единица жизни за 1 ход. </a:t>
            </a:r>
            <a:r>
              <a:rPr lang="ru-RU" dirty="0" smtClean="0"/>
              <a:t>Каждая </a:t>
            </a:r>
            <a:r>
              <a:rPr lang="ru-RU" dirty="0"/>
              <a:t>единица веса нектара увеличивает расход </a:t>
            </a:r>
            <a:r>
              <a:rPr lang="ru-RU" dirty="0" smtClean="0"/>
              <a:t>жизненных сил </a:t>
            </a:r>
            <a:r>
              <a:rPr lang="ru-RU" dirty="0"/>
              <a:t>на 0.2 за 1 ход. Таким образом, если собиратель несет </a:t>
            </a:r>
            <a:r>
              <a:rPr lang="ru-RU" dirty="0" smtClean="0"/>
              <a:t>с собой </a:t>
            </a:r>
            <a:r>
              <a:rPr lang="ru-RU" dirty="0"/>
              <a:t>5 единиц нектара – он теряет 1+0.2*5=2 единицы </a:t>
            </a:r>
            <a:r>
              <a:rPr lang="ru-RU" dirty="0" smtClean="0"/>
              <a:t>жизненных </a:t>
            </a:r>
            <a:r>
              <a:rPr lang="ru-RU" dirty="0"/>
              <a:t>сил за 1 ход. После возвращения в улей он </a:t>
            </a:r>
            <a:r>
              <a:rPr lang="ru-RU" dirty="0" smtClean="0"/>
              <a:t>начинает есть </a:t>
            </a:r>
            <a:r>
              <a:rPr lang="ru-RU" dirty="0"/>
              <a:t>с интенсивностью в 4 раза больше, чем строитель в </a:t>
            </a:r>
            <a:r>
              <a:rPr lang="ru-RU" dirty="0" smtClean="0"/>
              <a:t>спокойном </a:t>
            </a:r>
            <a:r>
              <a:rPr lang="ru-RU" dirty="0"/>
              <a:t>состоянии. После пополнения сил Собиратель </a:t>
            </a:r>
            <a:r>
              <a:rPr lang="ru-RU" dirty="0" smtClean="0"/>
              <a:t>может вновь </a:t>
            </a:r>
            <a:r>
              <a:rPr lang="ru-RU" dirty="0"/>
              <a:t>отправиться за </a:t>
            </a:r>
            <a:r>
              <a:rPr lang="ru-RU" dirty="0" smtClean="0"/>
              <a:t>нектаром. </a:t>
            </a:r>
          </a:p>
          <a:p>
            <a:r>
              <a:rPr lang="ru-RU" dirty="0" smtClean="0"/>
              <a:t>Строители </a:t>
            </a:r>
            <a:r>
              <a:rPr lang="ru-RU" dirty="0"/>
              <a:t>— отвечают за строительство улья и </a:t>
            </a:r>
            <a:r>
              <a:rPr lang="ru-RU" dirty="0" smtClean="0"/>
              <a:t>преобразование </a:t>
            </a:r>
            <a:r>
              <a:rPr lang="ru-RU" dirty="0"/>
              <a:t>нектара в мед. Например, 1 строитель за 1 ход </a:t>
            </a:r>
            <a:r>
              <a:rPr lang="ru-RU" dirty="0" smtClean="0"/>
              <a:t>может преобразовать </a:t>
            </a:r>
            <a:r>
              <a:rPr lang="ru-RU" dirty="0"/>
              <a:t>10 единиц нектара в 7 единиц меда. </a:t>
            </a:r>
            <a:r>
              <a:rPr lang="ru-RU" dirty="0" smtClean="0"/>
              <a:t>Строительство </a:t>
            </a:r>
            <a:r>
              <a:rPr lang="ru-RU" dirty="0"/>
              <a:t>дополнительных сот улья занимает </a:t>
            </a:r>
            <a:r>
              <a:rPr lang="ru-RU" dirty="0" smtClean="0"/>
              <a:t>определенное длительное </a:t>
            </a:r>
            <a:r>
              <a:rPr lang="ru-RU" dirty="0"/>
              <a:t>время</a:t>
            </a:r>
            <a:r>
              <a:rPr lang="ru-RU" dirty="0" smtClean="0"/>
              <a:t>. Строитель </a:t>
            </a:r>
            <a:r>
              <a:rPr lang="ru-RU" dirty="0"/>
              <a:t>может находиться в одном из 3-х </a:t>
            </a:r>
            <a:r>
              <a:rPr lang="ru-RU" dirty="0" smtClean="0"/>
              <a:t>состояний. Спокойное </a:t>
            </a:r>
            <a:r>
              <a:rPr lang="ru-RU" dirty="0"/>
              <a:t>— малое потребление меда. Преобразование </a:t>
            </a:r>
            <a:r>
              <a:rPr lang="ru-RU" dirty="0" smtClean="0"/>
              <a:t>нектара </a:t>
            </a:r>
            <a:r>
              <a:rPr lang="ru-RU" dirty="0"/>
              <a:t>в мед — удвоенное потребление меда. </a:t>
            </a:r>
            <a:r>
              <a:rPr lang="ru-RU" dirty="0" smtClean="0"/>
              <a:t>Строительство — </a:t>
            </a:r>
            <a:r>
              <a:rPr lang="ru-RU" dirty="0"/>
              <a:t>утроенное потребление </a:t>
            </a:r>
            <a:r>
              <a:rPr lang="ru-RU" dirty="0" smtClean="0"/>
              <a:t>меда. </a:t>
            </a:r>
          </a:p>
          <a:p>
            <a:r>
              <a:rPr lang="ru-RU" dirty="0" smtClean="0"/>
              <a:t>Матка </a:t>
            </a:r>
            <a:r>
              <a:rPr lang="ru-RU" dirty="0"/>
              <a:t>— отвечает за порождение новых членов </a:t>
            </a:r>
            <a:r>
              <a:rPr lang="ru-RU" dirty="0" smtClean="0"/>
              <a:t>колонии. При </a:t>
            </a:r>
            <a:r>
              <a:rPr lang="ru-RU" dirty="0"/>
              <a:t>создании нового улья Матка порождается из </a:t>
            </a:r>
            <a:r>
              <a:rPr lang="ru-RU" dirty="0" smtClean="0"/>
              <a:t>Строителя (достаточно </a:t>
            </a:r>
            <a:r>
              <a:rPr lang="ru-RU" dirty="0"/>
              <a:t>длительный процесс). В одном улье не </a:t>
            </a:r>
            <a:r>
              <a:rPr lang="ru-RU" dirty="0" smtClean="0"/>
              <a:t>может быть </a:t>
            </a:r>
            <a:r>
              <a:rPr lang="ru-RU" dirty="0"/>
              <a:t>более одной Матки. В спокойном состоянии Матка </a:t>
            </a:r>
            <a:r>
              <a:rPr lang="ru-RU" dirty="0" smtClean="0"/>
              <a:t>потребляет </a:t>
            </a:r>
            <a:r>
              <a:rPr lang="ru-RU" dirty="0"/>
              <a:t>столько же меда, сколько Строитель в </a:t>
            </a:r>
            <a:r>
              <a:rPr lang="ru-RU" dirty="0" smtClean="0"/>
              <a:t>спокойном состоянии</a:t>
            </a:r>
            <a:r>
              <a:rPr lang="ru-RU" dirty="0"/>
              <a:t>. При создании новой пчелы она ест в 5 раз </a:t>
            </a:r>
            <a:r>
              <a:rPr lang="ru-RU" dirty="0" smtClean="0"/>
              <a:t>больше. </a:t>
            </a:r>
          </a:p>
          <a:p>
            <a:r>
              <a:rPr lang="ru-RU" dirty="0" smtClean="0"/>
              <a:t>Цветы</a:t>
            </a:r>
            <a:r>
              <a:rPr lang="ru-RU" dirty="0"/>
              <a:t>, дающие нектар, появляются случайным образом </a:t>
            </a:r>
            <a:r>
              <a:rPr lang="ru-RU" dirty="0" smtClean="0"/>
              <a:t>на игровом </a:t>
            </a:r>
            <a:r>
              <a:rPr lang="ru-RU" dirty="0"/>
              <a:t>поле. Длительность жизни цветка ограничена и </a:t>
            </a:r>
            <a:r>
              <a:rPr lang="ru-RU" dirty="0" smtClean="0"/>
              <a:t>не зависит </a:t>
            </a:r>
            <a:r>
              <a:rPr lang="ru-RU" dirty="0"/>
              <a:t>от того, собирают ли с него нектар или </a:t>
            </a:r>
            <a:r>
              <a:rPr lang="ru-RU" dirty="0" smtClean="0"/>
              <a:t>нет. </a:t>
            </a:r>
          </a:p>
          <a:p>
            <a:r>
              <a:rPr lang="ru-RU" dirty="0" smtClean="0"/>
              <a:t>На </a:t>
            </a:r>
            <a:r>
              <a:rPr lang="ru-RU" dirty="0"/>
              <a:t>обеспечение жизнедеятельности каждого </a:t>
            </a:r>
            <a:r>
              <a:rPr lang="ru-RU" dirty="0" smtClean="0"/>
              <a:t>насекомого колонии </a:t>
            </a:r>
            <a:r>
              <a:rPr lang="ru-RU" dirty="0"/>
              <a:t>должно быть определенное количество сот в </a:t>
            </a:r>
            <a:r>
              <a:rPr lang="ru-RU" dirty="0" smtClean="0"/>
              <a:t>улье. Перед </a:t>
            </a:r>
            <a:r>
              <a:rPr lang="ru-RU" dirty="0"/>
              <a:t>порождением нового члена колонии должна </a:t>
            </a:r>
            <a:r>
              <a:rPr lang="ru-RU" dirty="0" smtClean="0"/>
              <a:t>осуществляться </a:t>
            </a:r>
            <a:r>
              <a:rPr lang="ru-RU" dirty="0"/>
              <a:t>проверка на возможность его жизнеобеспечения </a:t>
            </a:r>
            <a:r>
              <a:rPr lang="ru-RU" dirty="0" smtClean="0"/>
              <a:t>в улье. Если </a:t>
            </a:r>
            <a:r>
              <a:rPr lang="ru-RU" dirty="0"/>
              <a:t>такой возможности нет, то улей должен быть </a:t>
            </a:r>
            <a:r>
              <a:rPr lang="ru-RU" dirty="0" smtClean="0"/>
              <a:t>достроен </a:t>
            </a:r>
            <a:r>
              <a:rPr lang="ru-RU" dirty="0"/>
              <a:t>определенным количеством сот. Улей не может </a:t>
            </a:r>
            <a:r>
              <a:rPr lang="ru-RU" dirty="0" smtClean="0"/>
              <a:t>быть больше </a:t>
            </a:r>
            <a:r>
              <a:rPr lang="ru-RU" dirty="0"/>
              <a:t>определенного </a:t>
            </a:r>
            <a:r>
              <a:rPr lang="ru-RU" dirty="0" smtClean="0"/>
              <a:t>размера. Если </a:t>
            </a:r>
            <a:r>
              <a:rPr lang="ru-RU" dirty="0"/>
              <a:t>колония не голодает, может расти, но улей </a:t>
            </a:r>
            <a:r>
              <a:rPr lang="ru-RU" dirty="0" smtClean="0"/>
              <a:t>переполнен</a:t>
            </a:r>
            <a:r>
              <a:rPr lang="ru-RU" dirty="0"/>
              <a:t>, то 30 процентов колонии покидают улей и </a:t>
            </a:r>
            <a:r>
              <a:rPr lang="ru-RU" dirty="0" smtClean="0"/>
              <a:t>образуют новый </a:t>
            </a:r>
            <a:r>
              <a:rPr lang="ru-RU" dirty="0"/>
              <a:t>в другой части игрового поля. При этом они </a:t>
            </a:r>
            <a:r>
              <a:rPr lang="ru-RU" dirty="0" smtClean="0"/>
              <a:t>должны взять </a:t>
            </a:r>
            <a:r>
              <a:rPr lang="ru-RU" dirty="0"/>
              <a:t>с собой определенное (достаточно большое) </a:t>
            </a:r>
            <a:r>
              <a:rPr lang="ru-RU" dirty="0" smtClean="0"/>
              <a:t>количество меда. </a:t>
            </a:r>
          </a:p>
          <a:p>
            <a:r>
              <a:rPr lang="ru-RU" dirty="0" smtClean="0"/>
              <a:t>Если </a:t>
            </a:r>
            <a:r>
              <a:rPr lang="ru-RU" dirty="0"/>
              <a:t>в улье не хватает меда, то жители начинают </a:t>
            </a:r>
            <a:r>
              <a:rPr lang="ru-RU" dirty="0" smtClean="0"/>
              <a:t>голодать. Во </a:t>
            </a:r>
            <a:r>
              <a:rPr lang="ru-RU" dirty="0"/>
              <a:t>время голодания скорость потери жизненных сил </a:t>
            </a:r>
            <a:r>
              <a:rPr lang="ru-RU" dirty="0" smtClean="0"/>
              <a:t>увеличивается</a:t>
            </a:r>
            <a:r>
              <a:rPr lang="ru-RU" dirty="0"/>
              <a:t>. Работающие пчелы теряют уровень </a:t>
            </a:r>
            <a:r>
              <a:rPr lang="ru-RU" dirty="0" smtClean="0"/>
              <a:t>жизненных сил </a:t>
            </a:r>
            <a:r>
              <a:rPr lang="ru-RU" dirty="0"/>
              <a:t>быстрее. Как только уровень жизненных сил пчелы </a:t>
            </a:r>
            <a:r>
              <a:rPr lang="ru-RU" dirty="0" smtClean="0"/>
              <a:t>становится </a:t>
            </a:r>
            <a:r>
              <a:rPr lang="ru-RU" dirty="0"/>
              <a:t>&lt;=0, пчела погибает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7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192" y="365125"/>
            <a:ext cx="11820808" cy="1325563"/>
          </a:xfrm>
        </p:spPr>
        <p:txBody>
          <a:bodyPr/>
          <a:lstStyle/>
          <a:p>
            <a:r>
              <a:rPr lang="ru-RU" dirty="0" smtClean="0"/>
              <a:t>Модели систем. Муравейник. Пример описания.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Разработать программную систему, моделирующую </a:t>
            </a:r>
            <a:r>
              <a:rPr lang="ru-RU" dirty="0" smtClean="0"/>
              <a:t>жизнь муравейника</a:t>
            </a:r>
            <a:r>
              <a:rPr lang="ru-RU" dirty="0"/>
              <a:t>, основываясь на принципах жизни насекомых </a:t>
            </a:r>
            <a:r>
              <a:rPr lang="ru-RU" dirty="0" smtClean="0"/>
              <a:t>и иерархии </a:t>
            </a:r>
            <a:r>
              <a:rPr lang="ru-RU" dirty="0"/>
              <a:t>особей: личинка, матка, рабочий муравей, </a:t>
            </a:r>
            <a:r>
              <a:rPr lang="ru-RU" dirty="0" smtClean="0"/>
              <a:t>воин. </a:t>
            </a:r>
          </a:p>
          <a:p>
            <a:r>
              <a:rPr lang="ru-RU" dirty="0" smtClean="0"/>
              <a:t>Матка </a:t>
            </a:r>
            <a:r>
              <a:rPr lang="ru-RU" dirty="0"/>
              <a:t>порождает личинки, которые в свою очередь </a:t>
            </a:r>
            <a:r>
              <a:rPr lang="ru-RU" dirty="0" smtClean="0"/>
              <a:t>пре- вращаются </a:t>
            </a:r>
            <a:r>
              <a:rPr lang="ru-RU" dirty="0"/>
              <a:t>в рабочих </a:t>
            </a:r>
            <a:r>
              <a:rPr lang="ru-RU" dirty="0" smtClean="0"/>
              <a:t>муравьев</a:t>
            </a:r>
            <a:r>
              <a:rPr lang="ru-RU" dirty="0"/>
              <a:t>. Матка может породить </a:t>
            </a:r>
            <a:r>
              <a:rPr lang="ru-RU" dirty="0" smtClean="0"/>
              <a:t>новую </a:t>
            </a:r>
            <a:r>
              <a:rPr lang="ru-RU" dirty="0"/>
              <a:t>личинку только при достаточном количестве пищи </a:t>
            </a:r>
            <a:r>
              <a:rPr lang="ru-RU" dirty="0" smtClean="0"/>
              <a:t>и места </a:t>
            </a:r>
            <a:r>
              <a:rPr lang="ru-RU" dirty="0"/>
              <a:t>в </a:t>
            </a:r>
            <a:r>
              <a:rPr lang="ru-RU" dirty="0" smtClean="0"/>
              <a:t>муравейнике. </a:t>
            </a:r>
          </a:p>
          <a:p>
            <a:r>
              <a:rPr lang="ru-RU" dirty="0" smtClean="0"/>
              <a:t>Воины </a:t>
            </a:r>
            <a:r>
              <a:rPr lang="ru-RU" dirty="0"/>
              <a:t>охотятся, добывая еду муравейнику, и </a:t>
            </a:r>
            <a:r>
              <a:rPr lang="ru-RU" dirty="0" smtClean="0"/>
              <a:t>защищают муравейник </a:t>
            </a:r>
            <a:r>
              <a:rPr lang="ru-RU" dirty="0"/>
              <a:t>от опасностей (атак других насекомых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Муравейник </a:t>
            </a:r>
            <a:r>
              <a:rPr lang="ru-RU" dirty="0"/>
              <a:t>строится в виде центральной шахты и </a:t>
            </a:r>
            <a:r>
              <a:rPr lang="ru-RU" dirty="0" smtClean="0"/>
              <a:t>боковых </a:t>
            </a:r>
            <a:r>
              <a:rPr lang="ru-RU" dirty="0"/>
              <a:t>ответвлений. Если длина бокового ответвления </a:t>
            </a:r>
            <a:r>
              <a:rPr lang="ru-RU" dirty="0" smtClean="0"/>
              <a:t>превышает </a:t>
            </a:r>
            <a:r>
              <a:rPr lang="ru-RU" dirty="0"/>
              <a:t>определенные пределы, то должна быть построена </a:t>
            </a:r>
            <a:r>
              <a:rPr lang="ru-RU" dirty="0" smtClean="0"/>
              <a:t>очередная </a:t>
            </a:r>
            <a:r>
              <a:rPr lang="ru-RU" dirty="0"/>
              <a:t>шахта. Строительство боковых тоннелей </a:t>
            </a:r>
            <a:r>
              <a:rPr lang="ru-RU" dirty="0" smtClean="0"/>
              <a:t>процесс, требующий </a:t>
            </a:r>
            <a:r>
              <a:rPr lang="ru-RU" dirty="0"/>
              <a:t>не очень много еды. Данный процесс </a:t>
            </a:r>
            <a:r>
              <a:rPr lang="ru-RU" dirty="0" smtClean="0"/>
              <a:t>занимает много </a:t>
            </a:r>
            <a:r>
              <a:rPr lang="ru-RU" dirty="0"/>
              <a:t>времени. </a:t>
            </a:r>
            <a:endParaRPr lang="ru-RU" dirty="0" smtClean="0"/>
          </a:p>
          <a:p>
            <a:r>
              <a:rPr lang="ru-RU" dirty="0" smtClean="0"/>
              <a:t>На </a:t>
            </a:r>
            <a:r>
              <a:rPr lang="ru-RU" dirty="0"/>
              <a:t>создание нового муравья требуется </a:t>
            </a:r>
            <a:r>
              <a:rPr lang="ru-RU" dirty="0" smtClean="0"/>
              <a:t>много </a:t>
            </a:r>
            <a:r>
              <a:rPr lang="ru-RU" dirty="0"/>
              <a:t>времени и еды. Еда - это насекомые других видов (</a:t>
            </a:r>
            <a:r>
              <a:rPr lang="ru-RU" dirty="0" smtClean="0"/>
              <a:t>несколько </a:t>
            </a:r>
            <a:r>
              <a:rPr lang="ru-RU" dirty="0"/>
              <a:t>разновидностей) отличающихся силой, размерами </a:t>
            </a:r>
            <a:r>
              <a:rPr lang="ru-RU" dirty="0" smtClean="0"/>
              <a:t>и количеством </a:t>
            </a:r>
            <a:r>
              <a:rPr lang="ru-RU" dirty="0"/>
              <a:t>пищи, в которое они могут превратиться, </a:t>
            </a:r>
            <a:r>
              <a:rPr lang="ru-RU" dirty="0" smtClean="0"/>
              <a:t>если будут </a:t>
            </a:r>
            <a:r>
              <a:rPr lang="ru-RU" dirty="0"/>
              <a:t>убиты муравьями. Соответственно и количество </a:t>
            </a:r>
            <a:r>
              <a:rPr lang="ru-RU" dirty="0" smtClean="0"/>
              <a:t>муравьев</a:t>
            </a:r>
            <a:r>
              <a:rPr lang="ru-RU" dirty="0"/>
              <a:t>, необходимых для убийства насекомого и </a:t>
            </a:r>
            <a:r>
              <a:rPr lang="ru-RU" dirty="0" smtClean="0"/>
              <a:t>доставку его </a:t>
            </a:r>
            <a:r>
              <a:rPr lang="ru-RU" dirty="0"/>
              <a:t>в муравейник разнится в зависимости от вида </a:t>
            </a:r>
            <a:r>
              <a:rPr lang="ru-RU" dirty="0" smtClean="0"/>
              <a:t>насекомого</a:t>
            </a:r>
            <a:r>
              <a:rPr lang="ru-RU" dirty="0"/>
              <a:t>. Еда появляется случайным образом в произвольных </a:t>
            </a:r>
            <a:r>
              <a:rPr lang="ru-RU" dirty="0" smtClean="0"/>
              <a:t>точках </a:t>
            </a:r>
            <a:r>
              <a:rPr lang="ru-RU" dirty="0"/>
              <a:t>игрового поля и может самостоятельно перемещаться </a:t>
            </a:r>
            <a:r>
              <a:rPr lang="ru-RU" dirty="0" smtClean="0"/>
              <a:t>по нему</a:t>
            </a:r>
            <a:r>
              <a:rPr lang="ru-RU" dirty="0"/>
              <a:t>, в течение произвольного времени или пока не </a:t>
            </a:r>
            <a:r>
              <a:rPr lang="ru-RU" dirty="0" smtClean="0"/>
              <a:t>будет убита. </a:t>
            </a:r>
          </a:p>
          <a:p>
            <a:r>
              <a:rPr lang="ru-RU" dirty="0" smtClean="0"/>
              <a:t>Поглощение </a:t>
            </a:r>
            <a:r>
              <a:rPr lang="ru-RU" dirty="0"/>
              <a:t>муравьями еды внутри муравейника и вне </a:t>
            </a:r>
            <a:r>
              <a:rPr lang="ru-RU" dirty="0" smtClean="0"/>
              <a:t>его аналогично </a:t>
            </a:r>
            <a:r>
              <a:rPr lang="ru-RU" dirty="0"/>
              <a:t>потреблению пчелами меда в задании про улей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5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 по смыслу заданий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Необходимо выбрать такую задачу, которая бы продемонстрировала</a:t>
            </a:r>
          </a:p>
          <a:p>
            <a:pPr lvl="1"/>
            <a:r>
              <a:rPr lang="ru-RU" dirty="0" smtClean="0"/>
              <a:t>множество разнородных объектов, взаимодействующих друг с другом</a:t>
            </a:r>
          </a:p>
          <a:p>
            <a:pPr lvl="1"/>
            <a:r>
              <a:rPr lang="ru-RU" dirty="0" smtClean="0"/>
              <a:t>как композиционные, так и иерархические связи между классами объектов</a:t>
            </a:r>
          </a:p>
          <a:p>
            <a:r>
              <a:rPr lang="ru-RU" dirty="0" smtClean="0"/>
              <a:t>Идеально подходят различного рода модели сложных систем</a:t>
            </a:r>
          </a:p>
          <a:p>
            <a:pPr lvl="1"/>
            <a:r>
              <a:rPr lang="ru-RU" dirty="0" smtClean="0"/>
              <a:t>Игры – как модель с </a:t>
            </a:r>
            <a:r>
              <a:rPr lang="ru-RU" smtClean="0"/>
              <a:t>интерактивным участником.</a:t>
            </a:r>
            <a:endParaRPr lang="ru-RU" dirty="0" smtClean="0"/>
          </a:p>
          <a:p>
            <a:r>
              <a:rPr lang="ru-RU" dirty="0" smtClean="0"/>
              <a:t>Что НЕ надо делать (из опыта студентов прошлых лет)</a:t>
            </a:r>
          </a:p>
          <a:p>
            <a:pPr lvl="1"/>
            <a:r>
              <a:rPr lang="ru-RU" dirty="0" smtClean="0"/>
              <a:t>Не надо делать скучные бизнес-приложения с банальными </a:t>
            </a:r>
            <a:r>
              <a:rPr lang="en-US" dirty="0" smtClean="0"/>
              <a:t>CRUD-</a:t>
            </a:r>
            <a:r>
              <a:rPr lang="ru-RU" dirty="0" smtClean="0"/>
              <a:t>сценариями – всевозможные БД, реестры, и прочий «кровавый </a:t>
            </a:r>
            <a:r>
              <a:rPr lang="ru-RU" dirty="0" err="1" smtClean="0"/>
              <a:t>энтерпрайз</a:t>
            </a:r>
            <a:r>
              <a:rPr lang="ru-RU" dirty="0" smtClean="0"/>
              <a:t>» вы еще успеете возненавидеть за свою карьеру разработчика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ru-RU" dirty="0" smtClean="0">
                <a:sym typeface="Wingdings" panose="05000000000000000000" pitchFamily="2" charset="2"/>
              </a:rPr>
              <a:t>Не надо делать простые решения, не моделирующие множество объектов (из игр в </a:t>
            </a:r>
            <a:r>
              <a:rPr lang="ru-RU" dirty="0" err="1" smtClean="0">
                <a:sym typeface="Wingdings" panose="05000000000000000000" pitchFamily="2" charset="2"/>
              </a:rPr>
              <a:t>т.ч</a:t>
            </a:r>
            <a:r>
              <a:rPr lang="ru-RU" dirty="0" smtClean="0">
                <a:sym typeface="Wingdings" panose="05000000000000000000" pitchFamily="2" charset="2"/>
              </a:rPr>
              <a:t>., текстовые </a:t>
            </a:r>
            <a:r>
              <a:rPr lang="ru-RU" dirty="0" err="1" smtClean="0">
                <a:sym typeface="Wingdings" panose="05000000000000000000" pitchFamily="2" charset="2"/>
              </a:rPr>
              <a:t>квесты</a:t>
            </a:r>
            <a:r>
              <a:rPr lang="ru-RU" dirty="0" smtClean="0">
                <a:sym typeface="Wingdings" panose="05000000000000000000" pitchFamily="2" charset="2"/>
              </a:rPr>
              <a:t>, игры в стиле «угадай картинку» и прочее непотребство, где ООП не проявляет себя в полной мере)</a:t>
            </a:r>
          </a:p>
          <a:p>
            <a:r>
              <a:rPr lang="ru-RU" dirty="0" smtClean="0">
                <a:sym typeface="Wingdings" panose="05000000000000000000" pitchFamily="2" charset="2"/>
              </a:rPr>
              <a:t>Начинайте продумывать задачу своей мечты уже сегодня, чтобы на следующую лабораторную прийти с пониманием этой задачи.</a:t>
            </a:r>
            <a:endParaRPr lang="ru-R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курса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Курсовое проектирование </a:t>
            </a:r>
          </a:p>
          <a:p>
            <a:pPr lvl="1"/>
            <a:r>
              <a:rPr lang="ru-RU" dirty="0" smtClean="0"/>
              <a:t>Главное событие сезона </a:t>
            </a:r>
            <a:r>
              <a:rPr lang="ru-RU" dirty="0" smtClean="0">
                <a:sym typeface="Wingdings" panose="05000000000000000000" pitchFamily="2" charset="2"/>
              </a:rPr>
              <a:t> </a:t>
            </a:r>
          </a:p>
          <a:p>
            <a:pPr lvl="1"/>
            <a:r>
              <a:rPr lang="ru-RU" dirty="0" smtClean="0">
                <a:sym typeface="Wingdings" panose="05000000000000000000" pitchFamily="2" charset="2"/>
              </a:rPr>
              <a:t>Экзамена нет – КП является главной задачей курса</a:t>
            </a:r>
          </a:p>
          <a:p>
            <a:pPr lvl="1"/>
            <a:r>
              <a:rPr lang="ru-RU" dirty="0" smtClean="0">
                <a:sym typeface="Wingdings" panose="05000000000000000000" pitchFamily="2" charset="2"/>
              </a:rPr>
              <a:t>Полный цикл: </a:t>
            </a:r>
            <a:r>
              <a:rPr lang="en-US" dirty="0" smtClean="0">
                <a:sym typeface="Wingdings" panose="05000000000000000000" pitchFamily="2" charset="2"/>
              </a:rPr>
              <a:t>OOA -&gt; OOD -&gt; OOP</a:t>
            </a:r>
            <a:endParaRPr lang="en-US" dirty="0" smtClean="0"/>
          </a:p>
          <a:p>
            <a:r>
              <a:rPr lang="ru-RU" dirty="0" smtClean="0"/>
              <a:t>Практические занятия</a:t>
            </a:r>
          </a:p>
          <a:p>
            <a:pPr lvl="1"/>
            <a:r>
              <a:rPr lang="ru-RU" dirty="0" smtClean="0"/>
              <a:t>Поддержка работы над КП</a:t>
            </a:r>
          </a:p>
          <a:p>
            <a:pPr lvl="1"/>
            <a:r>
              <a:rPr lang="ru-RU" dirty="0" smtClean="0"/>
              <a:t>«</a:t>
            </a:r>
            <a:r>
              <a:rPr lang="ru-RU" i="1" dirty="0" smtClean="0"/>
              <a:t>Два по цене одного!</a:t>
            </a:r>
            <a:r>
              <a:rPr lang="ru-RU" dirty="0" smtClean="0"/>
              <a:t>» - вовремя сделанные и защищенные ЛР сформируют теоретическую часть ПЗ вашего проекта</a:t>
            </a:r>
          </a:p>
          <a:p>
            <a:r>
              <a:rPr lang="ru-RU" dirty="0" smtClean="0"/>
              <a:t>Лекционный курс</a:t>
            </a:r>
          </a:p>
          <a:p>
            <a:pPr lvl="1"/>
            <a:r>
              <a:rPr lang="ru-RU" dirty="0" smtClean="0"/>
              <a:t>Главная задача – поддержать вас в работе над проектом, особенно в тех стадиях, которые были меньше покрыты первой частью курса (</a:t>
            </a:r>
            <a:r>
              <a:rPr lang="en-US" dirty="0" smtClean="0"/>
              <a:t>OOA </a:t>
            </a:r>
            <a:r>
              <a:rPr lang="ru-RU" dirty="0" smtClean="0"/>
              <a:t>и </a:t>
            </a:r>
            <a:r>
              <a:rPr lang="en-US" dirty="0" smtClean="0"/>
              <a:t>OOD)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982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лекционного курса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Вводная лекция (сегодня). Подробнее о КП.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OOA </a:t>
            </a:r>
            <a:r>
              <a:rPr lang="ru-RU" dirty="0" smtClean="0"/>
              <a:t>и </a:t>
            </a:r>
            <a:r>
              <a:rPr lang="en-US" dirty="0" smtClean="0"/>
              <a:t>OOD </a:t>
            </a:r>
            <a:r>
              <a:rPr lang="ru-RU" dirty="0" smtClean="0"/>
              <a:t>углубленно – на приближенном к КП примере.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Шаблоны. Вводная лекция. Архитектурные ш</a:t>
            </a:r>
            <a:r>
              <a:rPr lang="ru-RU" dirty="0" smtClean="0"/>
              <a:t>аблоны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Порождающие </a:t>
            </a:r>
            <a:r>
              <a:rPr lang="ru-RU" dirty="0" smtClean="0"/>
              <a:t>шаблоны </a:t>
            </a:r>
            <a:r>
              <a:rPr lang="en-US" dirty="0" err="1" smtClean="0"/>
              <a:t>GoF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Структурные </a:t>
            </a:r>
            <a:r>
              <a:rPr lang="ru-RU" dirty="0" smtClean="0"/>
              <a:t>шаблоны </a:t>
            </a:r>
            <a:r>
              <a:rPr lang="en-US" dirty="0" err="1" smtClean="0"/>
              <a:t>GoF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Поведенческие </a:t>
            </a:r>
            <a:r>
              <a:rPr lang="ru-RU" dirty="0" smtClean="0"/>
              <a:t>шаблоны </a:t>
            </a:r>
            <a:r>
              <a:rPr lang="en-US" dirty="0" err="1" smtClean="0"/>
              <a:t>GoF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Углубление в специфику КП. </a:t>
            </a:r>
            <a:r>
              <a:rPr lang="en-US" dirty="0" err="1" smtClean="0"/>
              <a:t>Gamedev</a:t>
            </a:r>
            <a:r>
              <a:rPr lang="en-US" dirty="0" smtClean="0"/>
              <a:t>-specific </a:t>
            </a:r>
            <a:r>
              <a:rPr lang="ru-RU" dirty="0" smtClean="0"/>
              <a:t>шаблоны</a:t>
            </a:r>
            <a:r>
              <a:rPr lang="ru-RU" dirty="0"/>
              <a:t>?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Углубление в специфику КП. Графические </a:t>
            </a:r>
            <a:r>
              <a:rPr lang="ru-RU" dirty="0" err="1" smtClean="0"/>
              <a:t>фреймворки</a:t>
            </a:r>
            <a:r>
              <a:rPr lang="ru-RU" dirty="0" smtClean="0"/>
              <a:t>?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34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КП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789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Цели</a:t>
            </a:r>
          </a:p>
          <a:p>
            <a:pPr lvl="1"/>
            <a:r>
              <a:rPr lang="ru-RU" dirty="0"/>
              <a:t>изучение современного </a:t>
            </a:r>
            <a:r>
              <a:rPr lang="ru-RU" dirty="0" smtClean="0"/>
              <a:t>подхода к </a:t>
            </a:r>
            <a:r>
              <a:rPr lang="ru-RU" dirty="0"/>
              <a:t>программированию на основе объектно-ориентированной </a:t>
            </a:r>
            <a:r>
              <a:rPr lang="ru-RU" dirty="0" smtClean="0"/>
              <a:t>технологии</a:t>
            </a:r>
          </a:p>
          <a:p>
            <a:pPr lvl="1"/>
            <a:r>
              <a:rPr lang="ru-RU" dirty="0" smtClean="0"/>
              <a:t>приобретение </a:t>
            </a:r>
            <a:r>
              <a:rPr lang="ru-RU" dirty="0"/>
              <a:t>навыков написания программ на языке с поддержкой ООП </a:t>
            </a:r>
            <a:r>
              <a:rPr lang="ru-RU" dirty="0" smtClean="0"/>
              <a:t>на </a:t>
            </a:r>
            <a:r>
              <a:rPr lang="ru-RU" dirty="0"/>
              <a:t>примере написания программы согласно варианту </a:t>
            </a:r>
            <a:r>
              <a:rPr lang="ru-RU" dirty="0" smtClean="0"/>
              <a:t>задания.</a:t>
            </a:r>
          </a:p>
          <a:p>
            <a:r>
              <a:rPr lang="ru-RU" dirty="0" smtClean="0"/>
              <a:t>Задачи (обязательная программа)</a:t>
            </a:r>
          </a:p>
          <a:p>
            <a:pPr lvl="1"/>
            <a:r>
              <a:rPr lang="ru-RU" dirty="0"/>
              <a:t>выбор варианта задания и языка реализации, детализация поставки задачи;</a:t>
            </a:r>
          </a:p>
          <a:p>
            <a:pPr lvl="1"/>
            <a:r>
              <a:rPr lang="ru-RU" dirty="0" smtClean="0"/>
              <a:t>абстрагирование</a:t>
            </a:r>
            <a:r>
              <a:rPr lang="ru-RU" dirty="0"/>
              <a:t>, разработка классов и их иерархии;</a:t>
            </a:r>
          </a:p>
          <a:p>
            <a:pPr lvl="1"/>
            <a:r>
              <a:rPr lang="ru-RU" dirty="0" smtClean="0"/>
              <a:t>написание </a:t>
            </a:r>
            <a:r>
              <a:rPr lang="ru-RU" dirty="0"/>
              <a:t>текста (кодирование) разработанных классов на выбранном языке;</a:t>
            </a:r>
          </a:p>
          <a:p>
            <a:pPr lvl="1"/>
            <a:r>
              <a:rPr lang="ru-RU" dirty="0" smtClean="0"/>
              <a:t>разработка </a:t>
            </a:r>
            <a:r>
              <a:rPr lang="ru-RU" dirty="0"/>
              <a:t>тестовых примеров;</a:t>
            </a:r>
          </a:p>
          <a:p>
            <a:pPr lvl="1"/>
            <a:r>
              <a:rPr lang="ru-RU" dirty="0" smtClean="0"/>
              <a:t>тестирование </a:t>
            </a:r>
            <a:r>
              <a:rPr lang="ru-RU" dirty="0"/>
              <a:t>и отладка программы;</a:t>
            </a:r>
          </a:p>
          <a:p>
            <a:pPr lvl="1"/>
            <a:r>
              <a:rPr lang="ru-RU" dirty="0" smtClean="0"/>
              <a:t>разработка </a:t>
            </a:r>
            <a:r>
              <a:rPr lang="ru-RU" dirty="0"/>
              <a:t>программных документов в соответствии с действующими </a:t>
            </a:r>
            <a:r>
              <a:rPr lang="ru-RU" dirty="0" smtClean="0"/>
              <a:t>стандартами.</a:t>
            </a:r>
          </a:p>
          <a:p>
            <a:r>
              <a:rPr lang="ru-RU" i="1" dirty="0" smtClean="0"/>
              <a:t>Дополнительные задачи (не для всех и не обязательные)</a:t>
            </a:r>
          </a:p>
          <a:p>
            <a:pPr lvl="1"/>
            <a:r>
              <a:rPr lang="ru-RU" i="1" dirty="0" smtClean="0"/>
              <a:t>Научиться практической работе с инструментарием управления проектом и исходным кодом.</a:t>
            </a:r>
          </a:p>
        </p:txBody>
      </p:sp>
    </p:spTree>
    <p:extLst>
      <p:ext uri="{BB962C8B-B14F-4D97-AF65-F5344CB8AC3E}">
        <p14:creationId xmlns:p14="http://schemas.microsoft.com/office/powerpoint/2010/main" val="297093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Тематика и варианты заданий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Общая тематика</a:t>
            </a:r>
          </a:p>
          <a:p>
            <a:pPr lvl="1"/>
            <a:r>
              <a:rPr lang="ru-RU" dirty="0" smtClean="0"/>
              <a:t>Моделирование систем со </a:t>
            </a:r>
            <a:r>
              <a:rPr lang="ru-RU" dirty="0"/>
              <a:t>сложным характером взаимодействия значительного </a:t>
            </a:r>
            <a:r>
              <a:rPr lang="ru-RU" dirty="0" smtClean="0"/>
              <a:t>количества </a:t>
            </a:r>
            <a:r>
              <a:rPr lang="ru-RU" dirty="0"/>
              <a:t>элементов.</a:t>
            </a:r>
            <a:endParaRPr lang="ru-RU" dirty="0" smtClean="0"/>
          </a:p>
          <a:p>
            <a:r>
              <a:rPr lang="ru-RU" dirty="0" smtClean="0"/>
              <a:t>4 группы заданий</a:t>
            </a:r>
          </a:p>
          <a:p>
            <a:pPr lvl="1"/>
            <a:r>
              <a:rPr lang="ru-RU" dirty="0" smtClean="0"/>
              <a:t>Спроектировать </a:t>
            </a:r>
            <a:r>
              <a:rPr lang="ru-RU" dirty="0"/>
              <a:t>и разработать модель игры по заданному плану-варианту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Разработать </a:t>
            </a:r>
            <a:r>
              <a:rPr lang="ru-RU" dirty="0"/>
              <a:t>на базе теории </a:t>
            </a:r>
            <a:r>
              <a:rPr lang="ru-RU" dirty="0" smtClean="0"/>
              <a:t>систем массового </a:t>
            </a:r>
            <a:r>
              <a:rPr lang="ru-RU" dirty="0"/>
              <a:t>обслуживания модель по заданному плану-варианту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Разработать </a:t>
            </a:r>
            <a:r>
              <a:rPr lang="ru-RU" dirty="0"/>
              <a:t>систему сбора </a:t>
            </a:r>
            <a:r>
              <a:rPr lang="ru-RU" dirty="0" smtClean="0"/>
              <a:t>статистической </a:t>
            </a:r>
            <a:r>
              <a:rPr lang="ru-RU" dirty="0"/>
              <a:t>информации по заданному плану-варианту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Спроектировать </a:t>
            </a:r>
            <a:r>
              <a:rPr lang="ru-RU" dirty="0"/>
              <a:t>и разработать модель сложной системы по заданному </a:t>
            </a:r>
            <a:r>
              <a:rPr lang="ru-RU" dirty="0" smtClean="0"/>
              <a:t>плану-варианту</a:t>
            </a:r>
          </a:p>
          <a:p>
            <a:r>
              <a:rPr lang="ru-RU" dirty="0" smtClean="0"/>
              <a:t>Возможность </a:t>
            </a:r>
            <a:r>
              <a:rPr lang="ru-RU" dirty="0" err="1" smtClean="0"/>
              <a:t>кастомизации</a:t>
            </a:r>
            <a:r>
              <a:rPr lang="ru-RU" dirty="0" smtClean="0"/>
              <a:t> задания</a:t>
            </a:r>
          </a:p>
          <a:p>
            <a:pPr lvl="1"/>
            <a:r>
              <a:rPr lang="ru-RU" dirty="0" smtClean="0"/>
              <a:t>Возможно </a:t>
            </a:r>
            <a:r>
              <a:rPr lang="ru-RU" dirty="0"/>
              <a:t>дополнение или </a:t>
            </a:r>
            <a:r>
              <a:rPr lang="ru-RU" dirty="0" smtClean="0"/>
              <a:t>незначительное </a:t>
            </a:r>
            <a:r>
              <a:rPr lang="ru-RU" dirty="0"/>
              <a:t>изменение исходных условий постановки задачи в целях более </a:t>
            </a:r>
            <a:r>
              <a:rPr lang="ru-RU" dirty="0" smtClean="0"/>
              <a:t>качественной </a:t>
            </a:r>
            <a:r>
              <a:rPr lang="ru-RU" dirty="0"/>
              <a:t>реализации проекта. </a:t>
            </a:r>
            <a:endParaRPr lang="ru-RU" dirty="0" smtClean="0"/>
          </a:p>
          <a:p>
            <a:pPr lvl="1"/>
            <a:r>
              <a:rPr lang="ru-RU" dirty="0" smtClean="0"/>
              <a:t>По </a:t>
            </a:r>
            <a:r>
              <a:rPr lang="ru-RU" dirty="0"/>
              <a:t>сути задания представляют собой лишь канву тех </a:t>
            </a:r>
            <a:r>
              <a:rPr lang="ru-RU" dirty="0" smtClean="0"/>
              <a:t>или иных </a:t>
            </a:r>
            <a:r>
              <a:rPr lang="ru-RU" dirty="0"/>
              <a:t>описаний поведения одиночных объектов или их групп. </a:t>
            </a:r>
            <a:endParaRPr lang="ru-RU" dirty="0" smtClean="0"/>
          </a:p>
          <a:p>
            <a:pPr lvl="1"/>
            <a:r>
              <a:rPr lang="ru-RU" dirty="0" smtClean="0"/>
              <a:t>Внесение изменений </a:t>
            </a:r>
            <a:r>
              <a:rPr lang="ru-RU" b="1" dirty="0" smtClean="0"/>
              <a:t>согласовывается </a:t>
            </a:r>
            <a:r>
              <a:rPr lang="ru-RU" b="1" dirty="0"/>
              <a:t>с преподавателем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КП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7393"/>
            <a:ext cx="10515600" cy="4801513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КП может выполняться</a:t>
            </a:r>
          </a:p>
          <a:p>
            <a:pPr lvl="1"/>
            <a:r>
              <a:rPr lang="ru-RU" dirty="0" smtClean="0"/>
              <a:t>индивидуально </a:t>
            </a:r>
          </a:p>
          <a:p>
            <a:pPr lvl="1"/>
            <a:r>
              <a:rPr lang="ru-RU" dirty="0" smtClean="0"/>
              <a:t>группой </a:t>
            </a:r>
            <a:r>
              <a:rPr lang="ru-RU" dirty="0"/>
              <a:t>студентов </a:t>
            </a:r>
            <a:r>
              <a:rPr lang="ru-RU" dirty="0" smtClean="0"/>
              <a:t>2-3 </a:t>
            </a:r>
            <a:r>
              <a:rPr lang="ru-RU" dirty="0"/>
              <a:t>человека, в зависимости от сложности </a:t>
            </a:r>
            <a:r>
              <a:rPr lang="ru-RU" dirty="0" smtClean="0"/>
              <a:t>задания – в </a:t>
            </a:r>
            <a:r>
              <a:rPr lang="ru-RU" b="1" dirty="0" smtClean="0"/>
              <a:t>этом случае необходимо согласование с преподавателем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Язык программирования – на выбор</a:t>
            </a:r>
          </a:p>
          <a:p>
            <a:pPr lvl="1"/>
            <a:r>
              <a:rPr lang="ru-RU" dirty="0" smtClean="0"/>
              <a:t>Ограничивается </a:t>
            </a:r>
            <a:r>
              <a:rPr lang="ru-RU" dirty="0"/>
              <a:t>требованием </a:t>
            </a:r>
            <a:r>
              <a:rPr lang="ru-RU" b="1" dirty="0"/>
              <a:t>абсолютно полной </a:t>
            </a:r>
            <a:r>
              <a:rPr lang="ru-RU" dirty="0"/>
              <a:t>поддержки возможностей </a:t>
            </a:r>
            <a:r>
              <a:rPr lang="ru-RU" dirty="0" smtClean="0"/>
              <a:t>объектного подхода (</a:t>
            </a:r>
            <a:r>
              <a:rPr lang="en-US" dirty="0" smtClean="0"/>
              <a:t>JS </a:t>
            </a:r>
            <a:r>
              <a:rPr lang="ru-RU" dirty="0" smtClean="0"/>
              <a:t>не годится, например).</a:t>
            </a:r>
          </a:p>
          <a:p>
            <a:pPr lvl="1"/>
            <a:r>
              <a:rPr lang="ru-RU" dirty="0" smtClean="0"/>
              <a:t>Рекомендуется </a:t>
            </a:r>
            <a:r>
              <a:rPr lang="en-US" dirty="0" smtClean="0"/>
              <a:t>C++, C#, Java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К защите КП подготовить:</a:t>
            </a:r>
          </a:p>
          <a:p>
            <a:pPr lvl="1"/>
            <a:r>
              <a:rPr lang="ru-RU" dirty="0"/>
              <a:t>программу;</a:t>
            </a:r>
          </a:p>
          <a:p>
            <a:pPr lvl="1"/>
            <a:r>
              <a:rPr lang="ru-RU" dirty="0" smtClean="0"/>
              <a:t>пояснительную </a:t>
            </a:r>
            <a:r>
              <a:rPr lang="ru-RU" dirty="0"/>
              <a:t>записку (ПЗ);</a:t>
            </a:r>
          </a:p>
          <a:p>
            <a:pPr lvl="1"/>
            <a:r>
              <a:rPr lang="ru-RU" dirty="0" smtClean="0"/>
              <a:t>графические материалы (слайды)?</a:t>
            </a:r>
          </a:p>
          <a:p>
            <a:pPr lvl="1"/>
            <a:r>
              <a:rPr lang="ru-RU" i="1" dirty="0" smtClean="0"/>
              <a:t>(дополнительно) </a:t>
            </a:r>
            <a:r>
              <a:rPr lang="ru-RU" i="1" dirty="0" err="1" smtClean="0"/>
              <a:t>репозиторий</a:t>
            </a:r>
            <a:r>
              <a:rPr lang="ru-RU" i="1" dirty="0" smtClean="0"/>
              <a:t> исходного кода и </a:t>
            </a:r>
            <a:r>
              <a:rPr lang="ru-RU" i="1" dirty="0" smtClean="0"/>
              <a:t>рабочие задачи в </a:t>
            </a:r>
            <a:r>
              <a:rPr lang="ru-RU" i="1" dirty="0" err="1" smtClean="0"/>
              <a:t>таск-трекере</a:t>
            </a:r>
            <a:endParaRPr lang="ru-RU" i="1" dirty="0" smtClean="0"/>
          </a:p>
          <a:p>
            <a:r>
              <a:rPr lang="ru-RU" dirty="0" smtClean="0"/>
              <a:t>Критерии оценки</a:t>
            </a:r>
          </a:p>
          <a:p>
            <a:pPr lvl="1"/>
            <a:r>
              <a:rPr lang="ru-RU" dirty="0" smtClean="0"/>
              <a:t>В первую очередь оценивается применение ОО-подхода – модели и код</a:t>
            </a:r>
          </a:p>
          <a:p>
            <a:pPr lvl="1"/>
            <a:r>
              <a:rPr lang="ru-RU" dirty="0" smtClean="0"/>
              <a:t>Внешняя красота: графика/музыка (для игр) и прочий </a:t>
            </a:r>
            <a:r>
              <a:rPr lang="en-US" dirty="0" smtClean="0"/>
              <a:t>UI/UX </a:t>
            </a:r>
            <a:r>
              <a:rPr lang="ru-RU" dirty="0" smtClean="0"/>
              <a:t>вторичны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6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выполнения КП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Этапы работы над КП:</a:t>
            </a:r>
            <a:endParaRPr lang="ru-RU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Постановка задачи.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ООА</a:t>
            </a:r>
            <a:r>
              <a:rPr lang="ru-RU" i="1" dirty="0" smtClean="0"/>
              <a:t>. </a:t>
            </a:r>
            <a:r>
              <a:rPr lang="ru-RU" dirty="0" smtClean="0"/>
              <a:t>Описание объектов предметной области, </a:t>
            </a:r>
            <a:r>
              <a:rPr lang="ru-RU" dirty="0"/>
              <a:t>классов и их </a:t>
            </a:r>
            <a:r>
              <a:rPr lang="ru-RU" dirty="0" smtClean="0"/>
              <a:t>атрибутов</a:t>
            </a:r>
            <a:r>
              <a:rPr lang="ru-RU" dirty="0"/>
              <a:t>. </a:t>
            </a:r>
            <a:r>
              <a:rPr lang="ru-RU" dirty="0" smtClean="0"/>
              <a:t>Построение жизненного </a:t>
            </a:r>
            <a:r>
              <a:rPr lang="ru-RU" dirty="0"/>
              <a:t>цикла системы (программы и </a:t>
            </a:r>
            <a:r>
              <a:rPr lang="ru-RU" dirty="0" smtClean="0"/>
              <a:t>объектов)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ОО</a:t>
            </a:r>
            <a:r>
              <a:rPr lang="en-US" dirty="0" smtClean="0"/>
              <a:t>D</a:t>
            </a:r>
            <a:r>
              <a:rPr lang="ru-RU" i="1" dirty="0" smtClean="0"/>
              <a:t>. </a:t>
            </a:r>
            <a:r>
              <a:rPr lang="ru-RU" dirty="0"/>
              <a:t>Разработка иерархии </a:t>
            </a:r>
            <a:r>
              <a:rPr lang="ru-RU" dirty="0" smtClean="0"/>
              <a:t>классов в </a:t>
            </a:r>
            <a:r>
              <a:rPr lang="ru-RU" dirty="0"/>
              <a:t>терминах программной среды.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ОО</a:t>
            </a:r>
            <a:r>
              <a:rPr lang="en-US" dirty="0" smtClean="0"/>
              <a:t>P. </a:t>
            </a:r>
            <a:r>
              <a:rPr lang="ru-RU" dirty="0" smtClean="0"/>
              <a:t>Реализация системы.</a:t>
            </a:r>
            <a:endParaRPr lang="ru-RU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Тех. Документация. Пользовательский </a:t>
            </a:r>
            <a:r>
              <a:rPr lang="ru-RU" dirty="0"/>
              <a:t>интерфейс, описание работы программы.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Анализ качества разработанной системы. </a:t>
            </a:r>
            <a:r>
              <a:rPr lang="ru-RU" dirty="0"/>
              <a:t>Критерии качества </a:t>
            </a:r>
            <a:r>
              <a:rPr lang="ru-RU" dirty="0" smtClean="0"/>
              <a:t>и тестовые сценарии. </a:t>
            </a:r>
          </a:p>
          <a:p>
            <a:r>
              <a:rPr lang="ru-RU" dirty="0" smtClean="0"/>
              <a:t>Часть этапов итеративна</a:t>
            </a:r>
          </a:p>
          <a:p>
            <a:pPr lvl="1"/>
            <a:r>
              <a:rPr lang="ru-RU" dirty="0" smtClean="0"/>
              <a:t>в календарном плане для таких пунктов отражается время первой итерации</a:t>
            </a:r>
            <a:endParaRPr lang="ru-RU" dirty="0"/>
          </a:p>
          <a:p>
            <a:r>
              <a:rPr lang="ru-RU" dirty="0"/>
              <a:t>Во время защиты </a:t>
            </a:r>
            <a:r>
              <a:rPr lang="ru-RU" dirty="0" smtClean="0"/>
              <a:t>КП </a:t>
            </a:r>
            <a:r>
              <a:rPr lang="ru-RU" dirty="0"/>
              <a:t>студент должен </a:t>
            </a:r>
            <a:endParaRPr lang="ru-RU" dirty="0" smtClean="0"/>
          </a:p>
          <a:p>
            <a:pPr lvl="1"/>
            <a:r>
              <a:rPr lang="ru-RU" dirty="0" smtClean="0"/>
              <a:t>сделать </a:t>
            </a:r>
            <a:r>
              <a:rPr lang="ru-RU" dirty="0"/>
              <a:t>доклад, </a:t>
            </a:r>
            <a:endParaRPr lang="ru-RU" dirty="0" smtClean="0"/>
          </a:p>
          <a:p>
            <a:pPr lvl="1"/>
            <a:r>
              <a:rPr lang="ru-RU" dirty="0" smtClean="0"/>
              <a:t>продемонстрировать </a:t>
            </a:r>
            <a:r>
              <a:rPr lang="ru-RU" dirty="0"/>
              <a:t>работу программы на персональном компьютере, </a:t>
            </a:r>
            <a:endParaRPr lang="ru-RU" dirty="0" smtClean="0"/>
          </a:p>
          <a:p>
            <a:pPr lvl="1"/>
            <a:r>
              <a:rPr lang="ru-RU" dirty="0" smtClean="0"/>
              <a:t>ответить </a:t>
            </a:r>
            <a:r>
              <a:rPr lang="ru-RU" dirty="0"/>
              <a:t>на </a:t>
            </a:r>
            <a:r>
              <a:rPr lang="ru-RU" dirty="0" smtClean="0"/>
              <a:t>вопросы, относящиеся </a:t>
            </a:r>
            <a:r>
              <a:rPr lang="ru-RU" dirty="0"/>
              <a:t>как к работе программы, так и к основным теоретическим </a:t>
            </a:r>
            <a:r>
              <a:rPr lang="ru-RU" dirty="0" smtClean="0"/>
              <a:t>положениям </a:t>
            </a:r>
            <a:r>
              <a:rPr lang="ru-RU" dirty="0"/>
              <a:t>дисциплины ООП.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6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постановки задачи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Определение требований к разрабатываемой системе</a:t>
            </a:r>
          </a:p>
          <a:p>
            <a:pPr lvl="1"/>
            <a:r>
              <a:rPr lang="ru-RU" dirty="0" smtClean="0"/>
              <a:t>Функциональные требования (высокоуровневая постановка задачи)</a:t>
            </a:r>
          </a:p>
          <a:p>
            <a:pPr lvl="2"/>
            <a:r>
              <a:rPr lang="ru-RU" dirty="0" smtClean="0"/>
              <a:t>Цель разработки, смысл системы.</a:t>
            </a:r>
          </a:p>
          <a:p>
            <a:pPr lvl="2"/>
            <a:r>
              <a:rPr lang="ru-RU" dirty="0" smtClean="0"/>
              <a:t>Основные функции системы и ее жизненный цикл. </a:t>
            </a:r>
          </a:p>
          <a:p>
            <a:pPr lvl="2"/>
            <a:r>
              <a:rPr lang="ru-RU" dirty="0" smtClean="0"/>
              <a:t>Общее описание моделируемой предметной области.</a:t>
            </a:r>
          </a:p>
          <a:p>
            <a:pPr lvl="2"/>
            <a:r>
              <a:rPr lang="ru-RU" dirty="0" smtClean="0"/>
              <a:t>Основные варианты использования системы.</a:t>
            </a:r>
          </a:p>
          <a:p>
            <a:pPr lvl="1"/>
            <a:r>
              <a:rPr lang="ru-RU" dirty="0" smtClean="0"/>
              <a:t>Определение требований к платформе и программно-аппаратным ресурсам приложения</a:t>
            </a:r>
          </a:p>
          <a:p>
            <a:pPr lvl="2"/>
            <a:r>
              <a:rPr lang="ru-RU" dirty="0" smtClean="0"/>
              <a:t>Выбор языка программирования и сопутствующего инструментария</a:t>
            </a:r>
          </a:p>
          <a:p>
            <a:r>
              <a:rPr lang="ru-RU" dirty="0" smtClean="0"/>
              <a:t>Согласование с преподавателем и документирование принятых решений</a:t>
            </a:r>
          </a:p>
          <a:p>
            <a:pPr lvl="1"/>
            <a:r>
              <a:rPr lang="ru-RU" dirty="0" smtClean="0"/>
              <a:t>Требования к системе</a:t>
            </a:r>
          </a:p>
          <a:p>
            <a:pPr lvl="1"/>
            <a:r>
              <a:rPr lang="ru-RU" dirty="0" smtClean="0"/>
              <a:t>Календарный план реализации</a:t>
            </a:r>
          </a:p>
          <a:p>
            <a:pPr lvl="1"/>
            <a:endParaRPr lang="ru-RU" dirty="0" smtClean="0"/>
          </a:p>
          <a:p>
            <a:pPr lvl="2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484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3639</Words>
  <Application>Microsoft Office PowerPoint</Application>
  <PresentationFormat>Широкоэкранный</PresentationFormat>
  <Paragraphs>268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Тема Office</vt:lpstr>
      <vt:lpstr>Объектно-ориентированное программирование</vt:lpstr>
      <vt:lpstr>Наше состояние и направление движения</vt:lpstr>
      <vt:lpstr>План курса</vt:lpstr>
      <vt:lpstr>План лекционного курса</vt:lpstr>
      <vt:lpstr>Цели и задачи КП</vt:lpstr>
      <vt:lpstr>Тематика и варианты заданий</vt:lpstr>
      <vt:lpstr>Требования к КП</vt:lpstr>
      <vt:lpstr>Порядок выполнения КП</vt:lpstr>
      <vt:lpstr>Этап постановки задачи</vt:lpstr>
      <vt:lpstr>Этап OOA</vt:lpstr>
      <vt:lpstr>Этап OOD</vt:lpstr>
      <vt:lpstr>ООP. Реализация системы.</vt:lpstr>
      <vt:lpstr>Этап подготовки документации </vt:lpstr>
      <vt:lpstr>Этап анализа качества</vt:lpstr>
      <vt:lpstr>Дополнительные задачи</vt:lpstr>
      <vt:lpstr>Варианты заданий</vt:lpstr>
      <vt:lpstr>Игры. Стратегия. Пример описания.</vt:lpstr>
      <vt:lpstr>Игры. Шутер. Пример описания.</vt:lpstr>
      <vt:lpstr>Игры. Головоломка. Пример описания.</vt:lpstr>
      <vt:lpstr>СМО. Почтовые сервера. Пример описания.</vt:lpstr>
      <vt:lpstr>СМО. Маршрутное такси. Пример описания.</vt:lpstr>
      <vt:lpstr>Мониторинг погоды. Пример описания.</vt:lpstr>
      <vt:lpstr>Компьютерные сети. Пример описания.</vt:lpstr>
      <vt:lpstr>Модели систем. Океан. Пример описания.</vt:lpstr>
      <vt:lpstr>Модели систем. Улей. Пример описания.</vt:lpstr>
      <vt:lpstr>Модели систем. Муравейник. Пример описания.</vt:lpstr>
      <vt:lpstr>Итого по смыслу заданий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</dc:title>
  <dc:creator>Vsevolod Pelipas</dc:creator>
  <cp:lastModifiedBy>Vsevolod Pelipas</cp:lastModifiedBy>
  <cp:revision>60</cp:revision>
  <dcterms:created xsi:type="dcterms:W3CDTF">2018-02-11T09:02:22Z</dcterms:created>
  <dcterms:modified xsi:type="dcterms:W3CDTF">2018-02-11T12:57:39Z</dcterms:modified>
</cp:coreProperties>
</file>