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3" r:id="rId10"/>
    <p:sldId id="269" r:id="rId11"/>
    <p:sldId id="270" r:id="rId12"/>
    <p:sldId id="264" r:id="rId13"/>
    <p:sldId id="271" r:id="rId14"/>
    <p:sldId id="272" r:id="rId15"/>
    <p:sldId id="273" r:id="rId16"/>
    <p:sldId id="274" r:id="rId17"/>
    <p:sldId id="286" r:id="rId18"/>
    <p:sldId id="298" r:id="rId19"/>
    <p:sldId id="299" r:id="rId20"/>
    <p:sldId id="301" r:id="rId21"/>
    <p:sldId id="300" r:id="rId22"/>
    <p:sldId id="276" r:id="rId23"/>
    <p:sldId id="288" r:id="rId24"/>
    <p:sldId id="303" r:id="rId25"/>
    <p:sldId id="275" r:id="rId26"/>
    <p:sldId id="287" r:id="rId27"/>
    <p:sldId id="302" r:id="rId28"/>
    <p:sldId id="279" r:id="rId29"/>
    <p:sldId id="291" r:id="rId30"/>
    <p:sldId id="308" r:id="rId31"/>
    <p:sldId id="278" r:id="rId32"/>
    <p:sldId id="290" r:id="rId33"/>
    <p:sldId id="306" r:id="rId34"/>
    <p:sldId id="307" r:id="rId35"/>
    <p:sldId id="277" r:id="rId36"/>
    <p:sldId id="289" r:id="rId37"/>
    <p:sldId id="304" r:id="rId38"/>
    <p:sldId id="281" r:id="rId39"/>
    <p:sldId id="293" r:id="rId40"/>
    <p:sldId id="309" r:id="rId41"/>
    <p:sldId id="316" r:id="rId42"/>
    <p:sldId id="310" r:id="rId43"/>
    <p:sldId id="282" r:id="rId44"/>
    <p:sldId id="294" r:id="rId45"/>
    <p:sldId id="311" r:id="rId46"/>
    <p:sldId id="283" r:id="rId47"/>
    <p:sldId id="295" r:id="rId48"/>
    <p:sldId id="312" r:id="rId49"/>
    <p:sldId id="284" r:id="rId50"/>
    <p:sldId id="315" r:id="rId51"/>
    <p:sldId id="314" r:id="rId52"/>
    <p:sldId id="313" r:id="rId53"/>
    <p:sldId id="28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6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9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9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0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7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C56EEDE-4904-4115-AA51-BF3DD46A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предыдущих лекциях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E2D5C8E-12B2-46E3-B8F2-0FD94F4F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Паттерны поведения</a:t>
            </a:r>
            <a:endParaRPr lang="ru-RU" b="1" dirty="0"/>
          </a:p>
          <a:p>
            <a:pPr lvl="1"/>
            <a:r>
              <a:rPr lang="ru-RU" b="1" dirty="0"/>
              <a:t>Шаблонный метод (</a:t>
            </a:r>
            <a:r>
              <a:rPr lang="en-US" b="1" dirty="0"/>
              <a:t>Template Method)</a:t>
            </a:r>
            <a:r>
              <a:rPr lang="ru-RU" dirty="0"/>
              <a:t> – пошаговое определение алгоритма в подклассах;</a:t>
            </a:r>
            <a:endParaRPr lang="en-US" dirty="0"/>
          </a:p>
          <a:p>
            <a:pPr lvl="1"/>
            <a:r>
              <a:rPr lang="ru-RU" b="1" dirty="0"/>
              <a:t>Интерпретатор (</a:t>
            </a:r>
            <a:r>
              <a:rPr lang="en-US" b="1" dirty="0"/>
              <a:t>Interpreter)</a:t>
            </a:r>
            <a:r>
              <a:rPr lang="ru-RU" dirty="0"/>
              <a:t> – реализует грамматику языка в виде иерархии классов и реализует интерпретатор как последовательность операций над этими классами;</a:t>
            </a:r>
            <a:endParaRPr lang="en-US" dirty="0"/>
          </a:p>
          <a:p>
            <a:pPr lvl="1"/>
            <a:r>
              <a:rPr lang="ru-RU" b="1" dirty="0"/>
              <a:t>Итератор (</a:t>
            </a:r>
            <a:r>
              <a:rPr lang="en-US" b="1" dirty="0"/>
              <a:t>Iterator)</a:t>
            </a:r>
            <a:r>
              <a:rPr lang="ru-RU" dirty="0"/>
              <a:t> – абстрагирует перебор объектов в контейнере;</a:t>
            </a:r>
            <a:endParaRPr lang="en-US" dirty="0"/>
          </a:p>
          <a:p>
            <a:pPr lvl="1"/>
            <a:r>
              <a:rPr lang="ru-RU" b="1" dirty="0"/>
              <a:t>Наблюдатель (</a:t>
            </a:r>
            <a:r>
              <a:rPr lang="en-US" b="1" dirty="0"/>
              <a:t>Observer)</a:t>
            </a:r>
            <a:r>
              <a:rPr lang="ru-RU" dirty="0"/>
              <a:t> – управляет зависимостями между объектами через события.</a:t>
            </a:r>
            <a:endParaRPr lang="en-US" dirty="0"/>
          </a:p>
          <a:p>
            <a:pPr lvl="1"/>
            <a:r>
              <a:rPr lang="ru-RU" b="1" dirty="0"/>
              <a:t>Цепочка обязанностей (</a:t>
            </a:r>
            <a:r>
              <a:rPr lang="en-US" b="1" dirty="0"/>
              <a:t>Chain of Responsibility)</a:t>
            </a:r>
            <a:r>
              <a:rPr lang="en-US" dirty="0"/>
              <a:t> – </a:t>
            </a:r>
            <a:r>
              <a:rPr lang="ru-RU" dirty="0"/>
              <a:t>уменьшает степень связанности классов, посылая запросы не напрямую, а по цепочке кандидатов;</a:t>
            </a:r>
            <a:endParaRPr lang="en-US" dirty="0"/>
          </a:p>
          <a:p>
            <a:pPr lvl="1"/>
            <a:r>
              <a:rPr lang="ru-RU" b="1" dirty="0"/>
              <a:t>Посредник (</a:t>
            </a:r>
            <a:r>
              <a:rPr lang="en-US" b="1" dirty="0"/>
              <a:t>Mediator)</a:t>
            </a:r>
            <a:r>
              <a:rPr lang="ru-RU" dirty="0"/>
              <a:t> – уменьшает связанность классов через косвенные ссылки;</a:t>
            </a:r>
            <a:endParaRPr lang="en-US" dirty="0"/>
          </a:p>
          <a:p>
            <a:pPr lvl="1"/>
            <a:r>
              <a:rPr lang="ru-RU" b="1" dirty="0"/>
              <a:t>Команда (</a:t>
            </a:r>
            <a:r>
              <a:rPr lang="en-US" b="1" dirty="0"/>
              <a:t>Command)</a:t>
            </a:r>
            <a:r>
              <a:rPr lang="ru-RU" dirty="0"/>
              <a:t> – инкапсулирует запрос в виде объекта, который можно передавать, хранить и т.п.;</a:t>
            </a:r>
            <a:endParaRPr lang="en-US" dirty="0"/>
          </a:p>
          <a:p>
            <a:pPr lvl="1"/>
            <a:r>
              <a:rPr lang="ru-RU" b="1" dirty="0"/>
              <a:t>Состояние </a:t>
            </a:r>
            <a:r>
              <a:rPr lang="en-US" b="1" dirty="0"/>
              <a:t>(State</a:t>
            </a:r>
            <a:r>
              <a:rPr lang="ru-RU" b="1" dirty="0"/>
              <a:t>)</a:t>
            </a:r>
            <a:r>
              <a:rPr lang="ru-RU" dirty="0"/>
              <a:t> - инкапсулирует состояние объекта так, что его изменение меняет поведение;</a:t>
            </a:r>
          </a:p>
          <a:p>
            <a:pPr lvl="1"/>
            <a:r>
              <a:rPr lang="ru-RU" b="1" dirty="0"/>
              <a:t>Стратегия (</a:t>
            </a:r>
            <a:r>
              <a:rPr lang="en-US" b="1" dirty="0"/>
              <a:t>Strategy)</a:t>
            </a:r>
            <a:r>
              <a:rPr lang="ru-RU" dirty="0"/>
              <a:t> – инкапсулирует алгоритм объекта, обеспечивая его хранение и замену;</a:t>
            </a:r>
            <a:endParaRPr lang="en-US" dirty="0"/>
          </a:p>
          <a:p>
            <a:pPr lvl="1"/>
            <a:r>
              <a:rPr lang="ru-RU" b="1" dirty="0"/>
              <a:t>Хранитель (</a:t>
            </a:r>
            <a:r>
              <a:rPr lang="en-US" b="1" dirty="0"/>
              <a:t>Memento)</a:t>
            </a:r>
            <a:r>
              <a:rPr lang="ru-RU" b="1" dirty="0"/>
              <a:t> </a:t>
            </a:r>
            <a:r>
              <a:rPr lang="ru-RU" dirty="0"/>
              <a:t>– выносит во внешний объект внутренне состояние объекта;</a:t>
            </a:r>
            <a:endParaRPr lang="en-US" dirty="0"/>
          </a:p>
          <a:p>
            <a:pPr lvl="1"/>
            <a:r>
              <a:rPr lang="ru-RU" b="1" dirty="0"/>
              <a:t>Посетитель (</a:t>
            </a:r>
            <a:r>
              <a:rPr lang="en-US" b="1" dirty="0"/>
              <a:t>Visitor)</a:t>
            </a:r>
            <a:r>
              <a:rPr lang="ru-RU" dirty="0"/>
              <a:t> – инкапсулирует поведение, которое иначе пришлось бы распределять между классами;</a:t>
            </a:r>
          </a:p>
        </p:txBody>
      </p:sp>
    </p:spTree>
    <p:extLst>
      <p:ext uri="{BB962C8B-B14F-4D97-AF65-F5344CB8AC3E}">
        <p14:creationId xmlns:p14="http://schemas.microsoft.com/office/powerpoint/2010/main" val="25773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Многоярусная архитектура (</a:t>
            </a:r>
            <a:r>
              <a:rPr lang="en-US" dirty="0"/>
              <a:t>Multi-tier)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Ярус – группа компонентов ПО, отображается блоком</a:t>
            </a:r>
          </a:p>
          <a:p>
            <a:r>
              <a:rPr lang="ru-RU" dirty="0" smtClean="0"/>
              <a:t>Отношения</a:t>
            </a:r>
          </a:p>
          <a:p>
            <a:pPr lvl="1"/>
            <a:r>
              <a:rPr lang="ru-RU" dirty="0" smtClean="0"/>
              <a:t>«Является частью» - группировка компонентов по слоям</a:t>
            </a:r>
          </a:p>
          <a:p>
            <a:pPr lvl="1"/>
            <a:r>
              <a:rPr lang="ru-RU" dirty="0" smtClean="0"/>
              <a:t>«Связывается с» - связи между ярусами</a:t>
            </a:r>
          </a:p>
          <a:p>
            <a:pPr lvl="1"/>
            <a:r>
              <a:rPr lang="ru-RU" dirty="0" smtClean="0"/>
              <a:t>«Размещается на» - размещение ярусов на оборудовании</a:t>
            </a:r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Каждый компонент принадлежит одному ярусу</a:t>
            </a:r>
          </a:p>
          <a:p>
            <a:r>
              <a:rPr lang="ru-RU" dirty="0" smtClean="0"/>
              <a:t>Трудности</a:t>
            </a:r>
          </a:p>
          <a:p>
            <a:pPr lvl="1"/>
            <a:r>
              <a:rPr lang="ru-RU" dirty="0" smtClean="0"/>
              <a:t>Рост сложности проектирования и реализации.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6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Многоярусная архитектура (</a:t>
            </a:r>
            <a:r>
              <a:rPr lang="en-US" dirty="0"/>
              <a:t>Multi-tier)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0" y="2212275"/>
            <a:ext cx="8748770" cy="3257096"/>
          </a:xfrm>
        </p:spPr>
      </p:pic>
    </p:spTree>
    <p:extLst>
      <p:ext uri="{BB962C8B-B14F-4D97-AF65-F5344CB8AC3E}">
        <p14:creationId xmlns:p14="http://schemas.microsoft.com/office/powerpoint/2010/main" val="3349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  <a:r>
              <a:rPr lang="ru-RU" dirty="0"/>
              <a:t> (Распределение-Свёртка)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en-US" dirty="0" smtClean="0"/>
              <a:t>Big Data - </a:t>
            </a:r>
            <a:r>
              <a:rPr lang="ru-RU" dirty="0" smtClean="0"/>
              <a:t>необходимость быстро анализировать огромные объемы информации – </a:t>
            </a:r>
            <a:r>
              <a:rPr lang="ru-RU" dirty="0" err="1" smtClean="0"/>
              <a:t>логи</a:t>
            </a:r>
            <a:r>
              <a:rPr lang="ru-RU" dirty="0" smtClean="0"/>
              <a:t> общения в </a:t>
            </a:r>
            <a:r>
              <a:rPr lang="ru-RU" dirty="0" err="1" smtClean="0"/>
              <a:t>соцсетсях</a:t>
            </a:r>
            <a:r>
              <a:rPr lang="ru-RU" dirty="0" smtClean="0"/>
              <a:t>, индексация веб-ресурсов поисковиками и т.п.</a:t>
            </a:r>
            <a:endParaRPr lang="ru-RU" dirty="0"/>
          </a:p>
          <a:p>
            <a:r>
              <a:rPr lang="ru-RU" dirty="0" smtClean="0"/>
              <a:t>Задача</a:t>
            </a:r>
            <a:endParaRPr lang="ru-RU" dirty="0"/>
          </a:p>
          <a:p>
            <a:pPr lvl="1"/>
            <a:r>
              <a:rPr lang="ru-RU" dirty="0"/>
              <a:t>Как эффективно </a:t>
            </a:r>
            <a:r>
              <a:rPr lang="ru-RU" dirty="0" smtClean="0"/>
              <a:t>производить обработку огромных объемов данных (т.е. объемов, которые нереально обработать на одном узле)?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Использовать множество узлов, и движок, умеющий распределять и обрабатывать данные на этих узлах.</a:t>
            </a:r>
          </a:p>
          <a:p>
            <a:pPr lvl="1"/>
            <a:r>
              <a:rPr lang="ru-RU" dirty="0" smtClean="0"/>
              <a:t>Две функции создаются для каждого случая индивидуально:</a:t>
            </a:r>
          </a:p>
          <a:p>
            <a:pPr lvl="2"/>
            <a:r>
              <a:rPr lang="en-US" dirty="0" smtClean="0"/>
              <a:t>Map (</a:t>
            </a:r>
            <a:r>
              <a:rPr lang="ru-RU" dirty="0" smtClean="0"/>
              <a:t>распределение) – выбирает из набора интересующие данные и формирует по ним пары «ключ-значение» для последующего анализа</a:t>
            </a:r>
          </a:p>
          <a:p>
            <a:pPr lvl="2"/>
            <a:r>
              <a:rPr lang="en-US" dirty="0" smtClean="0"/>
              <a:t>Reduce (</a:t>
            </a:r>
            <a:r>
              <a:rPr lang="ru-RU" dirty="0" smtClean="0"/>
              <a:t>свертка) – принимает </a:t>
            </a:r>
            <a:r>
              <a:rPr lang="ru-RU" dirty="0"/>
              <a:t>пары «ключ-значение» </a:t>
            </a:r>
            <a:r>
              <a:rPr lang="ru-RU" dirty="0" smtClean="0"/>
              <a:t>и анализирует (агрегирует) 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5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r>
              <a:rPr lang="ru-RU" dirty="0" smtClean="0"/>
              <a:t> пример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0453"/>
            <a:ext cx="7886700" cy="3661682"/>
          </a:xfrm>
        </p:spPr>
      </p:pic>
    </p:spTree>
    <p:extLst>
      <p:ext uri="{BB962C8B-B14F-4D97-AF65-F5344CB8AC3E}">
        <p14:creationId xmlns:p14="http://schemas.microsoft.com/office/powerpoint/2010/main" val="26818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Фреймворк для анализа больших объемов данных – можно рассматривать как частный случай </a:t>
            </a:r>
            <a:r>
              <a:rPr lang="en-US" dirty="0" smtClean="0"/>
              <a:t>ETL (Extraction, Transformation and Loading) </a:t>
            </a:r>
            <a:r>
              <a:rPr lang="ru-RU" dirty="0" smtClean="0"/>
              <a:t>системы</a:t>
            </a:r>
            <a:endParaRPr lang="en-US" dirty="0" smtClean="0"/>
          </a:p>
          <a:p>
            <a:pPr lvl="1"/>
            <a:r>
              <a:rPr lang="en-US" dirty="0" smtClean="0"/>
              <a:t>Map – </a:t>
            </a:r>
            <a:r>
              <a:rPr lang="ru-RU" dirty="0" smtClean="0"/>
              <a:t>множество экземпляров, параллельно выполняют извлечение и трансформацию данных</a:t>
            </a:r>
          </a:p>
          <a:p>
            <a:pPr lvl="1"/>
            <a:r>
              <a:rPr lang="en-US" dirty="0" smtClean="0"/>
              <a:t>Reduce – </a:t>
            </a:r>
            <a:r>
              <a:rPr lang="ru-RU" dirty="0" smtClean="0"/>
              <a:t>один или несколько экземпляров, выполняет формирование финального результата (свёртку)</a:t>
            </a:r>
          </a:p>
          <a:p>
            <a:pPr lvl="1"/>
            <a:r>
              <a:rPr lang="ru-RU" dirty="0" smtClean="0"/>
              <a:t>Инфраструктура </a:t>
            </a:r>
            <a:r>
              <a:rPr lang="ru-RU" dirty="0" err="1" smtClean="0"/>
              <a:t>фреймворка</a:t>
            </a:r>
            <a:r>
              <a:rPr lang="ru-RU" dirty="0" smtClean="0"/>
              <a:t> – обеспечивает их работу и взаимодействие, хранение и загрузку исходных наборов данных, сортировку и распределение промежуточных данных  и т.д.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2" y="458523"/>
            <a:ext cx="1628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r>
              <a:rPr lang="ru-RU" dirty="0" smtClean="0"/>
              <a:t>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16" y="1825625"/>
            <a:ext cx="5835768" cy="4351338"/>
          </a:xfrm>
        </p:spPr>
      </p:pic>
    </p:spTree>
    <p:extLst>
      <p:ext uri="{BB962C8B-B14F-4D97-AF65-F5344CB8AC3E}">
        <p14:creationId xmlns:p14="http://schemas.microsoft.com/office/powerpoint/2010/main" val="20032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Pipe&amp;Filter</a:t>
            </a:r>
            <a:r>
              <a:rPr lang="ru-RU" dirty="0" smtClean="0"/>
              <a:t> (Потоки и Фильтры)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Многие системы подразумевают трансформацию потоков отдельных элементов данных. Многие такие трансформации являются довольно общими и хотелось бы реализовывать их как независимые, повторно используемые  компоненты. </a:t>
            </a:r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Такие системы необходимо разделить на слабо связанные компоненты и обеспечить обобщенные механизмы их интеграции друг с другом, таким образом, чтобы эти компоненты можно было гибко </a:t>
            </a:r>
            <a:r>
              <a:rPr lang="ru-RU" dirty="0" err="1" smtClean="0"/>
              <a:t>пересобирать</a:t>
            </a:r>
            <a:r>
              <a:rPr lang="ru-RU" dirty="0" smtClean="0"/>
              <a:t> в новый тип «конвейера» обработки данных, в </a:t>
            </a:r>
            <a:r>
              <a:rPr lang="ru-RU" dirty="0" err="1" smtClean="0"/>
              <a:t>т.ч</a:t>
            </a:r>
            <a:r>
              <a:rPr lang="ru-RU" dirty="0" smtClean="0"/>
              <a:t>., обеспечивая распараллеливание и слияние потоков обработки. 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err="1"/>
              <a:t>Pipe&amp;Filter</a:t>
            </a:r>
            <a:r>
              <a:rPr lang="ru-RU" dirty="0"/>
              <a:t> </a:t>
            </a:r>
            <a:r>
              <a:rPr lang="ru-RU" dirty="0" smtClean="0"/>
              <a:t>сводится к последовательным трансформациям потока данных. </a:t>
            </a:r>
          </a:p>
          <a:p>
            <a:pPr lvl="1"/>
            <a:r>
              <a:rPr lang="ru-RU" dirty="0" smtClean="0"/>
              <a:t>Данные приходят на входной порт(ы) фильтра, трансформируются и выдаются на выходной порт(ы).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Pipe&amp;Filter</a:t>
            </a:r>
            <a:r>
              <a:rPr lang="ru-RU" dirty="0" smtClean="0"/>
              <a:t> (Потоки и Фильтры)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Фильтр – компонент, трансформирующий данные</a:t>
            </a:r>
          </a:p>
          <a:p>
            <a:pPr lvl="2"/>
            <a:r>
              <a:rPr lang="ru-RU" dirty="0" smtClean="0"/>
              <a:t>Множество входов и выходов</a:t>
            </a:r>
          </a:p>
          <a:p>
            <a:pPr lvl="2"/>
            <a:r>
              <a:rPr lang="ru-RU" dirty="0" smtClean="0"/>
              <a:t>Параллельная работа</a:t>
            </a:r>
          </a:p>
          <a:p>
            <a:pPr lvl="2"/>
            <a:r>
              <a:rPr lang="ru-RU" dirty="0" smtClean="0"/>
              <a:t>Инкрементальная работа (начинают обрабатывать поток с первого элемента)</a:t>
            </a:r>
          </a:p>
          <a:p>
            <a:pPr lvl="2"/>
            <a:r>
              <a:rPr lang="ru-RU" dirty="0" smtClean="0"/>
              <a:t>Пропускная способность, логика трансформации, форматы входных и выходных данных.</a:t>
            </a:r>
          </a:p>
          <a:p>
            <a:pPr lvl="1"/>
            <a:r>
              <a:rPr lang="ru-RU" dirty="0" smtClean="0"/>
              <a:t>Поток – соединяет выходной порт одного фильтра с входным портом другого. </a:t>
            </a:r>
          </a:p>
          <a:p>
            <a:pPr lvl="2"/>
            <a:r>
              <a:rPr lang="ru-RU" dirty="0" smtClean="0"/>
              <a:t>Единственные вход и выход</a:t>
            </a:r>
          </a:p>
          <a:p>
            <a:pPr lvl="2"/>
            <a:r>
              <a:rPr lang="ru-RU" dirty="0" smtClean="0"/>
              <a:t>Сохраняет содержимое и порядок элементов данных</a:t>
            </a:r>
          </a:p>
          <a:p>
            <a:pPr lvl="2"/>
            <a:r>
              <a:rPr lang="ru-RU" dirty="0" smtClean="0"/>
              <a:t> Размер буфера, протокол, пропускная способность.</a:t>
            </a:r>
            <a:endParaRPr lang="ru-RU" dirty="0"/>
          </a:p>
          <a:p>
            <a:r>
              <a:rPr lang="ru-RU" dirty="0" smtClean="0"/>
              <a:t>Отношения</a:t>
            </a:r>
          </a:p>
          <a:p>
            <a:pPr lvl="1"/>
            <a:r>
              <a:rPr lang="ru-RU" dirty="0" smtClean="0"/>
              <a:t>Соединение – связывает фильтры с потоками и наоборот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Pipe&amp;Filter</a:t>
            </a:r>
            <a:r>
              <a:rPr lang="ru-RU" dirty="0" smtClean="0"/>
              <a:t> (Потоки и Фильтры)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Фильтр – компонент, трансформирующий данные</a:t>
            </a:r>
          </a:p>
          <a:p>
            <a:pPr lvl="2"/>
            <a:r>
              <a:rPr lang="ru-RU" dirty="0" smtClean="0"/>
              <a:t>Множество входов и выходов</a:t>
            </a:r>
          </a:p>
          <a:p>
            <a:pPr lvl="2"/>
            <a:r>
              <a:rPr lang="ru-RU" dirty="0" smtClean="0"/>
              <a:t>Параллельная работа</a:t>
            </a:r>
          </a:p>
          <a:p>
            <a:pPr lvl="2"/>
            <a:r>
              <a:rPr lang="ru-RU" dirty="0" smtClean="0"/>
              <a:t>Инкрементальная работа (начинают обрабатывать поток с первого элемента)</a:t>
            </a:r>
          </a:p>
          <a:p>
            <a:pPr lvl="2"/>
            <a:r>
              <a:rPr lang="ru-RU" dirty="0" smtClean="0"/>
              <a:t>Пропускная способность, логика трансформации, форматы входных и выходных данных.</a:t>
            </a:r>
          </a:p>
          <a:p>
            <a:pPr lvl="1"/>
            <a:r>
              <a:rPr lang="ru-RU" dirty="0" smtClean="0"/>
              <a:t>Поток – соединяет выходной порт одного фильтра с входным портом другого. </a:t>
            </a:r>
          </a:p>
          <a:p>
            <a:pPr lvl="2"/>
            <a:r>
              <a:rPr lang="ru-RU" dirty="0" smtClean="0"/>
              <a:t>Единственные вход и выход</a:t>
            </a:r>
          </a:p>
          <a:p>
            <a:pPr lvl="2"/>
            <a:r>
              <a:rPr lang="ru-RU" dirty="0" smtClean="0"/>
              <a:t>Сохраняет содержимое и порядок элементов данных</a:t>
            </a:r>
          </a:p>
          <a:p>
            <a:pPr lvl="2"/>
            <a:r>
              <a:rPr lang="ru-RU" dirty="0" smtClean="0"/>
              <a:t> Размер буфера, протокол, пропускная способность.</a:t>
            </a:r>
            <a:endParaRPr lang="ru-RU" dirty="0"/>
          </a:p>
          <a:p>
            <a:r>
              <a:rPr lang="ru-RU" dirty="0" smtClean="0"/>
              <a:t>Отношения</a:t>
            </a:r>
          </a:p>
          <a:p>
            <a:pPr lvl="1"/>
            <a:r>
              <a:rPr lang="ru-RU" dirty="0" smtClean="0"/>
              <a:t>Соединение – связывает фильтры с потоками и наоборот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Pipe&amp;Filter</a:t>
            </a:r>
            <a:r>
              <a:rPr lang="ru-RU" dirty="0" smtClean="0"/>
              <a:t> (Потоки и Фильтры)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Потоки должны соединять выходной порт с входным</a:t>
            </a:r>
          </a:p>
          <a:p>
            <a:pPr lvl="1"/>
            <a:r>
              <a:rPr lang="ru-RU" dirty="0" smtClean="0"/>
              <a:t>Связанные потоком фильтры должны согласовать формат данных для обмена</a:t>
            </a:r>
          </a:p>
          <a:p>
            <a:pPr lvl="1"/>
            <a:r>
              <a:rPr lang="ru-RU" dirty="0" smtClean="0"/>
              <a:t>Часто накладывается ограничение ацикличности графа связей («конвейер»)</a:t>
            </a:r>
          </a:p>
          <a:p>
            <a:pPr lvl="1"/>
            <a:r>
              <a:rPr lang="ru-RU" dirty="0" smtClean="0"/>
              <a:t>Необходимо согласование пропускных способностей фильтров и потоков, входящих в систему</a:t>
            </a:r>
            <a:endParaRPr lang="ru-RU" dirty="0"/>
          </a:p>
          <a:p>
            <a:r>
              <a:rPr lang="ru-RU" dirty="0" smtClean="0"/>
              <a:t>Трудности</a:t>
            </a:r>
          </a:p>
          <a:p>
            <a:pPr lvl="1"/>
            <a:r>
              <a:rPr lang="ru-RU" dirty="0" smtClean="0"/>
              <a:t>Малоприменимо для интерактивных систем </a:t>
            </a:r>
          </a:p>
          <a:p>
            <a:pPr lvl="1"/>
            <a:r>
              <a:rPr lang="ru-RU" dirty="0" smtClean="0"/>
              <a:t>Наличие большого количества независимых фильтров может привести к повышению вычислительных издержек</a:t>
            </a:r>
          </a:p>
          <a:p>
            <a:pPr lvl="1"/>
            <a:r>
              <a:rPr lang="ru-RU" dirty="0" smtClean="0"/>
              <a:t>Может быть неприменимо для долго идущих вычислений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8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BB849C-12E4-460C-8D20-EE817E31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0B79015-51C4-46CE-8232-4F3183DF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Описывают </a:t>
            </a:r>
            <a:r>
              <a:rPr lang="ru-RU" dirty="0"/>
              <a:t>структурную схему программной системы в целом. В данной схеме указываются отдельные функциональные составляющие системы, называемые подсистемами, а также взаимоотношения между ними.</a:t>
            </a:r>
            <a:endParaRPr lang="en-US" dirty="0" smtClean="0"/>
          </a:p>
          <a:p>
            <a:r>
              <a:rPr lang="ru-RU" dirty="0" smtClean="0"/>
              <a:t>Выделяют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Шаблоны логической декомпозиции</a:t>
            </a:r>
          </a:p>
          <a:p>
            <a:pPr lvl="2"/>
            <a:r>
              <a:rPr lang="ru-RU" dirty="0"/>
              <a:t>Описывают подходы к выделению логических модулей и подсистем</a:t>
            </a:r>
          </a:p>
          <a:p>
            <a:pPr lvl="1"/>
            <a:r>
              <a:rPr lang="ru-RU" dirty="0"/>
              <a:t>Шаблоны физической декомпозиции</a:t>
            </a:r>
          </a:p>
          <a:p>
            <a:pPr lvl="2"/>
            <a:r>
              <a:rPr lang="ru-RU" dirty="0"/>
              <a:t>Описывают подходы к распределению компонентов по физическому оборудованию</a:t>
            </a:r>
          </a:p>
          <a:p>
            <a:pPr lvl="1"/>
            <a:r>
              <a:rPr lang="ru-RU" dirty="0"/>
              <a:t>Шаблоны взаимодействия компонентов</a:t>
            </a:r>
          </a:p>
          <a:p>
            <a:pPr lvl="2"/>
            <a:r>
              <a:rPr lang="ru-RU" dirty="0"/>
              <a:t>Описывают подходы к организации взаимодействия между компонентами и подсистемами</a:t>
            </a:r>
          </a:p>
          <a:p>
            <a:r>
              <a:rPr lang="ru-RU" dirty="0"/>
              <a:t>Деление условное, канона нет. </a:t>
            </a:r>
          </a:p>
          <a:p>
            <a:pPr lvl="1"/>
            <a:r>
              <a:rPr lang="ru-RU" dirty="0"/>
              <a:t>Курс </a:t>
            </a:r>
            <a:r>
              <a:rPr lang="en-US" dirty="0"/>
              <a:t>Software Architecture:</a:t>
            </a:r>
            <a:br>
              <a:rPr lang="en-US" dirty="0"/>
            </a:br>
            <a:r>
              <a:rPr lang="en-US" dirty="0"/>
              <a:t>Principles and Practices</a:t>
            </a:r>
            <a:r>
              <a:rPr lang="ru-RU" dirty="0"/>
              <a:t> </a:t>
            </a:r>
            <a:r>
              <a:rPr lang="en-US" dirty="0"/>
              <a:t>by Software Engineering Institute, Carnegie Mellon University</a:t>
            </a:r>
            <a:endParaRPr lang="ru-RU" dirty="0"/>
          </a:p>
          <a:p>
            <a:pPr lvl="1"/>
            <a:r>
              <a:rPr lang="en-US" dirty="0"/>
              <a:t>Bass, L.; Clements, P. &amp; </a:t>
            </a:r>
            <a:r>
              <a:rPr lang="en-US" dirty="0" err="1"/>
              <a:t>Kazman</a:t>
            </a:r>
            <a:r>
              <a:rPr lang="en-US" dirty="0"/>
              <a:t>, R. Software Architecture in Practice, Third Edition.</a:t>
            </a:r>
            <a:r>
              <a:rPr lang="ru-RU" dirty="0"/>
              <a:t> </a:t>
            </a:r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Pipe&amp;Filter</a:t>
            </a:r>
            <a:r>
              <a:rPr lang="en-US" dirty="0" smtClean="0"/>
              <a:t> </a:t>
            </a:r>
            <a:r>
              <a:rPr lang="ru-RU" dirty="0" smtClean="0"/>
              <a:t>в автоматизации администрирования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Unix Pipes</a:t>
            </a:r>
            <a:endParaRPr lang="ru-RU" dirty="0" smtClean="0"/>
          </a:p>
          <a:p>
            <a:pPr lvl="1"/>
            <a:r>
              <a:rPr lang="ru-RU" dirty="0" smtClean="0"/>
              <a:t>Фильтр – отдельная программа, потоками управляет ОС</a:t>
            </a:r>
          </a:p>
          <a:p>
            <a:pPr lvl="1"/>
            <a:r>
              <a:rPr lang="ru-RU" dirty="0" smtClean="0"/>
              <a:t>На </a:t>
            </a:r>
            <a:r>
              <a:rPr lang="ru-RU" dirty="0"/>
              <a:t>каждом </a:t>
            </a:r>
            <a:r>
              <a:rPr lang="ru-RU" dirty="0" smtClean="0"/>
              <a:t>фильтре 3 </a:t>
            </a:r>
            <a:r>
              <a:rPr lang="ru-RU" dirty="0"/>
              <a:t>порта:</a:t>
            </a:r>
          </a:p>
          <a:p>
            <a:pPr lvl="2"/>
            <a:r>
              <a:rPr lang="ru-RU" dirty="0"/>
              <a:t>Входной </a:t>
            </a:r>
            <a:r>
              <a:rPr lang="en-US" dirty="0" err="1"/>
              <a:t>stdin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Выходные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endParaRPr lang="en-US" dirty="0"/>
          </a:p>
          <a:p>
            <a:pPr lvl="2"/>
            <a:r>
              <a:rPr lang="ru-RU" dirty="0"/>
              <a:t>Всегда </a:t>
            </a:r>
            <a:r>
              <a:rPr lang="en-US" dirty="0" err="1"/>
              <a:t>stdin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&gt;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ru-RU" dirty="0"/>
              <a:t>Крайне полезная штука</a:t>
            </a:r>
          </a:p>
          <a:p>
            <a:pPr lvl="2"/>
            <a:r>
              <a:rPr lang="en-US" dirty="0"/>
              <a:t>cat example.log | grep Critical | </a:t>
            </a:r>
            <a:r>
              <a:rPr lang="en-US" dirty="0" err="1"/>
              <a:t>awk</a:t>
            </a:r>
            <a:r>
              <a:rPr lang="en-US" dirty="0"/>
              <a:t> {…</a:t>
            </a:r>
            <a:r>
              <a:rPr lang="ru-RU" dirty="0"/>
              <a:t>достаем нужные данные</a:t>
            </a:r>
            <a:r>
              <a:rPr lang="en-US" dirty="0"/>
              <a:t>}</a:t>
            </a:r>
          </a:p>
          <a:p>
            <a:pPr lvl="2"/>
            <a:r>
              <a:rPr lang="en-US" dirty="0" err="1"/>
              <a:t>ps</a:t>
            </a:r>
            <a:r>
              <a:rPr lang="en-US" dirty="0"/>
              <a:t> aux | grep </a:t>
            </a:r>
            <a:r>
              <a:rPr lang="en-US" dirty="0" err="1"/>
              <a:t>myProcess</a:t>
            </a:r>
            <a:r>
              <a:rPr lang="en-US" dirty="0"/>
              <a:t>| grep -v grep | </a:t>
            </a:r>
            <a:r>
              <a:rPr lang="en-US" dirty="0" err="1"/>
              <a:t>awk</a:t>
            </a:r>
            <a:r>
              <a:rPr lang="en-US" dirty="0"/>
              <a:t> '{print $2}' | </a:t>
            </a:r>
            <a:r>
              <a:rPr lang="en-US" dirty="0" err="1"/>
              <a:t>xargs</a:t>
            </a:r>
            <a:r>
              <a:rPr lang="en-US" dirty="0"/>
              <a:t> </a:t>
            </a:r>
            <a:r>
              <a:rPr lang="en-US" dirty="0" smtClean="0"/>
              <a:t>kill</a:t>
            </a:r>
          </a:p>
          <a:p>
            <a:r>
              <a:rPr lang="en-US" dirty="0" smtClean="0"/>
              <a:t>Yahoo Pipes/IFTT</a:t>
            </a:r>
            <a:r>
              <a:rPr lang="ru-RU" dirty="0" smtClean="0"/>
              <a:t> – современное развитие с упором на веб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179734" cy="59849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Pipe&amp;Filter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en-US" dirty="0" smtClean="0"/>
              <a:t>Azure ML</a:t>
            </a:r>
            <a:endParaRPr lang="en-US" dirty="0"/>
          </a:p>
        </p:txBody>
      </p:sp>
      <p:pic>
        <p:nvPicPr>
          <p:cNvPr id="7" name="Объект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7" y="651934"/>
            <a:ext cx="8059392" cy="61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Контекст</a:t>
            </a:r>
            <a:endParaRPr lang="en-US" dirty="0" smtClean="0"/>
          </a:p>
          <a:p>
            <a:pPr lvl="1"/>
            <a:r>
              <a:rPr lang="ru-RU" dirty="0" smtClean="0"/>
              <a:t>Имеются разделяемые ресурсы или сервисы, которые желают использовать множество клиентов, и мы хотим обеспечить управление доступом и качеством обслуживания.</a:t>
            </a:r>
            <a:endParaRPr lang="ru-RU" dirty="0"/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Управляя набором разделяемых ресурсов и сервисов, мы можем обеспечить удобство их модификации и повторное использование. Это достигается тем, что мы поддерживаем эти ресурсы/сервисы на одном или нескольких (малом числе) серверов.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Клиенты запрашивают услуги у серверов, которые эти услуги предоставляют, и ожидает, пока сервер окажет необходимую услугу.</a:t>
            </a:r>
          </a:p>
          <a:p>
            <a:pPr lvl="1"/>
            <a:r>
              <a:rPr lang="ru-RU" dirty="0" smtClean="0"/>
              <a:t>Некоторые компоненты могут быть как клиентами, так и серверами</a:t>
            </a:r>
          </a:p>
          <a:p>
            <a:pPr lvl="1"/>
            <a:r>
              <a:rPr lang="ru-RU" dirty="0" smtClean="0"/>
              <a:t>Может быть один центральный сервер или несколько распределенных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413934"/>
            <a:ext cx="8235950" cy="526626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Клиент – компонент, запрашивающий услугу у сервера. </a:t>
            </a:r>
          </a:p>
          <a:p>
            <a:pPr lvl="2"/>
            <a:r>
              <a:rPr lang="ru-RU" dirty="0" smtClean="0"/>
              <a:t>Имеет порты, характеризующие тип запрашиваемой услуги.</a:t>
            </a:r>
          </a:p>
          <a:p>
            <a:pPr lvl="1"/>
            <a:r>
              <a:rPr lang="ru-RU" dirty="0" smtClean="0"/>
              <a:t>Сервер – компонент, предоставляющий услуги клиенту.</a:t>
            </a:r>
            <a:r>
              <a:rPr lang="ru-RU" dirty="0"/>
              <a:t> </a:t>
            </a:r>
            <a:endParaRPr lang="ru-RU" dirty="0" smtClean="0"/>
          </a:p>
          <a:p>
            <a:pPr lvl="2"/>
            <a:r>
              <a:rPr lang="ru-RU" dirty="0" smtClean="0"/>
              <a:t>Имеет </a:t>
            </a:r>
            <a:r>
              <a:rPr lang="ru-RU" dirty="0"/>
              <a:t>порты, характеризующие тип </a:t>
            </a:r>
            <a:r>
              <a:rPr lang="ru-RU" dirty="0" smtClean="0"/>
              <a:t>оказываемой услуги.</a:t>
            </a:r>
          </a:p>
          <a:p>
            <a:pPr lvl="2"/>
            <a:r>
              <a:rPr lang="ru-RU" dirty="0" smtClean="0"/>
              <a:t>Важно знать характеристики порта (протокол, кол-во обслуживаемых клиентов, пропускная способность и т.п.)</a:t>
            </a:r>
          </a:p>
          <a:p>
            <a:pPr lvl="1"/>
            <a:r>
              <a:rPr lang="ru-RU" dirty="0" smtClean="0"/>
              <a:t>Соединитель – компонент, реализующий протокол запрос/ответ</a:t>
            </a:r>
          </a:p>
          <a:p>
            <a:pPr lvl="2"/>
            <a:r>
              <a:rPr lang="ru-RU" dirty="0" smtClean="0"/>
              <a:t>Удаленный или локальный вызов, шифруется ли связь и т.п.</a:t>
            </a:r>
            <a:endParaRPr lang="ru-RU" dirty="0"/>
          </a:p>
          <a:p>
            <a:r>
              <a:rPr lang="ru-RU" dirty="0" smtClean="0"/>
              <a:t>Отношения</a:t>
            </a:r>
          </a:p>
          <a:p>
            <a:pPr lvl="1"/>
            <a:r>
              <a:rPr lang="ru-RU" dirty="0" smtClean="0"/>
              <a:t>Соединение – связывает клиентов в серверами</a:t>
            </a:r>
            <a:endParaRPr lang="ru-RU" dirty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Клиенты связываются с серверами через соединители, при этом могут накладываться ограничения на кол-во и природу связей</a:t>
            </a:r>
          </a:p>
          <a:p>
            <a:pPr lvl="1"/>
            <a:r>
              <a:rPr lang="ru-RU" dirty="0" smtClean="0"/>
              <a:t>Серверы могут быть клиентами других серверов</a:t>
            </a:r>
          </a:p>
          <a:p>
            <a:pPr lvl="1"/>
            <a:r>
              <a:rPr lang="ru-RU" dirty="0" smtClean="0"/>
              <a:t>Компоненты (серверы и клиенты) часто организуются в ярусы (</a:t>
            </a:r>
            <a:r>
              <a:rPr lang="en-US" dirty="0" smtClean="0"/>
              <a:t>tiers)</a:t>
            </a:r>
            <a:endParaRPr lang="ru-RU" dirty="0"/>
          </a:p>
          <a:p>
            <a:r>
              <a:rPr lang="ru-RU" dirty="0" smtClean="0"/>
              <a:t>Трудности</a:t>
            </a:r>
            <a:endParaRPr lang="en-US" dirty="0" smtClean="0"/>
          </a:p>
          <a:p>
            <a:pPr lvl="1"/>
            <a:r>
              <a:rPr lang="ru-RU" dirty="0" smtClean="0"/>
              <a:t>Сервер может стать «бутылочным горлом» по производительности</a:t>
            </a:r>
          </a:p>
          <a:p>
            <a:pPr lvl="1"/>
            <a:r>
              <a:rPr lang="ru-RU" dirty="0"/>
              <a:t>Сервер может </a:t>
            </a:r>
            <a:r>
              <a:rPr lang="ru-RU" dirty="0" smtClean="0"/>
              <a:t>стать единой точкой отказа</a:t>
            </a:r>
          </a:p>
          <a:p>
            <a:pPr lvl="1"/>
            <a:r>
              <a:rPr lang="ru-RU" dirty="0" smtClean="0"/>
              <a:t>Решения по распределению функциональности между клиентом и сервером могут быть очень дороги в изменениях в дальнейшем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6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  <a:r>
              <a:rPr lang="ru-RU" dirty="0" smtClean="0"/>
              <a:t> примеры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00" y="4038600"/>
            <a:ext cx="7408333" cy="260197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Тысячи их:</a:t>
            </a:r>
          </a:p>
          <a:p>
            <a:pPr lvl="1"/>
            <a:r>
              <a:rPr lang="ru-RU" dirty="0" smtClean="0"/>
              <a:t>Локальные</a:t>
            </a:r>
          </a:p>
          <a:p>
            <a:pPr lvl="2"/>
            <a:r>
              <a:rPr lang="ru-RU" dirty="0" smtClean="0"/>
              <a:t>1С-Бухгалтерия и т.п. – единая база и логика, множество клиентов подключаются к ней</a:t>
            </a:r>
          </a:p>
          <a:p>
            <a:pPr lvl="1"/>
            <a:r>
              <a:rPr lang="ru-RU" dirty="0" smtClean="0"/>
              <a:t>Глобальные</a:t>
            </a:r>
          </a:p>
          <a:p>
            <a:pPr lvl="2"/>
            <a:r>
              <a:rPr lang="ru-RU" dirty="0" smtClean="0"/>
              <a:t>Любые веб-системы (</a:t>
            </a:r>
            <a:r>
              <a:rPr lang="en-US" dirty="0" smtClean="0"/>
              <a:t>HTTP-</a:t>
            </a:r>
            <a:r>
              <a:rPr lang="ru-RU" dirty="0" smtClean="0"/>
              <a:t>протокол в целом)</a:t>
            </a:r>
          </a:p>
          <a:p>
            <a:pPr lvl="3"/>
            <a:r>
              <a:rPr lang="ru-RU" dirty="0" smtClean="0"/>
              <a:t>Браузер – это клиент</a:t>
            </a:r>
          </a:p>
          <a:p>
            <a:pPr lvl="3"/>
            <a:r>
              <a:rPr lang="ru-RU" dirty="0" smtClean="0"/>
              <a:t>Веб-сервер – это сервер </a:t>
            </a:r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62" y="1475365"/>
            <a:ext cx="4667905" cy="28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</a:t>
            </a:r>
            <a:r>
              <a:rPr lang="ru-RU" dirty="0" smtClean="0"/>
              <a:t> (Брокер)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Многие системы строятся из целого набора отдельных сервисов, распределенных на множестве серверов. Это добавляет сложности из-за того, что необходимо отслеживать, как эти сервисы будут взаимодействовать друг с другом:</a:t>
            </a:r>
          </a:p>
          <a:p>
            <a:pPr lvl="2"/>
            <a:r>
              <a:rPr lang="ru-RU" dirty="0" smtClean="0"/>
              <a:t>Как они найдут друг друга?</a:t>
            </a:r>
          </a:p>
          <a:p>
            <a:pPr lvl="2"/>
            <a:r>
              <a:rPr lang="ru-RU" dirty="0" smtClean="0"/>
              <a:t>Как они договорятся о форматах данных?</a:t>
            </a:r>
          </a:p>
          <a:p>
            <a:pPr lvl="2"/>
            <a:r>
              <a:rPr lang="ru-RU" dirty="0" smtClean="0"/>
              <a:t>Как они будут отслеживать доступность друг друга?</a:t>
            </a:r>
            <a:endParaRPr lang="ru-RU" dirty="0"/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Как структурировать распределенное приложение так, чтобы клиенты сервисов не нуждались в знаниях о внутреннем устройстве и размещении сервисов, для того, чтобы обеспечить динамическую смену связей между клиентами и сервисами?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Паттерн Брокер отделяет клиентов от сервисов, вводя посредника, именуемого Брокером. </a:t>
            </a:r>
          </a:p>
          <a:p>
            <a:pPr lvl="1"/>
            <a:r>
              <a:rPr lang="ru-RU" dirty="0" smtClean="0"/>
              <a:t>Когда клиенту нужны услуги сервиса, он запрашивает их у брокера, а тот уже перенаправляет запрос сервису</a:t>
            </a:r>
          </a:p>
          <a:p>
            <a:pPr lvl="1"/>
            <a:r>
              <a:rPr lang="ru-RU" dirty="0" smtClean="0"/>
              <a:t>Если сервис недоступен – брокер знает, где найти ему замену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Клиент – тот, кому нужны услуги</a:t>
            </a:r>
          </a:p>
          <a:p>
            <a:pPr lvl="1"/>
            <a:r>
              <a:rPr lang="ru-RU" dirty="0" smtClean="0"/>
              <a:t>Сервис – тот, кто предоставляет услуги</a:t>
            </a:r>
          </a:p>
          <a:p>
            <a:pPr lvl="1"/>
            <a:r>
              <a:rPr lang="ru-RU" dirty="0" smtClean="0"/>
              <a:t>Брокер – посредник, связывающий клиента с сервисом</a:t>
            </a:r>
          </a:p>
          <a:p>
            <a:pPr lvl="1"/>
            <a:r>
              <a:rPr lang="ru-RU" dirty="0" smtClean="0"/>
              <a:t>(опционально) Клиентский и серверный прокси – посредник между клиентом/сервером и брокером, решающий технические вопросы доставки сообщений и т.п.</a:t>
            </a:r>
            <a:endParaRPr lang="ru-RU" dirty="0"/>
          </a:p>
          <a:p>
            <a:r>
              <a:rPr lang="ru-RU" dirty="0" smtClean="0"/>
              <a:t>Отношения</a:t>
            </a:r>
          </a:p>
          <a:p>
            <a:pPr lvl="1"/>
            <a:r>
              <a:rPr lang="ru-RU" dirty="0" smtClean="0"/>
              <a:t>Соединение – связывает элементы друг с другом</a:t>
            </a:r>
            <a:endParaRPr lang="ru-RU" dirty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Клиент может соединяться только с брокером (прокси)</a:t>
            </a:r>
          </a:p>
          <a:p>
            <a:pPr lvl="1"/>
            <a:r>
              <a:rPr lang="ru-RU" dirty="0" smtClean="0"/>
              <a:t>Сервер может </a:t>
            </a:r>
            <a:r>
              <a:rPr lang="ru-RU" dirty="0"/>
              <a:t>соединяться только с </a:t>
            </a:r>
            <a:r>
              <a:rPr lang="ru-RU" dirty="0" smtClean="0"/>
              <a:t>брокером </a:t>
            </a:r>
            <a:r>
              <a:rPr lang="ru-RU" dirty="0"/>
              <a:t>(прокси)</a:t>
            </a:r>
          </a:p>
          <a:p>
            <a:r>
              <a:rPr lang="ru-RU" dirty="0" smtClean="0"/>
              <a:t>Трудности</a:t>
            </a:r>
          </a:p>
          <a:p>
            <a:pPr lvl="1"/>
            <a:r>
              <a:rPr lang="ru-RU" dirty="0"/>
              <a:t>Добавляет сложности решения</a:t>
            </a:r>
          </a:p>
          <a:p>
            <a:pPr lvl="1"/>
            <a:r>
              <a:rPr lang="ru-RU" dirty="0" smtClean="0"/>
              <a:t>Брокер добавляет задержки в обработке (потенциальное «бутылочное горло»)</a:t>
            </a:r>
          </a:p>
          <a:p>
            <a:pPr lvl="1"/>
            <a:r>
              <a:rPr lang="ru-RU" dirty="0" smtClean="0"/>
              <a:t>Брокер может стать «единой точкой отказа»</a:t>
            </a:r>
          </a:p>
          <a:p>
            <a:pPr lvl="1"/>
            <a:r>
              <a:rPr lang="ru-RU" dirty="0" smtClean="0"/>
              <a:t>Может стать целью атак злоумышленников</a:t>
            </a:r>
          </a:p>
          <a:p>
            <a:pPr lvl="1"/>
            <a:r>
              <a:rPr lang="ru-RU" dirty="0" smtClean="0"/>
              <a:t>Может затруднить 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0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4" y="1690689"/>
            <a:ext cx="5408493" cy="4891682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952066" y="1690689"/>
            <a:ext cx="3115732" cy="48476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Широко применяется во всех Энтерпрайз-решениях:</a:t>
            </a:r>
          </a:p>
          <a:p>
            <a:pPr lvl="1"/>
            <a:r>
              <a:rPr lang="en-US" dirty="0" smtClean="0"/>
              <a:t>Common Object Request Broker Architecture (CORBA)</a:t>
            </a:r>
          </a:p>
          <a:p>
            <a:pPr lvl="1"/>
            <a:r>
              <a:rPr lang="en-US" dirty="0" smtClean="0"/>
              <a:t>Enterprise Java Beans (EJB)</a:t>
            </a:r>
          </a:p>
          <a:p>
            <a:pPr lvl="1"/>
            <a:r>
              <a:rPr lang="en-US" dirty="0" smtClean="0"/>
              <a:t>.NET Remoting -&gt;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Pub-Sub</a:t>
            </a:r>
            <a:r>
              <a:rPr lang="ru-RU" dirty="0" smtClean="0"/>
              <a:t> </a:t>
            </a:r>
            <a:r>
              <a:rPr lang="en-US" dirty="0" smtClean="0"/>
              <a:t>(Publish-Subscribe</a:t>
            </a:r>
            <a:r>
              <a:rPr lang="ru-RU" dirty="0" smtClean="0"/>
              <a:t>, Издатель-Подписчик)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Имеется множество поставщиков и потребителей данных, которые должны взаимодействовать друг с другом. Ни точное число поставщиков и потребителей, </a:t>
            </a:r>
            <a:r>
              <a:rPr lang="ru-RU" dirty="0"/>
              <a:t>ни объемы и природа данных, которыми они обмениваются,</a:t>
            </a:r>
            <a:r>
              <a:rPr lang="ru-RU" dirty="0" smtClean="0"/>
              <a:t> заранее неизвестны.</a:t>
            </a:r>
            <a:endParaRPr lang="ru-RU" dirty="0"/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Как организовать механизм взаимодействия между поставщиками и потребителями данных, если заранее неизвестно ни их количество, ни кто они такие, да и есть ли они вообще?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smtClean="0"/>
              <a:t>Pub-Sub </a:t>
            </a:r>
            <a:r>
              <a:rPr lang="ru-RU" dirty="0" smtClean="0"/>
              <a:t>подразумевает общение поставщиков и потребителей с помощью сообщений, или событий. </a:t>
            </a:r>
          </a:p>
          <a:p>
            <a:pPr lvl="1"/>
            <a:r>
              <a:rPr lang="ru-RU" dirty="0" smtClean="0"/>
              <a:t>Потребители могут подписываться на некое множество событий. Задача инфраструктурных компонентов паттерна – обеспечить надежную доставку всех опубликованных событий их подписчикам. </a:t>
            </a:r>
          </a:p>
          <a:p>
            <a:pPr lvl="1"/>
            <a:r>
              <a:rPr lang="ru-RU" dirty="0" smtClean="0"/>
              <a:t>Основной компонент – шина событий (</a:t>
            </a:r>
            <a:r>
              <a:rPr lang="en-US" dirty="0" smtClean="0"/>
              <a:t>event bus)</a:t>
            </a:r>
            <a:r>
              <a:rPr lang="ru-RU" dirty="0" smtClean="0"/>
              <a:t>, в которую поставщик пишет данные, а подписанный потребитель – их читает.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Pub-Sub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266" y="1523999"/>
            <a:ext cx="8322733" cy="522393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Любые компоненты с как минимум одним портом для публикации или подписки сообщений</a:t>
            </a:r>
          </a:p>
          <a:p>
            <a:pPr lvl="1"/>
            <a:r>
              <a:rPr lang="ru-RU" dirty="0" smtClean="0"/>
              <a:t>Соединитель – шина событий (очередь сообщений), позволяющая публиковать сообщения  и подписываться на эти публикации.</a:t>
            </a:r>
            <a:endParaRPr lang="ru-RU" dirty="0"/>
          </a:p>
          <a:p>
            <a:r>
              <a:rPr lang="ru-RU" dirty="0" smtClean="0"/>
              <a:t>Отношения</a:t>
            </a:r>
          </a:p>
          <a:p>
            <a:pPr lvl="1"/>
            <a:r>
              <a:rPr lang="ru-RU" dirty="0" smtClean="0"/>
              <a:t>Подключение – с указанием роли (подписчик или издатель)</a:t>
            </a:r>
            <a:endParaRPr lang="ru-RU" dirty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Все компоненты соединяются только через шину</a:t>
            </a:r>
          </a:p>
          <a:p>
            <a:pPr lvl="1"/>
            <a:r>
              <a:rPr lang="ru-RU" dirty="0" smtClean="0"/>
              <a:t>Могут накладываться ограничения на то, какие компоненты могут подписываться на какие события, могут ли компоненты подписываться на свои же сообщения и на общее количество подписчиков.</a:t>
            </a:r>
            <a:endParaRPr lang="ru-RU" dirty="0"/>
          </a:p>
          <a:p>
            <a:r>
              <a:rPr lang="ru-RU" dirty="0" smtClean="0"/>
              <a:t>Трудности</a:t>
            </a:r>
          </a:p>
          <a:p>
            <a:pPr lvl="1"/>
            <a:r>
              <a:rPr lang="ru-RU" dirty="0" smtClean="0"/>
              <a:t>Увеличивает латентность и не дает гарантированного времени доставки сообщения (в общем, применимо только для асинхронных сценариев)</a:t>
            </a:r>
          </a:p>
          <a:p>
            <a:pPr lvl="1"/>
            <a:r>
              <a:rPr lang="ru-RU" dirty="0" smtClean="0"/>
              <a:t>Доставка обычно не гарантируется</a:t>
            </a:r>
          </a:p>
          <a:p>
            <a:pPr lvl="1"/>
            <a:r>
              <a:rPr lang="ru-RU" dirty="0" smtClean="0"/>
              <a:t>Сложно контролировать порядок обработки сообщений (применимо для случает независимых сообщений)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C98D35B-70FE-4492-889B-67A1D6AC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логической и физической декомпозиции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679DCB9-7127-49AE-AB47-88D9488F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Подходы к выделению логических модулей и подсистем</a:t>
            </a:r>
          </a:p>
          <a:p>
            <a:pPr lvl="1"/>
            <a:r>
              <a:rPr lang="en-US" dirty="0"/>
              <a:t>Layers</a:t>
            </a:r>
          </a:p>
          <a:p>
            <a:r>
              <a:rPr lang="ru-RU" dirty="0" smtClean="0"/>
              <a:t>Подходы </a:t>
            </a:r>
            <a:r>
              <a:rPr lang="ru-RU" dirty="0"/>
              <a:t>к распределению компонентов по физическому оборудованию</a:t>
            </a:r>
          </a:p>
          <a:p>
            <a:pPr lvl="1"/>
            <a:r>
              <a:rPr lang="en-US" dirty="0"/>
              <a:t>Multi-tier</a:t>
            </a:r>
          </a:p>
          <a:p>
            <a:pPr lvl="1"/>
            <a:r>
              <a:rPr lang="en-US" dirty="0"/>
              <a:t>Map-Reduce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1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Pub-Sub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97844"/>
            <a:ext cx="2743200" cy="95250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1836201"/>
            <a:ext cx="3162300" cy="1057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2014"/>
            <a:ext cx="3162300" cy="10572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4096265"/>
            <a:ext cx="38862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2061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SOA (Service-oriented Architecture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456266"/>
            <a:ext cx="8176684" cy="524933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Множество сервисов реализуется поставщиками сервисов и потребляется потребителями. Потребителями должны использовать сервисы без всяких дополнительных знаний об их реализации.</a:t>
            </a:r>
            <a:endParaRPr lang="ru-RU" dirty="0"/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Как обеспечить взаимодействие распределенных компонентов, работающих на различных платформах и написанных на различных языках программирования, поставляемых различными организациями, и разбросанных по всему Интернету? </a:t>
            </a:r>
          </a:p>
          <a:p>
            <a:pPr lvl="1"/>
            <a:r>
              <a:rPr lang="ru-RU" dirty="0" smtClean="0"/>
              <a:t>Как найти нужные сервисы, выстроить (и динамически перестраивать по необходимости) их взаимодействие, при этом обеспечивая нудную производительность, безопасность и доступность?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smtClean="0"/>
              <a:t>SOA </a:t>
            </a:r>
            <a:r>
              <a:rPr lang="ru-RU" dirty="0" smtClean="0"/>
              <a:t>описывает набор распределенных компонентов которые потребляют и/или предоставляют сервисы. </a:t>
            </a:r>
          </a:p>
          <a:p>
            <a:pPr lvl="1"/>
            <a:r>
              <a:rPr lang="ru-RU" dirty="0" smtClean="0"/>
              <a:t>Сервисы максимально независимы, и размещаются отдельно друг от друга, зачастую, разными организациями, на разных платформах и т.д.</a:t>
            </a:r>
          </a:p>
          <a:p>
            <a:pPr lvl="1"/>
            <a:r>
              <a:rPr lang="ru-RU" dirty="0" smtClean="0"/>
              <a:t>Компоненты фиксируют свои сервисные интерфейсы и условия обслуживания (</a:t>
            </a:r>
            <a:r>
              <a:rPr lang="en-US" dirty="0" smtClean="0"/>
              <a:t>SLA)</a:t>
            </a:r>
          </a:p>
          <a:p>
            <a:pPr lvl="1"/>
            <a:r>
              <a:rPr lang="ru-RU" dirty="0" smtClean="0"/>
              <a:t>Особые компоненты используются для управления взаимодействием</a:t>
            </a:r>
          </a:p>
          <a:p>
            <a:pPr lvl="2"/>
            <a:r>
              <a:rPr lang="ru-RU" dirty="0" smtClean="0"/>
              <a:t>Сервисная шина (</a:t>
            </a:r>
            <a:r>
              <a:rPr lang="en-US" dirty="0" smtClean="0"/>
              <a:t>ESB – enterprise service bus)</a:t>
            </a:r>
          </a:p>
          <a:p>
            <a:pPr lvl="2"/>
            <a:r>
              <a:rPr lang="ru-RU" dirty="0" smtClean="0"/>
              <a:t>Реестр сервисов (</a:t>
            </a:r>
            <a:r>
              <a:rPr lang="en-US" dirty="0" smtClean="0"/>
              <a:t>Service registry)</a:t>
            </a:r>
            <a:endParaRPr lang="ru-RU" dirty="0" smtClean="0"/>
          </a:p>
          <a:p>
            <a:pPr lvl="2"/>
            <a:r>
              <a:rPr lang="ru-RU" dirty="0" smtClean="0"/>
              <a:t>Сервис </a:t>
            </a:r>
            <a:r>
              <a:rPr lang="ru-RU" dirty="0" err="1" smtClean="0"/>
              <a:t>дирижирования</a:t>
            </a:r>
            <a:r>
              <a:rPr lang="ru-RU" dirty="0" smtClean="0"/>
              <a:t> (</a:t>
            </a:r>
            <a:r>
              <a:rPr lang="en-US" dirty="0" smtClean="0"/>
              <a:t>Orchestration service)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467" y="1456267"/>
            <a:ext cx="8094133" cy="519006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Элементы</a:t>
            </a:r>
            <a:endParaRPr lang="en-US" dirty="0" smtClean="0"/>
          </a:p>
          <a:p>
            <a:pPr lvl="1"/>
            <a:r>
              <a:rPr lang="ru-RU" dirty="0" smtClean="0"/>
              <a:t>Поставщики сервисов и Потребители сервисов</a:t>
            </a:r>
          </a:p>
          <a:p>
            <a:pPr lvl="1"/>
            <a:r>
              <a:rPr lang="ru-RU" dirty="0" smtClean="0"/>
              <a:t>Сервисная шина – посредник, передающий и трансформирующий сообщения между потребителями и поставщиками сервисов (развитие идеи </a:t>
            </a:r>
            <a:r>
              <a:rPr lang="en-US" dirty="0" smtClean="0"/>
              <a:t>Pub-Sub)</a:t>
            </a:r>
            <a:endParaRPr lang="ru-RU" dirty="0" smtClean="0"/>
          </a:p>
          <a:p>
            <a:pPr lvl="1"/>
            <a:r>
              <a:rPr lang="ru-RU" dirty="0" smtClean="0"/>
              <a:t>Реестр сервисов – позволяет поставщикам  регистрировать, а потребителям находить сервисы (развитие идеи Брокера)</a:t>
            </a:r>
          </a:p>
          <a:p>
            <a:pPr lvl="1"/>
            <a:r>
              <a:rPr lang="ru-RU" dirty="0" smtClean="0"/>
              <a:t>Сервисы </a:t>
            </a:r>
            <a:r>
              <a:rPr lang="ru-RU" dirty="0" err="1" smtClean="0"/>
              <a:t>дирижирования</a:t>
            </a:r>
            <a:r>
              <a:rPr lang="ru-RU" dirty="0" smtClean="0"/>
              <a:t> – координируют взаимодействие между потребителями и поставщиками в рамках стандартных бизнес-процессов (развитие идеи потоков и фильтров)</a:t>
            </a:r>
          </a:p>
          <a:p>
            <a:pPr lvl="1"/>
            <a:r>
              <a:rPr lang="ru-RU" dirty="0" smtClean="0"/>
              <a:t>Коннекторы – </a:t>
            </a:r>
            <a:r>
              <a:rPr lang="en-US" dirty="0" smtClean="0"/>
              <a:t>SOAP, REST, </a:t>
            </a:r>
            <a:r>
              <a:rPr lang="en-US" dirty="0" err="1" smtClean="0"/>
              <a:t>Asyncronous</a:t>
            </a:r>
            <a:r>
              <a:rPr lang="en-US" dirty="0" smtClean="0"/>
              <a:t> messaging. </a:t>
            </a:r>
            <a:endParaRPr lang="ru-RU" dirty="0"/>
          </a:p>
          <a:p>
            <a:r>
              <a:rPr lang="ru-RU" dirty="0" smtClean="0"/>
              <a:t>Отношения</a:t>
            </a:r>
            <a:endParaRPr lang="en-US" dirty="0" smtClean="0"/>
          </a:p>
          <a:p>
            <a:pPr lvl="1"/>
            <a:r>
              <a:rPr lang="ru-RU" dirty="0" smtClean="0"/>
              <a:t>Соединения различных элементов</a:t>
            </a:r>
            <a:endParaRPr lang="ru-RU" dirty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Потребители могут соединяться напрямую с поставщиками, но обычно используются посредники – шина, реестр, сервисы </a:t>
            </a:r>
            <a:r>
              <a:rPr lang="ru-RU" dirty="0" err="1" smtClean="0"/>
              <a:t>дирижирования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Трудности</a:t>
            </a:r>
          </a:p>
          <a:p>
            <a:pPr lvl="1"/>
            <a:r>
              <a:rPr lang="ru-RU" dirty="0" smtClean="0"/>
              <a:t>Обычно очень сложны в проектировании и реализации</a:t>
            </a:r>
          </a:p>
          <a:p>
            <a:pPr lvl="1"/>
            <a:r>
              <a:rPr lang="ru-RU" dirty="0" smtClean="0"/>
              <a:t>Нет контроля за эволюцией независимых сервисов</a:t>
            </a:r>
          </a:p>
          <a:p>
            <a:pPr lvl="1"/>
            <a:r>
              <a:rPr lang="ru-RU" dirty="0" smtClean="0"/>
              <a:t>Потери производительности на посредников, возможные «бутылочные горла».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r>
              <a:rPr lang="ru-RU" dirty="0" smtClean="0"/>
              <a:t> – роль шины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8" y="2223253"/>
            <a:ext cx="4040683" cy="303051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2223254"/>
            <a:ext cx="4040419" cy="30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585634" cy="844023"/>
          </a:xfrm>
        </p:spPr>
        <p:txBody>
          <a:bodyPr/>
          <a:lstStyle/>
          <a:p>
            <a:r>
              <a:rPr lang="en-US" dirty="0" smtClean="0"/>
              <a:t>SOA </a:t>
            </a:r>
            <a:r>
              <a:rPr lang="ru-RU" dirty="0" smtClean="0"/>
              <a:t>примеры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7" y="844023"/>
            <a:ext cx="8402900" cy="5940624"/>
          </a:xfrm>
        </p:spPr>
      </p:pic>
    </p:spTree>
    <p:extLst>
      <p:ext uri="{BB962C8B-B14F-4D97-AF65-F5344CB8AC3E}">
        <p14:creationId xmlns:p14="http://schemas.microsoft.com/office/powerpoint/2010/main" val="1187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r>
              <a:rPr lang="ru-RU" dirty="0" smtClean="0"/>
              <a:t> (</a:t>
            </a:r>
            <a:r>
              <a:rPr lang="en-US" dirty="0" smtClean="0"/>
              <a:t>Peer-To-Peer, </a:t>
            </a:r>
            <a:r>
              <a:rPr lang="ru-RU" dirty="0" err="1" smtClean="0"/>
              <a:t>одноранговая</a:t>
            </a:r>
            <a:r>
              <a:rPr lang="ru-RU" dirty="0" smtClean="0"/>
              <a:t> сеть)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467" y="1825624"/>
            <a:ext cx="7998883" cy="475297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Есть множество распределенных вычислительных узлов, каждый из которых рассматривается как равнозначно важный, может самостоятельно инициировать взаимодействие с другими, и предоставлять свои собственные ресурсы.</a:t>
            </a:r>
            <a:endParaRPr lang="ru-RU" dirty="0"/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Как множество равноправных распределенных вычислительных узлов могут организоваться для эффективной работы?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Организовать </a:t>
            </a:r>
            <a:r>
              <a:rPr lang="ru-RU" dirty="0" err="1" smtClean="0"/>
              <a:t>одноранговую</a:t>
            </a:r>
            <a:r>
              <a:rPr lang="ru-RU" dirty="0" smtClean="0"/>
              <a:t> сеть равных узлов, без асимметрии, характерной для клиент-серверного подхода (каждый узел - и клиент, и сервер)</a:t>
            </a:r>
          </a:p>
          <a:p>
            <a:pPr lvl="1"/>
            <a:r>
              <a:rPr lang="ru-RU" dirty="0" smtClean="0"/>
              <a:t>Выход из сети любого узла не должен «ломать» систему (дублирование функциональности между узлами)</a:t>
            </a:r>
          </a:p>
          <a:p>
            <a:pPr lvl="1"/>
            <a:r>
              <a:rPr lang="ru-RU" dirty="0" smtClean="0"/>
              <a:t>Протокол обзора (</a:t>
            </a:r>
            <a:r>
              <a:rPr lang="en-US" dirty="0" smtClean="0"/>
              <a:t>Discovery) </a:t>
            </a:r>
            <a:r>
              <a:rPr lang="ru-RU" dirty="0" smtClean="0"/>
              <a:t>необходим для того, чтобы </a:t>
            </a:r>
            <a:r>
              <a:rPr lang="ru-RU" dirty="0" err="1" smtClean="0"/>
              <a:t>новоподключающийся</a:t>
            </a:r>
            <a:r>
              <a:rPr lang="ru-RU" dirty="0" smtClean="0"/>
              <a:t> узел мог узнать о наличии других узлов.</a:t>
            </a:r>
          </a:p>
          <a:p>
            <a:pPr lvl="2"/>
            <a:r>
              <a:rPr lang="ru-RU" dirty="0" smtClean="0"/>
              <a:t>Отдельные узлы, хранящие </a:t>
            </a:r>
            <a:r>
              <a:rPr lang="ru-RU" dirty="0" err="1" smtClean="0"/>
              <a:t>инофрмацию</a:t>
            </a:r>
            <a:r>
              <a:rPr lang="ru-RU" dirty="0" smtClean="0"/>
              <a:t> о сети (суперузлы, мастер-</a:t>
            </a:r>
            <a:r>
              <a:rPr lang="ru-RU" dirty="0" err="1" smtClean="0"/>
              <a:t>ноды</a:t>
            </a:r>
            <a:r>
              <a:rPr lang="ru-RU" dirty="0" smtClean="0"/>
              <a:t>, </a:t>
            </a:r>
            <a:r>
              <a:rPr lang="ru-RU" dirty="0" err="1" smtClean="0"/>
              <a:t>дискавери-ноды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Рекурсивный опрос узлов (с ограничением глубины)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1320801"/>
            <a:ext cx="8058150" cy="546946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Узел – независимый компонент, работающий в общей сети, предоставляющий и потребляющий услуги других компонентов. </a:t>
            </a:r>
          </a:p>
          <a:p>
            <a:pPr lvl="2"/>
            <a:r>
              <a:rPr lang="ru-RU" dirty="0" smtClean="0"/>
              <a:t>Особые узлы могут использоваться для служебных целей – обзора сети, маршрутизации и т.п.</a:t>
            </a:r>
          </a:p>
          <a:p>
            <a:pPr lvl="1"/>
            <a:r>
              <a:rPr lang="ru-RU" dirty="0" smtClean="0"/>
              <a:t>Соединитель – компонент, использующийся для подключения к </a:t>
            </a:r>
            <a:r>
              <a:rPr lang="en-US" dirty="0" smtClean="0"/>
              <a:t>P2P-</a:t>
            </a:r>
            <a:r>
              <a:rPr lang="ru-RU" dirty="0" smtClean="0"/>
              <a:t>сети, поиска соседних узлов и вызова их сервисов. </a:t>
            </a:r>
            <a:endParaRPr lang="ru-RU" dirty="0"/>
          </a:p>
          <a:p>
            <a:r>
              <a:rPr lang="ru-RU" dirty="0" smtClean="0"/>
              <a:t>Отношения</a:t>
            </a:r>
          </a:p>
          <a:p>
            <a:pPr lvl="1"/>
            <a:r>
              <a:rPr lang="ru-RU" dirty="0" smtClean="0"/>
              <a:t>Связи между узлами и соединителями </a:t>
            </a:r>
            <a:endParaRPr lang="ru-RU" dirty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Могут накладываться на кол-во подключений к узлу, кол-во «</a:t>
            </a:r>
            <a:r>
              <a:rPr lang="ru-RU" dirty="0" err="1" smtClean="0"/>
              <a:t>хопов</a:t>
            </a:r>
            <a:r>
              <a:rPr lang="ru-RU" dirty="0" smtClean="0"/>
              <a:t>» при поиске узла, на то, какие узлы имеют информацию о других узлах. </a:t>
            </a:r>
          </a:p>
          <a:p>
            <a:pPr lvl="1"/>
            <a:r>
              <a:rPr lang="ru-RU" dirty="0" smtClean="0"/>
              <a:t>Иногда ограничивается звездообразной архитектурой (супер-узлы)</a:t>
            </a:r>
            <a:endParaRPr lang="ru-RU" dirty="0"/>
          </a:p>
          <a:p>
            <a:r>
              <a:rPr lang="ru-RU" dirty="0" smtClean="0"/>
              <a:t>Трудности</a:t>
            </a:r>
          </a:p>
          <a:p>
            <a:pPr lvl="1"/>
            <a:r>
              <a:rPr lang="ru-RU" dirty="0" smtClean="0"/>
              <a:t>Управление безопасностью, </a:t>
            </a:r>
            <a:r>
              <a:rPr lang="ru-RU" dirty="0" err="1" smtClean="0"/>
              <a:t>консистентностью</a:t>
            </a:r>
            <a:r>
              <a:rPr lang="ru-RU" dirty="0" smtClean="0"/>
              <a:t>, доступностью, резервным копированием и восстановлением – становится на порядок сложнее.</a:t>
            </a:r>
          </a:p>
          <a:p>
            <a:pPr lvl="1"/>
            <a:r>
              <a:rPr lang="ru-RU" dirty="0" smtClean="0"/>
              <a:t>Эффект масштаба - малые </a:t>
            </a:r>
            <a:r>
              <a:rPr lang="en-US" dirty="0" smtClean="0"/>
              <a:t>P2P </a:t>
            </a:r>
            <a:r>
              <a:rPr lang="ru-RU" dirty="0" smtClean="0"/>
              <a:t>системы, чаще всего, приносят вышеописанные  трудности и не приносят особых выгод. Все становится интереснее в больших масштабах.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4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r>
              <a:rPr lang="ru-RU" dirty="0" smtClean="0"/>
              <a:t> - примеры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Передача файлов</a:t>
            </a:r>
            <a:endParaRPr lang="en-US" dirty="0" smtClean="0"/>
          </a:p>
          <a:p>
            <a:pPr lvl="1"/>
            <a:r>
              <a:rPr lang="en-US" dirty="0" err="1" smtClean="0"/>
              <a:t>BitTorrent</a:t>
            </a:r>
            <a:endParaRPr lang="en-US" dirty="0" smtClean="0"/>
          </a:p>
          <a:p>
            <a:pPr lvl="1"/>
            <a:r>
              <a:rPr lang="en-US" dirty="0" err="1" smtClean="0"/>
              <a:t>eDonkey</a:t>
            </a:r>
            <a:endParaRPr lang="en-US" dirty="0" smtClean="0"/>
          </a:p>
          <a:p>
            <a:r>
              <a:rPr lang="ru-RU" dirty="0" err="1" smtClean="0"/>
              <a:t>Мессенжеры</a:t>
            </a:r>
            <a:endParaRPr lang="ru-RU" dirty="0" smtClean="0"/>
          </a:p>
          <a:p>
            <a:pPr lvl="1"/>
            <a:r>
              <a:rPr lang="en-US" dirty="0" smtClean="0"/>
              <a:t>Skype (</a:t>
            </a:r>
            <a:r>
              <a:rPr lang="ru-RU" dirty="0" smtClean="0"/>
              <a:t>до-</a:t>
            </a:r>
            <a:r>
              <a:rPr lang="en-US" dirty="0" smtClean="0"/>
              <a:t>MS)</a:t>
            </a:r>
          </a:p>
          <a:p>
            <a:pPr lvl="1"/>
            <a:r>
              <a:rPr lang="en-US" dirty="0" smtClean="0"/>
              <a:t>Telegram (</a:t>
            </a:r>
            <a:r>
              <a:rPr lang="ru-RU" dirty="0" smtClean="0"/>
              <a:t>звездообразная архитектура)</a:t>
            </a:r>
          </a:p>
          <a:p>
            <a:r>
              <a:rPr lang="ru-RU" dirty="0" err="1" smtClean="0"/>
              <a:t>Блокчейн</a:t>
            </a:r>
            <a:r>
              <a:rPr lang="ru-RU" dirty="0" smtClean="0"/>
              <a:t>-сети</a:t>
            </a:r>
          </a:p>
          <a:p>
            <a:pPr lvl="1"/>
            <a:r>
              <a:rPr lang="ru-RU" dirty="0" smtClean="0"/>
              <a:t>«Настоящий» </a:t>
            </a:r>
            <a:r>
              <a:rPr lang="en-US" dirty="0" smtClean="0"/>
              <a:t>P2P</a:t>
            </a:r>
            <a:endParaRPr lang="ru-RU" dirty="0" smtClean="0"/>
          </a:p>
          <a:p>
            <a:pPr lvl="2"/>
            <a:r>
              <a:rPr lang="en-US" dirty="0" smtClean="0"/>
              <a:t>Bitcoin</a:t>
            </a:r>
          </a:p>
          <a:p>
            <a:pPr lvl="2"/>
            <a:r>
              <a:rPr lang="en-US" dirty="0" err="1" smtClean="0"/>
              <a:t>Ethereum</a:t>
            </a:r>
            <a:endParaRPr lang="en-US" dirty="0" smtClean="0"/>
          </a:p>
          <a:p>
            <a:pPr lvl="1"/>
            <a:r>
              <a:rPr lang="ru-RU" dirty="0" smtClean="0"/>
              <a:t>Множество звездообразных решений</a:t>
            </a:r>
            <a:r>
              <a:rPr lang="en-US" dirty="0" smtClean="0"/>
              <a:t> (BFT-based)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46" y="427359"/>
            <a:ext cx="3077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595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</a:t>
            </a:r>
            <a:r>
              <a:rPr lang="ru-RU" dirty="0" smtClean="0"/>
              <a:t> (</a:t>
            </a:r>
            <a:r>
              <a:rPr lang="en-US" dirty="0" smtClean="0"/>
              <a:t>Model-View-Controller,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Модель-Представление-Контроллер)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en-US" dirty="0" smtClean="0"/>
              <a:t>UI – </a:t>
            </a:r>
            <a:r>
              <a:rPr lang="ru-RU" dirty="0" smtClean="0"/>
              <a:t>наиболее часто меняющаяся часть интерактивного ПО, поэтому необходимо обеспечить возможность изменения </a:t>
            </a:r>
            <a:r>
              <a:rPr lang="en-US" dirty="0" smtClean="0"/>
              <a:t>UI </a:t>
            </a:r>
            <a:r>
              <a:rPr lang="ru-RU" dirty="0" smtClean="0"/>
              <a:t>затрагивания других компонентов системы. </a:t>
            </a:r>
          </a:p>
          <a:p>
            <a:pPr lvl="1"/>
            <a:r>
              <a:rPr lang="ru-RU" dirty="0" smtClean="0"/>
              <a:t>Пользователи часто хотят рассматривать одни и те же данные с разных перспектив (таблицы, графики, и т.п.), и такие разные представления должны отражать текущее состояние данных</a:t>
            </a:r>
            <a:endParaRPr lang="ru-RU" dirty="0"/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Как отделить </a:t>
            </a:r>
            <a:r>
              <a:rPr lang="en-US" dirty="0" smtClean="0"/>
              <a:t>UI </a:t>
            </a:r>
            <a:r>
              <a:rPr lang="ru-RU" dirty="0" smtClean="0"/>
              <a:t>от функциональности приложения, при этом обеспечив его реакцию как на действия пользователя, так и на внешние изменения данных?</a:t>
            </a:r>
          </a:p>
          <a:p>
            <a:pPr lvl="1"/>
            <a:r>
              <a:rPr lang="ru-RU" dirty="0" smtClean="0"/>
              <a:t>Как обеспечить тестируемость логики сценариев работы пользователя?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smtClean="0"/>
              <a:t>MVC</a:t>
            </a:r>
            <a:r>
              <a:rPr lang="ru-RU" dirty="0" smtClean="0"/>
              <a:t> делит функциональность приложения на 3 компонента:</a:t>
            </a:r>
          </a:p>
          <a:p>
            <a:pPr lvl="2"/>
            <a:r>
              <a:rPr lang="ru-RU" dirty="0" smtClean="0"/>
              <a:t>Модель, содержащая данные приложения</a:t>
            </a:r>
          </a:p>
          <a:p>
            <a:pPr lvl="2"/>
            <a:r>
              <a:rPr lang="ru-RU" dirty="0" smtClean="0"/>
              <a:t>Представление (</a:t>
            </a:r>
            <a:r>
              <a:rPr lang="en-US" dirty="0" smtClean="0"/>
              <a:t>View), </a:t>
            </a:r>
            <a:r>
              <a:rPr lang="ru-RU" dirty="0" smtClean="0"/>
              <a:t>которое отображает пользователю нужный аспект данных модели, и взаимодействующее с пользователем</a:t>
            </a:r>
          </a:p>
          <a:p>
            <a:pPr lvl="2"/>
            <a:r>
              <a:rPr lang="ru-RU" dirty="0" smtClean="0"/>
              <a:t>Контроллер, который является посредником между Моделью и Представлением и управляет уведомлениями об изменениях состояния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9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</a:t>
            </a:r>
            <a:r>
              <a:rPr lang="ru-RU" dirty="0" smtClean="0"/>
              <a:t>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364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Модель – представление данных или состояния приложения, непосредственно содержит бизнес-логику или предоставляет интерфейсы для использования себя ею. </a:t>
            </a:r>
            <a:endParaRPr lang="ru-RU" dirty="0"/>
          </a:p>
          <a:p>
            <a:pPr lvl="1"/>
            <a:r>
              <a:rPr lang="ru-RU" dirty="0"/>
              <a:t>Представление (</a:t>
            </a:r>
            <a:r>
              <a:rPr lang="en-US" dirty="0"/>
              <a:t>View</a:t>
            </a:r>
            <a:r>
              <a:rPr lang="en-US" dirty="0" smtClean="0"/>
              <a:t>)</a:t>
            </a:r>
            <a:r>
              <a:rPr lang="ru-RU" dirty="0" smtClean="0"/>
              <a:t> – </a:t>
            </a:r>
            <a:r>
              <a:rPr lang="en-US" dirty="0" smtClean="0"/>
              <a:t>UI-</a:t>
            </a:r>
            <a:r>
              <a:rPr lang="ru-RU" dirty="0" smtClean="0"/>
              <a:t>компонент, отображает данные пользователю и организует возможность приема ввода от пользователя. </a:t>
            </a:r>
            <a:endParaRPr lang="ru-RU" dirty="0"/>
          </a:p>
          <a:p>
            <a:pPr lvl="1"/>
            <a:r>
              <a:rPr lang="ru-RU" dirty="0" smtClean="0"/>
              <a:t>Контроллер – управляет сценариями взаимодействия между Моделью и Представлением, переводя действия пользователя в Представлении в операции над Моделью и обновляя представление, когда это необходимо. </a:t>
            </a:r>
            <a:endParaRPr lang="ru-RU" dirty="0"/>
          </a:p>
          <a:p>
            <a:r>
              <a:rPr lang="ru-RU" dirty="0" smtClean="0"/>
              <a:t>Отношения</a:t>
            </a:r>
          </a:p>
          <a:p>
            <a:pPr lvl="1"/>
            <a:r>
              <a:rPr lang="ru-RU" dirty="0" smtClean="0"/>
              <a:t>Уведомление – все компоненты обмениваются уведомлениями об изменениях своего состояния</a:t>
            </a:r>
            <a:endParaRPr lang="ru-RU" dirty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Должны существовать не менее 1 экземпляра каждого компонента</a:t>
            </a:r>
          </a:p>
          <a:p>
            <a:pPr lvl="1"/>
            <a:r>
              <a:rPr lang="ru-RU" dirty="0" smtClean="0"/>
              <a:t>Модель не должна инициировать взаимодействие с контроллером </a:t>
            </a:r>
            <a:endParaRPr lang="ru-RU" dirty="0"/>
          </a:p>
          <a:p>
            <a:r>
              <a:rPr lang="ru-RU" dirty="0" smtClean="0"/>
              <a:t>Трудности</a:t>
            </a:r>
          </a:p>
          <a:p>
            <a:pPr lvl="1"/>
            <a:r>
              <a:rPr lang="ru-RU" dirty="0" smtClean="0"/>
              <a:t>Может вносить лишнюю сложность для простых интерфейсов</a:t>
            </a:r>
          </a:p>
          <a:p>
            <a:pPr lvl="1"/>
            <a:r>
              <a:rPr lang="ru-RU" dirty="0" smtClean="0"/>
              <a:t>Не всегда однозначно и чисто реализуется </a:t>
            </a:r>
            <a:r>
              <a:rPr lang="ru-RU" dirty="0" err="1" smtClean="0"/>
              <a:t>фреймворками</a:t>
            </a:r>
            <a:r>
              <a:rPr lang="ru-RU" dirty="0" smtClean="0"/>
              <a:t>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792794-6748-4D92-BC13-40997D89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взаимодействия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F25D2BB-25DA-4C79-9F14-8241500F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Общие шаблоны</a:t>
            </a:r>
          </a:p>
          <a:p>
            <a:pPr lvl="1"/>
            <a:r>
              <a:rPr lang="en-US" dirty="0" err="1"/>
              <a:t>Pipe&amp;Filter</a:t>
            </a:r>
            <a:endParaRPr lang="en-US" dirty="0"/>
          </a:p>
          <a:p>
            <a:pPr lvl="1"/>
            <a:r>
              <a:rPr lang="en-US" dirty="0"/>
              <a:t>Broker</a:t>
            </a:r>
          </a:p>
          <a:p>
            <a:pPr lvl="1"/>
            <a:r>
              <a:rPr lang="en-US" dirty="0"/>
              <a:t>Client-Server</a:t>
            </a:r>
          </a:p>
          <a:p>
            <a:pPr lvl="1"/>
            <a:r>
              <a:rPr lang="en-US" dirty="0"/>
              <a:t>P2P</a:t>
            </a:r>
          </a:p>
          <a:p>
            <a:pPr lvl="1"/>
            <a:r>
              <a:rPr lang="en-US" dirty="0"/>
              <a:t>SOA</a:t>
            </a:r>
          </a:p>
          <a:p>
            <a:pPr lvl="1"/>
            <a:r>
              <a:rPr lang="en-US" dirty="0"/>
              <a:t>Pub-Sub</a:t>
            </a:r>
          </a:p>
          <a:p>
            <a:r>
              <a:rPr lang="ru-RU" dirty="0" smtClean="0"/>
              <a:t>Шаблоны </a:t>
            </a:r>
            <a:r>
              <a:rPr lang="ru-RU" dirty="0"/>
              <a:t>организации интерфейса</a:t>
            </a:r>
            <a:endParaRPr lang="en-US" dirty="0"/>
          </a:p>
          <a:p>
            <a:pPr lvl="1"/>
            <a:r>
              <a:rPr lang="en-US" dirty="0"/>
              <a:t>MVC/MVP</a:t>
            </a:r>
          </a:p>
          <a:p>
            <a:pPr lvl="1"/>
            <a:r>
              <a:rPr lang="en-US" dirty="0"/>
              <a:t>MVVM</a:t>
            </a:r>
            <a:endParaRPr lang="ru-RU" dirty="0"/>
          </a:p>
          <a:p>
            <a:r>
              <a:rPr lang="ru-RU" dirty="0"/>
              <a:t>Шаблоны организации доступа к данным</a:t>
            </a:r>
            <a:endParaRPr lang="en-US" dirty="0"/>
          </a:p>
          <a:p>
            <a:pPr lvl="1"/>
            <a:r>
              <a:rPr lang="en-US" dirty="0" smtClean="0"/>
              <a:t>CRUD </a:t>
            </a:r>
            <a:r>
              <a:rPr lang="ru-RU" dirty="0" smtClean="0"/>
              <a:t>и </a:t>
            </a:r>
            <a:r>
              <a:rPr lang="en-US" dirty="0" smtClean="0"/>
              <a:t>REST</a:t>
            </a:r>
            <a:endParaRPr lang="en-US" dirty="0"/>
          </a:p>
          <a:p>
            <a:pPr lvl="1"/>
            <a:r>
              <a:rPr lang="en-US" dirty="0" smtClean="0"/>
              <a:t>CQRS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2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3376"/>
            <a:ext cx="4591050" cy="2714625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Классический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" y="2799291"/>
            <a:ext cx="7611923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ru-RU" dirty="0" smtClean="0"/>
              <a:t>в вебе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744687"/>
            <a:ext cx="7886700" cy="287641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Модель</a:t>
            </a:r>
          </a:p>
          <a:p>
            <a:pPr lvl="1"/>
            <a:r>
              <a:rPr lang="ru-RU" dirty="0"/>
              <a:t>Работает на стороне сервера</a:t>
            </a:r>
          </a:p>
          <a:p>
            <a:pPr lvl="1"/>
            <a:r>
              <a:rPr lang="ru-RU" dirty="0" smtClean="0"/>
              <a:t>Хранит и обрабатывает объекты предметной области</a:t>
            </a:r>
          </a:p>
          <a:p>
            <a:r>
              <a:rPr lang="ru-RU" dirty="0" smtClean="0"/>
              <a:t>Контроллер:</a:t>
            </a:r>
          </a:p>
          <a:p>
            <a:pPr lvl="1"/>
            <a:r>
              <a:rPr lang="ru-RU" dirty="0" smtClean="0"/>
              <a:t>Работает на стороне сервера</a:t>
            </a:r>
          </a:p>
          <a:p>
            <a:pPr lvl="1"/>
            <a:r>
              <a:rPr lang="ru-RU" dirty="0" smtClean="0"/>
              <a:t>Генерирует веб-страницу Представления, используя данные из Модели</a:t>
            </a:r>
          </a:p>
          <a:p>
            <a:pPr lvl="1"/>
            <a:r>
              <a:rPr lang="ru-RU" dirty="0" smtClean="0"/>
              <a:t>Обрабатывает </a:t>
            </a:r>
            <a:r>
              <a:rPr lang="en-US" dirty="0" smtClean="0"/>
              <a:t>HTTP-</a:t>
            </a:r>
            <a:r>
              <a:rPr lang="ru-RU" dirty="0"/>
              <a:t> запросы </a:t>
            </a:r>
            <a:r>
              <a:rPr lang="ru-RU" dirty="0" smtClean="0"/>
              <a:t>со страницы Представления, инициируя изменения в модели</a:t>
            </a:r>
          </a:p>
          <a:p>
            <a:r>
              <a:rPr lang="ru-RU" dirty="0" smtClean="0"/>
              <a:t>Представление:</a:t>
            </a:r>
          </a:p>
          <a:p>
            <a:pPr lvl="1"/>
            <a:r>
              <a:rPr lang="ru-RU" dirty="0"/>
              <a:t>Работает на стороне </a:t>
            </a:r>
            <a:r>
              <a:rPr lang="ru-RU" dirty="0" smtClean="0"/>
              <a:t>клиента</a:t>
            </a:r>
          </a:p>
          <a:p>
            <a:pPr lvl="1"/>
            <a:r>
              <a:rPr lang="ru-RU" dirty="0" smtClean="0"/>
              <a:t>Отображает данные, выданные контроллером и обрабатывает пользовательский ввод, отсылая </a:t>
            </a:r>
            <a:r>
              <a:rPr lang="en-US" dirty="0" smtClean="0"/>
              <a:t>HTTP-</a:t>
            </a:r>
            <a:r>
              <a:rPr lang="ru-RU" dirty="0" smtClean="0"/>
              <a:t>запросы на контроллер.</a:t>
            </a:r>
            <a:endParaRPr lang="ru-RU" dirty="0"/>
          </a:p>
          <a:p>
            <a:pPr lvl="1"/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34" y="1230994"/>
            <a:ext cx="6956132" cy="25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(Model-View-Presenter)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большинстве </a:t>
            </a:r>
            <a:r>
              <a:rPr lang="ru-RU" dirty="0" err="1" smtClean="0"/>
              <a:t>десктопных</a:t>
            </a:r>
            <a:r>
              <a:rPr lang="ru-RU" dirty="0" smtClean="0"/>
              <a:t> </a:t>
            </a:r>
            <a:r>
              <a:rPr lang="en-US" dirty="0" smtClean="0"/>
              <a:t>UI-</a:t>
            </a:r>
            <a:r>
              <a:rPr lang="ru-RU" dirty="0" err="1" smtClean="0"/>
              <a:t>фреймворков</a:t>
            </a:r>
            <a:r>
              <a:rPr lang="ru-RU" dirty="0" smtClean="0"/>
              <a:t> функциональность Представления и Контроллера обычно сращивается. 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32" y="3412068"/>
            <a:ext cx="5883639" cy="37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71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211734" cy="1325563"/>
          </a:xfrm>
        </p:spPr>
        <p:txBody>
          <a:bodyPr>
            <a:noAutofit/>
          </a:bodyPr>
          <a:lstStyle/>
          <a:p>
            <a:r>
              <a:rPr lang="en-US" sz="3600" dirty="0" smtClean="0"/>
              <a:t>MVVM</a:t>
            </a:r>
            <a:r>
              <a:rPr lang="ru-RU" sz="3600" dirty="0" smtClean="0"/>
              <a:t> – </a:t>
            </a:r>
            <a:r>
              <a:rPr lang="en-US" sz="3600" dirty="0" smtClean="0"/>
              <a:t>(Model-View-</a:t>
            </a:r>
            <a:r>
              <a:rPr lang="en-US" sz="3600" dirty="0" err="1" smtClean="0"/>
              <a:t>ViewModel</a:t>
            </a:r>
            <a:r>
              <a:rPr lang="ru-RU" sz="3600" dirty="0" smtClean="0"/>
              <a:t>)</a:t>
            </a:r>
            <a:r>
              <a:rPr lang="en-US" sz="3600" dirty="0" smtClean="0"/>
              <a:t>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Модель-Преставление-</a:t>
            </a:r>
            <a:r>
              <a:rPr lang="ru-RU" sz="3600" dirty="0" err="1" smtClean="0"/>
              <a:t>МодельПредставления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Исходный вопрос – как и где хранить состояние Представления? </a:t>
            </a:r>
          </a:p>
          <a:p>
            <a:r>
              <a:rPr lang="ru-RU" dirty="0" smtClean="0"/>
              <a:t>Новая декомпозиция:</a:t>
            </a:r>
          </a:p>
          <a:p>
            <a:pPr lvl="1"/>
            <a:r>
              <a:rPr lang="ru-RU" dirty="0" smtClean="0"/>
              <a:t>Представление не содержит кода вообще и строится дизайнером, а не разработчиком. </a:t>
            </a:r>
          </a:p>
          <a:p>
            <a:pPr lvl="1"/>
            <a:r>
              <a:rPr lang="ru-RU" dirty="0" err="1" smtClean="0"/>
              <a:t>МодельПредставления</a:t>
            </a:r>
            <a:r>
              <a:rPr lang="ru-RU" dirty="0" smtClean="0"/>
              <a:t> хранит данные состояния Представления. </a:t>
            </a:r>
            <a:r>
              <a:rPr lang="ru-RU" dirty="0"/>
              <a:t>Привязка визуальных элементов </a:t>
            </a:r>
            <a:r>
              <a:rPr lang="ru-RU" dirty="0" smtClean="0"/>
              <a:t>Представления к этим данным </a:t>
            </a:r>
            <a:r>
              <a:rPr lang="ru-RU" dirty="0"/>
              <a:t>осуществляется </a:t>
            </a:r>
            <a:r>
              <a:rPr lang="ru-RU" dirty="0" err="1" smtClean="0"/>
              <a:t>фреймворком</a:t>
            </a:r>
            <a:r>
              <a:rPr lang="ru-RU" dirty="0" smtClean="0"/>
              <a:t>. </a:t>
            </a:r>
          </a:p>
          <a:p>
            <a:pPr lvl="2"/>
            <a:r>
              <a:rPr lang="ru-RU" dirty="0" smtClean="0"/>
              <a:t>Тут же определяются команды, меняющие данные в Модели.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9" y="1418276"/>
            <a:ext cx="5772956" cy="221963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8" y="3801533"/>
            <a:ext cx="8050117" cy="34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MVC/MVP/MVVM </a:t>
            </a:r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MVC </a:t>
            </a:r>
            <a:endParaRPr lang="ru-RU" dirty="0" smtClean="0"/>
          </a:p>
          <a:p>
            <a:pPr lvl="1"/>
            <a:r>
              <a:rPr lang="ru-RU" dirty="0" smtClean="0"/>
              <a:t>Начинался в эру десктопов, особой популярности не получил из-за трудности стыковки с имевшимися </a:t>
            </a:r>
            <a:r>
              <a:rPr lang="ru-RU" dirty="0" err="1" smtClean="0"/>
              <a:t>фреймворками</a:t>
            </a:r>
            <a:r>
              <a:rPr lang="ru-RU" dirty="0" smtClean="0"/>
              <a:t>/библиотеками </a:t>
            </a:r>
            <a:r>
              <a:rPr lang="ru-RU" dirty="0" err="1" smtClean="0"/>
              <a:t>виджетов</a:t>
            </a:r>
            <a:endParaRPr lang="ru-RU" dirty="0" smtClean="0"/>
          </a:p>
          <a:p>
            <a:pPr lvl="1"/>
            <a:r>
              <a:rPr lang="ru-RU" dirty="0" smtClean="0"/>
              <a:t>«Выстрелил» в 2000х годах в привязке к Вебу – где эта архитектура очень красиво легла на </a:t>
            </a:r>
            <a:r>
              <a:rPr lang="en-US" dirty="0" smtClean="0"/>
              <a:t>HTTP-</a:t>
            </a:r>
            <a:r>
              <a:rPr lang="ru-RU" dirty="0" smtClean="0"/>
              <a:t>протокол (</a:t>
            </a:r>
            <a:r>
              <a:rPr lang="en-US" dirty="0" smtClean="0"/>
              <a:t>stateless)</a:t>
            </a:r>
            <a:endParaRPr lang="ru-RU" dirty="0" smtClean="0"/>
          </a:p>
          <a:p>
            <a:r>
              <a:rPr lang="en-US" dirty="0" smtClean="0"/>
              <a:t>MVP </a:t>
            </a:r>
          </a:p>
          <a:p>
            <a:pPr lvl="1"/>
            <a:r>
              <a:rPr lang="ru-RU" dirty="0" smtClean="0"/>
              <a:t>развитие идей </a:t>
            </a:r>
            <a:r>
              <a:rPr lang="en-US" dirty="0" smtClean="0"/>
              <a:t>MVC </a:t>
            </a:r>
            <a:r>
              <a:rPr lang="ru-RU" dirty="0" smtClean="0"/>
              <a:t>на десктоп, был ряд </a:t>
            </a:r>
            <a:r>
              <a:rPr lang="ru-RU" dirty="0" err="1" smtClean="0"/>
              <a:t>фреймворков</a:t>
            </a:r>
            <a:r>
              <a:rPr lang="ru-RU" dirty="0" smtClean="0"/>
              <a:t>, сейчас практически </a:t>
            </a:r>
            <a:r>
              <a:rPr lang="ru-RU" dirty="0" err="1" smtClean="0"/>
              <a:t>вытестен</a:t>
            </a:r>
            <a:r>
              <a:rPr lang="ru-RU" dirty="0" smtClean="0"/>
              <a:t> </a:t>
            </a:r>
            <a:r>
              <a:rPr lang="en-US" dirty="0" smtClean="0"/>
              <a:t>MVVM</a:t>
            </a:r>
          </a:p>
          <a:p>
            <a:r>
              <a:rPr lang="en-US" dirty="0" smtClean="0"/>
              <a:t>MVVM</a:t>
            </a:r>
          </a:p>
          <a:p>
            <a:pPr lvl="1"/>
            <a:r>
              <a:rPr lang="ru-RU" dirty="0" smtClean="0"/>
              <a:t>Начинался в десктопе, и продолжает там существовать</a:t>
            </a:r>
          </a:p>
          <a:p>
            <a:pPr lvl="1"/>
            <a:r>
              <a:rPr lang="ru-RU" dirty="0" smtClean="0"/>
              <a:t>Получил «второе дыхание» в 2010х в привязке к сложным веб-приложениям с развитой логикой на клиентской стороне (</a:t>
            </a:r>
            <a:r>
              <a:rPr lang="en-US" dirty="0" smtClean="0"/>
              <a:t>SPA, Single-Page Applications)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 (</a:t>
            </a:r>
            <a:r>
              <a:rPr lang="en-US" dirty="0" smtClean="0"/>
              <a:t>CRUD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Контекст</a:t>
            </a:r>
            <a:endParaRPr lang="en-US" dirty="0" smtClean="0"/>
          </a:p>
          <a:p>
            <a:pPr lvl="1"/>
            <a:r>
              <a:rPr lang="ru-RU" dirty="0" smtClean="0"/>
              <a:t>Любое приложение в конечном итоге работает с какими-либо данными. Данные обычно моделируют какие либо сущности реального мира. </a:t>
            </a:r>
            <a:endParaRPr lang="ru-RU" dirty="0"/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Как организовать простой, понятный и непротиворечивый интерфейс (как пользовательский, так и межкомпонентный) для работы с информационными моделями сущностей так, чтобы на его основе можно было собрать реализацию всех необходимых сценариев?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en-US" dirty="0" smtClean="0"/>
              <a:t>CRUD – </a:t>
            </a:r>
            <a:r>
              <a:rPr lang="ru-RU" dirty="0" smtClean="0"/>
              <a:t>сокращение от </a:t>
            </a:r>
            <a:r>
              <a:rPr lang="en-US" dirty="0" smtClean="0"/>
              <a:t>CREATE, READ, UPDATE, DELETE</a:t>
            </a:r>
          </a:p>
          <a:p>
            <a:pPr lvl="1"/>
            <a:r>
              <a:rPr lang="ru-RU" dirty="0" smtClean="0"/>
              <a:t>Набор базовый операций над сущностями, который должна реализовывать система и становится интерфейсом этой системы.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53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Сущность – объект, моделирующий какую-либо сущность предметной области</a:t>
            </a:r>
          </a:p>
          <a:p>
            <a:pPr lvl="1"/>
            <a:r>
              <a:rPr lang="ru-RU" dirty="0" smtClean="0"/>
              <a:t>Контроллер/менеджер – объект, реализующий набор </a:t>
            </a:r>
            <a:r>
              <a:rPr lang="en-US" dirty="0" smtClean="0"/>
              <a:t>CRUD-</a:t>
            </a:r>
            <a:r>
              <a:rPr lang="ru-RU" dirty="0" smtClean="0"/>
              <a:t>операций над сущностью</a:t>
            </a:r>
            <a:endParaRPr lang="ru-RU" dirty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Бизнес-логика и используемые протоколы могут накладывать ограничения на набор операций (например, может быть запрещено или нереализуемо удаление сущностей)</a:t>
            </a:r>
            <a:endParaRPr lang="ru-RU" dirty="0"/>
          </a:p>
          <a:p>
            <a:r>
              <a:rPr lang="ru-RU" dirty="0" smtClean="0"/>
              <a:t>Трудности</a:t>
            </a:r>
          </a:p>
          <a:p>
            <a:pPr lvl="1"/>
            <a:r>
              <a:rPr lang="ru-RU" dirty="0" smtClean="0"/>
              <a:t>Не всегда </a:t>
            </a:r>
            <a:r>
              <a:rPr lang="ru-RU" dirty="0"/>
              <a:t>оправдано </a:t>
            </a:r>
            <a:r>
              <a:rPr lang="ru-RU" dirty="0" smtClean="0"/>
              <a:t>выставление наружу полного набора сущностей и примитивных операций над ними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1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r>
              <a:rPr lang="ru-RU" dirty="0" smtClean="0"/>
              <a:t> и </a:t>
            </a:r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805499" cy="407007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Часто </a:t>
            </a:r>
            <a:r>
              <a:rPr lang="en-US" dirty="0" smtClean="0"/>
              <a:t>CRUD-</a:t>
            </a:r>
            <a:r>
              <a:rPr lang="ru-RU" dirty="0" smtClean="0"/>
              <a:t>подход используется в рамках </a:t>
            </a:r>
            <a:r>
              <a:rPr lang="en-US" dirty="0" smtClean="0"/>
              <a:t>REST API</a:t>
            </a:r>
          </a:p>
          <a:p>
            <a:r>
              <a:rPr lang="en-US" dirty="0" smtClean="0"/>
              <a:t>REST =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pPr lvl="1"/>
            <a:r>
              <a:rPr lang="ru-RU" dirty="0" smtClean="0"/>
              <a:t>Архитектурный стиль построения веб-сервисов на базе протокола </a:t>
            </a:r>
            <a:r>
              <a:rPr lang="en-US" dirty="0" smtClean="0"/>
              <a:t>HTTP</a:t>
            </a:r>
            <a:endParaRPr lang="ru-RU" dirty="0" smtClean="0"/>
          </a:p>
          <a:p>
            <a:pPr lvl="1"/>
            <a:r>
              <a:rPr lang="ru-RU" dirty="0" smtClean="0"/>
              <a:t>Объект (или контейнер, набор объектов), с которым производятся действия, идентифицируется через </a:t>
            </a:r>
            <a:r>
              <a:rPr lang="en-US" dirty="0" smtClean="0"/>
              <a:t>URL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запроса. </a:t>
            </a:r>
            <a:endParaRPr lang="en-US" dirty="0" smtClean="0"/>
          </a:p>
          <a:p>
            <a:pPr lvl="1"/>
            <a:r>
              <a:rPr lang="en-US" dirty="0" smtClean="0"/>
              <a:t>CRUD-</a:t>
            </a:r>
            <a:r>
              <a:rPr lang="ru-RU" dirty="0" smtClean="0"/>
              <a:t>методы реализуются в виде методов протокола </a:t>
            </a:r>
            <a:r>
              <a:rPr lang="en-US" dirty="0" smtClean="0"/>
              <a:t>HTTP</a:t>
            </a:r>
          </a:p>
          <a:p>
            <a:pPr lvl="2"/>
            <a:r>
              <a:rPr lang="en-US" dirty="0"/>
              <a:t>POST = CREATE</a:t>
            </a:r>
            <a:endParaRPr lang="en-US" dirty="0" smtClean="0"/>
          </a:p>
          <a:p>
            <a:pPr lvl="2"/>
            <a:r>
              <a:rPr lang="en-US" dirty="0" smtClean="0"/>
              <a:t>GET </a:t>
            </a:r>
            <a:r>
              <a:rPr lang="ru-RU" dirty="0" smtClean="0"/>
              <a:t>= </a:t>
            </a:r>
            <a:r>
              <a:rPr lang="en-US" dirty="0" smtClean="0"/>
              <a:t>READ</a:t>
            </a:r>
          </a:p>
          <a:p>
            <a:pPr lvl="2"/>
            <a:r>
              <a:rPr lang="en-US" dirty="0" smtClean="0"/>
              <a:t>PUT/PATCH = UPDATE</a:t>
            </a:r>
          </a:p>
          <a:p>
            <a:pPr lvl="2"/>
            <a:r>
              <a:rPr lang="en-US" dirty="0" smtClean="0"/>
              <a:t>DELETE = DELETE</a:t>
            </a:r>
          </a:p>
          <a:p>
            <a:pPr lvl="1"/>
            <a:r>
              <a:rPr lang="ru-RU" dirty="0" smtClean="0"/>
              <a:t>Сам объект при передаче может быть представлен как угодно (обычно – </a:t>
            </a:r>
            <a:r>
              <a:rPr lang="en-US" dirty="0" smtClean="0"/>
              <a:t>JSON, XML </a:t>
            </a:r>
            <a:r>
              <a:rPr lang="ru-RU" dirty="0" smtClean="0"/>
              <a:t>или другие протоколы </a:t>
            </a:r>
            <a:r>
              <a:rPr lang="ru-RU" dirty="0" err="1" smtClean="0"/>
              <a:t>сериализации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6" y="753677"/>
            <a:ext cx="9144000" cy="58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(Command and Query Responsibility Segregation)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dirty="0" smtClean="0"/>
              <a:t>Контекст</a:t>
            </a:r>
          </a:p>
          <a:p>
            <a:pPr marL="685800" lvl="2">
              <a:spcBef>
                <a:spcPts val="1000"/>
              </a:spcBef>
            </a:pPr>
            <a:r>
              <a:rPr lang="ru-RU" dirty="0" smtClean="0"/>
              <a:t>Не </a:t>
            </a:r>
            <a:r>
              <a:rPr lang="ru-RU" dirty="0"/>
              <a:t>всегда оправдано выставление наружу полного набора сущностей и примитивных операций над </a:t>
            </a:r>
            <a:r>
              <a:rPr lang="ru-RU" dirty="0" smtClean="0"/>
              <a:t>ними</a:t>
            </a:r>
          </a:p>
          <a:p>
            <a:pPr marL="1143000" lvl="3">
              <a:spcBef>
                <a:spcPts val="1000"/>
              </a:spcBef>
            </a:pPr>
            <a:r>
              <a:rPr lang="ru-RU" dirty="0" smtClean="0"/>
              <a:t>Сущности могут быть чересчур сложными или не все их свойства могут быть сделаны доступными внешнему клиенту</a:t>
            </a:r>
          </a:p>
          <a:p>
            <a:pPr marL="1143000" lvl="3">
              <a:spcBef>
                <a:spcPts val="1000"/>
              </a:spcBef>
            </a:pPr>
            <a:r>
              <a:rPr lang="ru-RU" dirty="0" smtClean="0"/>
              <a:t>Бизнес-сценарий может требовать сложного транзакционного взаимодействия над множеством различных сущностей, и выносить его на какой-то внешний уровень было бы вредно. </a:t>
            </a:r>
          </a:p>
          <a:p>
            <a:pPr marL="228600" lvl="1">
              <a:spcBef>
                <a:spcPts val="1000"/>
              </a:spcBef>
            </a:pPr>
            <a:r>
              <a:rPr lang="ru-RU" dirty="0" smtClean="0"/>
              <a:t>Задача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Как организовать простой, понятный и непротиворечивый интерфейс (как пользовательский, так и межкомпонентный) для работы </a:t>
            </a:r>
            <a:r>
              <a:rPr lang="ru-RU" dirty="0" smtClean="0"/>
              <a:t>со сложными сценариями использования системы?</a:t>
            </a:r>
          </a:p>
          <a:p>
            <a:pPr marL="342900" lvl="1" indent="-342900">
              <a:spcBef>
                <a:spcPts val="1000"/>
              </a:spcBef>
            </a:pPr>
            <a:r>
              <a:rPr lang="ru-RU" dirty="0" smtClean="0"/>
              <a:t>Решение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 smtClean="0"/>
              <a:t>Паттерн </a:t>
            </a:r>
            <a:r>
              <a:rPr lang="en-US" dirty="0" smtClean="0"/>
              <a:t>CQRS </a:t>
            </a:r>
            <a:r>
              <a:rPr lang="ru-RU" dirty="0" smtClean="0"/>
              <a:t>предоставляет отдельные интерфейсы для реализации операций чтения и записи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 smtClean="0"/>
              <a:t>Это позволяет разделить сущности для этих операций – не обязательно везде использовать полные сущности</a:t>
            </a:r>
            <a:endParaRPr lang="ru-RU" dirty="0"/>
          </a:p>
          <a:p>
            <a:pPr marL="800100" lvl="2" indent="-342900">
              <a:spcBef>
                <a:spcPts val="1000"/>
              </a:spcBef>
            </a:pPr>
            <a:r>
              <a:rPr lang="ru-RU" dirty="0" smtClean="0"/>
              <a:t>Команды позволяют реализовать сложные операции для реализации целых бизнес-сценариев</a:t>
            </a:r>
          </a:p>
          <a:p>
            <a:pPr marL="685800" lvl="2">
              <a:spcBef>
                <a:spcPts val="1000"/>
              </a:spcBef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8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Многослойная </a:t>
            </a:r>
            <a:r>
              <a:rPr lang="ru-RU" dirty="0" err="1"/>
              <a:t>архитекура</a:t>
            </a:r>
            <a:r>
              <a:rPr lang="ru-RU" dirty="0"/>
              <a:t> (</a:t>
            </a:r>
            <a:r>
              <a:rPr lang="en-US" dirty="0"/>
              <a:t>Layers)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Все сложные системы испытывают необходимость разрабатывать и развивать отдельные части этих систем независимо. Для этого разработчики должны четко и однозначно понимать разделение обязанностей между модулями.</a:t>
            </a:r>
            <a:endParaRPr lang="en-US" dirty="0" smtClean="0"/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ПО должно быть сегментировано так, чтобы модули могли разрабатываться и развиваться независимо, с минимальным взаимодействием между модулями, этим обеспечивая </a:t>
            </a:r>
            <a:r>
              <a:rPr lang="ru-RU" dirty="0" err="1" smtClean="0"/>
              <a:t>портируемость</a:t>
            </a:r>
            <a:r>
              <a:rPr lang="ru-RU" dirty="0" smtClean="0"/>
              <a:t>, модифицируемость и повторное использование кода.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Предлагается разделить ПО на логические единицы, именуемые слоями. Каждый слой – это группа модулей, обеспечивающих взаимосвязанные сервисы.</a:t>
            </a:r>
          </a:p>
          <a:p>
            <a:pPr lvl="1"/>
            <a:r>
              <a:rPr lang="ru-RU" dirty="0" smtClean="0"/>
              <a:t>На связи между слоями должны быть односторонним, т.е. если слой А использует слой Б, то слой Б не должен использовать слой А.</a:t>
            </a:r>
          </a:p>
          <a:p>
            <a:pPr lvl="1"/>
            <a:r>
              <a:rPr lang="ru-RU" dirty="0" smtClean="0"/>
              <a:t>Слои не должны взаимодействовать друг с другом в обход промежуточных слоев, т.е. если слой А -</a:t>
            </a:r>
            <a:r>
              <a:rPr lang="en-US" dirty="0" smtClean="0"/>
              <a:t>&gt; B -&gt; C, </a:t>
            </a:r>
            <a:r>
              <a:rPr lang="ru-RU" dirty="0" smtClean="0"/>
              <a:t>то прямая связь А -</a:t>
            </a:r>
            <a:r>
              <a:rPr lang="en-US" dirty="0" smtClean="0"/>
              <a:t>&gt; </a:t>
            </a:r>
            <a:r>
              <a:rPr lang="ru-RU" dirty="0" smtClean="0"/>
              <a:t>С – это нарушение принципа (не смертельно, но лучше не надо). 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2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(Command and Query Responsibility Segregation)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 smtClean="0"/>
              <a:t>Команды – операции обновления данных</a:t>
            </a:r>
            <a:endParaRPr lang="ru-RU" dirty="0"/>
          </a:p>
          <a:p>
            <a:pPr lvl="1"/>
            <a:r>
              <a:rPr lang="ru-RU" dirty="0" smtClean="0"/>
              <a:t>Запросы – операции считывания данных </a:t>
            </a:r>
            <a:endParaRPr lang="ru-RU" dirty="0"/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 smtClean="0"/>
              <a:t>Запросы не могут менять данные, а лишь считывают состояние</a:t>
            </a:r>
          </a:p>
          <a:p>
            <a:pPr lvl="1"/>
            <a:r>
              <a:rPr lang="ru-RU" dirty="0" smtClean="0"/>
              <a:t>Команды не получают информацию о состоянии, а только меняют данные</a:t>
            </a:r>
            <a:endParaRPr lang="ru-RU" dirty="0"/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 smtClean="0"/>
              <a:t>Гораздо сложнее в реализации, чем классический </a:t>
            </a:r>
            <a:r>
              <a:rPr lang="en-US" dirty="0" smtClean="0"/>
              <a:t>CRUD</a:t>
            </a:r>
          </a:p>
          <a:p>
            <a:pPr lvl="1"/>
            <a:r>
              <a:rPr lang="ru-RU" dirty="0" smtClean="0"/>
              <a:t>Есть ряд (успешно решаемых) сложностей с распараллеливанием</a:t>
            </a:r>
          </a:p>
          <a:p>
            <a:pPr lvl="1"/>
            <a:r>
              <a:rPr lang="ru-RU" dirty="0" smtClean="0"/>
              <a:t>При разделении хранилищ чтения и записи возникает задача обеспечения их </a:t>
            </a:r>
            <a:r>
              <a:rPr lang="ru-RU" dirty="0" err="1" smtClean="0"/>
              <a:t>консистентности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164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Разница между </a:t>
            </a:r>
            <a:r>
              <a:rPr lang="en-US" dirty="0" smtClean="0"/>
              <a:t>CRUD </a:t>
            </a:r>
            <a:r>
              <a:rPr lang="ru-RU" dirty="0" smtClean="0"/>
              <a:t>и </a:t>
            </a:r>
            <a:r>
              <a:rPr lang="en-US" dirty="0" smtClean="0"/>
              <a:t>CQR</a:t>
            </a:r>
            <a:r>
              <a:rPr lang="en-US" dirty="0"/>
              <a:t>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2" y="1408642"/>
            <a:ext cx="3324225" cy="1905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58" y="1408642"/>
            <a:ext cx="5010150" cy="2686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33" y="4408487"/>
            <a:ext cx="5972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Разница между </a:t>
            </a:r>
            <a:r>
              <a:rPr lang="en-US" dirty="0" smtClean="0"/>
              <a:t>CRUD </a:t>
            </a:r>
            <a:r>
              <a:rPr lang="ru-RU" dirty="0" smtClean="0"/>
              <a:t>и </a:t>
            </a:r>
            <a:r>
              <a:rPr lang="en-US" dirty="0" smtClean="0"/>
              <a:t>CQRS </a:t>
            </a:r>
            <a:r>
              <a:rPr lang="ru-RU" dirty="0" smtClean="0"/>
              <a:t>на примере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Сценарий:</a:t>
            </a:r>
          </a:p>
          <a:p>
            <a:pPr lvl="1"/>
            <a:r>
              <a:rPr lang="ru-RU" dirty="0" smtClean="0"/>
              <a:t>Система управления кадрами</a:t>
            </a:r>
          </a:p>
          <a:p>
            <a:pPr lvl="1"/>
            <a:r>
              <a:rPr lang="ru-RU" dirty="0" smtClean="0"/>
              <a:t>Нужно увеличить оклад Василия </a:t>
            </a:r>
            <a:r>
              <a:rPr lang="ru-RU" dirty="0" err="1" smtClean="0"/>
              <a:t>Пупкина</a:t>
            </a:r>
            <a:r>
              <a:rPr lang="ru-RU" dirty="0" smtClean="0"/>
              <a:t> на 5 000 р.</a:t>
            </a:r>
            <a:endParaRPr lang="en-US" dirty="0" smtClean="0"/>
          </a:p>
          <a:p>
            <a:r>
              <a:rPr lang="en-US" dirty="0" smtClean="0"/>
              <a:t>CRUD</a:t>
            </a:r>
            <a:r>
              <a:rPr lang="ru-RU" dirty="0" smtClean="0"/>
              <a:t>-подход</a:t>
            </a:r>
          </a:p>
          <a:p>
            <a:pPr lvl="1"/>
            <a:r>
              <a:rPr lang="ru-RU" dirty="0" smtClean="0"/>
              <a:t>Найти по имени </a:t>
            </a:r>
            <a:r>
              <a:rPr lang="en-US" dirty="0" smtClean="0"/>
              <a:t>ID</a:t>
            </a:r>
            <a:r>
              <a:rPr lang="ru-RU" dirty="0" smtClean="0"/>
              <a:t> записи </a:t>
            </a:r>
            <a:r>
              <a:rPr lang="ru-RU" dirty="0"/>
              <a:t>Василия </a:t>
            </a:r>
            <a:r>
              <a:rPr lang="ru-RU" dirty="0" err="1" smtClean="0"/>
              <a:t>Пупкина</a:t>
            </a:r>
            <a:endParaRPr lang="ru-RU" dirty="0" smtClean="0"/>
          </a:p>
          <a:p>
            <a:pPr lvl="1"/>
            <a:r>
              <a:rPr lang="ru-RU" dirty="0" smtClean="0"/>
              <a:t>Считать запись по </a:t>
            </a:r>
            <a:r>
              <a:rPr lang="en-US" dirty="0" smtClean="0"/>
              <a:t>ID</a:t>
            </a:r>
          </a:p>
          <a:p>
            <a:pPr lvl="1"/>
            <a:r>
              <a:rPr lang="ru-RU" dirty="0" smtClean="0"/>
              <a:t>Модифицировать запись</a:t>
            </a:r>
          </a:p>
          <a:p>
            <a:pPr lvl="1"/>
            <a:r>
              <a:rPr lang="ru-RU" dirty="0" smtClean="0"/>
              <a:t>Сохранить запись</a:t>
            </a:r>
          </a:p>
          <a:p>
            <a:r>
              <a:rPr lang="ru-RU" dirty="0" smtClean="0"/>
              <a:t>ПОИ-подход</a:t>
            </a:r>
          </a:p>
          <a:p>
            <a:pPr lvl="1"/>
            <a:r>
              <a:rPr lang="ru-RU" dirty="0"/>
              <a:t>Найти по имени </a:t>
            </a:r>
            <a:r>
              <a:rPr lang="en-US" dirty="0"/>
              <a:t>ID</a:t>
            </a:r>
            <a:r>
              <a:rPr lang="ru-RU" dirty="0"/>
              <a:t> записи Василия </a:t>
            </a:r>
            <a:r>
              <a:rPr lang="ru-RU" dirty="0" err="1"/>
              <a:t>Пупкина</a:t>
            </a:r>
            <a:endParaRPr lang="ru-RU" dirty="0"/>
          </a:p>
          <a:p>
            <a:pPr lvl="1"/>
            <a:r>
              <a:rPr lang="ru-RU" dirty="0" smtClean="0"/>
              <a:t>Вызвать специальный метод изменения оклада для </a:t>
            </a:r>
            <a:r>
              <a:rPr lang="en-US" dirty="0" smtClean="0"/>
              <a:t>ID </a:t>
            </a:r>
            <a:r>
              <a:rPr lang="ru-RU" dirty="0" smtClean="0"/>
              <a:t>и передать ему параметром величину изменения, и с какой даты внести изменения.</a:t>
            </a:r>
          </a:p>
          <a:p>
            <a:pPr lvl="2"/>
            <a:r>
              <a:rPr lang="ru-RU" dirty="0" smtClean="0"/>
              <a:t>Данный метод не просто поменяет величину оклада в БД, но и выполнит все связанные в этим изменением перерасчеты, требуемые законодательством и правилами бухучета.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</a:t>
            </a:r>
            <a:r>
              <a:rPr lang="ru-RU" dirty="0" smtClean="0"/>
              <a:t>и </a:t>
            </a:r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83" y="1893357"/>
            <a:ext cx="3105150" cy="460057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Часто </a:t>
            </a:r>
            <a:r>
              <a:rPr lang="en-US" dirty="0" smtClean="0"/>
              <a:t>CQRS </a:t>
            </a:r>
            <a:r>
              <a:rPr lang="ru-RU" dirty="0" smtClean="0"/>
              <a:t>используется вместе с паттерном </a:t>
            </a:r>
            <a:r>
              <a:rPr lang="en-US" dirty="0"/>
              <a:t>Event </a:t>
            </a:r>
            <a:r>
              <a:rPr lang="en-US" dirty="0" smtClean="0"/>
              <a:t>Sourcing</a:t>
            </a:r>
            <a:r>
              <a:rPr lang="ru-RU" dirty="0" smtClean="0"/>
              <a:t> (источник событий)</a:t>
            </a:r>
          </a:p>
          <a:p>
            <a:r>
              <a:rPr lang="ru-RU" dirty="0" smtClean="0"/>
              <a:t>Все действия пользователя приводят к созданию команды, которая помещается в хранилище событий</a:t>
            </a:r>
          </a:p>
          <a:p>
            <a:r>
              <a:rPr lang="ru-RU" dirty="0" smtClean="0"/>
              <a:t>Команды могут </a:t>
            </a:r>
          </a:p>
          <a:p>
            <a:pPr lvl="1"/>
            <a:r>
              <a:rPr lang="ru-RU" dirty="0" smtClean="0"/>
              <a:t>Менять данные, которые затем считываются запросами</a:t>
            </a:r>
          </a:p>
          <a:p>
            <a:pPr lvl="1"/>
            <a:r>
              <a:rPr lang="ru-RU" dirty="0" smtClean="0"/>
              <a:t>Напрямую транслироваться заинтересованным (подписанным) клиентом, и они сами будут на них реагировать </a:t>
            </a:r>
          </a:p>
          <a:p>
            <a:pPr lvl="1"/>
            <a:r>
              <a:rPr lang="ru-RU" dirty="0" smtClean="0"/>
              <a:t>Отправлять внешним системам на обработку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1893357"/>
            <a:ext cx="5821308" cy="37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Многослойная </a:t>
            </a:r>
            <a:r>
              <a:rPr lang="ru-RU" dirty="0" err="1"/>
              <a:t>архитекура</a:t>
            </a:r>
            <a:r>
              <a:rPr lang="ru-RU" dirty="0"/>
              <a:t> (</a:t>
            </a:r>
            <a:r>
              <a:rPr lang="en-US" dirty="0"/>
              <a:t>Layers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Слои обычно отображаются стеком прямоугольников</a:t>
            </a:r>
          </a:p>
          <a:p>
            <a:r>
              <a:rPr lang="ru-RU" dirty="0" smtClean="0"/>
              <a:t>Отношения </a:t>
            </a:r>
          </a:p>
          <a:p>
            <a:pPr lvl="1"/>
            <a:r>
              <a:rPr lang="ru-RU" dirty="0" smtClean="0"/>
              <a:t>«использует», либо рисуется явно стрелками, либо подразумевается, что верхний слой использует нижний.	</a:t>
            </a:r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Любой модуль ПО относится к какому-либо слою</a:t>
            </a:r>
          </a:p>
          <a:p>
            <a:pPr lvl="1"/>
            <a:r>
              <a:rPr lang="ru-RU" dirty="0" smtClean="0"/>
              <a:t>Должно быть как минимум два слоя (обычно 3+)</a:t>
            </a:r>
          </a:p>
          <a:p>
            <a:pPr lvl="1"/>
            <a:r>
              <a:rPr lang="ru-RU" dirty="0" smtClean="0"/>
              <a:t>Не должно быть циркулярных отношений (снизу вверх)</a:t>
            </a:r>
          </a:p>
          <a:p>
            <a:r>
              <a:rPr lang="ru-RU" dirty="0" smtClean="0"/>
              <a:t>Трудности</a:t>
            </a:r>
          </a:p>
          <a:p>
            <a:pPr lvl="1"/>
            <a:r>
              <a:rPr lang="ru-RU" dirty="0" smtClean="0"/>
              <a:t>Добавление слоев несколько усложняет проектирование и систему в целом</a:t>
            </a:r>
          </a:p>
          <a:p>
            <a:pPr lvl="1"/>
            <a:r>
              <a:rPr lang="ru-RU" dirty="0" smtClean="0"/>
              <a:t>Проведение вызова через слои сказывается на производительности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72340" y="500063"/>
            <a:ext cx="1718732" cy="33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72339" y="835820"/>
            <a:ext cx="1718732" cy="33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72338" y="1171577"/>
            <a:ext cx="1718732" cy="33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Многослойная </a:t>
            </a:r>
            <a:r>
              <a:rPr lang="ru-RU" dirty="0" err="1"/>
              <a:t>архитекура</a:t>
            </a:r>
            <a:r>
              <a:rPr lang="ru-RU" dirty="0"/>
              <a:t> (</a:t>
            </a:r>
            <a:r>
              <a:rPr lang="en-US" dirty="0"/>
              <a:t>Layers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67" y="1185333"/>
            <a:ext cx="5310133" cy="554583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4" y="2387601"/>
            <a:ext cx="2942363" cy="20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Многослойная </a:t>
            </a:r>
            <a:r>
              <a:rPr lang="ru-RU" dirty="0" err="1"/>
              <a:t>архитекура</a:t>
            </a:r>
            <a:r>
              <a:rPr lang="ru-RU" dirty="0"/>
              <a:t> (</a:t>
            </a:r>
            <a:r>
              <a:rPr lang="en-US" dirty="0"/>
              <a:t>Layers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1" y="2248946"/>
            <a:ext cx="8690738" cy="3016527"/>
          </a:xfrm>
        </p:spPr>
      </p:pic>
    </p:spTree>
    <p:extLst>
      <p:ext uri="{BB962C8B-B14F-4D97-AF65-F5344CB8AC3E}">
        <p14:creationId xmlns:p14="http://schemas.microsoft.com/office/powerpoint/2010/main" val="19074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Многоярусная архитектура (</a:t>
            </a:r>
            <a:r>
              <a:rPr lang="en-US" dirty="0"/>
              <a:t>Multi-tier)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BC3D5EA-607B-4018-AF79-BD45B76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В распределенной среде, часто появляется нужда распределения объектов системной инфраструктуры на подгруппы. Это может быть необходимо как по операционным, так и по бизнес-причинам. </a:t>
            </a:r>
            <a:endParaRPr lang="ru-RU" dirty="0"/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Как эффективно разделить систему на отдельные, вычислительно независимые структуры, группы ПО и аппаратуры, соединенные каналами связи?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Система организуются как набор логических групп компонентов. Каждая группа формирует ярус. </a:t>
            </a:r>
          </a:p>
          <a:p>
            <a:pPr lvl="1"/>
            <a:r>
              <a:rPr lang="ru-RU" dirty="0" smtClean="0"/>
              <a:t>Группировка компонентов по ярусам может выполняться по разным принципам, например</a:t>
            </a:r>
          </a:p>
          <a:p>
            <a:pPr lvl="2"/>
            <a:r>
              <a:rPr lang="ru-RU" dirty="0" smtClean="0"/>
              <a:t>По типу компонента</a:t>
            </a:r>
          </a:p>
          <a:p>
            <a:pPr lvl="2"/>
            <a:r>
              <a:rPr lang="ru-RU" dirty="0" smtClean="0"/>
              <a:t>По разделению окружения времени выполнения</a:t>
            </a:r>
          </a:p>
          <a:p>
            <a:pPr lvl="2"/>
            <a:r>
              <a:rPr lang="ru-RU" dirty="0" smtClean="0"/>
              <a:t>По общей цели исполнения</a:t>
            </a:r>
          </a:p>
          <a:p>
            <a:pPr lvl="1"/>
            <a:r>
              <a:rPr lang="ru-RU" dirty="0" smtClean="0"/>
              <a:t>Ярусы ограничивают коммуникации между компонентами средой внутри яруса, либо по заранее оговоренным каналам связи между ярусами</a:t>
            </a:r>
          </a:p>
          <a:p>
            <a:pPr lvl="2"/>
            <a:r>
              <a:rPr lang="ru-RU" dirty="0" smtClean="0"/>
              <a:t>Обычно разрешается взаимодействие только с соседними ярусами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0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3687</Words>
  <Application>Microsoft Office PowerPoint</Application>
  <PresentationFormat>Экран (4:3)</PresentationFormat>
  <Paragraphs>456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Тема Office</vt:lpstr>
      <vt:lpstr>На предыдущих лекциях</vt:lpstr>
      <vt:lpstr>Архитектурные шаблоны</vt:lpstr>
      <vt:lpstr>Шаблоны логической и физической декомпозиции</vt:lpstr>
      <vt:lpstr>Шаблоны взаимодействия компонентов</vt:lpstr>
      <vt:lpstr>Многослойная архитекура (Layers)</vt:lpstr>
      <vt:lpstr>Многослойная архитекура (Layers)</vt:lpstr>
      <vt:lpstr>Многослойная архитекура (Layers)</vt:lpstr>
      <vt:lpstr>Многослойная архитекура (Layers)</vt:lpstr>
      <vt:lpstr>Многоярусная архитектура (Multi-tier)</vt:lpstr>
      <vt:lpstr>Многоярусная архитектура (Multi-tier)</vt:lpstr>
      <vt:lpstr>Многоярусная архитектура (Multi-tier)</vt:lpstr>
      <vt:lpstr>Map-Reduce (Распределение-Свёртка)</vt:lpstr>
      <vt:lpstr>Map-Reduce пример</vt:lpstr>
      <vt:lpstr>Hadoop</vt:lpstr>
      <vt:lpstr>Hadoop - пример</vt:lpstr>
      <vt:lpstr>Pipe&amp;Filter (Потоки и Фильтры)</vt:lpstr>
      <vt:lpstr>Pipe&amp;Filter (Потоки и Фильтры)</vt:lpstr>
      <vt:lpstr>Pipe&amp;Filter (Потоки и Фильтры)</vt:lpstr>
      <vt:lpstr>Pipe&amp;Filter (Потоки и Фильтры)</vt:lpstr>
      <vt:lpstr>Pipe&amp;Filter в автоматизации администрирования</vt:lpstr>
      <vt:lpstr>Pipe&amp;Filter в Azure ML</vt:lpstr>
      <vt:lpstr>Client-Server</vt:lpstr>
      <vt:lpstr>Client-Server</vt:lpstr>
      <vt:lpstr>Client-Server примеры</vt:lpstr>
      <vt:lpstr>Broker (Брокер)</vt:lpstr>
      <vt:lpstr>Broker</vt:lpstr>
      <vt:lpstr>Broker</vt:lpstr>
      <vt:lpstr>Pub-Sub (Publish-Subscribe, Издатель-Подписчик)</vt:lpstr>
      <vt:lpstr>Pub-Sub</vt:lpstr>
      <vt:lpstr>Pub-Sub</vt:lpstr>
      <vt:lpstr>SOA (Service-oriented Architecture)</vt:lpstr>
      <vt:lpstr>SOA</vt:lpstr>
      <vt:lpstr>SOA – роль шины</vt:lpstr>
      <vt:lpstr>SOA примеры</vt:lpstr>
      <vt:lpstr>P2P (Peer-To-Peer, одноранговая сеть)</vt:lpstr>
      <vt:lpstr>P2P</vt:lpstr>
      <vt:lpstr>P2P - примеры</vt:lpstr>
      <vt:lpstr>MVC (Model-View-Controller,  Модель-Представление-Контроллер)</vt:lpstr>
      <vt:lpstr>MVС</vt:lpstr>
      <vt:lpstr>Классический MVC</vt:lpstr>
      <vt:lpstr>MVC в вебе</vt:lpstr>
      <vt:lpstr>MVP (Model-View-Presenter)</vt:lpstr>
      <vt:lpstr>MVVM – (Model-View-ViewModel)  Модель-Преставление-МодельПредставления</vt:lpstr>
      <vt:lpstr>MVVM</vt:lpstr>
      <vt:lpstr>MVC/MVP/MVVM примеры</vt:lpstr>
      <vt:lpstr>Репозиторий (CRUD)</vt:lpstr>
      <vt:lpstr>CRUD</vt:lpstr>
      <vt:lpstr>CRUD и REST</vt:lpstr>
      <vt:lpstr>CQRS (Command and Query Responsibility Segregation)</vt:lpstr>
      <vt:lpstr>CQRS (Command and Query Responsibility Segregation)</vt:lpstr>
      <vt:lpstr>Разница между CRUD и CQRS</vt:lpstr>
      <vt:lpstr>Разница между CRUD и CQRS на примере</vt:lpstr>
      <vt:lpstr>CQRS и Event Sourcing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150</cp:revision>
  <dcterms:created xsi:type="dcterms:W3CDTF">2018-04-17T13:47:01Z</dcterms:created>
  <dcterms:modified xsi:type="dcterms:W3CDTF">2018-05-20T21:37:04Z</dcterms:modified>
</cp:coreProperties>
</file>