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93" r:id="rId4"/>
    <p:sldId id="309" r:id="rId5"/>
    <p:sldId id="316" r:id="rId6"/>
    <p:sldId id="310" r:id="rId7"/>
    <p:sldId id="282" r:id="rId8"/>
    <p:sldId id="294" r:id="rId9"/>
    <p:sldId id="311" r:id="rId10"/>
    <p:sldId id="283" r:id="rId11"/>
    <p:sldId id="295" r:id="rId12"/>
    <p:sldId id="312" r:id="rId13"/>
    <p:sldId id="284" r:id="rId14"/>
    <p:sldId id="315" r:id="rId15"/>
    <p:sldId id="314" r:id="rId16"/>
    <p:sldId id="313" r:id="rId17"/>
    <p:sldId id="285" r:id="rId18"/>
    <p:sldId id="317" r:id="rId19"/>
    <p:sldId id="318" r:id="rId20"/>
    <p:sldId id="323" r:id="rId21"/>
    <p:sldId id="319" r:id="rId22"/>
    <p:sldId id="320" r:id="rId23"/>
    <p:sldId id="321" r:id="rId24"/>
    <p:sldId id="322" r:id="rId25"/>
    <p:sldId id="326" r:id="rId26"/>
    <p:sldId id="325" r:id="rId27"/>
    <p:sldId id="327" r:id="rId28"/>
    <p:sldId id="328" r:id="rId29"/>
    <p:sldId id="324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56EEDE-4904-4115-AA51-BF3DD46A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предыдущих лекциях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2D5C8E-12B2-46E3-B8F2-0FD94F4F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Подходы к выделению логических модулей и подсистем</a:t>
            </a:r>
          </a:p>
          <a:p>
            <a:pPr lvl="1"/>
            <a:r>
              <a:rPr lang="en-US" dirty="0"/>
              <a:t>Layers</a:t>
            </a:r>
          </a:p>
          <a:p>
            <a:r>
              <a:rPr lang="ru-RU" dirty="0"/>
              <a:t>Подходы к распределению компонентов по физическому оборудованию</a:t>
            </a:r>
          </a:p>
          <a:p>
            <a:pPr lvl="1"/>
            <a:r>
              <a:rPr lang="en-US" dirty="0"/>
              <a:t>Multi-tier</a:t>
            </a:r>
          </a:p>
          <a:p>
            <a:pPr lvl="1"/>
            <a:r>
              <a:rPr lang="en-US" dirty="0" smtClean="0"/>
              <a:t>Map-Reduce</a:t>
            </a:r>
          </a:p>
          <a:p>
            <a:r>
              <a:rPr lang="ru-RU" dirty="0"/>
              <a:t>Шаблоны взаимодействия </a:t>
            </a:r>
            <a:r>
              <a:rPr lang="ru-RU" dirty="0" smtClean="0"/>
              <a:t>компонентов</a:t>
            </a:r>
            <a:endParaRPr lang="en-US" dirty="0" smtClean="0"/>
          </a:p>
          <a:p>
            <a:pPr lvl="1"/>
            <a:r>
              <a:rPr lang="en-US" dirty="0" err="1"/>
              <a:t>Pipe&amp;Filter</a:t>
            </a:r>
            <a:endParaRPr lang="en-US" dirty="0"/>
          </a:p>
          <a:p>
            <a:pPr lvl="1"/>
            <a:r>
              <a:rPr lang="en-US" dirty="0"/>
              <a:t>Broker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P2P</a:t>
            </a:r>
          </a:p>
          <a:p>
            <a:pPr lvl="1"/>
            <a:r>
              <a:rPr lang="en-US" dirty="0"/>
              <a:t>SOA</a:t>
            </a:r>
          </a:p>
          <a:p>
            <a:pPr lvl="1"/>
            <a:r>
              <a:rPr lang="en-US" dirty="0"/>
              <a:t>Pub-Sub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3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(</a:t>
            </a:r>
            <a:r>
              <a:rPr lang="en-US" dirty="0" smtClean="0"/>
              <a:t>CRUD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Контекст</a:t>
            </a:r>
            <a:endParaRPr lang="en-US" dirty="0" smtClean="0"/>
          </a:p>
          <a:p>
            <a:pPr lvl="1"/>
            <a:r>
              <a:rPr lang="ru-RU" dirty="0" smtClean="0"/>
              <a:t>Любое приложение в конечном итоге работает с какими-либо данными. Данные обычно моделируют какие либо сущности реального мира. 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организовать простой, понятный и непротиворечивый интерфейс (как пользовательский, так и межкомпонентный) для работы с информационными моделями сущностей так, чтобы на его основе можно было собрать реализацию всех необходимых сценариев?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en-US" dirty="0" smtClean="0"/>
              <a:t>CRUD – </a:t>
            </a:r>
            <a:r>
              <a:rPr lang="ru-RU" dirty="0" smtClean="0"/>
              <a:t>сокращение от </a:t>
            </a:r>
            <a:r>
              <a:rPr lang="en-US" dirty="0" smtClean="0"/>
              <a:t>CREATE, READ, UPDATE, DELETE</a:t>
            </a:r>
          </a:p>
          <a:p>
            <a:pPr lvl="1"/>
            <a:r>
              <a:rPr lang="ru-RU" dirty="0" smtClean="0"/>
              <a:t>Набор базовый операций над сущностями, который должна реализовывать система и становится интерфейсом этой системы.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Сущность – объект, моделирующий какую-либо сущность предметной области</a:t>
            </a:r>
          </a:p>
          <a:p>
            <a:pPr lvl="1"/>
            <a:r>
              <a:rPr lang="ru-RU" dirty="0" smtClean="0"/>
              <a:t>Контроллер/менеджер – объект, реализующий набор </a:t>
            </a:r>
            <a:r>
              <a:rPr lang="en-US" dirty="0" smtClean="0"/>
              <a:t>CRUD-</a:t>
            </a:r>
            <a:r>
              <a:rPr lang="ru-RU" dirty="0" smtClean="0"/>
              <a:t>операций над сущностью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Бизнес-логика и используемые протоколы могут накладывать ограничения на набор операций (например, может быть запрещено или нереализуемо удаление сущностей)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Не всегда </a:t>
            </a:r>
            <a:r>
              <a:rPr lang="ru-RU" dirty="0"/>
              <a:t>оправдано </a:t>
            </a:r>
            <a:r>
              <a:rPr lang="ru-RU" dirty="0" smtClean="0"/>
              <a:t>выставление наружу полного набора сущностей и примитивных операций над ними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1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r>
              <a:rPr lang="ru-RU" dirty="0" smtClean="0"/>
              <a:t> и </a:t>
            </a:r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5499" cy="407007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Часто </a:t>
            </a:r>
            <a:r>
              <a:rPr lang="en-US" dirty="0" smtClean="0"/>
              <a:t>CRUD-</a:t>
            </a:r>
            <a:r>
              <a:rPr lang="ru-RU" dirty="0" smtClean="0"/>
              <a:t>подход используется в рамках </a:t>
            </a:r>
            <a:r>
              <a:rPr lang="en-US" dirty="0" smtClean="0"/>
              <a:t>REST API</a:t>
            </a:r>
          </a:p>
          <a:p>
            <a:r>
              <a:rPr lang="en-US" dirty="0" smtClean="0"/>
              <a:t>REST =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pPr lvl="1"/>
            <a:r>
              <a:rPr lang="ru-RU" dirty="0" smtClean="0"/>
              <a:t>Архитектурный стиль построения веб-сервисов на базе протокола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ru-RU" dirty="0" smtClean="0"/>
              <a:t>Объект (или контейнер, набор объектов), с которым производятся действия, идентифицируется через </a:t>
            </a:r>
            <a:r>
              <a:rPr lang="en-US" dirty="0" smtClean="0"/>
              <a:t>URL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запроса. </a:t>
            </a:r>
            <a:endParaRPr lang="en-US" dirty="0" smtClean="0"/>
          </a:p>
          <a:p>
            <a:pPr lvl="1"/>
            <a:r>
              <a:rPr lang="en-US" dirty="0" smtClean="0"/>
              <a:t>CRUD-</a:t>
            </a:r>
            <a:r>
              <a:rPr lang="ru-RU" dirty="0" smtClean="0"/>
              <a:t>методы реализуются в виде методов протокола </a:t>
            </a:r>
            <a:r>
              <a:rPr lang="en-US" dirty="0" smtClean="0"/>
              <a:t>HTTP</a:t>
            </a:r>
          </a:p>
          <a:p>
            <a:pPr lvl="2"/>
            <a:r>
              <a:rPr lang="en-US" dirty="0"/>
              <a:t>POST = CREATE</a:t>
            </a:r>
            <a:endParaRPr lang="en-US" dirty="0" smtClean="0"/>
          </a:p>
          <a:p>
            <a:pPr lvl="2"/>
            <a:r>
              <a:rPr lang="en-US" dirty="0" smtClean="0"/>
              <a:t>GET </a:t>
            </a:r>
            <a:r>
              <a:rPr lang="ru-RU" dirty="0" smtClean="0"/>
              <a:t>= </a:t>
            </a:r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PUT/PATCH = UPDATE</a:t>
            </a:r>
          </a:p>
          <a:p>
            <a:pPr lvl="2"/>
            <a:r>
              <a:rPr lang="en-US" dirty="0" smtClean="0"/>
              <a:t>DELETE = DELETE</a:t>
            </a:r>
          </a:p>
          <a:p>
            <a:pPr lvl="1"/>
            <a:r>
              <a:rPr lang="ru-RU" dirty="0" smtClean="0"/>
              <a:t>Сам объект при передаче может быть представлен как угодно (обычно – </a:t>
            </a:r>
            <a:r>
              <a:rPr lang="en-US" dirty="0" smtClean="0"/>
              <a:t>JSON, XML </a:t>
            </a:r>
            <a:r>
              <a:rPr lang="ru-RU" dirty="0" smtClean="0"/>
              <a:t>или другие протоколы </a:t>
            </a:r>
            <a:r>
              <a:rPr lang="ru-RU" dirty="0" err="1" smtClean="0"/>
              <a:t>сериализации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6" y="753677"/>
            <a:ext cx="9144000" cy="5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(Command and Query Responsibility Segregation)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 smtClean="0"/>
              <a:t>Контекст</a:t>
            </a:r>
          </a:p>
          <a:p>
            <a:pPr marL="685800" lvl="2">
              <a:spcBef>
                <a:spcPts val="1000"/>
              </a:spcBef>
            </a:pPr>
            <a:r>
              <a:rPr lang="ru-RU" dirty="0" smtClean="0"/>
              <a:t>Не </a:t>
            </a:r>
            <a:r>
              <a:rPr lang="ru-RU" dirty="0"/>
              <a:t>всегда оправдано выставление наружу полного набора сущностей и примитивных операций над </a:t>
            </a:r>
            <a:r>
              <a:rPr lang="ru-RU" dirty="0" smtClean="0"/>
              <a:t>ними</a:t>
            </a:r>
          </a:p>
          <a:p>
            <a:pPr marL="1143000" lvl="3">
              <a:spcBef>
                <a:spcPts val="1000"/>
              </a:spcBef>
            </a:pPr>
            <a:r>
              <a:rPr lang="ru-RU" dirty="0" smtClean="0"/>
              <a:t>Сущности могут быть чересчур сложными или не все их свойства могут быть сделаны доступными внешнему клиенту</a:t>
            </a:r>
          </a:p>
          <a:p>
            <a:pPr marL="1143000" lvl="3">
              <a:spcBef>
                <a:spcPts val="1000"/>
              </a:spcBef>
            </a:pPr>
            <a:r>
              <a:rPr lang="ru-RU" dirty="0" smtClean="0"/>
              <a:t>Бизнес-сценарий может требовать сложного транзакционного взаимодействия над множеством различных сущностей, и выносить его на какой-то внешний уровень было бы вредно. </a:t>
            </a:r>
          </a:p>
          <a:p>
            <a:pPr marL="228600" lvl="1">
              <a:spcBef>
                <a:spcPts val="1000"/>
              </a:spcBef>
            </a:pPr>
            <a:r>
              <a:rPr lang="ru-RU" dirty="0" smtClean="0"/>
              <a:t>Задача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</a:t>
            </a:r>
            <a:r>
              <a:rPr lang="ru-RU" dirty="0" smtClean="0"/>
              <a:t>со сложными сценариями использования системы?</a:t>
            </a:r>
          </a:p>
          <a:p>
            <a:pPr marL="342900" lvl="1" indent="-342900">
              <a:spcBef>
                <a:spcPts val="1000"/>
              </a:spcBef>
            </a:pPr>
            <a:r>
              <a:rPr lang="ru-RU" dirty="0" smtClean="0"/>
              <a:t>Решение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 smtClean="0"/>
              <a:t>Паттерн </a:t>
            </a:r>
            <a:r>
              <a:rPr lang="en-US" dirty="0" smtClean="0"/>
              <a:t>CQRS </a:t>
            </a:r>
            <a:r>
              <a:rPr lang="ru-RU" dirty="0" smtClean="0"/>
              <a:t>предоставляет отдельные интерфейсы для реализации операций чтения и записи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 smtClean="0"/>
              <a:t>Это позволяет разделить сущности для этих операций – не обязательно везде использовать полные сущности</a:t>
            </a:r>
            <a:endParaRPr lang="ru-RU" dirty="0"/>
          </a:p>
          <a:p>
            <a:pPr marL="800100" lvl="2" indent="-342900">
              <a:spcBef>
                <a:spcPts val="1000"/>
              </a:spcBef>
            </a:pPr>
            <a:r>
              <a:rPr lang="ru-RU" dirty="0" smtClean="0"/>
              <a:t>Команды позволяют реализовать сложные операции для реализации целых бизнес-сценариев</a:t>
            </a:r>
          </a:p>
          <a:p>
            <a:pPr marL="685800" lvl="2">
              <a:spcBef>
                <a:spcPts val="1000"/>
              </a:spcBef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(Command and Query Responsibility Segregation)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 smtClean="0"/>
              <a:t>Команды – операции обновления данных</a:t>
            </a:r>
            <a:endParaRPr lang="ru-RU" dirty="0"/>
          </a:p>
          <a:p>
            <a:pPr lvl="1"/>
            <a:r>
              <a:rPr lang="ru-RU" dirty="0" smtClean="0"/>
              <a:t>Запросы – операции считывания данных </a:t>
            </a:r>
            <a:endParaRPr lang="ru-RU" dirty="0"/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 smtClean="0"/>
              <a:t>Запросы не могут менять данные, а лишь считывают состояние</a:t>
            </a:r>
          </a:p>
          <a:p>
            <a:pPr lvl="1"/>
            <a:r>
              <a:rPr lang="ru-RU" dirty="0" smtClean="0"/>
              <a:t>Команды не получают информацию о состоянии, а только меняют данные</a:t>
            </a:r>
            <a:endParaRPr lang="ru-RU" dirty="0"/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 smtClean="0"/>
              <a:t>Гораздо сложнее в реализации, чем классический </a:t>
            </a:r>
            <a:r>
              <a:rPr lang="en-US" dirty="0" smtClean="0"/>
              <a:t>CRUD</a:t>
            </a:r>
          </a:p>
          <a:p>
            <a:pPr lvl="1"/>
            <a:r>
              <a:rPr lang="ru-RU" dirty="0" smtClean="0"/>
              <a:t>Есть ряд (успешно решаемых) сложностей с распараллеливанием</a:t>
            </a:r>
          </a:p>
          <a:p>
            <a:pPr lvl="1"/>
            <a:r>
              <a:rPr lang="ru-RU" dirty="0" smtClean="0"/>
              <a:t>При разделении хранилищ чтения и записи возникает задача обеспечения их </a:t>
            </a:r>
            <a:r>
              <a:rPr lang="ru-RU" dirty="0" err="1" smtClean="0"/>
              <a:t>консистентности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6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CRUD </a:t>
            </a:r>
            <a:r>
              <a:rPr lang="ru-RU" dirty="0" smtClean="0"/>
              <a:t>и </a:t>
            </a:r>
            <a:r>
              <a:rPr lang="en-US" dirty="0" smtClean="0"/>
              <a:t>CQR</a:t>
            </a:r>
            <a:r>
              <a:rPr lang="en-US" dirty="0"/>
              <a:t>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" y="1408642"/>
            <a:ext cx="3324225" cy="1905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58" y="1408642"/>
            <a:ext cx="5010150" cy="2686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3" y="4408487"/>
            <a:ext cx="597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CRUD </a:t>
            </a:r>
            <a:r>
              <a:rPr lang="ru-RU" dirty="0" smtClean="0"/>
              <a:t>и </a:t>
            </a:r>
            <a:r>
              <a:rPr lang="en-US" dirty="0" smtClean="0"/>
              <a:t>CQRS </a:t>
            </a:r>
            <a:r>
              <a:rPr lang="ru-RU" dirty="0" smtClean="0"/>
              <a:t>на примере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Сценарий:</a:t>
            </a:r>
          </a:p>
          <a:p>
            <a:pPr lvl="1"/>
            <a:r>
              <a:rPr lang="ru-RU" dirty="0" smtClean="0"/>
              <a:t>Система управления кадрами</a:t>
            </a:r>
          </a:p>
          <a:p>
            <a:pPr lvl="1"/>
            <a:r>
              <a:rPr lang="ru-RU" dirty="0" smtClean="0"/>
              <a:t>Нужно увеличить оклад Василия </a:t>
            </a:r>
            <a:r>
              <a:rPr lang="ru-RU" dirty="0" err="1" smtClean="0"/>
              <a:t>Пупкина</a:t>
            </a:r>
            <a:r>
              <a:rPr lang="ru-RU" dirty="0" smtClean="0"/>
              <a:t> на 5 000 р.</a:t>
            </a:r>
            <a:endParaRPr lang="en-US" dirty="0" smtClean="0"/>
          </a:p>
          <a:p>
            <a:r>
              <a:rPr lang="en-US" dirty="0" smtClean="0"/>
              <a:t>CRUD</a:t>
            </a:r>
            <a:r>
              <a:rPr lang="ru-RU" dirty="0" smtClean="0"/>
              <a:t>-подход</a:t>
            </a:r>
          </a:p>
          <a:p>
            <a:pPr lvl="1"/>
            <a:r>
              <a:rPr lang="ru-RU" dirty="0" smtClean="0"/>
              <a:t>Найти по имени </a:t>
            </a:r>
            <a:r>
              <a:rPr lang="en-US" dirty="0" smtClean="0"/>
              <a:t>ID</a:t>
            </a:r>
            <a:r>
              <a:rPr lang="ru-RU" dirty="0" smtClean="0"/>
              <a:t> записи </a:t>
            </a:r>
            <a:r>
              <a:rPr lang="ru-RU" dirty="0"/>
              <a:t>Василия </a:t>
            </a:r>
            <a:r>
              <a:rPr lang="ru-RU" dirty="0" err="1" smtClean="0"/>
              <a:t>Пупкина</a:t>
            </a:r>
            <a:endParaRPr lang="ru-RU" dirty="0" smtClean="0"/>
          </a:p>
          <a:p>
            <a:pPr lvl="1"/>
            <a:r>
              <a:rPr lang="ru-RU" dirty="0" smtClean="0"/>
              <a:t>Считать запись по </a:t>
            </a:r>
            <a:r>
              <a:rPr lang="en-US" dirty="0" smtClean="0"/>
              <a:t>ID</a:t>
            </a:r>
          </a:p>
          <a:p>
            <a:pPr lvl="1"/>
            <a:r>
              <a:rPr lang="ru-RU" dirty="0" smtClean="0"/>
              <a:t>Модифицировать запись</a:t>
            </a:r>
          </a:p>
          <a:p>
            <a:pPr lvl="1"/>
            <a:r>
              <a:rPr lang="ru-RU" dirty="0" smtClean="0"/>
              <a:t>Сохранить запись</a:t>
            </a:r>
          </a:p>
          <a:p>
            <a:r>
              <a:rPr lang="ru-RU" dirty="0" smtClean="0"/>
              <a:t>ПОИ-подход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 smtClean="0"/>
              <a:t>Вызвать специальный метод изменения оклада для </a:t>
            </a:r>
            <a:r>
              <a:rPr lang="en-US" dirty="0" smtClean="0"/>
              <a:t>ID </a:t>
            </a:r>
            <a:r>
              <a:rPr lang="ru-RU" dirty="0" smtClean="0"/>
              <a:t>и передать ему параметром величину изменения, и с какой даты внести изменения.</a:t>
            </a:r>
          </a:p>
          <a:p>
            <a:pPr lvl="2"/>
            <a:r>
              <a:rPr lang="ru-RU" dirty="0" smtClean="0"/>
              <a:t>Данный метод не просто поменяет величину оклада в БД, но и выполнит все связанные в этим изменением перерасчеты, требуемые законодательством и правилами бухучета.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</a:t>
            </a:r>
            <a:r>
              <a:rPr lang="ru-RU" dirty="0" smtClean="0"/>
              <a:t>и </a:t>
            </a:r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3" y="1893357"/>
            <a:ext cx="3105150" cy="460057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Часто </a:t>
            </a:r>
            <a:r>
              <a:rPr lang="en-US" dirty="0" smtClean="0"/>
              <a:t>CQRS </a:t>
            </a:r>
            <a:r>
              <a:rPr lang="ru-RU" dirty="0" smtClean="0"/>
              <a:t>используется вместе с паттерном </a:t>
            </a:r>
            <a:r>
              <a:rPr lang="en-US" dirty="0"/>
              <a:t>Event </a:t>
            </a:r>
            <a:r>
              <a:rPr lang="en-US" dirty="0" smtClean="0"/>
              <a:t>Sourcing</a:t>
            </a:r>
            <a:r>
              <a:rPr lang="ru-RU" dirty="0" smtClean="0"/>
              <a:t> (источник событий)</a:t>
            </a:r>
          </a:p>
          <a:p>
            <a:r>
              <a:rPr lang="ru-RU" dirty="0" smtClean="0"/>
              <a:t>Все действия пользователя приводят к созданию команды, которая помещается в хранилище событий</a:t>
            </a:r>
          </a:p>
          <a:p>
            <a:r>
              <a:rPr lang="ru-RU" dirty="0" smtClean="0"/>
              <a:t>Команды могут </a:t>
            </a:r>
          </a:p>
          <a:p>
            <a:pPr lvl="1"/>
            <a:r>
              <a:rPr lang="ru-RU" dirty="0" smtClean="0"/>
              <a:t>Менять данные, которые затем считываются запросами</a:t>
            </a:r>
          </a:p>
          <a:p>
            <a:pPr lvl="1"/>
            <a:r>
              <a:rPr lang="ru-RU" dirty="0" smtClean="0"/>
              <a:t>Напрямую транслироваться заинтересованным (подписанным) клиентом, и они сами будут на них реагировать </a:t>
            </a:r>
          </a:p>
          <a:p>
            <a:pPr lvl="1"/>
            <a:r>
              <a:rPr lang="ru-RU" dirty="0" smtClean="0"/>
              <a:t>Отправлять внешним системам на обработку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893357"/>
            <a:ext cx="5821308" cy="3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2795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Шаблоны в </a:t>
            </a:r>
            <a:r>
              <a:rPr lang="ru-RU" dirty="0" err="1" smtClean="0"/>
              <a:t>игростроении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700" i="1" dirty="0"/>
              <a:t>По книге </a:t>
            </a:r>
            <a:r>
              <a:rPr lang="en-US" sz="2700" i="1" dirty="0"/>
              <a:t>Robert </a:t>
            </a:r>
            <a:r>
              <a:rPr lang="en-US" sz="2700" i="1" dirty="0" smtClean="0"/>
              <a:t>Nystrom “Game </a:t>
            </a:r>
            <a:r>
              <a:rPr lang="en-US" sz="2700" i="1" dirty="0"/>
              <a:t>Programming </a:t>
            </a:r>
            <a:r>
              <a:rPr lang="en-US" sz="2700" i="1" dirty="0" smtClean="0"/>
              <a:t>Patterns”</a:t>
            </a:r>
            <a:r>
              <a:rPr lang="ru-RU" sz="2700" i="1" dirty="0"/>
              <a:t/>
            </a:r>
            <a:br>
              <a:rPr lang="ru-RU" sz="2700" i="1" dirty="0"/>
            </a:br>
            <a:endParaRPr lang="en-US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Управляющие шаблоны</a:t>
            </a:r>
          </a:p>
          <a:p>
            <a:pPr lvl="1"/>
            <a:r>
              <a:rPr lang="ru-RU" dirty="0" smtClean="0"/>
              <a:t>Игровой </a:t>
            </a:r>
            <a:r>
              <a:rPr lang="ru-RU" dirty="0"/>
              <a:t>цикл(</a:t>
            </a:r>
            <a:r>
              <a:rPr lang="en-US" dirty="0"/>
              <a:t>Game Loop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Методы обновления ( </a:t>
            </a:r>
            <a:r>
              <a:rPr lang="en-US" dirty="0"/>
              <a:t>Update Methods)</a:t>
            </a:r>
            <a:endParaRPr lang="ru-RU" dirty="0"/>
          </a:p>
          <a:p>
            <a:pPr lvl="1"/>
            <a:r>
              <a:rPr lang="ru-RU" dirty="0" smtClean="0"/>
              <a:t>Двойная </a:t>
            </a:r>
            <a:r>
              <a:rPr lang="ru-RU" dirty="0"/>
              <a:t>буферизация (</a:t>
            </a:r>
            <a:r>
              <a:rPr lang="en-US" dirty="0"/>
              <a:t>Double Buffering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Поведенческие шаблоны</a:t>
            </a:r>
          </a:p>
          <a:p>
            <a:pPr lvl="1"/>
            <a:r>
              <a:rPr lang="ru-RU" dirty="0" err="1" smtClean="0"/>
              <a:t>Байткод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/>
              <a:t>Bytecode)</a:t>
            </a:r>
          </a:p>
          <a:p>
            <a:pPr lvl="1"/>
            <a:r>
              <a:rPr lang="ru-RU" dirty="0" smtClean="0"/>
              <a:t>Подкласс </a:t>
            </a:r>
            <a:r>
              <a:rPr lang="ru-RU" dirty="0"/>
              <a:t>песочница (</a:t>
            </a:r>
            <a:r>
              <a:rPr lang="en-US" dirty="0"/>
              <a:t>Subclass Sandbox)</a:t>
            </a:r>
          </a:p>
          <a:p>
            <a:pPr lvl="1"/>
            <a:r>
              <a:rPr lang="ru-RU" dirty="0" smtClean="0"/>
              <a:t>Объект </a:t>
            </a:r>
            <a:r>
              <a:rPr lang="ru-RU" dirty="0"/>
              <a:t>тип (</a:t>
            </a:r>
            <a:r>
              <a:rPr lang="en-US" dirty="0"/>
              <a:t>Type Object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Шаблоны </a:t>
            </a:r>
            <a:r>
              <a:rPr lang="ru-RU" dirty="0"/>
              <a:t>снижения связности (</a:t>
            </a:r>
            <a:r>
              <a:rPr lang="en-US" dirty="0"/>
              <a:t>Decoupling Patterns)</a:t>
            </a:r>
          </a:p>
          <a:p>
            <a:pPr lvl="1"/>
            <a:r>
              <a:rPr lang="ru-RU" dirty="0" smtClean="0"/>
              <a:t>Компонент(</a:t>
            </a:r>
            <a:r>
              <a:rPr lang="en-US" dirty="0"/>
              <a:t>Component)</a:t>
            </a:r>
          </a:p>
          <a:p>
            <a:pPr lvl="1"/>
            <a:r>
              <a:rPr lang="ru-RU" dirty="0" smtClean="0"/>
              <a:t>Очередь </a:t>
            </a:r>
            <a:r>
              <a:rPr lang="ru-RU" dirty="0"/>
              <a:t>событий (</a:t>
            </a:r>
            <a:r>
              <a:rPr lang="en-US" dirty="0"/>
              <a:t>Event Queue)</a:t>
            </a:r>
          </a:p>
          <a:p>
            <a:pPr lvl="1"/>
            <a:r>
              <a:rPr lang="ru-RU" dirty="0" smtClean="0"/>
              <a:t>Поиск </a:t>
            </a:r>
            <a:r>
              <a:rPr lang="ru-RU" dirty="0"/>
              <a:t>службы (</a:t>
            </a:r>
            <a:r>
              <a:rPr lang="en-US" dirty="0"/>
              <a:t>Service Locator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Шаблоны </a:t>
            </a:r>
            <a:r>
              <a:rPr lang="ru-RU" dirty="0"/>
              <a:t>оптимизации</a:t>
            </a:r>
          </a:p>
          <a:p>
            <a:pPr lvl="1"/>
            <a:r>
              <a:rPr lang="ru-RU" dirty="0" smtClean="0"/>
              <a:t>Локальность </a:t>
            </a:r>
            <a:r>
              <a:rPr lang="ru-RU" dirty="0"/>
              <a:t>данных(</a:t>
            </a:r>
            <a:r>
              <a:rPr lang="en-US" dirty="0"/>
              <a:t>Data Locality)</a:t>
            </a:r>
          </a:p>
          <a:p>
            <a:pPr lvl="1"/>
            <a:r>
              <a:rPr lang="ru-RU" dirty="0" smtClean="0"/>
              <a:t>Грязный </a:t>
            </a:r>
            <a:r>
              <a:rPr lang="ru-RU" dirty="0"/>
              <a:t>флаг(</a:t>
            </a:r>
            <a:r>
              <a:rPr lang="en-US" dirty="0"/>
              <a:t>Dirty Flag)</a:t>
            </a:r>
          </a:p>
          <a:p>
            <a:pPr lvl="1"/>
            <a:r>
              <a:rPr lang="ru-RU" dirty="0" smtClean="0"/>
              <a:t>Пул </a:t>
            </a:r>
            <a:r>
              <a:rPr lang="ru-RU" dirty="0"/>
              <a:t>объектов(</a:t>
            </a:r>
            <a:r>
              <a:rPr lang="en-US" dirty="0"/>
              <a:t>Object Pool)</a:t>
            </a:r>
          </a:p>
          <a:p>
            <a:pPr lvl="1"/>
            <a:r>
              <a:rPr lang="ru-RU" dirty="0" smtClean="0"/>
              <a:t>Пространственное </a:t>
            </a:r>
            <a:r>
              <a:rPr lang="ru-RU" dirty="0"/>
              <a:t>разбиение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Игра – интерактивная программа, т.е. она взаимодействует с пользователем, принимая от него ввод, изменяет состояние модели игрового мира и выводит его новое состояние пользователю.</a:t>
            </a:r>
          </a:p>
          <a:p>
            <a:pPr lvl="1"/>
            <a:r>
              <a:rPr lang="ru-RU" dirty="0" smtClean="0"/>
              <a:t>При этом игровой мир должен жить и </a:t>
            </a:r>
            <a:r>
              <a:rPr lang="ru-RU" b="1" dirty="0" smtClean="0"/>
              <a:t>без</a:t>
            </a:r>
            <a:r>
              <a:rPr lang="ru-RU" dirty="0" smtClean="0"/>
              <a:t> </a:t>
            </a:r>
            <a:r>
              <a:rPr lang="ru-RU" dirty="0" err="1" smtClean="0"/>
              <a:t>взаимодествия</a:t>
            </a:r>
            <a:r>
              <a:rPr lang="ru-RU" dirty="0" smtClean="0"/>
              <a:t> с пользователем (не должен «замирать» в ожидании ввода)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Устранить зависимость игрового времени от пользовательского ввода и скорости процессора.</a:t>
            </a:r>
            <a:endParaRPr lang="ru-RU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b="1" dirty="0"/>
              <a:t>Игровой цикл</a:t>
            </a:r>
            <a:r>
              <a:rPr lang="ru-RU" dirty="0"/>
              <a:t> работает на протяжении всей игры. На каждом своем цикле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А </a:t>
            </a:r>
            <a:r>
              <a:rPr lang="ru-RU" dirty="0"/>
              <a:t>еще он следит за ходом времени и </a:t>
            </a:r>
            <a:r>
              <a:rPr lang="ru-RU" b="1" dirty="0"/>
              <a:t>управляет скоростью игрового процесс</a:t>
            </a:r>
            <a:r>
              <a:rPr lang="ru-RU" dirty="0"/>
              <a:t>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59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Model-View-Controller,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Модель-Представление-Контроллер)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en-US" dirty="0" smtClean="0"/>
              <a:t>UI – </a:t>
            </a:r>
            <a:r>
              <a:rPr lang="ru-RU" dirty="0" smtClean="0"/>
              <a:t>наиболее часто меняющаяся часть интерактивного ПО, поэтому необходимо обеспечить возможность изменения </a:t>
            </a:r>
            <a:r>
              <a:rPr lang="en-US" dirty="0" smtClean="0"/>
              <a:t>UI </a:t>
            </a:r>
            <a:r>
              <a:rPr lang="ru-RU" dirty="0" smtClean="0"/>
              <a:t>затрагивания других компонентов системы. </a:t>
            </a:r>
          </a:p>
          <a:p>
            <a:pPr lvl="1"/>
            <a:r>
              <a:rPr lang="ru-RU" dirty="0" smtClean="0"/>
              <a:t>Пользователи часто хотят рассматривать одни и те же данные с разных перспектив (таблицы, графики, и т.п.), и такие разные представления должны отражать текущее состояние данных</a:t>
            </a:r>
            <a:endParaRPr lang="ru-RU" dirty="0"/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Как отделить </a:t>
            </a:r>
            <a:r>
              <a:rPr lang="en-US" dirty="0" smtClean="0"/>
              <a:t>UI </a:t>
            </a:r>
            <a:r>
              <a:rPr lang="ru-RU" dirty="0" smtClean="0"/>
              <a:t>от функциональности приложения, при этом обеспечив его реакцию как на действия пользователя, так и на внешние изменения данных?</a:t>
            </a:r>
          </a:p>
          <a:p>
            <a:pPr lvl="1"/>
            <a:r>
              <a:rPr lang="ru-RU" dirty="0" smtClean="0"/>
              <a:t>Как обеспечить тестируемость логики сценариев работы пользователя?</a:t>
            </a:r>
            <a:endParaRPr lang="ru-RU" dirty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MVC</a:t>
            </a:r>
            <a:r>
              <a:rPr lang="ru-RU" dirty="0" smtClean="0"/>
              <a:t> делит функциональность приложения на 3 компонента:</a:t>
            </a:r>
          </a:p>
          <a:p>
            <a:pPr lvl="2"/>
            <a:r>
              <a:rPr lang="ru-RU" dirty="0" smtClean="0"/>
              <a:t>Модель, содержащая данные приложения</a:t>
            </a:r>
          </a:p>
          <a:p>
            <a:pPr lvl="2"/>
            <a:r>
              <a:rPr lang="ru-RU" dirty="0" smtClean="0"/>
              <a:t>Представление (</a:t>
            </a:r>
            <a:r>
              <a:rPr lang="en-US" dirty="0" smtClean="0"/>
              <a:t>View), </a:t>
            </a:r>
            <a:r>
              <a:rPr lang="ru-RU" dirty="0" smtClean="0"/>
              <a:t>которое отображает пользователю нужный аспект данных модели, и взаимодействующее с пользователем</a:t>
            </a:r>
          </a:p>
          <a:p>
            <a:pPr lvl="2"/>
            <a:r>
              <a:rPr lang="ru-RU" dirty="0" smtClean="0"/>
              <a:t>Контроллер, который является посредником между Моделью и Представлением и управляет уведомлениями об изменениях состояния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9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каждом своем </a:t>
            </a:r>
            <a:r>
              <a:rPr lang="ru-RU" dirty="0" smtClean="0"/>
              <a:t>шаге игровой </a:t>
            </a:r>
            <a:r>
              <a:rPr lang="ru-RU" dirty="0"/>
              <a:t>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dirty="0" smtClean="0"/>
              <a:t>while </a:t>
            </a:r>
            <a:r>
              <a:rPr lang="en-US" dirty="0"/>
              <a:t>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err="1" smtClean="0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update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render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Хороший игровой </a:t>
            </a:r>
            <a:r>
              <a:rPr lang="ru-RU" dirty="0"/>
              <a:t>цикл следит за ходом времени и управляет скоростью игрового </a:t>
            </a:r>
            <a:r>
              <a:rPr lang="ru-RU" dirty="0" smtClean="0"/>
              <a:t>процесса, разбивая его на </a:t>
            </a:r>
            <a:r>
              <a:rPr lang="ru-RU" b="1" dirty="0" smtClean="0"/>
              <a:t>кадры</a:t>
            </a:r>
            <a:r>
              <a:rPr lang="ru-RU" dirty="0" smtClean="0"/>
              <a:t>.</a:t>
            </a:r>
          </a:p>
          <a:p>
            <a:r>
              <a:rPr lang="en-US" dirty="0"/>
              <a:t>MS_PER_FRAME</a:t>
            </a:r>
            <a:r>
              <a:rPr lang="ru-RU" dirty="0"/>
              <a:t> = 1000мс/</a:t>
            </a:r>
            <a:r>
              <a:rPr lang="en-US" dirty="0"/>
              <a:t>FPS 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FPS=60, </a:t>
            </a:r>
            <a:r>
              <a:rPr lang="ru-RU" dirty="0"/>
              <a:t>то </a:t>
            </a:r>
            <a:r>
              <a:rPr lang="en-US" dirty="0"/>
              <a:t>MS_PER_FRAME</a:t>
            </a:r>
            <a:r>
              <a:rPr lang="ru-RU" dirty="0"/>
              <a:t> </a:t>
            </a:r>
            <a:r>
              <a:rPr lang="en-US" dirty="0"/>
              <a:t>~= 16</a:t>
            </a:r>
          </a:p>
          <a:p>
            <a:r>
              <a:rPr lang="en-US" dirty="0" smtClean="0"/>
              <a:t>while </a:t>
            </a:r>
            <a:r>
              <a:rPr lang="en-US" dirty="0"/>
              <a:t>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b="1" dirty="0" smtClean="0"/>
              <a:t>double </a:t>
            </a:r>
            <a:r>
              <a:rPr lang="en-US" b="1" dirty="0"/>
              <a:t>start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ru-RU" dirty="0" smtClean="0"/>
              <a:t>	</a:t>
            </a:r>
            <a:r>
              <a:rPr lang="en-US" dirty="0" err="1" smtClean="0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update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render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b="1" dirty="0" smtClean="0"/>
              <a:t>sleep(start </a:t>
            </a:r>
            <a:r>
              <a:rPr lang="en-US" b="1" dirty="0"/>
              <a:t>+ MS_PER_FRAME - </a:t>
            </a:r>
            <a:r>
              <a:rPr lang="en-US" b="1" dirty="0" err="1"/>
              <a:t>getCurrentTime</a:t>
            </a:r>
            <a:r>
              <a:rPr lang="en-US" b="1" dirty="0"/>
              <a:t>());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Что, если у нас шаг цикла занимает более 16 </a:t>
            </a:r>
            <a:r>
              <a:rPr lang="ru-RU" dirty="0" err="1" smtClean="0"/>
              <a:t>мс</a:t>
            </a:r>
            <a:r>
              <a:rPr lang="ru-RU" dirty="0" smtClean="0"/>
              <a:t>?</a:t>
            </a:r>
          </a:p>
          <a:p>
            <a:r>
              <a:rPr lang="en-US" b="1" dirty="0"/>
              <a:t>double </a:t>
            </a:r>
            <a:r>
              <a:rPr lang="en-US" b="1" dirty="0" err="1"/>
              <a:t>lastTime</a:t>
            </a:r>
            <a:r>
              <a:rPr lang="en-US" b="1" dirty="0"/>
              <a:t>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b="1" dirty="0" smtClean="0"/>
              <a:t>	</a:t>
            </a:r>
            <a:r>
              <a:rPr lang="en-US" b="1" dirty="0" smtClean="0"/>
              <a:t>double </a:t>
            </a:r>
            <a:r>
              <a:rPr lang="en-US" b="1" dirty="0"/>
              <a:t>elapsed = current - </a:t>
            </a:r>
            <a:r>
              <a:rPr lang="en-US" b="1" dirty="0" err="1"/>
              <a:t>lastTime</a:t>
            </a:r>
            <a:r>
              <a:rPr lang="en-US" b="1" dirty="0"/>
              <a:t>;</a:t>
            </a:r>
            <a:br>
              <a:rPr lang="en-US" b="1" dirty="0"/>
            </a:br>
            <a:r>
              <a:rPr lang="ru-RU" dirty="0" smtClean="0"/>
              <a:t>	</a:t>
            </a:r>
            <a:r>
              <a:rPr lang="en-US" dirty="0" err="1" smtClean="0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update(</a:t>
            </a:r>
            <a:r>
              <a:rPr lang="en-US" b="1" dirty="0" smtClean="0"/>
              <a:t>elapsed</a:t>
            </a:r>
            <a:r>
              <a:rPr lang="en-US" dirty="0"/>
              <a:t>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render</a:t>
            </a:r>
            <a:r>
              <a:rPr lang="en-US" dirty="0"/>
              <a:t>();</a:t>
            </a:r>
            <a:br>
              <a:rPr lang="en-US" dirty="0"/>
            </a:br>
            <a:r>
              <a:rPr lang="ru-RU" b="1" dirty="0" smtClean="0"/>
              <a:t>	</a:t>
            </a:r>
            <a:r>
              <a:rPr lang="en-US" b="1" dirty="0" err="1" smtClean="0"/>
              <a:t>lastTime</a:t>
            </a:r>
            <a:r>
              <a:rPr lang="en-US" b="1" dirty="0" smtClean="0"/>
              <a:t> </a:t>
            </a:r>
            <a:r>
              <a:rPr lang="en-US" b="1" dirty="0"/>
              <a:t>= current;</a:t>
            </a:r>
            <a:br>
              <a:rPr lang="en-US" b="1" dirty="0"/>
            </a:br>
            <a:r>
              <a:rPr lang="en-US" dirty="0"/>
              <a:t>}</a:t>
            </a:r>
            <a:endParaRPr lang="ru-RU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Рендеринг – ресурсоемкое занятие, и иногда модель стоит обновлять чаще, чем картинку, для повышения точности вычислений.</a:t>
            </a:r>
          </a:p>
          <a:p>
            <a:r>
              <a:rPr lang="en-US" dirty="0"/>
              <a:t>double previous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en-US" b="1" dirty="0"/>
              <a:t>double lag = 0.0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  <a:r>
              <a:rPr lang="en-US" b="1" dirty="0" smtClean="0"/>
              <a:t>//</a:t>
            </a:r>
            <a:r>
              <a:rPr lang="ru-RU" b="1" dirty="0" smtClean="0"/>
              <a:t>насколько игровое время отстало от реального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elapsed = current - previous;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previous </a:t>
            </a:r>
            <a:r>
              <a:rPr lang="en-US" dirty="0"/>
              <a:t>= current;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b="1" dirty="0" smtClean="0"/>
              <a:t>lag += elapsed;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err="1" smtClean="0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while </a:t>
            </a:r>
            <a:r>
              <a:rPr lang="en-US" dirty="0"/>
              <a:t>(lag &gt;= MS_PER_UPDATE)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	</a:t>
            </a:r>
            <a:r>
              <a:rPr lang="en-US" dirty="0" smtClean="0"/>
              <a:t>update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 smtClean="0"/>
              <a:t>		</a:t>
            </a:r>
            <a:r>
              <a:rPr lang="en-US" dirty="0" smtClean="0"/>
              <a:t>lag </a:t>
            </a:r>
            <a:r>
              <a:rPr lang="en-US" dirty="0"/>
              <a:t>-= MS_PER_UPDATE;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render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ru-RU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Использование цикла событий платформы:</a:t>
            </a:r>
          </a:p>
          <a:p>
            <a:pPr lvl="1"/>
            <a:r>
              <a:rPr lang="ru-RU" dirty="0" smtClean="0"/>
              <a:t>Это </a:t>
            </a:r>
            <a:r>
              <a:rPr lang="ru-RU" dirty="0"/>
              <a:t>просто. Вам не придется заботиться о написании и оптимизации собственного игрового цикла.</a:t>
            </a:r>
          </a:p>
          <a:p>
            <a:pPr lvl="1"/>
            <a:r>
              <a:rPr lang="ru-RU" dirty="0" smtClean="0"/>
              <a:t>Хорошо </a:t>
            </a:r>
            <a:r>
              <a:rPr lang="ru-RU" dirty="0"/>
              <a:t>сопрягается с платформой. Вам не придется заботиться о </a:t>
            </a:r>
            <a:r>
              <a:rPr lang="ru-RU" dirty="0" smtClean="0"/>
              <a:t>деталях работы с платформой.</a:t>
            </a:r>
            <a:endParaRPr lang="ru-RU" dirty="0"/>
          </a:p>
          <a:p>
            <a:pPr lvl="1"/>
            <a:r>
              <a:rPr lang="ru-RU" dirty="0" smtClean="0"/>
              <a:t>Вы </a:t>
            </a:r>
            <a:r>
              <a:rPr lang="ru-RU" dirty="0"/>
              <a:t>теряете управление </a:t>
            </a:r>
            <a:r>
              <a:rPr lang="ru-RU" dirty="0" err="1"/>
              <a:t>таймингом</a:t>
            </a:r>
            <a:r>
              <a:rPr lang="ru-RU" dirty="0"/>
              <a:t>. Платформа будет вызывать ваш код по своему усмотрению. 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игрового цикла движка:</a:t>
            </a:r>
          </a:p>
          <a:p>
            <a:pPr lvl="1"/>
            <a:r>
              <a:rPr lang="ru-RU" dirty="0" smtClean="0"/>
              <a:t>Вам </a:t>
            </a:r>
            <a:r>
              <a:rPr lang="ru-RU" dirty="0"/>
              <a:t>не придется его писать. </a:t>
            </a:r>
          </a:p>
          <a:p>
            <a:pPr lvl="1"/>
            <a:r>
              <a:rPr lang="ru-RU" dirty="0" smtClean="0"/>
              <a:t>Вам </a:t>
            </a:r>
            <a:r>
              <a:rPr lang="ru-RU" dirty="0"/>
              <a:t>не удастся его написать. </a:t>
            </a:r>
          </a:p>
          <a:p>
            <a:r>
              <a:rPr lang="ru-RU" dirty="0" smtClean="0"/>
              <a:t>Написание </a:t>
            </a:r>
            <a:r>
              <a:rPr lang="ru-RU" dirty="0"/>
              <a:t>самостоятельно:</a:t>
            </a:r>
          </a:p>
          <a:p>
            <a:pPr lvl="1"/>
            <a:r>
              <a:rPr lang="ru-RU" dirty="0" smtClean="0"/>
              <a:t>Полный </a:t>
            </a:r>
            <a:r>
              <a:rPr lang="ru-RU" dirty="0"/>
              <a:t>контроль. Вы можете делать все что хотите. Архитектуру можно специально разрабатывать исходя из нужд вашей игры.</a:t>
            </a:r>
          </a:p>
          <a:p>
            <a:pPr lvl="1"/>
            <a:r>
              <a:rPr lang="ru-RU" dirty="0" smtClean="0"/>
              <a:t>Вам </a:t>
            </a:r>
            <a:r>
              <a:rPr lang="ru-RU" dirty="0"/>
              <a:t>нужен интерфейс для взаимодействия с платформой. 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Игровой мир должен содержать множество независимо действующих объектов. Они должны жить своими жизнями, параллельно друг с другом в едином времени.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Симуляция коллекции независимых объектов с помощью указания каждому объекту обработки одного кадра поведения за раз.</a:t>
            </a:r>
            <a:endParaRPr lang="ru-RU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b="1" dirty="0"/>
              <a:t>Игровой мир</a:t>
            </a:r>
            <a:r>
              <a:rPr lang="ru-RU" dirty="0"/>
              <a:t> содержит </a:t>
            </a:r>
            <a:r>
              <a:rPr lang="ru-RU" b="1" dirty="0"/>
              <a:t>коллекцию объектов</a:t>
            </a:r>
            <a:r>
              <a:rPr lang="ru-RU" dirty="0"/>
              <a:t>. Каждый объект реализует </a:t>
            </a:r>
            <a:r>
              <a:rPr lang="ru-RU" b="1" dirty="0"/>
              <a:t>метод обновления</a:t>
            </a:r>
            <a:r>
              <a:rPr lang="ru-RU" dirty="0"/>
              <a:t>, </a:t>
            </a:r>
            <a:r>
              <a:rPr lang="ru-RU" b="1" dirty="0"/>
              <a:t>симулирующий один кадр</a:t>
            </a:r>
            <a:r>
              <a:rPr lang="ru-RU" dirty="0"/>
              <a:t> поведения объекта. На каждом кадре игра обновляет каждый объект из коллекции.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public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Entity(): </a:t>
            </a:r>
            <a:r>
              <a:rPr lang="en-US" dirty="0"/>
              <a:t>x_(0), y_(0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virtual </a:t>
            </a:r>
            <a:r>
              <a:rPr lang="en-US" dirty="0"/>
              <a:t>~Entity() {}</a:t>
            </a:r>
            <a:br>
              <a:rPr lang="en-US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b="1" dirty="0" smtClean="0"/>
              <a:t>virtual </a:t>
            </a:r>
            <a:r>
              <a:rPr lang="en-US" b="1" dirty="0"/>
              <a:t>void update() = 0;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x() </a:t>
            </a:r>
            <a:r>
              <a:rPr lang="en-US" dirty="0" err="1"/>
              <a:t>const</a:t>
            </a:r>
            <a:r>
              <a:rPr lang="en-US" dirty="0"/>
              <a:t> { return x_; }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y() </a:t>
            </a:r>
            <a:r>
              <a:rPr lang="en-US" dirty="0" err="1"/>
              <a:t>const</a:t>
            </a:r>
            <a:r>
              <a:rPr lang="en-US" dirty="0"/>
              <a:t> { return y_;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 err="1"/>
              <a:t>setX</a:t>
            </a:r>
            <a:r>
              <a:rPr lang="en-US" dirty="0"/>
              <a:t>(double x) { x_ = x; }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 err="1"/>
              <a:t>setY</a:t>
            </a:r>
            <a:r>
              <a:rPr lang="en-US" dirty="0"/>
              <a:t>(double y) { y_ = y;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x_;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double </a:t>
            </a:r>
            <a:r>
              <a:rPr lang="en-US" dirty="0"/>
              <a:t>y_;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57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0933"/>
            <a:ext cx="7886700" cy="51985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World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World(): </a:t>
            </a:r>
            <a:r>
              <a:rPr lang="en-US" dirty="0" err="1"/>
              <a:t>numEntities</a:t>
            </a:r>
            <a:r>
              <a:rPr lang="en-US" dirty="0"/>
              <a:t>_(0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b="1" dirty="0" smtClean="0"/>
              <a:t>void </a:t>
            </a:r>
            <a:r>
              <a:rPr lang="en-US" b="1" dirty="0" err="1"/>
              <a:t>gameLoop</a:t>
            </a:r>
            <a:r>
              <a:rPr lang="en-US" b="1" dirty="0" smtClean="0"/>
              <a:t>()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	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while (true)</a:t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ru-RU" dirty="0" smtClean="0"/>
              <a:t>Обработка пользовательского ввода...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// Обновление каждой из сущностей.</a:t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numEntities</a:t>
            </a:r>
            <a:r>
              <a:rPr lang="en-US" dirty="0" smtClean="0"/>
              <a:t>_;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ru-RU" dirty="0" smtClean="0"/>
              <a:t>			</a:t>
            </a:r>
            <a:r>
              <a:rPr lang="en-US" b="1" dirty="0" smtClean="0"/>
              <a:t>entities_[</a:t>
            </a:r>
            <a:r>
              <a:rPr lang="en-US" b="1" dirty="0" err="1" smtClean="0"/>
              <a:t>i</a:t>
            </a:r>
            <a:r>
              <a:rPr lang="en-US" b="1" dirty="0" smtClean="0"/>
              <a:t>]-&gt;update();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ru-RU" dirty="0" smtClean="0"/>
              <a:t>Физика и рендеринг...</a:t>
            </a:r>
            <a:br>
              <a:rPr lang="ru-RU" dirty="0" smtClean="0"/>
            </a:br>
            <a:r>
              <a:rPr lang="ru-RU" dirty="0" smtClean="0"/>
              <a:t>	}</a:t>
            </a:r>
            <a:br>
              <a:rPr lang="ru-RU" dirty="0" smtClean="0"/>
            </a:br>
            <a:r>
              <a:rPr lang="ru-RU" dirty="0" smtClean="0"/>
              <a:t>}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/>
              <a:t>Entity</a:t>
            </a:r>
            <a:r>
              <a:rPr lang="en-US" dirty="0"/>
              <a:t>* entities_[MAX_ENTITIES];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numEntities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9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Patrol: </a:t>
            </a:r>
            <a:r>
              <a:rPr lang="en-US" dirty="0"/>
              <a:t>public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Patrol(): </a:t>
            </a:r>
            <a:r>
              <a:rPr lang="en-US" dirty="0" err="1"/>
              <a:t>patrollingLeft</a:t>
            </a:r>
            <a:r>
              <a:rPr lang="en-US" dirty="0"/>
              <a:t>_(false</a:t>
            </a:r>
            <a:r>
              <a:rPr lang="en-US" dirty="0" smtClean="0"/>
              <a:t>) {}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virtual </a:t>
            </a:r>
            <a:r>
              <a:rPr lang="en-US" dirty="0"/>
              <a:t>void update()</a:t>
            </a:r>
            <a:br>
              <a:rPr lang="en-US" dirty="0"/>
            </a:br>
            <a:r>
              <a:rPr lang="en-US" dirty="0" smtClean="0"/>
              <a:t>	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if </a:t>
            </a:r>
            <a:r>
              <a:rPr lang="en-US" dirty="0"/>
              <a:t>(</a:t>
            </a:r>
            <a:r>
              <a:rPr lang="en-US" dirty="0" err="1"/>
              <a:t>patrollingLeft</a:t>
            </a:r>
            <a:r>
              <a:rPr lang="en-US" dirty="0"/>
              <a:t>_)</a:t>
            </a:r>
            <a:br>
              <a:rPr lang="en-US" dirty="0"/>
            </a:br>
            <a:r>
              <a:rPr lang="en-US" dirty="0" smtClean="0"/>
              <a:t>		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err="1" smtClean="0"/>
              <a:t>setX</a:t>
            </a:r>
            <a:r>
              <a:rPr lang="en-US" dirty="0" smtClean="0"/>
              <a:t>(x</a:t>
            </a:r>
            <a:r>
              <a:rPr lang="en-US" dirty="0"/>
              <a:t>() - 1);</a:t>
            </a:r>
            <a:br>
              <a:rPr lang="en-US" dirty="0"/>
            </a:br>
            <a:r>
              <a:rPr lang="en-US" dirty="0" smtClean="0"/>
              <a:t>			if </a:t>
            </a:r>
            <a:r>
              <a:rPr lang="en-US" dirty="0"/>
              <a:t>(x() == 0) </a:t>
            </a:r>
            <a:r>
              <a:rPr lang="en-US" dirty="0" err="1"/>
              <a:t>patrollingLeft</a:t>
            </a:r>
            <a:r>
              <a:rPr lang="en-US" dirty="0"/>
              <a:t>_ = false;</a:t>
            </a:r>
            <a:br>
              <a:rPr lang="en-US" dirty="0"/>
            </a:br>
            <a:r>
              <a:rPr lang="en-US" dirty="0" smtClean="0"/>
              <a:t>	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err="1" smtClean="0"/>
              <a:t>setX</a:t>
            </a:r>
            <a:r>
              <a:rPr lang="en-US" dirty="0" smtClean="0"/>
              <a:t>(x</a:t>
            </a:r>
            <a:r>
              <a:rPr lang="en-US" dirty="0"/>
              <a:t>() + 1);</a:t>
            </a:r>
            <a:br>
              <a:rPr lang="en-US" dirty="0"/>
            </a:br>
            <a:r>
              <a:rPr lang="en-US" dirty="0" smtClean="0"/>
              <a:t>			if </a:t>
            </a:r>
            <a:r>
              <a:rPr lang="en-US" dirty="0"/>
              <a:t>(x() == 100) </a:t>
            </a:r>
            <a:r>
              <a:rPr lang="en-US" dirty="0" err="1"/>
              <a:t>patrollingLeft</a:t>
            </a:r>
            <a:r>
              <a:rPr lang="en-US" dirty="0"/>
              <a:t>_ = true;</a:t>
            </a:r>
            <a:br>
              <a:rPr lang="en-US" dirty="0"/>
            </a:br>
            <a:r>
              <a:rPr lang="en-US" dirty="0" smtClean="0"/>
              <a:t>	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en-US" dirty="0" smtClean="0"/>
              <a:t>	bool </a:t>
            </a:r>
            <a:r>
              <a:rPr lang="en-US" dirty="0" err="1"/>
              <a:t>patrollingLeft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92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Двойная буферизация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/>
              <a:t>Когда игра </a:t>
            </a:r>
            <a:r>
              <a:rPr lang="ru-RU" dirty="0" err="1"/>
              <a:t>отрисовывает</a:t>
            </a:r>
            <a:r>
              <a:rPr lang="ru-RU" dirty="0"/>
              <a:t> мир, видимый пользователем, она делает это отдельными кусочками: горы вдали, крутые холмы, деревья, все по очереди. Если пользователь </a:t>
            </a:r>
            <a:r>
              <a:rPr lang="ru-RU" i="1" dirty="0"/>
              <a:t>увидит</a:t>
            </a:r>
            <a:r>
              <a:rPr lang="ru-RU" dirty="0"/>
              <a:t> этот процесс </a:t>
            </a:r>
            <a:r>
              <a:rPr lang="ru-RU" dirty="0" err="1"/>
              <a:t>отрисовки</a:t>
            </a:r>
            <a:r>
              <a:rPr lang="ru-RU" dirty="0"/>
              <a:t> в таком инкрементном режиме, иллюзия когерентности мира теряется. Сцена должна обновляться плавно и быстро, образуя последовательность законченных кадров, появляющихся мгновенно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Дать возможность ряду последовательных операций выполняться мгновенно или </a:t>
            </a:r>
            <a:r>
              <a:rPr lang="ru-RU" dirty="0" smtClean="0"/>
              <a:t>одновременно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b="1" dirty="0"/>
              <a:t>Класс буфера</a:t>
            </a:r>
            <a:r>
              <a:rPr lang="ru-RU" dirty="0"/>
              <a:t> инкапсулирует </a:t>
            </a:r>
            <a:r>
              <a:rPr lang="ru-RU" b="1" dirty="0"/>
              <a:t>буфер</a:t>
            </a:r>
            <a:r>
              <a:rPr lang="ru-RU" dirty="0"/>
              <a:t> - часть состояния, которое можно изменить. Буфер изменяется постепенно, но мы хотим чтобы внешний код увидел изменение как единый атомарный процесс. Чтобы это стало возможным, класс хранит </a:t>
            </a:r>
            <a:r>
              <a:rPr lang="ru-RU" i="1" dirty="0"/>
              <a:t>два</a:t>
            </a:r>
            <a:r>
              <a:rPr lang="ru-RU" dirty="0"/>
              <a:t> буфера: </a:t>
            </a:r>
            <a:r>
              <a:rPr lang="ru-RU" b="1" dirty="0"/>
              <a:t>следующий</a:t>
            </a:r>
            <a:r>
              <a:rPr lang="ru-RU" dirty="0"/>
              <a:t> и </a:t>
            </a:r>
            <a:r>
              <a:rPr lang="ru-RU" b="1" dirty="0"/>
              <a:t>текущий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Когда </a:t>
            </a:r>
            <a:r>
              <a:rPr lang="ru-RU" dirty="0"/>
              <a:t>требуется считать информацию </a:t>
            </a:r>
            <a:r>
              <a:rPr lang="ru-RU" i="1" dirty="0"/>
              <a:t>из</a:t>
            </a:r>
            <a:r>
              <a:rPr lang="ru-RU" dirty="0"/>
              <a:t> буфера - всегда используется </a:t>
            </a:r>
            <a:r>
              <a:rPr lang="ru-RU" i="1" dirty="0"/>
              <a:t>текущий</a:t>
            </a:r>
            <a:r>
              <a:rPr lang="ru-RU" dirty="0"/>
              <a:t>. А когда информация </a:t>
            </a:r>
            <a:r>
              <a:rPr lang="ru-RU" i="1" dirty="0"/>
              <a:t>записывается</a:t>
            </a:r>
            <a:r>
              <a:rPr lang="ru-RU" dirty="0"/>
              <a:t> - используется следующий буфер. Когда изменения закончены, операция </a:t>
            </a:r>
            <a:r>
              <a:rPr lang="ru-RU" b="1" dirty="0"/>
              <a:t>обмена(</a:t>
            </a:r>
            <a:r>
              <a:rPr lang="ru-RU" b="1" dirty="0" err="1"/>
              <a:t>swap</a:t>
            </a:r>
            <a:r>
              <a:rPr lang="ru-RU" b="1" dirty="0"/>
              <a:t>)</a:t>
            </a:r>
            <a:r>
              <a:rPr lang="ru-RU" dirty="0"/>
              <a:t> мгновенно меняет местами следующий и текущий буферы так что новый буфер становится видным публично. Старый текущий буфер теперь доступен для повторного использования в качестве следующего буфера.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</a:t>
            </a:r>
            <a:r>
              <a:rPr lang="ru-RU" dirty="0" smtClean="0"/>
              <a:t>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364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</a:t>
            </a:r>
          </a:p>
          <a:p>
            <a:pPr lvl="1"/>
            <a:r>
              <a:rPr lang="ru-RU" dirty="0" smtClean="0"/>
              <a:t>Модель – представление данных или состояния приложения, непосредственно содержит бизнес-логику или предоставляет интерфейсы для использования себя ею. </a:t>
            </a:r>
            <a:endParaRPr lang="ru-RU" dirty="0"/>
          </a:p>
          <a:p>
            <a:pPr lvl="1"/>
            <a:r>
              <a:rPr lang="ru-RU" dirty="0"/>
              <a:t>Представление (</a:t>
            </a:r>
            <a:r>
              <a:rPr lang="en-US" dirty="0"/>
              <a:t>View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UI-</a:t>
            </a:r>
            <a:r>
              <a:rPr lang="ru-RU" dirty="0" smtClean="0"/>
              <a:t>компонент, отображает данные пользователю и организует возможность приема ввода от пользователя. </a:t>
            </a:r>
            <a:endParaRPr lang="ru-RU" dirty="0"/>
          </a:p>
          <a:p>
            <a:pPr lvl="1"/>
            <a:r>
              <a:rPr lang="ru-RU" dirty="0" smtClean="0"/>
              <a:t>Контроллер – управляет сценариями взаимодействия между Моделью и Представлением, переводя действия пользователя в Представлении в операции над Моделью и обновляя представление, когда это необходимо. </a:t>
            </a:r>
            <a:endParaRPr lang="ru-RU" dirty="0"/>
          </a:p>
          <a:p>
            <a:r>
              <a:rPr lang="ru-RU" dirty="0" smtClean="0"/>
              <a:t>Отношения</a:t>
            </a:r>
          </a:p>
          <a:p>
            <a:pPr lvl="1"/>
            <a:r>
              <a:rPr lang="ru-RU" dirty="0" smtClean="0"/>
              <a:t>Уведомление – все компоненты обмениваются уведомлениями об изменениях своего состояния</a:t>
            </a:r>
            <a:endParaRPr lang="ru-RU" dirty="0"/>
          </a:p>
          <a:p>
            <a:r>
              <a:rPr lang="ru-RU" dirty="0" smtClean="0"/>
              <a:t>Ограничения</a:t>
            </a:r>
          </a:p>
          <a:p>
            <a:pPr lvl="1"/>
            <a:r>
              <a:rPr lang="ru-RU" dirty="0" smtClean="0"/>
              <a:t>Должны существовать не менее 1 экземпляра каждого компонента</a:t>
            </a:r>
          </a:p>
          <a:p>
            <a:pPr lvl="1"/>
            <a:r>
              <a:rPr lang="ru-RU" dirty="0" smtClean="0"/>
              <a:t>Модель не должна инициировать взаимодействие с контроллером </a:t>
            </a:r>
            <a:endParaRPr lang="ru-RU" dirty="0"/>
          </a:p>
          <a:p>
            <a:r>
              <a:rPr lang="ru-RU" dirty="0" smtClean="0"/>
              <a:t>Трудности</a:t>
            </a:r>
          </a:p>
          <a:p>
            <a:pPr lvl="1"/>
            <a:r>
              <a:rPr lang="ru-RU" dirty="0" smtClean="0"/>
              <a:t>Может вносить лишнюю сложность для простых интерфейсов</a:t>
            </a:r>
          </a:p>
          <a:p>
            <a:pPr lvl="1"/>
            <a:r>
              <a:rPr lang="ru-RU" dirty="0" smtClean="0"/>
              <a:t>Не всегда однозначно и чисто реализуется </a:t>
            </a:r>
            <a:r>
              <a:rPr lang="ru-RU" dirty="0" err="1" smtClean="0"/>
              <a:t>фреймворками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Многие элементы поведения игрового мира должны сильно варьироваться, причем, желательно, уже после выпуска игры (моды)</a:t>
            </a:r>
          </a:p>
          <a:p>
            <a:pPr lvl="1"/>
            <a:r>
              <a:rPr lang="ru-RU" dirty="0"/>
              <a:t>Использование шаблона </a:t>
            </a:r>
            <a:r>
              <a:rPr lang="ru-RU" b="1" dirty="0" smtClean="0"/>
              <a:t>Интерпретатор </a:t>
            </a:r>
            <a:r>
              <a:rPr lang="en-US" b="1" dirty="0" err="1" smtClean="0"/>
              <a:t>GoF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медленное решение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Обеспечить поведению гибкость данных, декодируемых в виде инструкций для виртуальной машины.</a:t>
            </a:r>
            <a:endParaRPr lang="ru-RU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b="1" dirty="0"/>
              <a:t>Набор инструкций</a:t>
            </a:r>
            <a:r>
              <a:rPr lang="ru-RU" dirty="0"/>
              <a:t> определяет низкоуровневые операции, которые можно выполнить. Они кодируются в виде </a:t>
            </a:r>
            <a:r>
              <a:rPr lang="ru-RU" b="1" dirty="0"/>
              <a:t>последовательности байтов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b="1" dirty="0" smtClean="0"/>
              <a:t>Виртуальная </a:t>
            </a:r>
            <a:r>
              <a:rPr lang="ru-RU" b="1" dirty="0"/>
              <a:t>машина</a:t>
            </a:r>
            <a:r>
              <a:rPr lang="ru-RU" dirty="0"/>
              <a:t> выполняет эти инструкции по одной за раз, используя </a:t>
            </a:r>
            <a:r>
              <a:rPr lang="ru-RU" b="1" dirty="0"/>
              <a:t>стек промежуточных значений</a:t>
            </a:r>
            <a:r>
              <a:rPr lang="ru-RU" dirty="0"/>
              <a:t>. Комбинируя инструкции можно определить сложное высокоуровневое поведение.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Подкласс-песочница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Многие элементы поведения должны сильно варьироваться между подклассами одного суперкласса,  сохраняя общий интерфейс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Определение поведения в подклассе с помощью набора операций, предоставляемых базовым классом.</a:t>
            </a:r>
            <a:endParaRPr lang="ru-RU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b="1" dirty="0"/>
              <a:t>Базовый класс</a:t>
            </a:r>
            <a:r>
              <a:rPr lang="ru-RU" dirty="0"/>
              <a:t> определяет абстрактный </a:t>
            </a:r>
            <a:r>
              <a:rPr lang="ru-RU" b="1" dirty="0"/>
              <a:t>метод песочницу</a:t>
            </a:r>
            <a:r>
              <a:rPr lang="ru-RU" dirty="0"/>
              <a:t> и несколько </a:t>
            </a:r>
            <a:r>
              <a:rPr lang="ru-RU" b="1" dirty="0"/>
              <a:t>предоставляемых операций (</a:t>
            </a:r>
            <a:r>
              <a:rPr lang="ru-RU" b="1" dirty="0" err="1"/>
              <a:t>provided</a:t>
            </a:r>
            <a:r>
              <a:rPr lang="ru-RU" b="1" dirty="0"/>
              <a:t> </a:t>
            </a:r>
            <a:r>
              <a:rPr lang="ru-RU" b="1" dirty="0" err="1"/>
              <a:t>operations</a:t>
            </a:r>
            <a:r>
              <a:rPr lang="ru-RU" b="1" dirty="0"/>
              <a:t>)</a:t>
            </a:r>
            <a:r>
              <a:rPr lang="ru-RU" dirty="0"/>
              <a:t>. Объявление их защищенными явно означает что они предназначены только для использования классами наследниками. Каждый унаследованный </a:t>
            </a:r>
            <a:r>
              <a:rPr lang="ru-RU" b="1" dirty="0"/>
              <a:t>подкласс песочницы</a:t>
            </a:r>
            <a:r>
              <a:rPr lang="ru-RU" dirty="0"/>
              <a:t> реализует метод песочницы с помощью предоставляемых операций.</a:t>
            </a:r>
            <a:endParaRPr lang="ru-RU" dirty="0" smtClean="0"/>
          </a:p>
          <a:p>
            <a:pPr lvl="1"/>
            <a:r>
              <a:rPr lang="ru-RU" dirty="0" smtClean="0"/>
              <a:t>Вариации на тему шаблонов </a:t>
            </a:r>
            <a:r>
              <a:rPr lang="en-US" dirty="0" err="1" smtClean="0"/>
              <a:t>GoF</a:t>
            </a:r>
            <a:r>
              <a:rPr lang="en-US" dirty="0" smtClean="0"/>
              <a:t> </a:t>
            </a:r>
            <a:r>
              <a:rPr lang="ru-RU" dirty="0" smtClean="0"/>
              <a:t>«Фасад» и «Шаблонный метод»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Объект-тип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Необходимо иметь возможность гибко добавлять и убирать множество различных типов игровых объектов и моделировать их с помощью стандартных средств ООП, таких как иерархия, может быть накладно.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Сделать более гибким создание </a:t>
            </a:r>
            <a:r>
              <a:rPr lang="ru-RU" dirty="0" smtClean="0"/>
              <a:t>новых "</a:t>
            </a:r>
            <a:r>
              <a:rPr lang="ru-RU" dirty="0"/>
              <a:t>классов" с помощью создания класса, каждый экземпляр которого может представлять собой другой тип объекта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Заменяем наследование композицией и делегируем классово-специфичные функции объекту-типу. </a:t>
            </a:r>
          </a:p>
          <a:p>
            <a:pPr lvl="1"/>
            <a:r>
              <a:rPr lang="ru-RU" dirty="0" smtClean="0"/>
              <a:t>Вариации на тему шаблонов </a:t>
            </a:r>
            <a:r>
              <a:rPr lang="en-US" dirty="0" err="1" smtClean="0"/>
              <a:t>GoF</a:t>
            </a:r>
            <a:r>
              <a:rPr lang="en-US" dirty="0" smtClean="0"/>
              <a:t> </a:t>
            </a:r>
            <a:r>
              <a:rPr lang="ru-RU" dirty="0" smtClean="0"/>
              <a:t>Прототип, Приспособленец (</a:t>
            </a:r>
            <a:r>
              <a:rPr lang="en-US" dirty="0" smtClean="0"/>
              <a:t>Flyweight)</a:t>
            </a:r>
            <a:r>
              <a:rPr lang="ru-RU" dirty="0" smtClean="0"/>
              <a:t>и Состояние. </a:t>
            </a:r>
          </a:p>
          <a:p>
            <a:pPr lvl="2"/>
            <a:r>
              <a:rPr lang="ru-RU" dirty="0" smtClean="0"/>
              <a:t>Сложный вариант, надо иметь веские причины</a:t>
            </a:r>
          </a:p>
        </p:txBody>
      </p:sp>
    </p:spTree>
    <p:extLst>
      <p:ext uri="{BB962C8B-B14F-4D97-AF65-F5344CB8AC3E}">
        <p14:creationId xmlns:p14="http://schemas.microsoft.com/office/powerpoint/2010/main" val="18393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С ростом сложности моделей объектов игрового мира растет сложность их реализации. </a:t>
            </a:r>
            <a:r>
              <a:rPr lang="ru-RU" dirty="0"/>
              <a:t> </a:t>
            </a:r>
            <a:r>
              <a:rPr lang="ru-RU" dirty="0" smtClean="0"/>
              <a:t>В итоге можно прийти к тому, что множество аспектов поведения реализуется (игровую логику, физику, </a:t>
            </a:r>
            <a:r>
              <a:rPr lang="ru-RU" dirty="0" err="1" smtClean="0"/>
              <a:t>отрисовку</a:t>
            </a:r>
            <a:r>
              <a:rPr lang="ru-RU" dirty="0" smtClean="0"/>
              <a:t>, озвучку, управление и </a:t>
            </a:r>
            <a:r>
              <a:rPr lang="ru-RU" dirty="0" err="1" smtClean="0"/>
              <a:t>т.п</a:t>
            </a:r>
            <a:r>
              <a:rPr lang="ru-RU" dirty="0" smtClean="0"/>
              <a:t>) в одном классе модели, превращая его в чрезмерно большой и неуправляемый код.</a:t>
            </a:r>
          </a:p>
          <a:p>
            <a:r>
              <a:rPr lang="ru-RU" dirty="0" smtClean="0"/>
              <a:t>Задача</a:t>
            </a:r>
          </a:p>
          <a:p>
            <a:pPr lvl="1"/>
            <a:r>
              <a:rPr lang="ru-RU" dirty="0"/>
              <a:t>Позволяет одной сущности охватывать несколько областей, не связывая их </a:t>
            </a:r>
            <a:r>
              <a:rPr lang="ru-RU" dirty="0" smtClean="0"/>
              <a:t>между собой.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Единая </a:t>
            </a:r>
            <a:r>
              <a:rPr lang="ru-RU" b="1" dirty="0"/>
              <a:t>сущность охватывает множество областей</a:t>
            </a:r>
            <a:r>
              <a:rPr lang="ru-RU" dirty="0"/>
              <a:t>. Для сохранения изолированности областей, код для каждой помещается в свой собственный </a:t>
            </a:r>
            <a:r>
              <a:rPr lang="ru-RU" b="1" dirty="0"/>
              <a:t>класс компонент</a:t>
            </a:r>
            <a:r>
              <a:rPr lang="ru-RU" dirty="0"/>
              <a:t>. Сущность упрощается до простого </a:t>
            </a:r>
            <a:r>
              <a:rPr lang="ru-RU" b="1" dirty="0"/>
              <a:t>контейнера компонентов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 </a:t>
            </a:r>
            <a:r>
              <a:rPr lang="ru-RU" dirty="0" smtClean="0"/>
              <a:t>и</a:t>
            </a:r>
            <a:r>
              <a:rPr lang="ru-RU" b="1" dirty="0"/>
              <a:t> </a:t>
            </a:r>
            <a:r>
              <a:rPr lang="ru-RU" dirty="0"/>
              <a:t>Поиск </a:t>
            </a:r>
            <a:r>
              <a:rPr lang="ru-RU" dirty="0" smtClean="0"/>
              <a:t>службы </a:t>
            </a:r>
            <a:r>
              <a:rPr lang="en-US" dirty="0"/>
              <a:t>(Service Locator)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Применение в </a:t>
            </a:r>
            <a:r>
              <a:rPr lang="ru-RU" dirty="0" err="1" smtClean="0"/>
              <a:t>игростроении</a:t>
            </a:r>
            <a:r>
              <a:rPr lang="ru-RU" dirty="0" smtClean="0"/>
              <a:t> рассмотренных ранее архитектурных шаблонов (внутри игрового процесса)</a:t>
            </a:r>
          </a:p>
          <a:p>
            <a:pPr lvl="1"/>
            <a:r>
              <a:rPr lang="ru-RU" dirty="0"/>
              <a:t>Очередь </a:t>
            </a:r>
            <a:r>
              <a:rPr lang="ru-RU" dirty="0" smtClean="0"/>
              <a:t>событий – </a:t>
            </a:r>
            <a:r>
              <a:rPr lang="en-US" dirty="0" smtClean="0"/>
              <a:t>Publisher-Subscriber</a:t>
            </a:r>
            <a:endParaRPr lang="ru-RU" dirty="0" smtClean="0"/>
          </a:p>
          <a:p>
            <a:pPr lvl="2"/>
            <a:r>
              <a:rPr lang="ru-RU" dirty="0" smtClean="0"/>
              <a:t>Так как игровой цикл живет не в реальном времени, ввод пользователя не получается обрабатывать сразу, а приходится буферизировать в очереди сообщений</a:t>
            </a:r>
          </a:p>
          <a:p>
            <a:pPr lvl="2"/>
            <a:r>
              <a:rPr lang="ru-RU" dirty="0" smtClean="0"/>
              <a:t>Событийно-ориентированная архитектура общения объектов внутри игрового мира.</a:t>
            </a:r>
          </a:p>
          <a:p>
            <a:pPr lvl="1"/>
            <a:r>
              <a:rPr lang="ru-RU" dirty="0"/>
              <a:t>Поиск </a:t>
            </a:r>
            <a:r>
              <a:rPr lang="ru-RU" dirty="0" smtClean="0"/>
              <a:t>службы – Брокер </a:t>
            </a:r>
          </a:p>
          <a:p>
            <a:pPr lvl="2"/>
            <a:r>
              <a:rPr lang="ru-RU" dirty="0" smtClean="0"/>
              <a:t>Обеспечивает </a:t>
            </a:r>
            <a:r>
              <a:rPr lang="ru-RU" dirty="0"/>
              <a:t>глобальную точку доступа к службе без привязки пользователя к конкретному классу, который ее реализует.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В некоторых задачах критично обеспечить максимальную производительность игрового мира</a:t>
            </a:r>
            <a:endParaRPr lang="ru-RU" dirty="0"/>
          </a:p>
          <a:p>
            <a:r>
              <a:rPr lang="ru-RU" dirty="0" smtClean="0"/>
              <a:t>Задача</a:t>
            </a:r>
            <a:endParaRPr lang="ru-RU" dirty="0"/>
          </a:p>
          <a:p>
            <a:pPr lvl="1"/>
            <a:r>
              <a:rPr lang="ru-RU" dirty="0"/>
              <a:t>Ускорение доступа к памяти с помощью более удобного для кэширования процессором размещения данных.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Современные процессоры </a:t>
            </a:r>
            <a:r>
              <a:rPr lang="ru-RU" b="1" dirty="0"/>
              <a:t>обладают кэшем для ускорения доступа к памяти</a:t>
            </a:r>
            <a:r>
              <a:rPr lang="ru-RU" dirty="0"/>
              <a:t>. Доступ к памяти, </a:t>
            </a:r>
            <a:r>
              <a:rPr lang="ru-RU" b="1" dirty="0"/>
              <a:t>находящейся рядом с той, к которой мы только что обращались - значительно быстрее</a:t>
            </a:r>
            <a:r>
              <a:rPr lang="ru-RU" dirty="0"/>
              <a:t>. Используйте это свойство для ускорения работы с помощью </a:t>
            </a:r>
            <a:r>
              <a:rPr lang="ru-RU" b="1" dirty="0"/>
              <a:t>увеличения локальности данных</a:t>
            </a:r>
            <a:r>
              <a:rPr lang="ru-RU" dirty="0"/>
              <a:t> - размещение данных в памяти </a:t>
            </a:r>
            <a:r>
              <a:rPr lang="ru-RU" b="1" dirty="0"/>
              <a:t>последовательно, в порядке их обработки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 изменений («грязный флаг», </a:t>
            </a:r>
            <a:r>
              <a:rPr lang="en-US" dirty="0" smtClean="0"/>
              <a:t>Dirty flag)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Объекты в игровом мире связаны в иерархию – одни первичны, другие вторичны, что означает, что изменение первых вызывает изменение вторых.</a:t>
            </a:r>
            <a:endParaRPr lang="en-US" dirty="0" smtClean="0"/>
          </a:p>
          <a:p>
            <a:pPr lvl="1"/>
            <a:r>
              <a:rPr lang="ru-RU" dirty="0" smtClean="0"/>
              <a:t>Набор </a:t>
            </a:r>
            <a:r>
              <a:rPr lang="ru-RU" dirty="0"/>
              <a:t>первичных данных изменяется со временем. Набор вторичных данных вычисляется на основе первичных с помощью ресурсоемкого процесса. </a:t>
            </a:r>
          </a:p>
          <a:p>
            <a:r>
              <a:rPr lang="ru-RU" dirty="0" smtClean="0"/>
              <a:t>Задача</a:t>
            </a:r>
            <a:endParaRPr lang="ru-RU" dirty="0"/>
          </a:p>
          <a:p>
            <a:pPr lvl="1"/>
            <a:r>
              <a:rPr lang="ru-RU" dirty="0" smtClean="0"/>
              <a:t>Избегать </a:t>
            </a:r>
            <a:r>
              <a:rPr lang="ru-RU" dirty="0"/>
              <a:t>ненужной работы откладывая ее до тех пор, пока не потребуется результат.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"</a:t>
            </a:r>
            <a:r>
              <a:rPr lang="ru-RU" dirty="0"/>
              <a:t>Грязный" флаг отслеживает </a:t>
            </a:r>
            <a:r>
              <a:rPr lang="ru-RU" dirty="0" err="1"/>
              <a:t>рассинхронизацию</a:t>
            </a:r>
            <a:r>
              <a:rPr lang="ru-RU" dirty="0"/>
              <a:t> вторичных данных с первичными. Он устанавливается </a:t>
            </a:r>
            <a:r>
              <a:rPr lang="ru-RU" dirty="0" smtClean="0"/>
              <a:t>у вторичных данных тогда, когда </a:t>
            </a:r>
            <a:r>
              <a:rPr lang="ru-RU" dirty="0"/>
              <a:t>первичные данные изменяются. Если флаг </a:t>
            </a:r>
            <a:r>
              <a:rPr lang="ru-RU" dirty="0" smtClean="0"/>
              <a:t>установлен, </a:t>
            </a:r>
            <a:r>
              <a:rPr lang="ru-RU" dirty="0"/>
              <a:t>когда нам понадобились вторичные данные, они вычисляются и флаг снимается. В противном случае используются уже вычисленные вторичные данные.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объектов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Создание и удаление большого количества однотипных объектов требует времени и фрагментирует память</a:t>
            </a:r>
            <a:endParaRPr lang="ru-RU" dirty="0"/>
          </a:p>
          <a:p>
            <a:r>
              <a:rPr lang="ru-RU" dirty="0" smtClean="0"/>
              <a:t>Задача</a:t>
            </a:r>
            <a:endParaRPr lang="ru-RU" dirty="0"/>
          </a:p>
          <a:p>
            <a:pPr lvl="1"/>
            <a:r>
              <a:rPr lang="ru-RU" dirty="0" smtClean="0"/>
              <a:t>Улучшение </a:t>
            </a:r>
            <a:r>
              <a:rPr lang="ru-RU" dirty="0"/>
              <a:t>производительности и эффективности использования памяти за счет повторного использования объектов из фиксированного пула, вместо их индивидуального выделения и освобождения.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/>
              <a:t>Определим класс </a:t>
            </a:r>
            <a:r>
              <a:rPr lang="ru-RU" b="1" dirty="0"/>
              <a:t>пула</a:t>
            </a:r>
            <a:r>
              <a:rPr lang="ru-RU" dirty="0"/>
              <a:t>, содержащего коллекцию </a:t>
            </a:r>
            <a:r>
              <a:rPr lang="ru-RU" b="1" dirty="0"/>
              <a:t>многоразовых объектов</a:t>
            </a:r>
            <a:r>
              <a:rPr lang="ru-RU" dirty="0"/>
              <a:t>. Каждый объект поддерживает </a:t>
            </a:r>
            <a:r>
              <a:rPr lang="ru-RU" b="1" dirty="0"/>
              <a:t>запрос "</a:t>
            </a:r>
            <a:r>
              <a:rPr lang="ru-RU" b="1" dirty="0" smtClean="0"/>
              <a:t>используется" </a:t>
            </a:r>
            <a:r>
              <a:rPr lang="ru-RU" dirty="0" smtClean="0"/>
              <a:t>(отличие </a:t>
            </a:r>
            <a:r>
              <a:rPr lang="ru-RU" dirty="0"/>
              <a:t>от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 smtClean="0"/>
              <a:t>Приспособленца!), </a:t>
            </a:r>
            <a:r>
              <a:rPr lang="ru-RU" dirty="0"/>
              <a:t>означающий что он сейчас "жив". Когда пул инициализируется, он сразу создает всю коллекцию объектов (обычно выделяя один последовательный участок памяти) и инициализирует их всех состоянием " не используется</a:t>
            </a:r>
            <a:r>
              <a:rPr lang="ru-RU" dirty="0" smtClean="0"/>
              <a:t>".</a:t>
            </a:r>
            <a:endParaRPr lang="en-US" dirty="0" smtClean="0"/>
          </a:p>
          <a:p>
            <a:pPr lvl="1"/>
            <a:r>
              <a:rPr lang="ru-RU" dirty="0" smtClean="0"/>
              <a:t>Когда </a:t>
            </a:r>
            <a:r>
              <a:rPr lang="ru-RU" dirty="0"/>
              <a:t>вам понадобится новый объект, вы запрашиваете его у пула. Он ищет доступный объект, инициализирует его значением "используется" и возвращает. Когда объект больше не нужен, он снова возвращается в состояние "не используется". Таким образом, объекты можно свободно создавать и удалять без необходимости выделять память или другие ресурсы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2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Пространственное разбиение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Контекст</a:t>
            </a:r>
          </a:p>
          <a:p>
            <a:pPr lvl="1"/>
            <a:r>
              <a:rPr lang="ru-RU" dirty="0" smtClean="0"/>
              <a:t>Перебор и </a:t>
            </a:r>
            <a:r>
              <a:rPr lang="ru-RU" dirty="0" err="1" smtClean="0"/>
              <a:t>отрисовка</a:t>
            </a:r>
            <a:r>
              <a:rPr lang="ru-RU" dirty="0" smtClean="0"/>
              <a:t> всех объектов может быть чрезмерно ресурсоемкой. Необходимо найти и </a:t>
            </a:r>
            <a:r>
              <a:rPr lang="ru-RU" dirty="0" err="1" smtClean="0"/>
              <a:t>отрисовать</a:t>
            </a:r>
            <a:r>
              <a:rPr lang="ru-RU" dirty="0" smtClean="0"/>
              <a:t> только те объекты, которые необходимо. </a:t>
            </a:r>
            <a:endParaRPr lang="ru-RU" dirty="0"/>
          </a:p>
          <a:p>
            <a:r>
              <a:rPr lang="ru-RU" dirty="0" smtClean="0"/>
              <a:t>Задача</a:t>
            </a:r>
            <a:endParaRPr lang="ru-RU" dirty="0"/>
          </a:p>
          <a:p>
            <a:pPr lvl="1"/>
            <a:r>
              <a:rPr lang="ru-RU" dirty="0" smtClean="0"/>
              <a:t>Эффективный </a:t>
            </a:r>
            <a:r>
              <a:rPr lang="ru-RU" dirty="0"/>
              <a:t>поиск находящихся рядом объектов с помощью сохранения их в структуре данных с организацией на основе их местоположения.</a:t>
            </a:r>
          </a:p>
          <a:p>
            <a:r>
              <a:rPr lang="ru-RU" dirty="0" smtClean="0"/>
              <a:t>Решение</a:t>
            </a:r>
            <a:endParaRPr lang="en-US" dirty="0" smtClean="0"/>
          </a:p>
          <a:p>
            <a:pPr lvl="1"/>
            <a:r>
              <a:rPr lang="ru-RU" dirty="0"/>
              <a:t>Есть набор </a:t>
            </a:r>
            <a:r>
              <a:rPr lang="ru-RU" b="1" dirty="0"/>
              <a:t>объектов</a:t>
            </a:r>
            <a:r>
              <a:rPr lang="ru-RU" dirty="0"/>
              <a:t>, каждый из которых обладает </a:t>
            </a:r>
            <a:r>
              <a:rPr lang="ru-RU" b="1" dirty="0"/>
              <a:t>позицией в пространстве</a:t>
            </a:r>
            <a:r>
              <a:rPr lang="ru-RU" dirty="0"/>
              <a:t>. Объекты хранятся в </a:t>
            </a:r>
            <a:r>
              <a:rPr lang="ru-RU" b="1" dirty="0"/>
              <a:t>пространственной структуре данных</a:t>
            </a:r>
            <a:r>
              <a:rPr lang="ru-RU" dirty="0"/>
              <a:t>, организованной на основе их позиций. Эта структура данных позволяет вам </a:t>
            </a:r>
            <a:r>
              <a:rPr lang="ru-RU" b="1" dirty="0"/>
              <a:t>эффективно запрашивать объекты, находящиеся возле указанной позиции</a:t>
            </a:r>
            <a:r>
              <a:rPr lang="ru-RU" dirty="0"/>
              <a:t>. Когда позиция объекта изменяется, </a:t>
            </a:r>
            <a:r>
              <a:rPr lang="ru-RU" b="1" dirty="0"/>
              <a:t>позиционная структура данных обновляется</a:t>
            </a:r>
            <a:r>
              <a:rPr lang="ru-RU" dirty="0"/>
              <a:t> и поиск можно продолжать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Внутренняя индексация объектов.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631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3376"/>
            <a:ext cx="4591050" cy="271462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2799291"/>
            <a:ext cx="7611923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ru-RU" dirty="0" smtClean="0"/>
              <a:t>в вебе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744687"/>
            <a:ext cx="7886700" cy="287641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Модель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 smtClean="0"/>
              <a:t>Хранит и обрабатывает объекты предметной области</a:t>
            </a:r>
          </a:p>
          <a:p>
            <a:r>
              <a:rPr lang="ru-RU" dirty="0" smtClean="0"/>
              <a:t>Контроллер:</a:t>
            </a:r>
          </a:p>
          <a:p>
            <a:pPr lvl="1"/>
            <a:r>
              <a:rPr lang="ru-RU" dirty="0" smtClean="0"/>
              <a:t>Работает на стороне сервера</a:t>
            </a:r>
          </a:p>
          <a:p>
            <a:pPr lvl="1"/>
            <a:r>
              <a:rPr lang="ru-RU" dirty="0" smtClean="0"/>
              <a:t>Генерирует веб-страницу Представления, используя данные из Модели</a:t>
            </a:r>
          </a:p>
          <a:p>
            <a:pPr lvl="1"/>
            <a:r>
              <a:rPr lang="ru-RU" dirty="0" smtClean="0"/>
              <a:t>Обрабатывает </a:t>
            </a:r>
            <a:r>
              <a:rPr lang="en-US" dirty="0" smtClean="0"/>
              <a:t>HTTP-</a:t>
            </a:r>
            <a:r>
              <a:rPr lang="ru-RU" dirty="0"/>
              <a:t> запросы </a:t>
            </a:r>
            <a:r>
              <a:rPr lang="ru-RU" dirty="0" smtClean="0"/>
              <a:t>со страницы Представления, инициируя изменения в модели</a:t>
            </a:r>
          </a:p>
          <a:p>
            <a:r>
              <a:rPr lang="ru-RU" dirty="0" smtClean="0"/>
              <a:t>Представление:</a:t>
            </a:r>
          </a:p>
          <a:p>
            <a:pPr lvl="1"/>
            <a:r>
              <a:rPr lang="ru-RU" dirty="0"/>
              <a:t>Работает на стороне </a:t>
            </a:r>
            <a:r>
              <a:rPr lang="ru-RU" dirty="0" smtClean="0"/>
              <a:t>клиента</a:t>
            </a:r>
          </a:p>
          <a:p>
            <a:pPr lvl="1"/>
            <a:r>
              <a:rPr lang="ru-RU" dirty="0" smtClean="0"/>
              <a:t>Отображает данные, выданные контроллером и обрабатывает пользовательский ввод, отсылая </a:t>
            </a:r>
            <a:r>
              <a:rPr lang="en-US" dirty="0" smtClean="0"/>
              <a:t>HTTP-</a:t>
            </a:r>
            <a:r>
              <a:rPr lang="ru-RU" dirty="0" smtClean="0"/>
              <a:t>запросы на контроллер.</a:t>
            </a:r>
            <a:endParaRPr lang="ru-RU" dirty="0"/>
          </a:p>
          <a:p>
            <a:pPr lvl="1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4" y="1230994"/>
            <a:ext cx="6956132" cy="25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(Model-View-Presenter)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большинстве </a:t>
            </a:r>
            <a:r>
              <a:rPr lang="ru-RU" dirty="0" err="1" smtClean="0"/>
              <a:t>десктопных</a:t>
            </a:r>
            <a:r>
              <a:rPr lang="ru-RU" dirty="0" smtClean="0"/>
              <a:t> </a:t>
            </a:r>
            <a:r>
              <a:rPr lang="en-US" dirty="0" smtClean="0"/>
              <a:t>UI-</a:t>
            </a:r>
            <a:r>
              <a:rPr lang="ru-RU" dirty="0" err="1" smtClean="0"/>
              <a:t>фреймворков</a:t>
            </a:r>
            <a:r>
              <a:rPr lang="ru-RU" dirty="0" smtClean="0"/>
              <a:t> функциональность Представления и Контроллера обычно сращивается. 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2" y="3412068"/>
            <a:ext cx="5883639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211734" cy="1325563"/>
          </a:xfrm>
        </p:spPr>
        <p:txBody>
          <a:bodyPr>
            <a:noAutofit/>
          </a:bodyPr>
          <a:lstStyle/>
          <a:p>
            <a:r>
              <a:rPr lang="en-US" sz="3600" dirty="0" smtClean="0"/>
              <a:t>MVVM</a:t>
            </a:r>
            <a:r>
              <a:rPr lang="ru-RU" sz="3600" dirty="0" smtClean="0"/>
              <a:t> – </a:t>
            </a:r>
            <a:r>
              <a:rPr lang="en-US" sz="3600" dirty="0" smtClean="0"/>
              <a:t>(Model-View-</a:t>
            </a:r>
            <a:r>
              <a:rPr lang="en-US" sz="3600" dirty="0" err="1" smtClean="0"/>
              <a:t>ViewModel</a:t>
            </a:r>
            <a:r>
              <a:rPr lang="ru-RU" sz="3600" dirty="0" smtClean="0"/>
              <a:t>)</a:t>
            </a:r>
            <a:r>
              <a:rPr lang="en-US" sz="3600" dirty="0" smtClean="0"/>
              <a:t>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Модель-Преставление-</a:t>
            </a:r>
            <a:r>
              <a:rPr lang="ru-RU" sz="3600" dirty="0" err="1" smtClean="0"/>
              <a:t>МодельПредставления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Исходный вопрос – как и где хранить состояние Представления? </a:t>
            </a:r>
          </a:p>
          <a:p>
            <a:r>
              <a:rPr lang="ru-RU" dirty="0" smtClean="0"/>
              <a:t>Новая декомпозиция:</a:t>
            </a:r>
          </a:p>
          <a:p>
            <a:pPr lvl="1"/>
            <a:r>
              <a:rPr lang="ru-RU" dirty="0" smtClean="0"/>
              <a:t>Представление не содержит кода вообще и строится дизайнером, а не разработчиком. </a:t>
            </a:r>
          </a:p>
          <a:p>
            <a:pPr lvl="1"/>
            <a:r>
              <a:rPr lang="ru-RU" dirty="0" err="1" smtClean="0"/>
              <a:t>МодельПредставления</a:t>
            </a:r>
            <a:r>
              <a:rPr lang="ru-RU" dirty="0" smtClean="0"/>
              <a:t> хранит данные состояния Представления. </a:t>
            </a:r>
            <a:r>
              <a:rPr lang="ru-RU" dirty="0"/>
              <a:t>Привязка визуальных элементов </a:t>
            </a:r>
            <a:r>
              <a:rPr lang="ru-RU" dirty="0" smtClean="0"/>
              <a:t>Представления к этим данным </a:t>
            </a:r>
            <a:r>
              <a:rPr lang="ru-RU" dirty="0"/>
              <a:t>осуществляется </a:t>
            </a:r>
            <a:r>
              <a:rPr lang="ru-RU" dirty="0" err="1" smtClean="0"/>
              <a:t>фреймворком</a:t>
            </a:r>
            <a:r>
              <a:rPr lang="ru-RU" dirty="0" smtClean="0"/>
              <a:t>. </a:t>
            </a:r>
          </a:p>
          <a:p>
            <a:pPr lvl="2"/>
            <a:r>
              <a:rPr lang="ru-RU" dirty="0" smtClean="0"/>
              <a:t>Тут же определяются команды, меняющие данные в Модели.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" y="1418276"/>
            <a:ext cx="5772956" cy="2219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8" y="3801533"/>
            <a:ext cx="8050117" cy="34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MVC/MVP/MVVM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MVC </a:t>
            </a:r>
            <a:endParaRPr lang="ru-RU" dirty="0" smtClean="0"/>
          </a:p>
          <a:p>
            <a:pPr lvl="1"/>
            <a:r>
              <a:rPr lang="ru-RU" dirty="0" smtClean="0"/>
              <a:t>Начинался в эру десктопов, особой популярности не получил из-за трудности стыковки с имевшимися </a:t>
            </a:r>
            <a:r>
              <a:rPr lang="ru-RU" dirty="0" err="1" smtClean="0"/>
              <a:t>фреймворками</a:t>
            </a:r>
            <a:r>
              <a:rPr lang="ru-RU" dirty="0" smtClean="0"/>
              <a:t>/библиотеками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pPr lvl="1"/>
            <a:r>
              <a:rPr lang="ru-RU" dirty="0" smtClean="0"/>
              <a:t>«Выстрелил» в 2000х годах в привязке к Вебу – где эта архитектура очень красиво легла на </a:t>
            </a:r>
            <a:r>
              <a:rPr lang="en-US" dirty="0" smtClean="0"/>
              <a:t>HTTP-</a:t>
            </a:r>
            <a:r>
              <a:rPr lang="ru-RU" dirty="0" smtClean="0"/>
              <a:t>протокол (</a:t>
            </a:r>
            <a:r>
              <a:rPr lang="en-US" dirty="0" smtClean="0"/>
              <a:t>stateless)</a:t>
            </a:r>
            <a:endParaRPr lang="ru-RU" dirty="0" smtClean="0"/>
          </a:p>
          <a:p>
            <a:r>
              <a:rPr lang="en-US" dirty="0" smtClean="0"/>
              <a:t>MVP </a:t>
            </a:r>
          </a:p>
          <a:p>
            <a:pPr lvl="1"/>
            <a:r>
              <a:rPr lang="ru-RU" dirty="0" smtClean="0"/>
              <a:t>развитие идей </a:t>
            </a:r>
            <a:r>
              <a:rPr lang="en-US" dirty="0" smtClean="0"/>
              <a:t>MVC </a:t>
            </a:r>
            <a:r>
              <a:rPr lang="ru-RU" dirty="0" smtClean="0"/>
              <a:t>на десктоп, был ряд </a:t>
            </a:r>
            <a:r>
              <a:rPr lang="ru-RU" dirty="0" err="1" smtClean="0"/>
              <a:t>фреймворков</a:t>
            </a:r>
            <a:r>
              <a:rPr lang="ru-RU" dirty="0" smtClean="0"/>
              <a:t>, сейчас практически </a:t>
            </a:r>
            <a:r>
              <a:rPr lang="ru-RU" dirty="0" err="1" smtClean="0"/>
              <a:t>вытестен</a:t>
            </a:r>
            <a:r>
              <a:rPr lang="ru-RU" dirty="0" smtClean="0"/>
              <a:t> </a:t>
            </a:r>
            <a:r>
              <a:rPr lang="en-US" dirty="0" smtClean="0"/>
              <a:t>MVVM</a:t>
            </a:r>
          </a:p>
          <a:p>
            <a:r>
              <a:rPr lang="en-US" dirty="0" smtClean="0"/>
              <a:t>MVVM</a:t>
            </a:r>
          </a:p>
          <a:p>
            <a:pPr lvl="1"/>
            <a:r>
              <a:rPr lang="ru-RU" dirty="0" smtClean="0"/>
              <a:t>Начинался в десктопе, и продолжает там существовать</a:t>
            </a:r>
          </a:p>
          <a:p>
            <a:pPr lvl="1"/>
            <a:r>
              <a:rPr lang="ru-RU" dirty="0" smtClean="0"/>
              <a:t>Получил «второе дыхание» в 2010х в привязке к сложным веб-приложениям с развитой логикой на клиентской стороне (</a:t>
            </a:r>
            <a:r>
              <a:rPr lang="en-US" dirty="0" smtClean="0"/>
              <a:t>SPA, Single-Page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2599</Words>
  <Application>Microsoft Office PowerPoint</Application>
  <PresentationFormat>Экран (4:3)</PresentationFormat>
  <Paragraphs>285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Тема Office</vt:lpstr>
      <vt:lpstr>На предыдущих лекциях</vt:lpstr>
      <vt:lpstr>MVC (Model-View-Controller,  Модель-Представление-Контроллер)</vt:lpstr>
      <vt:lpstr>MVС</vt:lpstr>
      <vt:lpstr>Классический MVC</vt:lpstr>
      <vt:lpstr>MVC в вебе</vt:lpstr>
      <vt:lpstr>MVP (Model-View-Presenter)</vt:lpstr>
      <vt:lpstr>MVVM – (Model-View-ViewModel)  Модель-Преставление-МодельПредставления</vt:lpstr>
      <vt:lpstr>MVVM</vt:lpstr>
      <vt:lpstr>MVC/MVP/MVVM примеры</vt:lpstr>
      <vt:lpstr>Репозиторий (CRUD)</vt:lpstr>
      <vt:lpstr>CRUD</vt:lpstr>
      <vt:lpstr>CRUD и REST</vt:lpstr>
      <vt:lpstr>CQRS (Command and Query Responsibility Segregation)</vt:lpstr>
      <vt:lpstr>CQRS (Command and Query Responsibility Segregation)</vt:lpstr>
      <vt:lpstr>Разница между CRUD и CQRS</vt:lpstr>
      <vt:lpstr>Разница между CRUD и CQRS на примере</vt:lpstr>
      <vt:lpstr>CQRS и Event Sourcing</vt:lpstr>
      <vt:lpstr>Шаблоны в игростроении По книге Robert Nystrom “Game Programming Patterns” 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Метод обновления</vt:lpstr>
      <vt:lpstr>Метод обновления</vt:lpstr>
      <vt:lpstr>Метод обновления</vt:lpstr>
      <vt:lpstr>Метод обновления</vt:lpstr>
      <vt:lpstr>Двойная буферизация </vt:lpstr>
      <vt:lpstr>Байткод</vt:lpstr>
      <vt:lpstr>Подкласс-песочница </vt:lpstr>
      <vt:lpstr>Объект-тип </vt:lpstr>
      <vt:lpstr>Компонент</vt:lpstr>
      <vt:lpstr>Очередь событий и Поиск службы (Service Locator)</vt:lpstr>
      <vt:lpstr>Локальность данных</vt:lpstr>
      <vt:lpstr>Флаг изменений («грязный флаг», Dirty flag)</vt:lpstr>
      <vt:lpstr>Пул объектов </vt:lpstr>
      <vt:lpstr>Пространственное разбиение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155</cp:revision>
  <dcterms:created xsi:type="dcterms:W3CDTF">2018-04-17T13:47:01Z</dcterms:created>
  <dcterms:modified xsi:type="dcterms:W3CDTF">2018-05-20T21:44:54Z</dcterms:modified>
</cp:coreProperties>
</file>