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313" r:id="rId5"/>
    <p:sldId id="258" r:id="rId6"/>
    <p:sldId id="264" r:id="rId7"/>
    <p:sldId id="259" r:id="rId8"/>
    <p:sldId id="263" r:id="rId9"/>
    <p:sldId id="261" r:id="rId10"/>
    <p:sldId id="262" r:id="rId11"/>
    <p:sldId id="269" r:id="rId12"/>
    <p:sldId id="268" r:id="rId13"/>
    <p:sldId id="314" r:id="rId14"/>
    <p:sldId id="266" r:id="rId15"/>
    <p:sldId id="267" r:id="rId16"/>
    <p:sldId id="271" r:id="rId17"/>
    <p:sldId id="272" r:id="rId18"/>
    <p:sldId id="273" r:id="rId19"/>
    <p:sldId id="270" r:id="rId20"/>
    <p:sldId id="315" r:id="rId21"/>
    <p:sldId id="274" r:id="rId22"/>
    <p:sldId id="275" r:id="rId23"/>
    <p:sldId id="26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301" r:id="rId40"/>
    <p:sldId id="302" r:id="rId41"/>
    <p:sldId id="303" r:id="rId42"/>
    <p:sldId id="305" r:id="rId43"/>
    <p:sldId id="294" r:id="rId44"/>
    <p:sldId id="297" r:id="rId45"/>
    <p:sldId id="298" r:id="rId46"/>
    <p:sldId id="295" r:id="rId47"/>
    <p:sldId id="296" r:id="rId48"/>
    <p:sldId id="299" r:id="rId49"/>
    <p:sldId id="300" r:id="rId50"/>
    <p:sldId id="306" r:id="rId51"/>
    <p:sldId id="307" r:id="rId52"/>
    <p:sldId id="309" r:id="rId53"/>
    <p:sldId id="310" r:id="rId54"/>
    <p:sldId id="308" r:id="rId55"/>
    <p:sldId id="311" r:id="rId56"/>
    <p:sldId id="31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0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4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7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lipas/OOP_2017/tree/master/2%20%D1%81%D0%B5%D0%BC%D0%B5%D1%81%D1%82%D1%80/OOP_demo/OOP_dem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OOA </a:t>
            </a:r>
            <a:r>
              <a:rPr lang="ru-RU" dirty="0"/>
              <a:t>и </a:t>
            </a:r>
            <a:r>
              <a:rPr lang="en-US" dirty="0"/>
              <a:t>OOD	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 практическом примере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8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 и свойства/действия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ru-RU" dirty="0"/>
              <a:t>Игра</a:t>
            </a:r>
          </a:p>
          <a:p>
            <a:pPr lvl="1"/>
            <a:r>
              <a:rPr lang="ru-RU" dirty="0"/>
              <a:t>Режим</a:t>
            </a:r>
          </a:p>
          <a:p>
            <a:pPr lvl="1"/>
            <a:r>
              <a:rPr lang="ru-RU" dirty="0"/>
              <a:t>Положение</a:t>
            </a:r>
          </a:p>
          <a:p>
            <a:r>
              <a:rPr lang="ru-RU" dirty="0"/>
              <a:t>Колония</a:t>
            </a:r>
          </a:p>
          <a:p>
            <a:pPr lvl="1"/>
            <a:r>
              <a:rPr lang="ru-RU" dirty="0"/>
              <a:t>Вместимость домов</a:t>
            </a:r>
          </a:p>
          <a:p>
            <a:pPr lvl="1"/>
            <a:r>
              <a:rPr lang="ru-RU" dirty="0"/>
              <a:t>Количество юнитов</a:t>
            </a:r>
          </a:p>
          <a:p>
            <a:r>
              <a:rPr lang="ru-RU" dirty="0"/>
              <a:t>Игровое поле</a:t>
            </a:r>
          </a:p>
          <a:p>
            <a:r>
              <a:rPr lang="ru-RU" dirty="0"/>
              <a:t>Клетка</a:t>
            </a:r>
          </a:p>
          <a:p>
            <a:r>
              <a:rPr lang="ru-RU" dirty="0"/>
              <a:t>Строение</a:t>
            </a:r>
          </a:p>
          <a:p>
            <a:pPr lvl="1"/>
            <a:r>
              <a:rPr lang="ru-RU" dirty="0"/>
              <a:t>Размер</a:t>
            </a:r>
          </a:p>
          <a:p>
            <a:pPr lvl="1"/>
            <a:r>
              <a:rPr lang="ru-RU" dirty="0"/>
              <a:t>Сторона (колония)</a:t>
            </a:r>
          </a:p>
          <a:p>
            <a:r>
              <a:rPr lang="ru-RU" dirty="0"/>
              <a:t>Дом</a:t>
            </a:r>
          </a:p>
          <a:p>
            <a:r>
              <a:rPr lang="ru-RU" dirty="0"/>
              <a:t>Укрепление</a:t>
            </a:r>
          </a:p>
          <a:p>
            <a:r>
              <a:rPr lang="ru-RU" dirty="0"/>
              <a:t>Человек (Игрок)</a:t>
            </a:r>
          </a:p>
          <a:p>
            <a:r>
              <a:rPr lang="ru-RU" dirty="0"/>
              <a:t>Юнит</a:t>
            </a:r>
          </a:p>
          <a:p>
            <a:pPr lvl="1"/>
            <a:r>
              <a:rPr lang="ru-RU" dirty="0"/>
              <a:t>Уровень здоровья</a:t>
            </a:r>
          </a:p>
          <a:p>
            <a:pPr lvl="1"/>
            <a:r>
              <a:rPr lang="ru-RU" dirty="0"/>
              <a:t>Урон</a:t>
            </a:r>
          </a:p>
          <a:p>
            <a:pPr lvl="1"/>
            <a:r>
              <a:rPr lang="ru-RU" dirty="0"/>
              <a:t>Стойкость</a:t>
            </a:r>
          </a:p>
          <a:p>
            <a:pPr lvl="1"/>
            <a:r>
              <a:rPr lang="ru-RU" dirty="0"/>
              <a:t>Сторона</a:t>
            </a:r>
          </a:p>
          <a:p>
            <a:pPr lvl="1"/>
            <a:r>
              <a:rPr lang="ru-RU" dirty="0"/>
              <a:t>Поведение в бою</a:t>
            </a:r>
          </a:p>
          <a:p>
            <a:r>
              <a:rPr lang="ru-RU" dirty="0"/>
              <a:t>Строитель</a:t>
            </a:r>
          </a:p>
          <a:p>
            <a:r>
              <a:rPr lang="ru-RU" dirty="0"/>
              <a:t>Воин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9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для сущностей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3AC7090-CD5B-4515-89D0-CF7B3AF8B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616" y="1489564"/>
            <a:ext cx="7546982" cy="49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4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988" y="-95983"/>
            <a:ext cx="10515600" cy="1325563"/>
          </a:xfrm>
        </p:spPr>
        <p:txBody>
          <a:bodyPr/>
          <a:lstStyle/>
          <a:p>
            <a:r>
              <a:rPr lang="ru-RU" dirty="0"/>
              <a:t>Связи между сущностями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3EB38AC-C1B2-4659-BDA8-09995C02F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535" y="867509"/>
            <a:ext cx="9778484" cy="58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58775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 – ищем свойства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" y="800100"/>
            <a:ext cx="12030075" cy="619125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системе моделируется противоборство двух колоний. Колония состоит из строений и юнитов (живых существ). </a:t>
            </a:r>
          </a:p>
          <a:p>
            <a:pPr lvl="1"/>
            <a:r>
              <a:rPr lang="ru-RU" dirty="0"/>
              <a:t>Юнит обладает набором характеристик: на сколько клеток игрового поля он «видит», уровень «здоровья», сколько  «здоровья» он теряет во время боя за один удар и др. </a:t>
            </a:r>
          </a:p>
          <a:p>
            <a:pPr lvl="1"/>
            <a:r>
              <a:rPr lang="ru-RU" dirty="0"/>
              <a:t>Юниты разделяются на два типа: строящие и воюющие. Строители наносят врагу незначительный урон и обладают низкой жизнестойкостью. Воины наносят более существенный урон и более защищены. Урон, наносимый воином, меняется случайно в незначительных пределах. Юнит обладает характерным поведением: строитель – если видит врага, – убегает, воин вступает в бой и т.д.</a:t>
            </a:r>
          </a:p>
          <a:p>
            <a:pPr lvl="1"/>
            <a:r>
              <a:rPr lang="ru-RU" dirty="0"/>
              <a:t>У строений есть свои характеристики: размер, количество ударов, после которых строение рухнет и т.д. Строения могут быть двух видов: дома юнитов и защитные укрепления. Каждый дом обеспечивает жизнедеятельность N юнитов. Если вместимости домов не хватает, новый юнит не может быть порожден. Если дом разрушен противоборствующей стороной, то юниты пострадавшей стороны начинают голодать. </a:t>
            </a:r>
          </a:p>
          <a:p>
            <a:pPr lvl="1"/>
            <a:r>
              <a:rPr lang="ru-RU" dirty="0"/>
              <a:t>Дома можно строить без ограничений, на строительство дома нужно достаточно много времени. Юнит создается быстрее, количество ограничено вместительностью строений. </a:t>
            </a:r>
          </a:p>
          <a:p>
            <a:pPr lvl="1"/>
            <a:r>
              <a:rPr lang="ru-RU" dirty="0"/>
              <a:t>Игра происходит на игровом поле. Юнит занимает одно место, здание – несколько. Юнит может перейти на соседнее место, если оно не занято зданием или другим юнитом. Игра может проходить в двух режимах: из некоторого начального положения без участия человека (на начало игры уже созданы все здания и юниты) и с участием человека (он управляет юнитами).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8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сущностей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системе моделируется противоборство двух колоний. Колония состоит из строений и юнитов (живых существ). </a:t>
            </a:r>
          </a:p>
          <a:p>
            <a:pPr lvl="1"/>
            <a:r>
              <a:rPr lang="ru-RU" dirty="0"/>
              <a:t>Юнит обладает набором характеристик: </a:t>
            </a:r>
            <a:r>
              <a:rPr lang="ru-RU" b="1" dirty="0"/>
              <a:t>на сколько клеток игрового поля он «видит»</a:t>
            </a:r>
            <a:r>
              <a:rPr lang="ru-RU" dirty="0"/>
              <a:t>, </a:t>
            </a:r>
            <a:r>
              <a:rPr lang="ru-RU" b="1" dirty="0"/>
              <a:t>уровень «здоровья»</a:t>
            </a:r>
            <a:r>
              <a:rPr lang="ru-RU" dirty="0"/>
              <a:t>, </a:t>
            </a:r>
            <a:r>
              <a:rPr lang="ru-RU" b="1" dirty="0"/>
              <a:t>сколько  «здоровья» он теряет во время боя за один удар </a:t>
            </a:r>
            <a:r>
              <a:rPr lang="ru-RU" dirty="0"/>
              <a:t>и др. </a:t>
            </a:r>
          </a:p>
          <a:p>
            <a:pPr lvl="1"/>
            <a:r>
              <a:rPr lang="ru-RU" dirty="0"/>
              <a:t>Юниты разделяются на два типа: строящие и воюющие. Строители наносят врагу </a:t>
            </a:r>
            <a:r>
              <a:rPr lang="ru-RU" b="1" dirty="0"/>
              <a:t>незначительный урон </a:t>
            </a:r>
            <a:r>
              <a:rPr lang="ru-RU" dirty="0"/>
              <a:t>и обладают </a:t>
            </a:r>
            <a:r>
              <a:rPr lang="ru-RU" b="1" dirty="0"/>
              <a:t>низкой жизнестойкостью</a:t>
            </a:r>
            <a:r>
              <a:rPr lang="ru-RU" dirty="0"/>
              <a:t>. Воины наносят более </a:t>
            </a:r>
            <a:r>
              <a:rPr lang="ru-RU" b="1" dirty="0"/>
              <a:t>существенный урон </a:t>
            </a:r>
            <a:r>
              <a:rPr lang="ru-RU" dirty="0"/>
              <a:t>и более </a:t>
            </a:r>
            <a:r>
              <a:rPr lang="ru-RU" b="1" dirty="0"/>
              <a:t>защищены</a:t>
            </a:r>
            <a:r>
              <a:rPr lang="ru-RU" dirty="0"/>
              <a:t>. Урон, наносимый воином, </a:t>
            </a:r>
            <a:r>
              <a:rPr lang="ru-RU" b="1" dirty="0"/>
              <a:t>меняется случайно в незначительных пределах</a:t>
            </a:r>
            <a:r>
              <a:rPr lang="ru-RU" dirty="0"/>
              <a:t>. Юнит </a:t>
            </a:r>
            <a:r>
              <a:rPr lang="ru-RU" b="1" dirty="0"/>
              <a:t>обладает характерным поведением</a:t>
            </a:r>
            <a:r>
              <a:rPr lang="ru-RU" dirty="0"/>
              <a:t>: строитель – если видит врага, – убегает, воин вступает в бой и т.д.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8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сущностей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ru-RU" dirty="0"/>
              <a:t>У строений есть свои характеристики: </a:t>
            </a:r>
            <a:r>
              <a:rPr lang="ru-RU" b="1" dirty="0"/>
              <a:t>размер</a:t>
            </a:r>
            <a:r>
              <a:rPr lang="ru-RU" dirty="0"/>
              <a:t>, </a:t>
            </a:r>
            <a:r>
              <a:rPr lang="ru-RU" b="1" dirty="0"/>
              <a:t>количество ударов, после которых строение рухнет </a:t>
            </a:r>
            <a:r>
              <a:rPr lang="ru-RU" dirty="0"/>
              <a:t>и т.д. Строения могут быть двух видов: дома юнитов и защитные укрепления. Каждый дом обеспечивает жизнедеятельность N юнитов. Если вместимости домов не хватает, новый юнит не может быть порожден. Если дом разрушен противоборствующей стороной, то юниты пострадавшей стороны </a:t>
            </a:r>
            <a:r>
              <a:rPr lang="ru-RU" b="1" dirty="0"/>
              <a:t>начинают</a:t>
            </a:r>
            <a:r>
              <a:rPr lang="ru-RU" dirty="0"/>
              <a:t> </a:t>
            </a:r>
            <a:r>
              <a:rPr lang="ru-RU" b="1" dirty="0"/>
              <a:t>голодать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Дома можно строить без ограничений, на </a:t>
            </a:r>
            <a:r>
              <a:rPr lang="ru-RU" b="1" dirty="0"/>
              <a:t>строительство дома нужно достаточно много времени</a:t>
            </a:r>
            <a:r>
              <a:rPr lang="ru-RU" dirty="0"/>
              <a:t>. Юнит создается </a:t>
            </a:r>
            <a:r>
              <a:rPr lang="ru-RU" b="1" dirty="0"/>
              <a:t>быстрее</a:t>
            </a:r>
            <a:r>
              <a:rPr lang="ru-RU" dirty="0"/>
              <a:t>, количество ограничено </a:t>
            </a:r>
            <a:r>
              <a:rPr lang="ru-RU" b="1" dirty="0"/>
              <a:t>вместительностью строений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Игра происходит на игровом поле. Юнит занимает одно место, здание – несколько. Юнит </a:t>
            </a:r>
            <a:r>
              <a:rPr lang="ru-RU" b="1" dirty="0"/>
              <a:t>может перейти </a:t>
            </a:r>
            <a:r>
              <a:rPr lang="ru-RU" dirty="0"/>
              <a:t>на соседнее место, если оно не занято зданием или другим юнитом. Игра может проходить в двух режимах: из некоторого начального положения без участия человека (на начало игры уже созданы все здания и юниты) и с участием человека (он управляет юнитами).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8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свойства сущностей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Юнит</a:t>
            </a:r>
          </a:p>
          <a:p>
            <a:pPr lvl="1"/>
            <a:r>
              <a:rPr lang="ru-RU" dirty="0"/>
              <a:t>Обзор (отсюда следует неявное требование реализации «тумана войны»)</a:t>
            </a:r>
          </a:p>
          <a:p>
            <a:pPr lvl="1"/>
            <a:r>
              <a:rPr lang="ru-RU" dirty="0"/>
              <a:t>Голод</a:t>
            </a:r>
          </a:p>
          <a:p>
            <a:pPr lvl="1"/>
            <a:r>
              <a:rPr lang="ru-RU" dirty="0"/>
              <a:t>Разброс урона</a:t>
            </a:r>
          </a:p>
          <a:p>
            <a:pPr lvl="1"/>
            <a:r>
              <a:rPr lang="ru-RU" dirty="0"/>
              <a:t>Время создания</a:t>
            </a:r>
          </a:p>
          <a:p>
            <a:pPr lvl="1"/>
            <a:r>
              <a:rPr lang="ru-RU" dirty="0"/>
              <a:t>Перемещение</a:t>
            </a:r>
          </a:p>
          <a:p>
            <a:r>
              <a:rPr lang="ru-RU" dirty="0"/>
              <a:t>Клетка</a:t>
            </a:r>
          </a:p>
          <a:p>
            <a:pPr lvl="1"/>
            <a:r>
              <a:rPr lang="ru-RU" dirty="0"/>
              <a:t>Видимость определенной стороне</a:t>
            </a:r>
          </a:p>
          <a:p>
            <a:r>
              <a:rPr lang="ru-RU" dirty="0"/>
              <a:t>Строение</a:t>
            </a:r>
          </a:p>
          <a:p>
            <a:pPr lvl="1"/>
            <a:r>
              <a:rPr lang="ru-RU" dirty="0"/>
              <a:t>Уровень прочности («здоровье»)</a:t>
            </a:r>
          </a:p>
          <a:p>
            <a:pPr lvl="1"/>
            <a:r>
              <a:rPr lang="ru-RU" dirty="0"/>
              <a:t>Время создания</a:t>
            </a:r>
          </a:p>
          <a:p>
            <a:endParaRPr lang="ru-RU" dirty="0"/>
          </a:p>
          <a:p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8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61D29-9D78-45A2-8273-882226BB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Внесем изменения на диаграмму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2446199-8F85-403F-A195-5150CB06B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880" y="1833734"/>
            <a:ext cx="9586239" cy="43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3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61D29-9D78-45A2-8273-882226BB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Вводим новую сущность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A59857E-61F8-475D-BDA2-7159D84CB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062" y="2183654"/>
            <a:ext cx="10003876" cy="36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6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 предметной области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3360DB4-E4C2-485A-8CC0-5728E42A0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84" y="836246"/>
            <a:ext cx="10738378" cy="60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2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58775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" y="800100"/>
            <a:ext cx="12030075" cy="619125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системе моделируется противоборство двух колоний. Колония состоит из строений и юнитов (живых существ). </a:t>
            </a:r>
          </a:p>
          <a:p>
            <a:pPr lvl="1"/>
            <a:r>
              <a:rPr lang="ru-RU" dirty="0"/>
              <a:t>Юнит обладает набором характеристик: на сколько клеток игрового поля он «видит», уровень «здоровья», сколько  «здоровья» он теряет во время боя за один удар и др. </a:t>
            </a:r>
          </a:p>
          <a:p>
            <a:pPr lvl="1"/>
            <a:r>
              <a:rPr lang="ru-RU" dirty="0"/>
              <a:t>Юниты разделяются на два типа: строящие и воюющие. Строители наносят врагу незначительный урон и обладают низкой жизнестойкостью. Воины наносят более существенный урон и более защищены. Урон, наносимый воином, меняется случайно в незначительных пределах. Юнит обладает характерным поведением: строитель – если видит врага, – убегает, воин вступает в бой и т.д.</a:t>
            </a:r>
          </a:p>
          <a:p>
            <a:pPr lvl="1"/>
            <a:r>
              <a:rPr lang="ru-RU" dirty="0"/>
              <a:t>У строений есть свои характеристики: размер, количество ударов, после которых строение рухнет и т.д. Строения могут быть двух видов: дома юнитов и защитные укрепления. Каждый дом обеспечивает жизнедеятельность N юнитов. Если вместимости домов не хватает, новый юнит не может быть порожден. Если дом разрушен противоборствующей стороной, то юниты пострадавшей стороны начинают голодать. </a:t>
            </a:r>
          </a:p>
          <a:p>
            <a:pPr lvl="1"/>
            <a:r>
              <a:rPr lang="ru-RU" dirty="0"/>
              <a:t>Дома можно строить без ограничений, на строительство дома нужно достаточно много времени. Юнит создается быстрее, количество ограничено вместительностью строений. </a:t>
            </a:r>
          </a:p>
          <a:p>
            <a:pPr lvl="1"/>
            <a:r>
              <a:rPr lang="ru-RU" dirty="0"/>
              <a:t>Игра происходит на игровом поле. Юнит занимает одно место, здание – несколько. Юнит может перейти на соседнее место, если оно не занято зданием или другим юнитом. Игра может проходить в двух режимах: из некоторого начального положения без участия человека (на начало игры уже созданы все здания и юниты) и с участием человека (он управляет юнитами).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54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-358775"/>
            <a:ext cx="10906125" cy="1325563"/>
          </a:xfrm>
        </p:spPr>
        <p:txBody>
          <a:bodyPr/>
          <a:lstStyle/>
          <a:p>
            <a:r>
              <a:rPr lang="ru-RU" dirty="0"/>
              <a:t>Постановка задачи – ищем взаимодействия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" y="800100"/>
            <a:ext cx="12030075" cy="619125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системе моделируется противоборство двух колоний. Колония состоит из строений и юнитов (живых существ). </a:t>
            </a:r>
          </a:p>
          <a:p>
            <a:pPr lvl="1"/>
            <a:r>
              <a:rPr lang="ru-RU" dirty="0"/>
              <a:t>Юнит обладает набором характеристик: на сколько клеток игрового поля он «видит», уровень «здоровья», сколько  «здоровья» он теряет во время боя за один удар и др. </a:t>
            </a:r>
          </a:p>
          <a:p>
            <a:pPr lvl="1"/>
            <a:r>
              <a:rPr lang="ru-RU" dirty="0"/>
              <a:t>Юниты разделяются на два типа: строящие и воюющие. Строители наносят врагу незначительный урон и обладают низкой жизнестойкостью. Воины наносят более существенный урон и более защищены. Урон, наносимый воином, меняется случайно в незначительных пределах. Юнит обладает характерным поведением: строитель – если видит врага, – убегает, воин вступает в бой и т.д.</a:t>
            </a:r>
          </a:p>
          <a:p>
            <a:pPr lvl="1"/>
            <a:r>
              <a:rPr lang="ru-RU" dirty="0"/>
              <a:t>У строений есть свои характеристики: размер, количество ударов, после которых строение рухнет и т.д. Строения могут быть двух видов: дома юнитов и защитные укрепления. Каждый дом обеспечивает жизнедеятельность N юнитов. Если вместимости домов не хватает, новый юнит не может быть порожден. Если дом разрушен противоборствующей стороной, то юниты пострадавшей стороны начинают голодать. </a:t>
            </a:r>
          </a:p>
          <a:p>
            <a:pPr lvl="1"/>
            <a:r>
              <a:rPr lang="ru-RU" dirty="0"/>
              <a:t>Дома можно строить без ограничений, на строительство дома нужно достаточно много времени. Юнит создается быстрее, количество ограничено вместительностью строений. </a:t>
            </a:r>
          </a:p>
          <a:p>
            <a:pPr lvl="1"/>
            <a:r>
              <a:rPr lang="ru-RU" dirty="0"/>
              <a:t>Игра происходит на игровом поле. Юнит занимает одно место, здание – несколько. Юнит может перейти на соседнее место, если оно не занято зданием или другим юнитом. Игра может проходить в двух режимах: из некоторого начального положения без участия человека (на начало игры уже созданы все здания и юниты) и с участием человека (он управляет юнитами).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90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Ищем взаимодействия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системе моделируется </a:t>
            </a:r>
            <a:r>
              <a:rPr lang="ru-RU" b="1" dirty="0"/>
              <a:t>противоборство</a:t>
            </a:r>
            <a:r>
              <a:rPr lang="ru-RU" dirty="0"/>
              <a:t> двух колоний. Колония состоит из строений и юнитов (живых существ). </a:t>
            </a:r>
          </a:p>
          <a:p>
            <a:pPr lvl="1"/>
            <a:r>
              <a:rPr lang="ru-RU" dirty="0"/>
              <a:t>Юнит обладает набором характеристик: на сколько клеток игрового поля он «</a:t>
            </a:r>
            <a:r>
              <a:rPr lang="ru-RU" b="1" dirty="0"/>
              <a:t>видит</a:t>
            </a:r>
            <a:r>
              <a:rPr lang="ru-RU" dirty="0"/>
              <a:t>», уровень «здоровья», сколько  «здоровья» он </a:t>
            </a:r>
            <a:r>
              <a:rPr lang="ru-RU" b="1" dirty="0"/>
              <a:t>теряет</a:t>
            </a:r>
            <a:r>
              <a:rPr lang="ru-RU" dirty="0"/>
              <a:t> во время боя за один </a:t>
            </a:r>
            <a:r>
              <a:rPr lang="ru-RU" b="1" dirty="0"/>
              <a:t>удар</a:t>
            </a:r>
            <a:r>
              <a:rPr lang="ru-RU" dirty="0"/>
              <a:t> и др. </a:t>
            </a:r>
          </a:p>
          <a:p>
            <a:pPr lvl="1"/>
            <a:r>
              <a:rPr lang="ru-RU" dirty="0"/>
              <a:t>Юниты разделяются на два типа: </a:t>
            </a:r>
            <a:r>
              <a:rPr lang="ru-RU" b="1" dirty="0"/>
              <a:t>строящие</a:t>
            </a:r>
            <a:r>
              <a:rPr lang="ru-RU" dirty="0"/>
              <a:t> и </a:t>
            </a:r>
            <a:r>
              <a:rPr lang="ru-RU" b="1" dirty="0"/>
              <a:t>воюющие</a:t>
            </a:r>
            <a:r>
              <a:rPr lang="ru-RU" dirty="0"/>
              <a:t>. Строители </a:t>
            </a:r>
            <a:r>
              <a:rPr lang="ru-RU" b="1" dirty="0"/>
              <a:t>наносят</a:t>
            </a:r>
            <a:r>
              <a:rPr lang="ru-RU" dirty="0"/>
              <a:t> врагу незначительный урон и </a:t>
            </a:r>
            <a:r>
              <a:rPr lang="ru-RU" b="1" dirty="0"/>
              <a:t>обладают низкой жизнестойкостью</a:t>
            </a:r>
            <a:r>
              <a:rPr lang="ru-RU" dirty="0"/>
              <a:t>. Воины </a:t>
            </a:r>
            <a:r>
              <a:rPr lang="ru-RU" b="1" dirty="0"/>
              <a:t>наносят</a:t>
            </a:r>
            <a:r>
              <a:rPr lang="ru-RU" dirty="0"/>
              <a:t> более существенный урон и </a:t>
            </a:r>
            <a:r>
              <a:rPr lang="ru-RU" b="1" dirty="0"/>
              <a:t>более защищены</a:t>
            </a:r>
            <a:r>
              <a:rPr lang="ru-RU" dirty="0"/>
              <a:t>. Урон, наносимый воином, меняется случайно в незначительных пределах. Юнит обладает характерным </a:t>
            </a:r>
            <a:r>
              <a:rPr lang="ru-RU" b="1" dirty="0"/>
              <a:t>поведением</a:t>
            </a:r>
            <a:r>
              <a:rPr lang="ru-RU" dirty="0"/>
              <a:t>: строитель – если видит врага, – </a:t>
            </a:r>
            <a:r>
              <a:rPr lang="ru-RU" b="1" dirty="0"/>
              <a:t>убегает</a:t>
            </a:r>
            <a:r>
              <a:rPr lang="ru-RU" dirty="0"/>
              <a:t>, воин </a:t>
            </a:r>
            <a:r>
              <a:rPr lang="ru-RU" b="1" dirty="0"/>
              <a:t>вступает в бой </a:t>
            </a:r>
            <a:r>
              <a:rPr lang="ru-RU" dirty="0"/>
              <a:t>и т.д.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8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Ищем взаимодействия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ru-RU" dirty="0"/>
              <a:t>У строений есть свои характеристики: размер, количество ударов, после которых строение </a:t>
            </a:r>
            <a:r>
              <a:rPr lang="ru-RU" b="1" dirty="0"/>
              <a:t>рухнет</a:t>
            </a:r>
            <a:r>
              <a:rPr lang="ru-RU" dirty="0"/>
              <a:t> и т.д. Строения могут быть двух видов: дома юнитов и защитные укрепления. Каждый дом </a:t>
            </a:r>
            <a:r>
              <a:rPr lang="ru-RU" b="1" dirty="0"/>
              <a:t>обеспечивает</a:t>
            </a:r>
            <a:r>
              <a:rPr lang="ru-RU" dirty="0"/>
              <a:t> жизнедеятельность N юнитов. Если вместимости домов не хватает, новый юнит не может быть </a:t>
            </a:r>
            <a:r>
              <a:rPr lang="ru-RU" b="1" dirty="0"/>
              <a:t>порожден</a:t>
            </a:r>
            <a:r>
              <a:rPr lang="ru-RU" dirty="0"/>
              <a:t>. Если дом </a:t>
            </a:r>
            <a:r>
              <a:rPr lang="ru-RU" b="1" dirty="0"/>
              <a:t>разрушен</a:t>
            </a:r>
            <a:r>
              <a:rPr lang="ru-RU" dirty="0"/>
              <a:t> противоборствующей стороной, то юниты пострадавшей стороны начинают </a:t>
            </a:r>
            <a:r>
              <a:rPr lang="ru-RU" b="1" dirty="0"/>
              <a:t>голодать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Дома можно </a:t>
            </a:r>
            <a:r>
              <a:rPr lang="ru-RU" b="1" dirty="0"/>
              <a:t>строить</a:t>
            </a:r>
            <a:r>
              <a:rPr lang="ru-RU" dirty="0"/>
              <a:t> без ограничений, на строительство дома нужно достаточно много времени. Юнит </a:t>
            </a:r>
            <a:r>
              <a:rPr lang="ru-RU" b="1" dirty="0"/>
              <a:t>создается</a:t>
            </a:r>
            <a:r>
              <a:rPr lang="ru-RU" dirty="0"/>
              <a:t> быстрее, количество ограничено вместительностью строений. </a:t>
            </a:r>
          </a:p>
          <a:p>
            <a:pPr lvl="1"/>
            <a:r>
              <a:rPr lang="ru-RU" dirty="0"/>
              <a:t>Игра происходит на игровом поле. Юнит занимает одно место, здание – несколько. Юнит может </a:t>
            </a:r>
            <a:r>
              <a:rPr lang="ru-RU" b="1" dirty="0"/>
              <a:t>перейти</a:t>
            </a:r>
            <a:r>
              <a:rPr lang="ru-RU" dirty="0"/>
              <a:t> на соседнее место, если оно не занято зданием или другим юнитом. Игра может </a:t>
            </a:r>
            <a:r>
              <a:rPr lang="ru-RU" b="1" dirty="0"/>
              <a:t>проходить</a:t>
            </a:r>
            <a:r>
              <a:rPr lang="ru-RU" dirty="0"/>
              <a:t> в двух режимах: из некоторого начального положения без участия человека (на начало игры уже созданы все здания и юниты) и с участием человека (он </a:t>
            </a:r>
            <a:r>
              <a:rPr lang="ru-RU" b="1" dirty="0"/>
              <a:t>управляет</a:t>
            </a:r>
            <a:r>
              <a:rPr lang="ru-RU" dirty="0"/>
              <a:t> юнитами).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66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Игра</a:t>
            </a:r>
          </a:p>
          <a:p>
            <a:pPr lvl="1"/>
            <a:r>
              <a:rPr lang="ru-RU" dirty="0"/>
              <a:t>Противоборство – запуск модели</a:t>
            </a:r>
          </a:p>
          <a:p>
            <a:pPr lvl="1"/>
            <a:r>
              <a:rPr lang="ru-RU" dirty="0"/>
              <a:t>Создать юнит/построить здание</a:t>
            </a:r>
          </a:p>
          <a:p>
            <a:r>
              <a:rPr lang="ru-RU" dirty="0"/>
              <a:t>Юнит</a:t>
            </a:r>
          </a:p>
          <a:p>
            <a:pPr lvl="1"/>
            <a:r>
              <a:rPr lang="ru-RU" dirty="0"/>
              <a:t>Видеть – пометить клетки как видимые (для отрисовки и </a:t>
            </a:r>
            <a:r>
              <a:rPr lang="en-US" dirty="0"/>
              <a:t>AI)</a:t>
            </a:r>
          </a:p>
          <a:p>
            <a:pPr lvl="1"/>
            <a:r>
              <a:rPr lang="ru-RU" dirty="0"/>
              <a:t>Терять здоровье – принимать урон. Расчет потерянного здоровья в зависимости от стойкости.</a:t>
            </a:r>
          </a:p>
          <a:p>
            <a:pPr lvl="1"/>
            <a:r>
              <a:rPr lang="ru-RU" dirty="0"/>
              <a:t>Ударять – наносить урон. Отправить сообщение о том, что удар нанесен (</a:t>
            </a:r>
            <a:r>
              <a:rPr lang="ru-RU" i="1" dirty="0"/>
              <a:t>получателю или игровому контроллеру, об этом позже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Строить – приступить к созданию строения</a:t>
            </a:r>
          </a:p>
          <a:p>
            <a:pPr lvl="1"/>
            <a:r>
              <a:rPr lang="ru-RU" dirty="0"/>
              <a:t>Вступить в бой (атаковать) – приступить к сближению и нанесению урона.</a:t>
            </a:r>
          </a:p>
          <a:p>
            <a:pPr lvl="1"/>
            <a:r>
              <a:rPr lang="ru-RU" dirty="0"/>
              <a:t>Рухнуть/погибнуть – изменить состояние на «мертв», отрисовать смерть объекта, возможно, через какое-то время, удалить объект вообще.</a:t>
            </a:r>
          </a:p>
          <a:p>
            <a:pPr lvl="1"/>
            <a:r>
              <a:rPr lang="ru-RU" dirty="0"/>
              <a:t>Голодать – изменить состояние на «голоден» (влияет на др. расчеты модели)</a:t>
            </a:r>
          </a:p>
          <a:p>
            <a:pPr lvl="1"/>
            <a:r>
              <a:rPr lang="ru-RU" dirty="0"/>
              <a:t>Перейти – сменить текущую клетку.</a:t>
            </a:r>
          </a:p>
          <a:p>
            <a:pPr lvl="1"/>
            <a:r>
              <a:rPr lang="ru-RU" dirty="0"/>
              <a:t>Ожидать команды от человека.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3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6154-F54E-4DE3-959D-EAC334FE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вариант использования – «дуэль»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82E47-C45C-477E-BE65-6EE8AAE0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Начальные условия</a:t>
            </a:r>
          </a:p>
          <a:p>
            <a:pPr lvl="1"/>
            <a:r>
              <a:rPr lang="ru-RU" dirty="0"/>
              <a:t>Карта 5 на 5</a:t>
            </a:r>
          </a:p>
          <a:p>
            <a:pPr lvl="1"/>
            <a:r>
              <a:rPr lang="ru-RU" dirty="0"/>
              <a:t>2 стороны – колонии «синих» и «красных». </a:t>
            </a:r>
          </a:p>
          <a:p>
            <a:pPr lvl="1"/>
            <a:r>
              <a:rPr lang="ru-RU" dirty="0"/>
              <a:t>Каждая колония создает по одному юниту типа «воин» в противоположных углах карты</a:t>
            </a:r>
          </a:p>
          <a:p>
            <a:pPr lvl="1"/>
            <a:r>
              <a:rPr lang="ru-RU" dirty="0"/>
              <a:t>Видимость каждого юнита – 1 клетка.</a:t>
            </a:r>
          </a:p>
          <a:p>
            <a:pPr lvl="1"/>
            <a:r>
              <a:rPr lang="ru-RU" dirty="0"/>
              <a:t>За один ход юнит может либо переместиться на 1 клетку, либо атаковать.</a:t>
            </a:r>
          </a:p>
          <a:p>
            <a:pPr lvl="1"/>
            <a:r>
              <a:rPr lang="ru-RU" dirty="0"/>
              <a:t>Поведение в бою – поиск, сближение и атака. </a:t>
            </a:r>
            <a:endParaRPr lang="en-US" dirty="0"/>
          </a:p>
          <a:p>
            <a:pPr lvl="1"/>
            <a:r>
              <a:rPr lang="ru-RU" dirty="0"/>
              <a:t>Видимость не учитываем (видим соседние клетки)</a:t>
            </a:r>
          </a:p>
          <a:p>
            <a:r>
              <a:rPr lang="ru-RU" dirty="0"/>
              <a:t>Работа модели</a:t>
            </a:r>
          </a:p>
          <a:p>
            <a:pPr lvl="1"/>
            <a:r>
              <a:rPr lang="ru-RU" dirty="0"/>
              <a:t>Пошаговая передача хода между сторонами до уничтожения одного из юнитов. </a:t>
            </a:r>
          </a:p>
        </p:txBody>
      </p:sp>
    </p:spTree>
    <p:extLst>
      <p:ext uri="{BB962C8B-B14F-4D97-AF65-F5344CB8AC3E}">
        <p14:creationId xmlns:p14="http://schemas.microsoft.com/office/powerpoint/2010/main" val="66727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108F0-C130-4326-A157-CFC64971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688"/>
            <a:ext cx="10515600" cy="1325563"/>
          </a:xfrm>
        </p:spPr>
        <p:txBody>
          <a:bodyPr/>
          <a:lstStyle/>
          <a:p>
            <a:r>
              <a:rPr lang="ru-RU" dirty="0"/>
              <a:t>Проектируем реализацию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3C577E3-E9A9-4949-81B6-E48412310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15" y="1285875"/>
            <a:ext cx="12010809" cy="54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03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84890-4FA7-4E62-B065-34B0E354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6200"/>
            <a:ext cx="2647950" cy="1325563"/>
          </a:xfrm>
        </p:spPr>
        <p:txBody>
          <a:bodyPr/>
          <a:lstStyle/>
          <a:p>
            <a:r>
              <a:rPr lang="ru-RU" dirty="0"/>
              <a:t>Алгоритм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CC3AF54-F888-43D0-A832-71A8B9F12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126" y="76200"/>
            <a:ext cx="689779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3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954C5-5915-4C4C-B14B-F17DF4B4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45398" cy="1187450"/>
          </a:xfrm>
        </p:spPr>
        <p:txBody>
          <a:bodyPr>
            <a:normAutofit/>
          </a:bodyPr>
          <a:lstStyle/>
          <a:p>
            <a:r>
              <a:rPr lang="ru-RU" dirty="0"/>
              <a:t>Дополняем классы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A14AE9-DD05-49C3-8FA9-F8C871A87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596" y="952500"/>
            <a:ext cx="9170518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14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A65F0-BD94-444A-97B8-6A553DA8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1325563"/>
          </a:xfrm>
        </p:spPr>
        <p:txBody>
          <a:bodyPr/>
          <a:lstStyle/>
          <a:p>
            <a:r>
              <a:rPr lang="ru-RU" dirty="0"/>
              <a:t>Поиск</a:t>
            </a:r>
            <a:br>
              <a:rPr lang="ru-RU" dirty="0"/>
            </a:br>
            <a:r>
              <a:rPr lang="ru-RU" dirty="0"/>
              <a:t>противника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61AB163-9103-4B73-B5FD-5B3D55DA1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503" y="22651"/>
            <a:ext cx="8591897" cy="68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2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954C5-5915-4C4C-B14B-F17DF4B4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45398" cy="1187450"/>
          </a:xfrm>
        </p:spPr>
        <p:txBody>
          <a:bodyPr>
            <a:normAutofit/>
          </a:bodyPr>
          <a:lstStyle/>
          <a:p>
            <a:r>
              <a:rPr lang="ru-RU" dirty="0"/>
              <a:t>Дополняем классы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4D49647-F458-41AA-96FE-48D2C939F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295" y="828675"/>
            <a:ext cx="9362803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ищем?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Сущности</a:t>
            </a:r>
            <a:r>
              <a:rPr lang="ru-RU" dirty="0"/>
              <a:t> – </a:t>
            </a:r>
            <a:r>
              <a:rPr lang="ru-RU" i="1" dirty="0"/>
              <a:t>кандидаты на моделирование классом</a:t>
            </a:r>
          </a:p>
          <a:p>
            <a:pPr lvl="1"/>
            <a:r>
              <a:rPr lang="ru-RU" dirty="0"/>
              <a:t>Объект реального мира, существующий независимо от других</a:t>
            </a:r>
          </a:p>
          <a:p>
            <a:pPr lvl="1"/>
            <a:r>
              <a:rPr lang="ru-RU" dirty="0"/>
              <a:t>Имеет отдельные экземпляры, отличающиеся значениями атрибутов (свойств)</a:t>
            </a:r>
          </a:p>
          <a:p>
            <a:r>
              <a:rPr lang="ru-RU" b="1" dirty="0"/>
              <a:t>Свойства</a:t>
            </a:r>
            <a:r>
              <a:rPr lang="ru-RU" dirty="0"/>
              <a:t> (или атрибуты) – </a:t>
            </a:r>
            <a:r>
              <a:rPr lang="ru-RU" i="1" dirty="0"/>
              <a:t>кандидаты на моделирование полями</a:t>
            </a:r>
            <a:endParaRPr lang="ru-RU" dirty="0"/>
          </a:p>
          <a:p>
            <a:pPr lvl="1"/>
            <a:r>
              <a:rPr lang="ru-RU" dirty="0"/>
              <a:t>Некое свойство сущности</a:t>
            </a:r>
          </a:p>
          <a:p>
            <a:pPr lvl="1"/>
            <a:r>
              <a:rPr lang="ru-RU" dirty="0"/>
              <a:t>Имеет определенную область допустимых значений</a:t>
            </a:r>
          </a:p>
          <a:p>
            <a:r>
              <a:rPr lang="ru-RU" b="1" dirty="0"/>
              <a:t>Связи</a:t>
            </a:r>
          </a:p>
          <a:p>
            <a:pPr lvl="1"/>
            <a:r>
              <a:rPr lang="ru-RU" dirty="0"/>
              <a:t>Взаимодействия (процессы)</a:t>
            </a:r>
          </a:p>
          <a:p>
            <a:pPr lvl="1"/>
            <a:r>
              <a:rPr lang="ru-RU" dirty="0"/>
              <a:t>Структурные отношения между сущностями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92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84890-4FA7-4E62-B065-34B0E354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6200"/>
            <a:ext cx="2647950" cy="1325563"/>
          </a:xfrm>
        </p:spPr>
        <p:txBody>
          <a:bodyPr/>
          <a:lstStyle/>
          <a:p>
            <a:r>
              <a:rPr lang="ru-RU" dirty="0"/>
              <a:t>Алгоритм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CC3AF54-F888-43D0-A832-71A8B9F12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126" y="76200"/>
            <a:ext cx="6897795" cy="67818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1D487F9-1DDA-414E-ADAC-895137666E38}"/>
              </a:ext>
            </a:extLst>
          </p:cNvPr>
          <p:cNvSpPr txBox="1">
            <a:spLocks/>
          </p:cNvSpPr>
          <p:nvPr/>
        </p:nvSpPr>
        <p:spPr>
          <a:xfrm>
            <a:off x="171450" y="1590674"/>
            <a:ext cx="2571750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+mn-lt"/>
              </a:rPr>
              <a:t>Что еще осталось</a:t>
            </a:r>
          </a:p>
          <a:p>
            <a:r>
              <a:rPr lang="ru-RU" sz="2800" dirty="0">
                <a:latin typeface="+mn-lt"/>
              </a:rPr>
              <a:t>неохваченным?</a:t>
            </a:r>
          </a:p>
        </p:txBody>
      </p:sp>
    </p:spTree>
    <p:extLst>
      <p:ext uri="{BB962C8B-B14F-4D97-AF65-F5344CB8AC3E}">
        <p14:creationId xmlns:p14="http://schemas.microsoft.com/office/powerpoint/2010/main" val="352976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5991C-9350-4CDF-AECF-47873F52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565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Визуализация</a:t>
            </a:r>
            <a:br>
              <a:rPr lang="ru-RU" dirty="0"/>
            </a:br>
            <a:r>
              <a:rPr lang="ru-RU" dirty="0"/>
              <a:t> модели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5CC795-5808-4F6D-9684-7D1F28AE2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47" y="742950"/>
            <a:ext cx="11753553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76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2D7AF-9CDD-46B0-A0D1-0BB00BCA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62500" cy="1325563"/>
          </a:xfrm>
        </p:spPr>
        <p:txBody>
          <a:bodyPr/>
          <a:lstStyle/>
          <a:p>
            <a:r>
              <a:rPr lang="ru-RU" dirty="0"/>
              <a:t>Дополняем классы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2E6336D-8CDA-4923-B7BB-805F1EFE6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755" y="923924"/>
            <a:ext cx="10655336" cy="59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96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2D7AF-9CDD-46B0-A0D1-0BB00BCA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62500" cy="1325563"/>
          </a:xfrm>
        </p:spPr>
        <p:txBody>
          <a:bodyPr/>
          <a:lstStyle/>
          <a:p>
            <a:r>
              <a:rPr lang="ru-RU" dirty="0"/>
              <a:t>Дополняем классы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6DE226-CF7D-452A-AA25-142C6CE94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636" y="1028700"/>
            <a:ext cx="11979129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78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1C913-3421-4199-8583-B9091EE6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55708-E138-4619-B081-AE91E800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4" y="1597024"/>
            <a:ext cx="11382375" cy="503237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https://github.com/pelipas/OOP_2017/tree/master/2</a:t>
            </a:r>
            <a:r>
              <a:rPr lang="ru-RU" dirty="0">
                <a:hlinkClick r:id="rId2"/>
              </a:rPr>
              <a:t> семестр</a:t>
            </a:r>
            <a:r>
              <a:rPr lang="en-US" dirty="0">
                <a:hlinkClick r:id="rId2"/>
              </a:rPr>
              <a:t>/OOP_demo/</a:t>
            </a:r>
            <a:r>
              <a:rPr lang="en-US" dirty="0" err="1">
                <a:hlinkClick r:id="rId2"/>
              </a:rPr>
              <a:t>OOP_demo</a:t>
            </a:r>
            <a:endParaRPr lang="ru-RU" dirty="0"/>
          </a:p>
          <a:p>
            <a:pPr lvl="1"/>
            <a:r>
              <a:rPr lang="ru-RU" dirty="0"/>
              <a:t>Несмотря на использование </a:t>
            </a:r>
            <a:r>
              <a:rPr lang="en-US" dirty="0"/>
              <a:t>C#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стиль кода максимально приближен к С++. Это сделано умышленно, для лучшего понимания большинством обучающихся. Знатоков </a:t>
            </a:r>
            <a:r>
              <a:rPr lang="en-US" dirty="0"/>
              <a:t>C# </a:t>
            </a:r>
            <a:r>
              <a:rPr lang="ru-RU" dirty="0"/>
              <a:t>прошу понять и простить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Ставим </a:t>
            </a:r>
            <a:r>
              <a:rPr lang="en-US" dirty="0"/>
              <a:t>Visual Studio Community Edition</a:t>
            </a:r>
          </a:p>
          <a:p>
            <a:r>
              <a:rPr lang="ru-RU" dirty="0"/>
              <a:t>Создаем </a:t>
            </a:r>
            <a:r>
              <a:rPr lang="en-US" dirty="0"/>
              <a:t>C# Console Application</a:t>
            </a:r>
          </a:p>
          <a:p>
            <a:r>
              <a:rPr lang="ru-RU" dirty="0"/>
              <a:t>Добавляем классы </a:t>
            </a:r>
          </a:p>
          <a:p>
            <a:pPr lvl="1"/>
            <a:r>
              <a:rPr lang="en-US" dirty="0"/>
              <a:t>Game</a:t>
            </a:r>
            <a:r>
              <a:rPr lang="ru-RU" dirty="0"/>
              <a:t> - Игра</a:t>
            </a:r>
            <a:endParaRPr lang="en-US" dirty="0"/>
          </a:p>
          <a:p>
            <a:pPr lvl="1"/>
            <a:r>
              <a:rPr lang="en-US" dirty="0"/>
              <a:t>Board</a:t>
            </a:r>
            <a:r>
              <a:rPr lang="ru-RU" dirty="0"/>
              <a:t> – Игровая доска</a:t>
            </a:r>
            <a:endParaRPr lang="en-US" dirty="0"/>
          </a:p>
          <a:p>
            <a:pPr lvl="1"/>
            <a:r>
              <a:rPr lang="en-US" dirty="0"/>
              <a:t>Square</a:t>
            </a:r>
            <a:r>
              <a:rPr lang="ru-RU" dirty="0"/>
              <a:t> – Клетка игровой доски</a:t>
            </a:r>
            <a:endParaRPr lang="en-US" dirty="0"/>
          </a:p>
          <a:p>
            <a:pPr lvl="1"/>
            <a:r>
              <a:rPr lang="en-US" dirty="0"/>
              <a:t>Colony</a:t>
            </a:r>
            <a:r>
              <a:rPr lang="ru-RU" dirty="0"/>
              <a:t> – Колония (сторона игры)</a:t>
            </a:r>
            <a:endParaRPr lang="en-US" dirty="0"/>
          </a:p>
          <a:p>
            <a:pPr lvl="1"/>
            <a:r>
              <a:rPr lang="en-US" dirty="0" err="1"/>
              <a:t>GameObject</a:t>
            </a:r>
            <a:r>
              <a:rPr lang="ru-RU" dirty="0"/>
              <a:t> – Игровой объект</a:t>
            </a:r>
            <a:endParaRPr lang="en-US" dirty="0"/>
          </a:p>
          <a:p>
            <a:pPr lvl="1"/>
            <a:r>
              <a:rPr lang="en-US" dirty="0"/>
              <a:t>Unit</a:t>
            </a:r>
            <a:r>
              <a:rPr lang="ru-RU" dirty="0"/>
              <a:t> - Юнит</a:t>
            </a:r>
            <a:endParaRPr lang="en-US" dirty="0"/>
          </a:p>
          <a:p>
            <a:pPr lvl="1"/>
            <a:r>
              <a:rPr lang="en-US" dirty="0"/>
              <a:t>Warrior</a:t>
            </a:r>
            <a:r>
              <a:rPr lang="ru-RU" dirty="0"/>
              <a:t> - Воин</a:t>
            </a:r>
            <a:endParaRPr lang="en-US" dirty="0"/>
          </a:p>
          <a:p>
            <a:pPr lvl="1"/>
            <a:r>
              <a:rPr lang="en-US" dirty="0"/>
              <a:t>Visualizer</a:t>
            </a:r>
            <a:r>
              <a:rPr lang="ru-RU" dirty="0"/>
              <a:t> – Абстрактный визуализатор</a:t>
            </a:r>
          </a:p>
          <a:p>
            <a:pPr lvl="1"/>
            <a:r>
              <a:rPr lang="en-US" dirty="0" err="1"/>
              <a:t>ConsoleVisualizer</a:t>
            </a:r>
            <a:r>
              <a:rPr lang="ru-RU" dirty="0"/>
              <a:t> – Консольный визуализатор</a:t>
            </a:r>
          </a:p>
        </p:txBody>
      </p:sp>
    </p:spTree>
    <p:extLst>
      <p:ext uri="{BB962C8B-B14F-4D97-AF65-F5344CB8AC3E}">
        <p14:creationId xmlns:p14="http://schemas.microsoft.com/office/powerpoint/2010/main" val="1757149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3DA9D-B368-4C7F-92D5-49816878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0" y="0"/>
            <a:ext cx="2438400" cy="1325563"/>
          </a:xfrm>
        </p:spPr>
        <p:txBody>
          <a:bodyPr/>
          <a:lstStyle/>
          <a:p>
            <a:r>
              <a:rPr lang="ru-RU" dirty="0"/>
              <a:t>Колония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5C100-E842-4286-B874-82C8B04E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543050"/>
            <a:ext cx="10687050" cy="46339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Colony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Colony(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_name = 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745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1F510-6BD5-4331-8332-31979624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2275" y="0"/>
            <a:ext cx="1552575" cy="1325563"/>
          </a:xfrm>
        </p:spPr>
        <p:txBody>
          <a:bodyPr/>
          <a:lstStyle/>
          <a:p>
            <a:r>
              <a:rPr lang="ru-RU" dirty="0"/>
              <a:t>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2874F-CB70-4A0B-8266-7D27DE1D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382126" cy="33274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_state;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blueColony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Visualizer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visualizer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ConsoleVisualizer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Поведение будет позже, пока только структура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423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D0C8B-099D-43F4-B0AD-C2AF10DF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325" y="0"/>
            <a:ext cx="2305050" cy="1325563"/>
          </a:xfrm>
        </p:spPr>
        <p:txBody>
          <a:bodyPr/>
          <a:lstStyle/>
          <a:p>
            <a:r>
              <a:rPr lang="ru-RU" dirty="0"/>
              <a:t>Игровая </a:t>
            </a:r>
            <a:br>
              <a:rPr lang="ru-RU" dirty="0"/>
            </a:br>
            <a:r>
              <a:rPr lang="ru-RU" dirty="0"/>
              <a:t>доска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D2519-BD95-4622-B1C0-42D45BBC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5" y="352424"/>
            <a:ext cx="9686925" cy="6505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Board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[,] _squares;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Board(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_squares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sizeX; i++)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_squares[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(i+1, j+1);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GetObjAt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(x&gt;=1 &amp;&amp; x&lt;=_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y &gt;= 1 &amp;&amp; y&lt;=_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_squares[x-1, y-1].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686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47E96-AACF-4512-8A92-FBAF32B9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8425" y="0"/>
            <a:ext cx="1914525" cy="1325563"/>
          </a:xfrm>
        </p:spPr>
        <p:txBody>
          <a:bodyPr/>
          <a:lstStyle/>
          <a:p>
            <a:r>
              <a:rPr lang="ru-RU" dirty="0"/>
              <a:t>Клетка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F5DF09-6C0D-4B50-90C6-212FBCE6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125" y="0"/>
            <a:ext cx="9591674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_x, _y;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_x = x;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_y = 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obj.SetCoords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(_x, _y);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2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3FED0-A3F2-4E4F-BE07-F9668533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9" y="66675"/>
            <a:ext cx="4305300" cy="1325563"/>
          </a:xfrm>
        </p:spPr>
        <p:txBody>
          <a:bodyPr/>
          <a:lstStyle/>
          <a:p>
            <a:r>
              <a:rPr lang="ru-RU" dirty="0"/>
              <a:t>Игровой объект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6BA7C-3CAE-46A2-8299-5AEFEC2F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6" y="66675"/>
            <a:ext cx="12125324" cy="67913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_game;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_x, _y,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Def;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_side;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_alive;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side)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_game = game;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_side = side;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_alive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_x = 1; _y = 1;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IsAlive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_alive;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_x;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_x;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_side;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продолжение на следующем слайде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48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58775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 – ищем сущности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" y="800100"/>
            <a:ext cx="12030075" cy="619125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системе моделируется противоборство двух колоний. Колония состоит из строений и юнитов (живых существ). </a:t>
            </a:r>
          </a:p>
          <a:p>
            <a:pPr lvl="1"/>
            <a:r>
              <a:rPr lang="ru-RU" dirty="0"/>
              <a:t>Юнит обладает набором характеристик: на сколько клеток игрового поля он «видит», уровень «здоровья», сколько  «здоровья» он теряет во время боя за один удар и др. </a:t>
            </a:r>
          </a:p>
          <a:p>
            <a:pPr lvl="1"/>
            <a:r>
              <a:rPr lang="ru-RU" dirty="0"/>
              <a:t>Юниты разделяются на два типа: строящие и воюющие. Строители наносят врагу незначительный урон и обладают низкой жизнестойкостью. Воины наносят более существенный урон и более защищены. Урон, наносимый воином, меняется случайно в незначительных пределах. Юнит обладает характерным поведением: строитель – если видит врага, – убегает, воин вступает в бой и т.д.</a:t>
            </a:r>
          </a:p>
          <a:p>
            <a:pPr lvl="1"/>
            <a:r>
              <a:rPr lang="ru-RU" dirty="0"/>
              <a:t>У строений есть свои характеристики: размер, количество ударов, после которых строение рухнет и т.д. Строения могут быть двух видов: дома юнитов и защитные укрепления. Каждый дом обеспечивает жизнедеятельность N юнитов. Если вместимости домов не хватает, новый юнит не может быть порожден. Если дом разрушен противоборствующей стороной, то юниты пострадавшей стороны начинают голодать. </a:t>
            </a:r>
          </a:p>
          <a:p>
            <a:pPr lvl="1"/>
            <a:r>
              <a:rPr lang="ru-RU" dirty="0"/>
              <a:t>Дома можно строить без ограничений, на строительство дома нужно достаточно много времени. Юнит создается быстрее, количество ограничено вместительностью строений. </a:t>
            </a:r>
          </a:p>
          <a:p>
            <a:pPr lvl="1"/>
            <a:r>
              <a:rPr lang="ru-RU" dirty="0"/>
              <a:t>Игра происходит на игровом поле. Юнит занимает одно место, здание – несколько. Юнит может перейти на соседнее место, если оно не занято зданием или другим юнитом. Игра может проходить в двух режимах: из некоторого начального положения без участия человека (на начало игры уже созданы все здания и юниты) и с участием человека (он управляет юнитами).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74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3FED0-A3F2-4E4F-BE07-F9668533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0" y="-28575"/>
            <a:ext cx="4191000" cy="1325563"/>
          </a:xfrm>
        </p:spPr>
        <p:txBody>
          <a:bodyPr/>
          <a:lstStyle/>
          <a:p>
            <a:r>
              <a:rPr lang="ru-RU" dirty="0"/>
              <a:t>Игровой объект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6BA7C-3CAE-46A2-8299-5AEFEC2F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009650"/>
            <a:ext cx="11963400" cy="51673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//class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GameObject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- начало на предыдущем слайде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_x = x;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_y = y;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dmg)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(!_alive)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То, что уже умерло, умереть не может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resultDmg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dmg - Def;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Поглощаем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Def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единиц урона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resultDmg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resultDmg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допускаем отрицательного урона (лечения)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0) _alive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Если ХП=0, пациент скорее мертв, чем жив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20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922D0-A328-4357-B605-FC918B55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075" y="0"/>
            <a:ext cx="1685925" cy="1325563"/>
          </a:xfrm>
        </p:spPr>
        <p:txBody>
          <a:bodyPr/>
          <a:lstStyle/>
          <a:p>
            <a:r>
              <a:rPr lang="ru-RU" dirty="0"/>
              <a:t>Юнит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29950-3B5B-4D62-8F5A-0055F59B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AttackPower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AttackDispersion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Unit(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side)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(game, side)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SetTargetLocation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Action()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MoveToTargetLocation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MoveToTargetLocation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_x) ? _x : (_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_x) ? _x - 1 : _x + 1;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newY = (_targetY == _y) ? _y : (_targetY &lt; _y) ? _y - 1 : _y + 1;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Move(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Move(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game.TryToMove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продолжение на следующем слайде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680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922D0-A328-4357-B605-FC918B55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075" y="0"/>
            <a:ext cx="1685925" cy="1325563"/>
          </a:xfrm>
        </p:spPr>
        <p:txBody>
          <a:bodyPr/>
          <a:lstStyle/>
          <a:p>
            <a:r>
              <a:rPr lang="ru-RU" dirty="0"/>
              <a:t>Юнит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29950-3B5B-4D62-8F5A-0055F59B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5448"/>
            <a:ext cx="12115800" cy="51625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//class Unit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- начало на предыдущем слайде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Attack(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enemy)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пропускаем доп. проверки пока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.Now.Ticks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attackDamage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AttackPower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AttackDispersion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(-100, 100)/100;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game.DealDamage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enemy,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attackDamage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FindEnemy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game.FindNearestEnemy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300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11CD1-7973-4465-9072-F49828FA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075" y="0"/>
            <a:ext cx="1685925" cy="1325563"/>
          </a:xfrm>
        </p:spPr>
        <p:txBody>
          <a:bodyPr/>
          <a:lstStyle/>
          <a:p>
            <a:r>
              <a:rPr lang="ru-RU" dirty="0"/>
              <a:t>Воин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69E42-D872-4CA0-98F6-90378718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4824"/>
            <a:ext cx="12191999" cy="63531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Warrior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Unit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Action()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enemy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FindEnemy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(enemy 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«если драка неизбежна – бей первым!» (с)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Attack(enemy);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иначе продолжаем вести себя как обычный юнит – идем по своим делам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Warrior(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side)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(game, side)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.AttackPower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100;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.AttackDispersion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50;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200;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40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C87C4-1DCC-48F6-859C-8920F32B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0"/>
            <a:ext cx="9182100" cy="1325563"/>
          </a:xfrm>
        </p:spPr>
        <p:txBody>
          <a:bodyPr/>
          <a:lstStyle/>
          <a:p>
            <a:r>
              <a:rPr lang="ru-RU" dirty="0"/>
              <a:t>Функции движка игры </a:t>
            </a:r>
            <a:r>
              <a:rPr lang="en-US" dirty="0"/>
              <a:t>(</a:t>
            </a:r>
            <a:r>
              <a:rPr lang="ru-RU" dirty="0"/>
              <a:t>класс</a:t>
            </a:r>
            <a:r>
              <a:rPr lang="en-US" dirty="0"/>
              <a:t> Game)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10471-DB60-4D23-954A-4978DB7E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1143001"/>
            <a:ext cx="11039475" cy="57149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TryToMove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.Abs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obj.GetX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x) &lt;= 1 &amp;&amp;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.Abs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obj.GetY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y) &lt;= 1 )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соседнюю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state.GetObjAt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 y)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пустую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_state.SetObjAt(x, y, obj);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success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DealDamage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attacker,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enemy,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attackDamage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enemy.TakeDamage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attackDamage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упрощенно, без доп. проверок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82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C87C4-1DCC-48F6-859C-8920F32B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0"/>
            <a:ext cx="8686800" cy="1325563"/>
          </a:xfrm>
        </p:spPr>
        <p:txBody>
          <a:bodyPr/>
          <a:lstStyle/>
          <a:p>
            <a:r>
              <a:rPr lang="ru-RU" dirty="0"/>
              <a:t>Функции движка игры </a:t>
            </a:r>
            <a:r>
              <a:rPr lang="en-US" dirty="0"/>
              <a:t>(</a:t>
            </a:r>
            <a:r>
              <a:rPr lang="ru-RU" dirty="0"/>
              <a:t>класс</a:t>
            </a:r>
            <a:r>
              <a:rPr lang="en-US" dirty="0"/>
              <a:t> Game)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10471-DB60-4D23-954A-4978DB7E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466849"/>
            <a:ext cx="10496550" cy="52292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FindNearestEnemy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unit)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unit.GetX()-1 ; i &lt;= unit.GetX()+1; i++)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unit.GetY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()-1; j &lt;=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unit.GetY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()+1;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candidate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state.GetObjAt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(candidate 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candidate.GetSide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unit.GetSide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&amp;&amp;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candidate.IsAlive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candidate;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0069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C01EE-4024-4534-90A9-72E71E71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184666"/>
            <a:ext cx="9467850" cy="1325563"/>
          </a:xfrm>
        </p:spPr>
        <p:txBody>
          <a:bodyPr/>
          <a:lstStyle/>
          <a:p>
            <a:r>
              <a:rPr lang="ru-RU" dirty="0"/>
              <a:t>Инициализируем модель</a:t>
            </a:r>
            <a:r>
              <a:rPr lang="en-US" dirty="0"/>
              <a:t> (</a:t>
            </a:r>
            <a:r>
              <a:rPr lang="ru-RU" dirty="0"/>
              <a:t>класс</a:t>
            </a:r>
            <a:r>
              <a:rPr lang="en-US" dirty="0"/>
              <a:t> Game)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F4424-CB87-440B-BBFF-2BF16F29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352550"/>
            <a:ext cx="12011025" cy="55816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_state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(BOARD_SIZE_X, BOARD_SIZE_Y);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blueColony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Warrior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blue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Warrior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blueColony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blue.SetTargetLocation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(BOARD_SIZE_X/2, BOARD_SIZE_Y/2);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центру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state.SetObjAt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1, blue);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Warrior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Warrior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redColony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red.SetTargetLocation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(BOARD_SIZE_X / 2, BOARD_SIZE_Y / 2);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центру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state.SetObjAt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(BOARD_SIZE_X, BOARD_SIZE_Y, red);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(red);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54E62F-D769-407E-8CBD-0B504E4878EC}"/>
              </a:ext>
            </a:extLst>
          </p:cNvPr>
          <p:cNvSpPr/>
          <p:nvPr/>
        </p:nvSpPr>
        <p:spPr>
          <a:xfrm>
            <a:off x="1195535" y="771565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_units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165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152C3-F8E1-4AC8-9F3E-A5EE1119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75" y="0"/>
            <a:ext cx="7734300" cy="1325563"/>
          </a:xfrm>
        </p:spPr>
        <p:txBody>
          <a:bodyPr/>
          <a:lstStyle/>
          <a:p>
            <a:r>
              <a:rPr lang="ru-RU" dirty="0"/>
              <a:t>Запускаем модель </a:t>
            </a:r>
            <a:r>
              <a:rPr lang="en-US" dirty="0"/>
              <a:t>(</a:t>
            </a:r>
            <a:r>
              <a:rPr lang="ru-RU" dirty="0"/>
              <a:t>класс</a:t>
            </a:r>
            <a:r>
              <a:rPr lang="en-US" dirty="0"/>
              <a:t> Game)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84105A-0225-4092-9EA5-DDEFE7EF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2235200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RunModel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_units)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unit.IsAlive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бой до первой смерти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unit.Action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делаем ход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visualizer.Draw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(_state);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визуализируем новое состояние после хода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(STEP_DELAY);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даем человеку успеть увидеть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2A076F-597E-4844-A102-C0D626311A7B}"/>
              </a:ext>
            </a:extLst>
          </p:cNvPr>
          <p:cNvSpPr/>
          <p:nvPr/>
        </p:nvSpPr>
        <p:spPr>
          <a:xfrm>
            <a:off x="942975" y="1613733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Visualizer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visualizer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ConsoleVisualizer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673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734E0-EB87-422A-BAB9-740F6705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0"/>
            <a:ext cx="3581400" cy="1325563"/>
          </a:xfrm>
        </p:spPr>
        <p:txBody>
          <a:bodyPr/>
          <a:lstStyle/>
          <a:p>
            <a:r>
              <a:rPr lang="ru-RU" dirty="0"/>
              <a:t>Визуализатор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27BE4-FEA4-4D8B-95BB-26C024C4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772899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Visualizer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Draw(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board);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ConsoleVisualizer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Visualizer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Draw(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board)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board.GetMaxX(); i++)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board.GetMaxY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.CursorLeft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.CursorTop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j;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board.GetObjAt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'O’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obj.IsAlive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obj.IsAlive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'W’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7009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36728-353F-4331-8F2A-EC2120CC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6000750" cy="1325563"/>
          </a:xfrm>
        </p:spPr>
        <p:txBody>
          <a:bodyPr/>
          <a:lstStyle/>
          <a:p>
            <a:r>
              <a:rPr lang="ru-RU" dirty="0"/>
              <a:t>Точка входа - </a:t>
            </a:r>
            <a:r>
              <a:rPr lang="en-US" dirty="0" err="1"/>
              <a:t>Program.cs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2ECF1-D893-4CCF-87D9-E38529AE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game.InitModel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game.RunModel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5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Кандидаты в сущности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системе моделируется противоборство двух </a:t>
            </a:r>
            <a:r>
              <a:rPr lang="ru-RU" b="1" dirty="0"/>
              <a:t>колоний</a:t>
            </a:r>
            <a:r>
              <a:rPr lang="ru-RU" dirty="0"/>
              <a:t>. </a:t>
            </a:r>
            <a:r>
              <a:rPr lang="ru-RU" b="1" dirty="0"/>
              <a:t>Колония </a:t>
            </a:r>
            <a:r>
              <a:rPr lang="ru-RU" dirty="0"/>
              <a:t>состоит из </a:t>
            </a:r>
            <a:r>
              <a:rPr lang="ru-RU" b="1" dirty="0"/>
              <a:t>строений </a:t>
            </a:r>
            <a:r>
              <a:rPr lang="ru-RU" dirty="0"/>
              <a:t>и </a:t>
            </a:r>
            <a:r>
              <a:rPr lang="ru-RU" b="1" dirty="0"/>
              <a:t>юнитов </a:t>
            </a:r>
            <a:r>
              <a:rPr lang="ru-RU" dirty="0"/>
              <a:t>(живых существ). </a:t>
            </a:r>
          </a:p>
          <a:p>
            <a:pPr lvl="1"/>
            <a:r>
              <a:rPr lang="ru-RU" b="1" dirty="0"/>
              <a:t>Юнит </a:t>
            </a:r>
            <a:r>
              <a:rPr lang="ru-RU" dirty="0"/>
              <a:t>обладает </a:t>
            </a:r>
            <a:r>
              <a:rPr lang="ru-RU" b="1" dirty="0"/>
              <a:t>набором характеристик</a:t>
            </a:r>
            <a:r>
              <a:rPr lang="ru-RU" dirty="0"/>
              <a:t>: на сколько </a:t>
            </a:r>
            <a:r>
              <a:rPr lang="ru-RU" b="1" dirty="0"/>
              <a:t>клеток </a:t>
            </a:r>
            <a:r>
              <a:rPr lang="ru-RU" dirty="0"/>
              <a:t>игрового </a:t>
            </a:r>
            <a:r>
              <a:rPr lang="ru-RU" b="1" dirty="0"/>
              <a:t>поля </a:t>
            </a:r>
            <a:r>
              <a:rPr lang="ru-RU" dirty="0"/>
              <a:t>он «видит», </a:t>
            </a:r>
            <a:r>
              <a:rPr lang="ru-RU" b="1" dirty="0"/>
              <a:t>уровень </a:t>
            </a:r>
            <a:r>
              <a:rPr lang="ru-RU" dirty="0"/>
              <a:t>«</a:t>
            </a:r>
            <a:r>
              <a:rPr lang="ru-RU" b="1" dirty="0"/>
              <a:t>здоровья</a:t>
            </a:r>
            <a:r>
              <a:rPr lang="ru-RU" dirty="0"/>
              <a:t>», сколько  «</a:t>
            </a:r>
            <a:r>
              <a:rPr lang="ru-RU" b="1" dirty="0"/>
              <a:t>здоровья</a:t>
            </a:r>
            <a:r>
              <a:rPr lang="ru-RU" dirty="0"/>
              <a:t>» он теряет во время </a:t>
            </a:r>
            <a:r>
              <a:rPr lang="ru-RU" b="1" dirty="0"/>
              <a:t>боя </a:t>
            </a:r>
            <a:r>
              <a:rPr lang="ru-RU" dirty="0"/>
              <a:t>за один </a:t>
            </a:r>
            <a:r>
              <a:rPr lang="ru-RU" b="1" dirty="0"/>
              <a:t>удар </a:t>
            </a:r>
            <a:r>
              <a:rPr lang="ru-RU" dirty="0"/>
              <a:t>и др. </a:t>
            </a:r>
          </a:p>
          <a:p>
            <a:pPr lvl="1"/>
            <a:r>
              <a:rPr lang="ru-RU" b="1" dirty="0"/>
              <a:t>Юниты </a:t>
            </a:r>
            <a:r>
              <a:rPr lang="ru-RU" dirty="0"/>
              <a:t>разделяются на два </a:t>
            </a:r>
            <a:r>
              <a:rPr lang="ru-RU" b="1" dirty="0"/>
              <a:t>типа</a:t>
            </a:r>
            <a:r>
              <a:rPr lang="ru-RU" dirty="0"/>
              <a:t>: строящие и воюющие. </a:t>
            </a:r>
            <a:r>
              <a:rPr lang="ru-RU" b="1" dirty="0"/>
              <a:t>Строители </a:t>
            </a:r>
            <a:r>
              <a:rPr lang="ru-RU" dirty="0"/>
              <a:t>наносят </a:t>
            </a:r>
            <a:r>
              <a:rPr lang="ru-RU" b="1" dirty="0"/>
              <a:t>врагу </a:t>
            </a:r>
            <a:r>
              <a:rPr lang="ru-RU" dirty="0"/>
              <a:t>незначительный </a:t>
            </a:r>
            <a:r>
              <a:rPr lang="ru-RU" b="1" dirty="0"/>
              <a:t>урон </a:t>
            </a:r>
            <a:r>
              <a:rPr lang="ru-RU" dirty="0"/>
              <a:t>и обладают низкой </a:t>
            </a:r>
            <a:r>
              <a:rPr lang="ru-RU" b="1" dirty="0"/>
              <a:t>жизнестойкостью</a:t>
            </a:r>
            <a:r>
              <a:rPr lang="ru-RU" dirty="0"/>
              <a:t>. </a:t>
            </a:r>
            <a:r>
              <a:rPr lang="ru-RU" b="1" dirty="0"/>
              <a:t>Воины </a:t>
            </a:r>
            <a:r>
              <a:rPr lang="ru-RU" dirty="0"/>
              <a:t>наносят более существенный </a:t>
            </a:r>
            <a:r>
              <a:rPr lang="ru-RU" b="1" dirty="0"/>
              <a:t>урон </a:t>
            </a:r>
            <a:r>
              <a:rPr lang="ru-RU" dirty="0"/>
              <a:t>и более защищены. </a:t>
            </a:r>
            <a:r>
              <a:rPr lang="ru-RU" b="1" dirty="0"/>
              <a:t>Урон</a:t>
            </a:r>
            <a:r>
              <a:rPr lang="ru-RU" dirty="0"/>
              <a:t>, наносимый </a:t>
            </a:r>
            <a:r>
              <a:rPr lang="ru-RU" b="1" dirty="0"/>
              <a:t>воином</a:t>
            </a:r>
            <a:r>
              <a:rPr lang="ru-RU" dirty="0"/>
              <a:t>, меняется случайно в незначительных </a:t>
            </a:r>
            <a:r>
              <a:rPr lang="ru-RU" b="1" dirty="0"/>
              <a:t>пределах</a:t>
            </a:r>
            <a:r>
              <a:rPr lang="ru-RU" dirty="0"/>
              <a:t>. </a:t>
            </a:r>
            <a:r>
              <a:rPr lang="ru-RU" b="1" dirty="0"/>
              <a:t>Юнит </a:t>
            </a:r>
            <a:r>
              <a:rPr lang="ru-RU" dirty="0"/>
              <a:t>обладает характерным </a:t>
            </a:r>
            <a:r>
              <a:rPr lang="ru-RU" b="1" dirty="0"/>
              <a:t>поведением</a:t>
            </a:r>
            <a:r>
              <a:rPr lang="ru-RU" dirty="0"/>
              <a:t>: </a:t>
            </a:r>
            <a:r>
              <a:rPr lang="ru-RU" b="1" dirty="0"/>
              <a:t>строитель </a:t>
            </a:r>
            <a:r>
              <a:rPr lang="ru-RU" dirty="0"/>
              <a:t>– если видит </a:t>
            </a:r>
            <a:r>
              <a:rPr lang="ru-RU" b="1" dirty="0"/>
              <a:t>врага</a:t>
            </a:r>
            <a:r>
              <a:rPr lang="ru-RU" dirty="0"/>
              <a:t>, – убегает, </a:t>
            </a:r>
            <a:r>
              <a:rPr lang="ru-RU" b="1" dirty="0"/>
              <a:t>воин </a:t>
            </a:r>
            <a:r>
              <a:rPr lang="ru-RU" dirty="0"/>
              <a:t>вступает в </a:t>
            </a:r>
            <a:r>
              <a:rPr lang="ru-RU" b="1" dirty="0"/>
              <a:t>бой </a:t>
            </a:r>
            <a:r>
              <a:rPr lang="ru-RU" dirty="0"/>
              <a:t>и т.д.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40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02787B-0893-444B-AAB0-82D6C4AD8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7" y="133193"/>
            <a:ext cx="3229426" cy="22482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3439F5-024B-433A-A01C-BE836462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62" y="809468"/>
            <a:ext cx="3229426" cy="22482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233396-2913-4923-8EC0-6F80EF58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005" y="1495270"/>
            <a:ext cx="3505689" cy="2238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1D65DB-E8D5-4101-BDA6-EBCA3C11B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617" y="2209651"/>
            <a:ext cx="3334215" cy="22101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4B87E6-66D2-4DA0-B456-EA3874762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492" y="2914505"/>
            <a:ext cx="3267531" cy="22196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060D20-E4AB-48E2-A2DA-9D7637349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340" y="3614738"/>
            <a:ext cx="3238952" cy="23244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6EDC18-FD4E-4EF4-945E-C4FA854E2C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6030" y="4419759"/>
            <a:ext cx="3296110" cy="2286319"/>
          </a:xfrm>
          <a:prstGeom prst="rect">
            <a:avLst/>
          </a:prstGeom>
        </p:spPr>
      </p:pic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175D17ED-7BCA-4827-BE7E-F2E330902C75}"/>
              </a:ext>
            </a:extLst>
          </p:cNvPr>
          <p:cNvSpPr/>
          <p:nvPr/>
        </p:nvSpPr>
        <p:spPr>
          <a:xfrm rot="1838427">
            <a:off x="158449" y="3936959"/>
            <a:ext cx="6086708" cy="1755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Время в модели</a:t>
            </a:r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E3C1B1BE-BDDA-4862-BC28-C19BBA993557}"/>
              </a:ext>
            </a:extLst>
          </p:cNvPr>
          <p:cNvSpPr/>
          <p:nvPr/>
        </p:nvSpPr>
        <p:spPr>
          <a:xfrm>
            <a:off x="8639865" y="452594"/>
            <a:ext cx="3485906" cy="38576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Выжил один</a:t>
            </a:r>
          </a:p>
        </p:txBody>
      </p:sp>
    </p:spTree>
    <p:extLst>
      <p:ext uri="{BB962C8B-B14F-4D97-AF65-F5344CB8AC3E}">
        <p14:creationId xmlns:p14="http://schemas.microsoft.com/office/powerpoint/2010/main" val="82905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1A81B-D6F3-4EDC-A4F3-031B391F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4EA5F-94B8-4371-8803-FE27E247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Новые юниты</a:t>
            </a:r>
          </a:p>
          <a:p>
            <a:r>
              <a:rPr lang="ru-RU" dirty="0"/>
              <a:t>Новые игровые объекты</a:t>
            </a:r>
          </a:p>
          <a:p>
            <a:r>
              <a:rPr lang="ru-RU" dirty="0"/>
              <a:t>Интерактивность</a:t>
            </a:r>
          </a:p>
          <a:p>
            <a:r>
              <a:rPr lang="ru-RU" dirty="0"/>
              <a:t>Графический интерфейс и прочие красоты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606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1A81B-D6F3-4EDC-A4F3-031B391F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4EA5F-94B8-4371-8803-FE27E247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Новые юниты</a:t>
            </a:r>
          </a:p>
          <a:p>
            <a:pPr lvl="1"/>
            <a:r>
              <a:rPr lang="ru-RU" dirty="0"/>
              <a:t>Строитель – создается по аналогии с воином</a:t>
            </a:r>
          </a:p>
          <a:p>
            <a:pPr lvl="2"/>
            <a:r>
              <a:rPr lang="ru-RU" dirty="0"/>
              <a:t>Отличается инициализация базовых параметров в конструкторе (здоровье, сила, и т.п.)</a:t>
            </a:r>
            <a:endParaRPr lang="en-US" dirty="0"/>
          </a:p>
          <a:p>
            <a:pPr lvl="2"/>
            <a:r>
              <a:rPr lang="ru-RU" dirty="0"/>
              <a:t>Отличается перегрузка </a:t>
            </a:r>
            <a:r>
              <a:rPr lang="en-US" dirty="0"/>
              <a:t>Action</a:t>
            </a:r>
            <a:endParaRPr lang="ru-RU" dirty="0"/>
          </a:p>
          <a:p>
            <a:pPr lvl="2"/>
            <a:r>
              <a:rPr lang="ru-RU" dirty="0"/>
              <a:t>Может порождать новые объекты </a:t>
            </a:r>
          </a:p>
          <a:p>
            <a:pPr lvl="3"/>
            <a:r>
              <a:rPr lang="ru-RU" dirty="0"/>
              <a:t>извещает игровой движок о необходимости такого создания</a:t>
            </a:r>
            <a:endParaRPr lang="en-US" dirty="0"/>
          </a:p>
          <a:p>
            <a:pPr lvl="1"/>
            <a:r>
              <a:rPr lang="ru-RU" dirty="0"/>
              <a:t>Дистанционный юнит (Стрелок)</a:t>
            </a:r>
          </a:p>
          <a:p>
            <a:pPr lvl="2"/>
            <a:r>
              <a:rPr lang="ru-RU" dirty="0"/>
              <a:t>Отличается инициализация базовых параметров в конструкторе (здоровье, сила, и т.п.)</a:t>
            </a:r>
            <a:endParaRPr lang="en-US" dirty="0"/>
          </a:p>
          <a:p>
            <a:pPr lvl="2"/>
            <a:r>
              <a:rPr lang="ru-RU" dirty="0"/>
              <a:t>Отличается перегрузка </a:t>
            </a:r>
            <a:r>
              <a:rPr lang="en-US" dirty="0"/>
              <a:t>Action</a:t>
            </a:r>
            <a:endParaRPr lang="ru-RU" dirty="0"/>
          </a:p>
          <a:p>
            <a:pPr lvl="2"/>
            <a:r>
              <a:rPr lang="ru-RU" dirty="0"/>
              <a:t>Приведет к необходимости полноценной реализации видимости клеток и атаке не только соседних</a:t>
            </a:r>
          </a:p>
          <a:p>
            <a:pPr lvl="2"/>
            <a:r>
              <a:rPr lang="ru-RU" dirty="0"/>
              <a:t>Хороший повод добавить проверки в сам движок, которые не позволят Воину атаковать дистанционно, позволяя Стрелку</a:t>
            </a:r>
          </a:p>
        </p:txBody>
      </p:sp>
    </p:spTree>
    <p:extLst>
      <p:ext uri="{BB962C8B-B14F-4D97-AF65-F5344CB8AC3E}">
        <p14:creationId xmlns:p14="http://schemas.microsoft.com/office/powerpoint/2010/main" val="233153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5CCAF-274E-4D88-9FAC-20B38CC3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C83E8-5BC6-44AA-ADC9-75B49A3B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Новые игровые объекты</a:t>
            </a:r>
          </a:p>
          <a:p>
            <a:pPr lvl="1"/>
            <a:r>
              <a:rPr lang="ru-RU" dirty="0"/>
              <a:t>Защитные стены</a:t>
            </a:r>
          </a:p>
          <a:p>
            <a:pPr lvl="2"/>
            <a:r>
              <a:rPr lang="ru-RU" dirty="0"/>
              <a:t>Функциональность порождения новых объектов Строителем. </a:t>
            </a:r>
          </a:p>
          <a:p>
            <a:pPr lvl="2"/>
            <a:r>
              <a:rPr lang="ru-RU" dirty="0"/>
              <a:t>Приведут к необходимости создания алгоритма обхода препятствий юнитами</a:t>
            </a:r>
          </a:p>
          <a:p>
            <a:pPr lvl="2"/>
            <a:r>
              <a:rPr lang="ru-RU" dirty="0"/>
              <a:t>Либо расчета пути (с учетом видимости) и принятия решения, стоит ли обойти, или быстрее сломать стену</a:t>
            </a:r>
          </a:p>
          <a:p>
            <a:pPr lvl="1"/>
            <a:r>
              <a:rPr lang="ru-RU" dirty="0"/>
              <a:t>Дома</a:t>
            </a:r>
          </a:p>
          <a:p>
            <a:pPr lvl="2"/>
            <a:r>
              <a:rPr lang="ru-RU" dirty="0"/>
              <a:t>Приведут к необходимости расширения класса Колония для учета жилплощади</a:t>
            </a:r>
          </a:p>
          <a:p>
            <a:pPr lvl="2"/>
            <a:r>
              <a:rPr lang="ru-RU" dirty="0"/>
              <a:t>Возможность генерации юнитов Домами (раз в какое-то время, например)</a:t>
            </a:r>
          </a:p>
          <a:p>
            <a:pPr lvl="2"/>
            <a:r>
              <a:rPr lang="ru-RU" dirty="0"/>
              <a:t>Механизм голодания (снижение характеристик юнитов)</a:t>
            </a:r>
          </a:p>
          <a:p>
            <a:pPr lvl="1"/>
            <a:r>
              <a:rPr lang="ru-RU" dirty="0"/>
              <a:t>Игровые усиления (бонусы, </a:t>
            </a:r>
            <a:r>
              <a:rPr lang="en-US" dirty="0"/>
              <a:t>powerups) </a:t>
            </a:r>
          </a:p>
          <a:p>
            <a:pPr lvl="2"/>
            <a:r>
              <a:rPr lang="ru-RU" dirty="0"/>
              <a:t>Собираемые на игровом поле предметы, меняющие характеристики юнитов («анти-голод»)</a:t>
            </a:r>
          </a:p>
          <a:p>
            <a:pPr lvl="2"/>
            <a:r>
              <a:rPr lang="ru-RU" dirty="0"/>
              <a:t>Приведут к необходимости модификации </a:t>
            </a:r>
            <a:r>
              <a:rPr lang="en-US" dirty="0"/>
              <a:t>AI </a:t>
            </a:r>
            <a:r>
              <a:rPr lang="ru-RU" dirty="0"/>
              <a:t>юнитов для их обнаружения и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937096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1A81B-D6F3-4EDC-A4F3-031B391F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4EA5F-94B8-4371-8803-FE27E247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Интерактивность</a:t>
            </a:r>
          </a:p>
          <a:p>
            <a:pPr lvl="1"/>
            <a:r>
              <a:rPr lang="ru-RU" dirty="0"/>
              <a:t>Вариант одного персонажа </a:t>
            </a:r>
            <a:endParaRPr lang="en-US" dirty="0"/>
          </a:p>
          <a:p>
            <a:pPr lvl="2"/>
            <a:r>
              <a:rPr lang="ru-RU" dirty="0"/>
              <a:t>Порождаем </a:t>
            </a:r>
            <a:r>
              <a:rPr lang="en-US" dirty="0" err="1"/>
              <a:t>ControllableUnit</a:t>
            </a:r>
            <a:r>
              <a:rPr lang="en-US" dirty="0"/>
              <a:t> : Unit</a:t>
            </a:r>
          </a:p>
          <a:p>
            <a:pPr lvl="2"/>
            <a:r>
              <a:rPr lang="ru-RU" dirty="0"/>
              <a:t>перегружаем </a:t>
            </a:r>
            <a:r>
              <a:rPr lang="en-US" dirty="0" err="1"/>
              <a:t>ControllableUnit.Action</a:t>
            </a:r>
            <a:r>
              <a:rPr lang="en-US" dirty="0"/>
              <a:t> </a:t>
            </a:r>
            <a:r>
              <a:rPr lang="ru-RU" dirty="0"/>
              <a:t>так, чтобы обрабатывать ввод от пользователя</a:t>
            </a:r>
          </a:p>
          <a:p>
            <a:pPr lvl="1"/>
            <a:r>
              <a:rPr lang="ru-RU" dirty="0"/>
              <a:t>Вариант множества управляемых персонажей</a:t>
            </a:r>
          </a:p>
          <a:p>
            <a:pPr lvl="2"/>
            <a:r>
              <a:rPr lang="ru-RU" dirty="0"/>
              <a:t>Пошаговая стратегия</a:t>
            </a:r>
          </a:p>
          <a:p>
            <a:pPr lvl="3"/>
            <a:r>
              <a:rPr lang="ru-RU" dirty="0"/>
              <a:t>В главном цикле вместо паузы, ждем ввода от пользователя координат каждому юниту </a:t>
            </a:r>
          </a:p>
          <a:p>
            <a:pPr lvl="3"/>
            <a:r>
              <a:rPr lang="ru-RU" dirty="0"/>
              <a:t>Используем введенные координаты в </a:t>
            </a:r>
            <a:r>
              <a:rPr lang="en-US" dirty="0"/>
              <a:t>Unit</a:t>
            </a:r>
            <a:r>
              <a:rPr lang="ru-RU" dirty="0"/>
              <a:t>.</a:t>
            </a:r>
            <a:r>
              <a:rPr lang="en-US" dirty="0" err="1"/>
              <a:t>SetTargetLocation</a:t>
            </a:r>
            <a:endParaRPr lang="ru-RU" dirty="0"/>
          </a:p>
          <a:p>
            <a:pPr lvl="3"/>
            <a:r>
              <a:rPr lang="ru-RU" dirty="0"/>
              <a:t>Расширяем управление так, чтобы передавать не только координаты, но и любые команды (паттерн Команда, очередь команд, рассмотрим через пару лекций).</a:t>
            </a:r>
          </a:p>
          <a:p>
            <a:pPr lvl="2"/>
            <a:r>
              <a:rPr lang="ru-RU" dirty="0"/>
              <a:t>Стратегия реального времени</a:t>
            </a:r>
          </a:p>
          <a:p>
            <a:pPr lvl="3"/>
            <a:r>
              <a:rPr lang="ru-RU" dirty="0"/>
              <a:t>Параллельно с обработкой модельного мира обрабатываем </a:t>
            </a:r>
            <a:r>
              <a:rPr lang="en-US" dirty="0"/>
              <a:t>UI</a:t>
            </a:r>
            <a:r>
              <a:rPr lang="ru-RU" dirty="0"/>
              <a:t>-поток, и команды из него транслируем объектам модели</a:t>
            </a:r>
          </a:p>
          <a:p>
            <a:pPr lvl="2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226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00954-C9C5-4C73-B19B-9F66789B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33D26-56FE-407E-B86A-20C9508B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Графический интерфейс</a:t>
            </a:r>
          </a:p>
          <a:p>
            <a:pPr lvl="1"/>
            <a:r>
              <a:rPr lang="ru-RU" dirty="0"/>
              <a:t>Простейший вариант</a:t>
            </a:r>
          </a:p>
          <a:p>
            <a:pPr lvl="2"/>
            <a:r>
              <a:rPr lang="ru-RU" dirty="0"/>
              <a:t>Новый визуализатор, работающий в графическом режиме</a:t>
            </a:r>
          </a:p>
          <a:p>
            <a:pPr lvl="2"/>
            <a:r>
              <a:rPr lang="ru-RU" dirty="0"/>
              <a:t>Класс-контроллер, принимающий ввод от пользователя</a:t>
            </a:r>
          </a:p>
          <a:p>
            <a:pPr lvl="3"/>
            <a:r>
              <a:rPr lang="ru-RU" dirty="0" err="1"/>
              <a:t>Пулл</a:t>
            </a:r>
            <a:r>
              <a:rPr lang="ru-RU" dirty="0"/>
              <a:t>-режим (</a:t>
            </a:r>
            <a:r>
              <a:rPr lang="en-US" dirty="0"/>
              <a:t>Pull) </a:t>
            </a:r>
            <a:r>
              <a:rPr lang="ru-RU" dirty="0"/>
              <a:t>– к нему обращается юнит, когда нуждается в команде</a:t>
            </a:r>
          </a:p>
          <a:p>
            <a:pPr lvl="3"/>
            <a:r>
              <a:rPr lang="ru-RU" dirty="0" err="1"/>
              <a:t>Пуш</a:t>
            </a:r>
            <a:r>
              <a:rPr lang="ru-RU" dirty="0"/>
              <a:t>-режим </a:t>
            </a:r>
            <a:r>
              <a:rPr lang="en-US" dirty="0"/>
              <a:t>(Push) – </a:t>
            </a:r>
            <a:r>
              <a:rPr lang="ru-RU" dirty="0"/>
              <a:t>контроллер сам меняет состояние объектов модели</a:t>
            </a:r>
          </a:p>
          <a:p>
            <a:pPr lvl="1"/>
            <a:r>
              <a:rPr lang="ru-RU" dirty="0"/>
              <a:t>Продвинутый вариант </a:t>
            </a:r>
          </a:p>
          <a:p>
            <a:pPr lvl="2"/>
            <a:r>
              <a:rPr lang="ru-RU" dirty="0"/>
              <a:t>отдельная реализация графического интерфейса, </a:t>
            </a:r>
          </a:p>
          <a:p>
            <a:pPr lvl="2"/>
            <a:r>
              <a:rPr lang="ru-RU" dirty="0"/>
              <a:t>со своей объектной моделью визуальных компонент</a:t>
            </a:r>
          </a:p>
          <a:p>
            <a:pPr lvl="2"/>
            <a:r>
              <a:rPr lang="ru-RU" dirty="0"/>
              <a:t>возможно, работающая в отдельном потоке</a:t>
            </a:r>
          </a:p>
          <a:p>
            <a:pPr lvl="2"/>
            <a:r>
              <a:rPr lang="ru-RU" dirty="0"/>
              <a:t>возможно, на базе </a:t>
            </a:r>
            <a:r>
              <a:rPr lang="ru-RU" dirty="0" err="1"/>
              <a:t>третьестроннего</a:t>
            </a:r>
            <a:r>
              <a:rPr lang="ru-RU" dirty="0"/>
              <a:t> графического движка</a:t>
            </a:r>
          </a:p>
          <a:p>
            <a:pPr lvl="2"/>
            <a:r>
              <a:rPr lang="ru-RU" dirty="0"/>
              <a:t>отсылающая изменения в нашу модель, и получающая от нее обновления (например, с помощью механизма событий, который рассмотрим чуть позже)</a:t>
            </a:r>
          </a:p>
          <a:p>
            <a:pPr lvl="2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651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85626-1623-4384-93D7-522166D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ED8349-2780-411F-8E90-FCD88E14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07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Кандидаты в сущности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ru-RU" dirty="0"/>
              <a:t>У </a:t>
            </a:r>
            <a:r>
              <a:rPr lang="ru-RU" b="1" dirty="0"/>
              <a:t>строений </a:t>
            </a:r>
            <a:r>
              <a:rPr lang="ru-RU" dirty="0"/>
              <a:t>есть свои </a:t>
            </a:r>
            <a:r>
              <a:rPr lang="ru-RU" b="1" dirty="0"/>
              <a:t>характеристики</a:t>
            </a:r>
            <a:r>
              <a:rPr lang="ru-RU" dirty="0"/>
              <a:t>: </a:t>
            </a:r>
            <a:r>
              <a:rPr lang="ru-RU" b="1" dirty="0"/>
              <a:t>размер</a:t>
            </a:r>
            <a:r>
              <a:rPr lang="ru-RU" dirty="0"/>
              <a:t>, количество </a:t>
            </a:r>
            <a:r>
              <a:rPr lang="ru-RU" b="1" dirty="0"/>
              <a:t>ударов</a:t>
            </a:r>
            <a:r>
              <a:rPr lang="ru-RU" dirty="0"/>
              <a:t>, после которых </a:t>
            </a:r>
            <a:r>
              <a:rPr lang="ru-RU" b="1" dirty="0"/>
              <a:t>строение </a:t>
            </a:r>
            <a:r>
              <a:rPr lang="ru-RU" dirty="0"/>
              <a:t>рухнет и т.д. </a:t>
            </a:r>
            <a:r>
              <a:rPr lang="ru-RU" b="1" dirty="0"/>
              <a:t>Строения </a:t>
            </a:r>
            <a:r>
              <a:rPr lang="ru-RU" dirty="0"/>
              <a:t>могут быть двух </a:t>
            </a:r>
            <a:r>
              <a:rPr lang="ru-RU" b="1" dirty="0"/>
              <a:t>видов</a:t>
            </a:r>
            <a:r>
              <a:rPr lang="ru-RU" dirty="0"/>
              <a:t>: </a:t>
            </a:r>
            <a:r>
              <a:rPr lang="ru-RU" b="1" dirty="0"/>
              <a:t>дома юнитов </a:t>
            </a:r>
            <a:r>
              <a:rPr lang="ru-RU" dirty="0"/>
              <a:t>и защитные </a:t>
            </a:r>
            <a:r>
              <a:rPr lang="ru-RU" b="1" dirty="0"/>
              <a:t>укрепления</a:t>
            </a:r>
            <a:r>
              <a:rPr lang="ru-RU" dirty="0"/>
              <a:t>. Каждый </a:t>
            </a:r>
            <a:r>
              <a:rPr lang="ru-RU" b="1" dirty="0"/>
              <a:t>дом </a:t>
            </a:r>
            <a:r>
              <a:rPr lang="ru-RU" dirty="0"/>
              <a:t>обеспечивает </a:t>
            </a:r>
            <a:r>
              <a:rPr lang="ru-RU" b="1" dirty="0"/>
              <a:t>жизнедеятельность </a:t>
            </a:r>
            <a:r>
              <a:rPr lang="ru-RU" dirty="0"/>
              <a:t>N </a:t>
            </a:r>
            <a:r>
              <a:rPr lang="ru-RU" b="1" dirty="0"/>
              <a:t>юнитов</a:t>
            </a:r>
            <a:r>
              <a:rPr lang="ru-RU" dirty="0"/>
              <a:t>. Если </a:t>
            </a:r>
            <a:r>
              <a:rPr lang="ru-RU" b="1" dirty="0"/>
              <a:t>вместимости домов</a:t>
            </a:r>
            <a:r>
              <a:rPr lang="ru-RU" dirty="0"/>
              <a:t> не хватает, новый </a:t>
            </a:r>
            <a:r>
              <a:rPr lang="ru-RU" b="1" dirty="0"/>
              <a:t>юнит </a:t>
            </a:r>
            <a:r>
              <a:rPr lang="ru-RU" dirty="0"/>
              <a:t>не может быть порожден. Если </a:t>
            </a:r>
            <a:r>
              <a:rPr lang="ru-RU" b="1" dirty="0"/>
              <a:t>дом </a:t>
            </a:r>
            <a:r>
              <a:rPr lang="ru-RU" dirty="0"/>
              <a:t>разрушен противоборствующей </a:t>
            </a:r>
            <a:r>
              <a:rPr lang="ru-RU" b="1" dirty="0"/>
              <a:t>стороной</a:t>
            </a:r>
            <a:r>
              <a:rPr lang="ru-RU" dirty="0"/>
              <a:t>, то </a:t>
            </a:r>
            <a:r>
              <a:rPr lang="ru-RU" b="1" dirty="0"/>
              <a:t>юниты </a:t>
            </a:r>
            <a:r>
              <a:rPr lang="ru-RU" dirty="0"/>
              <a:t>пострадавшей </a:t>
            </a:r>
            <a:r>
              <a:rPr lang="ru-RU" b="1" dirty="0"/>
              <a:t>стороны </a:t>
            </a:r>
            <a:r>
              <a:rPr lang="ru-RU" dirty="0"/>
              <a:t>начинают голодать. </a:t>
            </a:r>
          </a:p>
          <a:p>
            <a:pPr lvl="1"/>
            <a:r>
              <a:rPr lang="ru-RU" b="1" dirty="0"/>
              <a:t>Дома </a:t>
            </a:r>
            <a:r>
              <a:rPr lang="ru-RU" dirty="0"/>
              <a:t>можно строить без </a:t>
            </a:r>
            <a:r>
              <a:rPr lang="ru-RU" b="1" dirty="0"/>
              <a:t>ограничений</a:t>
            </a:r>
            <a:r>
              <a:rPr lang="ru-RU" dirty="0"/>
              <a:t>, на </a:t>
            </a:r>
            <a:r>
              <a:rPr lang="ru-RU" b="1" dirty="0"/>
              <a:t>строительство дома </a:t>
            </a:r>
            <a:r>
              <a:rPr lang="ru-RU" dirty="0"/>
              <a:t>нужно достаточно много </a:t>
            </a:r>
            <a:r>
              <a:rPr lang="ru-RU" b="1" dirty="0"/>
              <a:t>времени</a:t>
            </a:r>
            <a:r>
              <a:rPr lang="ru-RU" dirty="0"/>
              <a:t>. </a:t>
            </a:r>
            <a:r>
              <a:rPr lang="ru-RU" b="1" dirty="0"/>
              <a:t>Юнит </a:t>
            </a:r>
            <a:r>
              <a:rPr lang="ru-RU" dirty="0"/>
              <a:t>создается быстрее, </a:t>
            </a:r>
            <a:r>
              <a:rPr lang="ru-RU" b="1" dirty="0"/>
              <a:t>количество </a:t>
            </a:r>
            <a:r>
              <a:rPr lang="ru-RU" dirty="0"/>
              <a:t>ограничено </a:t>
            </a:r>
            <a:r>
              <a:rPr lang="ru-RU" b="1" dirty="0"/>
              <a:t>вместительностью строений</a:t>
            </a:r>
            <a:r>
              <a:rPr lang="ru-RU" dirty="0"/>
              <a:t>. </a:t>
            </a:r>
          </a:p>
          <a:p>
            <a:pPr lvl="1"/>
            <a:r>
              <a:rPr lang="ru-RU" b="1" dirty="0"/>
              <a:t>Игра </a:t>
            </a:r>
            <a:r>
              <a:rPr lang="ru-RU" dirty="0"/>
              <a:t>происходит на игровом </a:t>
            </a:r>
            <a:r>
              <a:rPr lang="ru-RU" b="1" dirty="0"/>
              <a:t>поле</a:t>
            </a:r>
            <a:r>
              <a:rPr lang="ru-RU" dirty="0"/>
              <a:t>. </a:t>
            </a:r>
            <a:r>
              <a:rPr lang="ru-RU" b="1" dirty="0"/>
              <a:t>Юнит </a:t>
            </a:r>
            <a:r>
              <a:rPr lang="ru-RU" dirty="0"/>
              <a:t>занимает одно </a:t>
            </a:r>
            <a:r>
              <a:rPr lang="ru-RU" b="1" dirty="0"/>
              <a:t>место</a:t>
            </a:r>
            <a:r>
              <a:rPr lang="ru-RU" dirty="0"/>
              <a:t>, </a:t>
            </a:r>
            <a:r>
              <a:rPr lang="ru-RU" b="1" dirty="0"/>
              <a:t>здание </a:t>
            </a:r>
            <a:r>
              <a:rPr lang="ru-RU" dirty="0"/>
              <a:t>– несколько. </a:t>
            </a:r>
            <a:r>
              <a:rPr lang="ru-RU" b="1" dirty="0"/>
              <a:t>Юнит </a:t>
            </a:r>
            <a:r>
              <a:rPr lang="ru-RU" dirty="0"/>
              <a:t>может перейти на соседнее </a:t>
            </a:r>
            <a:r>
              <a:rPr lang="ru-RU" b="1" dirty="0"/>
              <a:t>место</a:t>
            </a:r>
            <a:r>
              <a:rPr lang="ru-RU" dirty="0"/>
              <a:t>, если оно не занято </a:t>
            </a:r>
            <a:r>
              <a:rPr lang="ru-RU" b="1" dirty="0"/>
              <a:t>зданием </a:t>
            </a:r>
            <a:r>
              <a:rPr lang="ru-RU" dirty="0"/>
              <a:t>или другим </a:t>
            </a:r>
            <a:r>
              <a:rPr lang="ru-RU" b="1" dirty="0"/>
              <a:t>юнитом</a:t>
            </a:r>
            <a:r>
              <a:rPr lang="ru-RU" dirty="0"/>
              <a:t>. </a:t>
            </a:r>
            <a:r>
              <a:rPr lang="ru-RU" b="1" dirty="0"/>
              <a:t>Игра </a:t>
            </a:r>
            <a:r>
              <a:rPr lang="ru-RU" dirty="0"/>
              <a:t>может проходить в двух </a:t>
            </a:r>
            <a:r>
              <a:rPr lang="ru-RU" b="1" dirty="0"/>
              <a:t>режимах</a:t>
            </a:r>
            <a:r>
              <a:rPr lang="ru-RU" dirty="0"/>
              <a:t>: из некоторого начального </a:t>
            </a:r>
            <a:r>
              <a:rPr lang="ru-RU" b="1" dirty="0"/>
              <a:t>положения </a:t>
            </a:r>
            <a:r>
              <a:rPr lang="ru-RU" dirty="0"/>
              <a:t>без участия </a:t>
            </a:r>
            <a:r>
              <a:rPr lang="ru-RU" b="1" dirty="0"/>
              <a:t>человека </a:t>
            </a:r>
            <a:r>
              <a:rPr lang="ru-RU" dirty="0"/>
              <a:t>(на </a:t>
            </a:r>
            <a:r>
              <a:rPr lang="ru-RU" b="1" dirty="0"/>
              <a:t>начало </a:t>
            </a:r>
            <a:r>
              <a:rPr lang="ru-RU" dirty="0"/>
              <a:t>игры уже созданы все </a:t>
            </a:r>
            <a:r>
              <a:rPr lang="ru-RU" b="1" dirty="0"/>
              <a:t>здания </a:t>
            </a:r>
            <a:r>
              <a:rPr lang="ru-RU" dirty="0"/>
              <a:t>и </a:t>
            </a:r>
            <a:r>
              <a:rPr lang="ru-RU" b="1" dirty="0"/>
              <a:t>юниты</a:t>
            </a:r>
            <a:r>
              <a:rPr lang="ru-RU" dirty="0"/>
              <a:t>) и с </a:t>
            </a:r>
            <a:r>
              <a:rPr lang="ru-RU" b="1" dirty="0"/>
              <a:t>участием человека </a:t>
            </a:r>
            <a:r>
              <a:rPr lang="ru-RU" dirty="0"/>
              <a:t>(он управляет </a:t>
            </a:r>
            <a:r>
              <a:rPr lang="ru-RU" b="1" dirty="0"/>
              <a:t>юнитами</a:t>
            </a:r>
            <a:r>
              <a:rPr lang="ru-RU" dirty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2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кандидатов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3486" y="1825625"/>
            <a:ext cx="10515600" cy="4351338"/>
          </a:xfrm>
        </p:spPr>
        <p:txBody>
          <a:bodyPr numCol="2">
            <a:normAutofit fontScale="92500" lnSpcReduction="20000"/>
          </a:bodyPr>
          <a:lstStyle/>
          <a:p>
            <a:r>
              <a:rPr lang="ru-RU" b="1" dirty="0"/>
              <a:t>Колония == Сторона</a:t>
            </a:r>
            <a:r>
              <a:rPr lang="ru-RU" dirty="0"/>
              <a:t> - сущность</a:t>
            </a:r>
          </a:p>
          <a:p>
            <a:r>
              <a:rPr lang="ru-RU" b="1" dirty="0"/>
              <a:t>Строение == Здание</a:t>
            </a:r>
            <a:r>
              <a:rPr lang="ru-RU" dirty="0"/>
              <a:t> - сущность</a:t>
            </a:r>
          </a:p>
          <a:p>
            <a:r>
              <a:rPr lang="ru-RU" b="1" dirty="0"/>
              <a:t>Юнит </a:t>
            </a:r>
            <a:r>
              <a:rPr lang="ru-RU" dirty="0"/>
              <a:t>- сущность</a:t>
            </a:r>
            <a:endParaRPr lang="ru-RU" b="1" dirty="0"/>
          </a:p>
          <a:p>
            <a:r>
              <a:rPr lang="ru-RU" b="1" dirty="0"/>
              <a:t>Набор характеристик </a:t>
            </a:r>
            <a:r>
              <a:rPr lang="ru-RU" dirty="0"/>
              <a:t>- свойства сущности (общее) </a:t>
            </a:r>
            <a:endParaRPr lang="ru-RU" b="1" dirty="0"/>
          </a:p>
          <a:p>
            <a:r>
              <a:rPr lang="ru-RU" b="1" dirty="0"/>
              <a:t>Клетка == Место</a:t>
            </a:r>
            <a:r>
              <a:rPr lang="ru-RU" dirty="0"/>
              <a:t> - сущность</a:t>
            </a:r>
            <a:endParaRPr lang="ru-RU" b="1" dirty="0"/>
          </a:p>
          <a:p>
            <a:r>
              <a:rPr lang="ru-RU" b="1" dirty="0"/>
              <a:t>(Игровое) Поле </a:t>
            </a:r>
            <a:r>
              <a:rPr lang="ru-RU" dirty="0"/>
              <a:t>- сущность</a:t>
            </a:r>
            <a:endParaRPr lang="ru-RU" b="1" dirty="0"/>
          </a:p>
          <a:p>
            <a:r>
              <a:rPr lang="ru-RU" b="1" dirty="0"/>
              <a:t>Уровень </a:t>
            </a:r>
            <a:r>
              <a:rPr lang="ru-RU" dirty="0"/>
              <a:t>«</a:t>
            </a:r>
            <a:r>
              <a:rPr lang="ru-RU" b="1" dirty="0"/>
              <a:t>здоровья</a:t>
            </a:r>
            <a:r>
              <a:rPr lang="ru-RU" dirty="0"/>
              <a:t>» - свойство сущности (юнит)</a:t>
            </a:r>
          </a:p>
          <a:p>
            <a:r>
              <a:rPr lang="ru-RU" b="1" dirty="0"/>
              <a:t>Бой</a:t>
            </a:r>
            <a:r>
              <a:rPr lang="ru-RU" dirty="0"/>
              <a:t> - процесс</a:t>
            </a:r>
          </a:p>
          <a:p>
            <a:r>
              <a:rPr lang="ru-RU" b="1" dirty="0"/>
              <a:t>Удар</a:t>
            </a:r>
            <a:r>
              <a:rPr lang="ru-RU" dirty="0"/>
              <a:t> - процесс</a:t>
            </a:r>
          </a:p>
          <a:p>
            <a:r>
              <a:rPr lang="ru-RU" b="1" dirty="0"/>
              <a:t>Тип (юнита)</a:t>
            </a:r>
            <a:r>
              <a:rPr lang="ru-RU" dirty="0"/>
              <a:t> - связь между сущностями</a:t>
            </a:r>
          </a:p>
          <a:p>
            <a:r>
              <a:rPr lang="ru-RU" b="1" dirty="0"/>
              <a:t>Строитель</a:t>
            </a:r>
            <a:r>
              <a:rPr lang="ru-RU" dirty="0"/>
              <a:t> - сущность</a:t>
            </a:r>
            <a:endParaRPr lang="ru-RU" b="1" dirty="0"/>
          </a:p>
          <a:p>
            <a:r>
              <a:rPr lang="ru-RU" b="1" dirty="0"/>
              <a:t>Враг</a:t>
            </a:r>
            <a:r>
              <a:rPr lang="ru-RU" dirty="0"/>
              <a:t> - свойство (принадлежность колонии/стороне) сущности</a:t>
            </a:r>
            <a:endParaRPr lang="ru-RU" b="1" dirty="0"/>
          </a:p>
          <a:p>
            <a:r>
              <a:rPr lang="ru-RU" b="1" dirty="0"/>
              <a:t>Урон </a:t>
            </a:r>
            <a:r>
              <a:rPr lang="ru-RU" dirty="0"/>
              <a:t>- свойство сущности</a:t>
            </a:r>
            <a:endParaRPr lang="ru-RU" b="1" dirty="0"/>
          </a:p>
          <a:p>
            <a:r>
              <a:rPr lang="ru-RU" b="1" dirty="0"/>
              <a:t>Жизнестойкость</a:t>
            </a:r>
            <a:r>
              <a:rPr lang="ru-RU" dirty="0"/>
              <a:t> - свойство сущности</a:t>
            </a:r>
          </a:p>
          <a:p>
            <a:r>
              <a:rPr lang="ru-RU" b="1" dirty="0"/>
              <a:t>Воин</a:t>
            </a:r>
            <a:r>
              <a:rPr lang="ru-RU" dirty="0"/>
              <a:t> - сущность</a:t>
            </a:r>
            <a:endParaRPr lang="ru-RU" b="1" dirty="0"/>
          </a:p>
          <a:p>
            <a:r>
              <a:rPr lang="ru-RU" b="1" dirty="0"/>
              <a:t>Предел (изменения урона)</a:t>
            </a:r>
            <a:r>
              <a:rPr lang="ru-RU" dirty="0"/>
              <a:t> - свойство свойства сущности</a:t>
            </a:r>
            <a:endParaRPr lang="ru-RU" b="1" dirty="0"/>
          </a:p>
          <a:p>
            <a:r>
              <a:rPr lang="ru-RU" b="1" dirty="0"/>
              <a:t>Поведение</a:t>
            </a:r>
            <a:r>
              <a:rPr lang="ru-RU" dirty="0"/>
              <a:t>- свойство сущности</a:t>
            </a:r>
          </a:p>
        </p:txBody>
      </p:sp>
    </p:spTree>
    <p:extLst>
      <p:ext uri="{BB962C8B-B14F-4D97-AF65-F5344CB8AC3E}">
        <p14:creationId xmlns:p14="http://schemas.microsoft.com/office/powerpoint/2010/main" val="45699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кандидатов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3486" y="1825625"/>
            <a:ext cx="10515600" cy="4351338"/>
          </a:xfrm>
        </p:spPr>
        <p:txBody>
          <a:bodyPr numCol="2">
            <a:normAutofit fontScale="92500" lnSpcReduction="20000"/>
          </a:bodyPr>
          <a:lstStyle/>
          <a:p>
            <a:r>
              <a:rPr lang="ru-RU" b="1" dirty="0"/>
              <a:t>Размер </a:t>
            </a:r>
            <a:r>
              <a:rPr lang="ru-RU" dirty="0"/>
              <a:t>- свойство сущности</a:t>
            </a:r>
            <a:endParaRPr lang="ru-RU" b="1" dirty="0"/>
          </a:p>
          <a:p>
            <a:r>
              <a:rPr lang="ru-RU" b="1" dirty="0"/>
              <a:t>Вид (строения)</a:t>
            </a:r>
            <a:r>
              <a:rPr lang="ru-RU" dirty="0"/>
              <a:t> – связь между сущностями</a:t>
            </a:r>
            <a:endParaRPr lang="ru-RU" b="1" dirty="0"/>
          </a:p>
          <a:p>
            <a:r>
              <a:rPr lang="ru-RU" b="1" dirty="0"/>
              <a:t>Дом</a:t>
            </a:r>
            <a:r>
              <a:rPr lang="ru-RU" dirty="0"/>
              <a:t> - сущность</a:t>
            </a:r>
            <a:endParaRPr lang="ru-RU" b="1" dirty="0"/>
          </a:p>
          <a:p>
            <a:r>
              <a:rPr lang="ru-RU" b="1" dirty="0"/>
              <a:t>Укрепление</a:t>
            </a:r>
            <a:r>
              <a:rPr lang="ru-RU" dirty="0"/>
              <a:t> - сущность</a:t>
            </a:r>
          </a:p>
          <a:p>
            <a:r>
              <a:rPr lang="ru-RU" b="1" dirty="0"/>
              <a:t>Жизнедеятельность</a:t>
            </a:r>
            <a:r>
              <a:rPr lang="ru-RU" dirty="0"/>
              <a:t> - процесс</a:t>
            </a:r>
            <a:endParaRPr lang="ru-RU" b="1" dirty="0"/>
          </a:p>
          <a:p>
            <a:r>
              <a:rPr lang="ru-RU" b="1" dirty="0"/>
              <a:t>Вместимость (домов)</a:t>
            </a:r>
            <a:r>
              <a:rPr lang="ru-RU" dirty="0"/>
              <a:t> - свойство сущности (Колонии)</a:t>
            </a:r>
            <a:endParaRPr lang="ru-RU" b="1" dirty="0"/>
          </a:p>
          <a:p>
            <a:r>
              <a:rPr lang="ru-RU" b="1" dirty="0"/>
              <a:t>Ограничение </a:t>
            </a:r>
            <a:r>
              <a:rPr lang="ru-RU" dirty="0"/>
              <a:t>- процесс (его существенная деталь)</a:t>
            </a:r>
            <a:endParaRPr lang="ru-RU" b="1" dirty="0"/>
          </a:p>
          <a:p>
            <a:r>
              <a:rPr lang="ru-RU" b="1" dirty="0"/>
              <a:t>Строительство(дома) </a:t>
            </a:r>
            <a:r>
              <a:rPr lang="ru-RU" dirty="0"/>
              <a:t>- процесс</a:t>
            </a:r>
          </a:p>
          <a:p>
            <a:r>
              <a:rPr lang="ru-RU" b="1" dirty="0"/>
              <a:t>Время  </a:t>
            </a:r>
            <a:r>
              <a:rPr lang="ru-RU" dirty="0"/>
              <a:t>- процесс (его существенная деталь)</a:t>
            </a:r>
            <a:endParaRPr lang="ru-RU" b="1" dirty="0"/>
          </a:p>
          <a:p>
            <a:r>
              <a:rPr lang="ru-RU" b="1" dirty="0"/>
              <a:t>Количество (юнитов)</a:t>
            </a:r>
            <a:r>
              <a:rPr lang="ru-RU" dirty="0"/>
              <a:t> - свойство сущности (Колонии)</a:t>
            </a:r>
            <a:endParaRPr lang="ru-RU" b="1" dirty="0"/>
          </a:p>
          <a:p>
            <a:r>
              <a:rPr lang="ru-RU" b="1" dirty="0"/>
              <a:t>Игра</a:t>
            </a:r>
            <a:r>
              <a:rPr lang="ru-RU" dirty="0"/>
              <a:t> – сущность (глобальная?)</a:t>
            </a:r>
            <a:endParaRPr lang="ru-RU" b="1" dirty="0"/>
          </a:p>
          <a:p>
            <a:r>
              <a:rPr lang="ru-RU" b="1" dirty="0"/>
              <a:t>Режим</a:t>
            </a:r>
            <a:r>
              <a:rPr lang="ru-RU" dirty="0"/>
              <a:t> - свойство сущности (Игры)</a:t>
            </a:r>
            <a:endParaRPr lang="ru-RU" b="1" dirty="0"/>
          </a:p>
          <a:p>
            <a:r>
              <a:rPr lang="ru-RU" b="1" dirty="0"/>
              <a:t>Положение </a:t>
            </a:r>
            <a:r>
              <a:rPr lang="ru-RU" dirty="0"/>
              <a:t> - свойство сущности (Игры)</a:t>
            </a:r>
          </a:p>
          <a:p>
            <a:r>
              <a:rPr lang="ru-RU" b="1" dirty="0"/>
              <a:t>Человек</a:t>
            </a:r>
            <a:r>
              <a:rPr lang="ru-RU" dirty="0"/>
              <a:t> – сущность</a:t>
            </a:r>
          </a:p>
          <a:p>
            <a:r>
              <a:rPr lang="ru-RU" b="1" dirty="0"/>
              <a:t>Начало (игры) </a:t>
            </a:r>
            <a:r>
              <a:rPr lang="ru-RU" dirty="0"/>
              <a:t>- процесс </a:t>
            </a:r>
            <a:endParaRPr lang="ru-RU" b="1" dirty="0"/>
          </a:p>
          <a:p>
            <a:r>
              <a:rPr lang="ru-RU" b="1" dirty="0"/>
              <a:t>Участие (человека)</a:t>
            </a:r>
            <a:r>
              <a:rPr lang="ru-RU" dirty="0"/>
              <a:t> - процесс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3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ru-RU" dirty="0"/>
              <a:t>Игра</a:t>
            </a:r>
          </a:p>
          <a:p>
            <a:r>
              <a:rPr lang="ru-RU" dirty="0"/>
              <a:t>Колония</a:t>
            </a:r>
          </a:p>
          <a:p>
            <a:r>
              <a:rPr lang="ru-RU" dirty="0"/>
              <a:t>Игровое поле</a:t>
            </a:r>
          </a:p>
          <a:p>
            <a:r>
              <a:rPr lang="ru-RU" dirty="0"/>
              <a:t>Клетка</a:t>
            </a:r>
          </a:p>
          <a:p>
            <a:r>
              <a:rPr lang="ru-RU" dirty="0"/>
              <a:t>Юнит</a:t>
            </a:r>
          </a:p>
          <a:p>
            <a:r>
              <a:rPr lang="ru-RU" dirty="0"/>
              <a:t>Строитель</a:t>
            </a:r>
          </a:p>
          <a:p>
            <a:r>
              <a:rPr lang="ru-RU" dirty="0"/>
              <a:t>Воин</a:t>
            </a:r>
          </a:p>
          <a:p>
            <a:r>
              <a:rPr lang="ru-RU" dirty="0"/>
              <a:t>Строение</a:t>
            </a:r>
          </a:p>
          <a:p>
            <a:r>
              <a:rPr lang="ru-RU" dirty="0"/>
              <a:t>Дом</a:t>
            </a:r>
          </a:p>
          <a:p>
            <a:r>
              <a:rPr lang="ru-RU" dirty="0"/>
              <a:t>Укрепление</a:t>
            </a:r>
          </a:p>
          <a:p>
            <a:r>
              <a:rPr lang="ru-RU" dirty="0"/>
              <a:t>Человек (Игрок)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6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4749</Words>
  <Application>Microsoft Office PowerPoint</Application>
  <PresentationFormat>Широкоэкранный</PresentationFormat>
  <Paragraphs>540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Wingdings</vt:lpstr>
      <vt:lpstr>Тема Office</vt:lpstr>
      <vt:lpstr>OOA и OOD </vt:lpstr>
      <vt:lpstr>Постановка задачи</vt:lpstr>
      <vt:lpstr>Что мы ищем?</vt:lpstr>
      <vt:lpstr>Постановка задачи – ищем сущности</vt:lpstr>
      <vt:lpstr>Кандидаты в сущности</vt:lpstr>
      <vt:lpstr>Кандидаты в сущности</vt:lpstr>
      <vt:lpstr>Анализ кандидатов</vt:lpstr>
      <vt:lpstr>Анализ кандидатов</vt:lpstr>
      <vt:lpstr>Сущности</vt:lpstr>
      <vt:lpstr>Сущности и свойства/действия</vt:lpstr>
      <vt:lpstr>Диаграмма классов для сущностей</vt:lpstr>
      <vt:lpstr>Связи между сущностями</vt:lpstr>
      <vt:lpstr>Постановка задачи – ищем свойства</vt:lpstr>
      <vt:lpstr>Свойства сущностей</vt:lpstr>
      <vt:lpstr>Свойства сущностей</vt:lpstr>
      <vt:lpstr>Новые свойства сущностей</vt:lpstr>
      <vt:lpstr>Внесем изменения на диаграмму</vt:lpstr>
      <vt:lpstr>Вводим новую сущность</vt:lpstr>
      <vt:lpstr>Диаграмма классов предметной области</vt:lpstr>
      <vt:lpstr>Постановка задачи – ищем взаимодействия</vt:lpstr>
      <vt:lpstr>Ищем взаимодействия</vt:lpstr>
      <vt:lpstr>Ищем взаимодействия</vt:lpstr>
      <vt:lpstr>Процессы</vt:lpstr>
      <vt:lpstr>Простейший вариант использования – «дуэль»</vt:lpstr>
      <vt:lpstr>Проектируем реализацию </vt:lpstr>
      <vt:lpstr>Алгоритм</vt:lpstr>
      <vt:lpstr>Дополняем классы</vt:lpstr>
      <vt:lpstr>Поиск противника</vt:lpstr>
      <vt:lpstr>Дополняем классы</vt:lpstr>
      <vt:lpstr>Алгоритм</vt:lpstr>
      <vt:lpstr>Визуализация  модели</vt:lpstr>
      <vt:lpstr>Дополняем классы</vt:lpstr>
      <vt:lpstr>Дополняем классы</vt:lpstr>
      <vt:lpstr>Реализация</vt:lpstr>
      <vt:lpstr>Колония</vt:lpstr>
      <vt:lpstr>Игра</vt:lpstr>
      <vt:lpstr>Игровая  доска</vt:lpstr>
      <vt:lpstr>Клетка</vt:lpstr>
      <vt:lpstr>Игровой объект</vt:lpstr>
      <vt:lpstr>Игровой объект</vt:lpstr>
      <vt:lpstr>Юнит</vt:lpstr>
      <vt:lpstr>Юнит</vt:lpstr>
      <vt:lpstr>Воин</vt:lpstr>
      <vt:lpstr>Функции движка игры (класс Game)</vt:lpstr>
      <vt:lpstr>Функции движка игры (класс Game)</vt:lpstr>
      <vt:lpstr>Инициализируем модель (класс Game)</vt:lpstr>
      <vt:lpstr>Запускаем модель (класс Game)</vt:lpstr>
      <vt:lpstr>Визуализатор</vt:lpstr>
      <vt:lpstr>Точка входа - Program.cs</vt:lpstr>
      <vt:lpstr>Презентация PowerPoint</vt:lpstr>
      <vt:lpstr>Дальнейшее развитие модели</vt:lpstr>
      <vt:lpstr>Дальнейшее развитие модели</vt:lpstr>
      <vt:lpstr>Дальнейшее развитие модели</vt:lpstr>
      <vt:lpstr>Дальнейшее развитие модели</vt:lpstr>
      <vt:lpstr>Дальнейшее развитие модели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84</cp:revision>
  <dcterms:created xsi:type="dcterms:W3CDTF">2018-02-20T11:42:36Z</dcterms:created>
  <dcterms:modified xsi:type="dcterms:W3CDTF">2018-02-25T14:00:15Z</dcterms:modified>
</cp:coreProperties>
</file>