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8" r:id="rId3"/>
    <p:sldId id="259" r:id="rId4"/>
    <p:sldId id="257" r:id="rId5"/>
    <p:sldId id="344" r:id="rId6"/>
    <p:sldId id="345" r:id="rId7"/>
    <p:sldId id="260" r:id="rId8"/>
    <p:sldId id="267" r:id="rId9"/>
    <p:sldId id="261" r:id="rId10"/>
    <p:sldId id="361" r:id="rId11"/>
    <p:sldId id="268" r:id="rId12"/>
    <p:sldId id="262" r:id="rId13"/>
    <p:sldId id="357" r:id="rId14"/>
    <p:sldId id="358" r:id="rId15"/>
    <p:sldId id="359" r:id="rId16"/>
    <p:sldId id="265" r:id="rId17"/>
    <p:sldId id="266" r:id="rId18"/>
    <p:sldId id="360" r:id="rId19"/>
    <p:sldId id="273" r:id="rId20"/>
    <p:sldId id="274" r:id="rId21"/>
    <p:sldId id="275" r:id="rId22"/>
    <p:sldId id="346" r:id="rId23"/>
    <p:sldId id="280" r:id="rId24"/>
    <p:sldId id="347" r:id="rId25"/>
    <p:sldId id="282" r:id="rId26"/>
    <p:sldId id="348" r:id="rId27"/>
    <p:sldId id="284" r:id="rId28"/>
    <p:sldId id="349" r:id="rId29"/>
    <p:sldId id="350" r:id="rId30"/>
    <p:sldId id="288" r:id="rId31"/>
    <p:sldId id="362" r:id="rId32"/>
    <p:sldId id="356" r:id="rId33"/>
    <p:sldId id="363" r:id="rId34"/>
    <p:sldId id="364" r:id="rId35"/>
    <p:sldId id="353" r:id="rId36"/>
    <p:sldId id="354" r:id="rId37"/>
    <p:sldId id="365" r:id="rId38"/>
    <p:sldId id="289" r:id="rId39"/>
    <p:sldId id="352" r:id="rId40"/>
    <p:sldId id="290" r:id="rId41"/>
    <p:sldId id="355" r:id="rId42"/>
    <p:sldId id="291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24A95A-BD3D-477B-9A87-AA05237FB27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DA85CC-C8C1-43EF-8C45-26F822E244E0}">
      <dgm:prSet phldrT="[Текст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OOA</a:t>
          </a:r>
        </a:p>
      </dgm:t>
    </dgm:pt>
    <dgm:pt modelId="{A96BFEA5-1B83-407C-916A-A6BC61C2B6BD}" type="parTrans" cxnId="{010D9F83-0190-4968-AE54-DD39112D683F}">
      <dgm:prSet/>
      <dgm:spPr/>
      <dgm:t>
        <a:bodyPr/>
        <a:lstStyle/>
        <a:p>
          <a:endParaRPr lang="en-US"/>
        </a:p>
      </dgm:t>
    </dgm:pt>
    <dgm:pt modelId="{930CAA5F-184D-45E2-BB4F-1A0EAA24A7A0}" type="sibTrans" cxnId="{010D9F83-0190-4968-AE54-DD39112D683F}">
      <dgm:prSet/>
      <dgm:spPr/>
      <dgm:t>
        <a:bodyPr/>
        <a:lstStyle/>
        <a:p>
          <a:endParaRPr lang="en-US"/>
        </a:p>
      </dgm:t>
    </dgm:pt>
    <dgm:pt modelId="{53DF7F9D-DB43-4951-9014-618119F9F0EA}">
      <dgm:prSet phldrT="[Текст]"/>
      <dgm:spPr/>
      <dgm:t>
        <a:bodyPr/>
        <a:lstStyle/>
        <a:p>
          <a:r>
            <a:rPr lang="ru-RU" dirty="0"/>
            <a:t>ОО-Анализ</a:t>
          </a:r>
          <a:endParaRPr lang="en-US" dirty="0"/>
        </a:p>
      </dgm:t>
    </dgm:pt>
    <dgm:pt modelId="{25C540A2-2C24-4CC5-A56D-52CB54E45C76}" type="parTrans" cxnId="{9CC54051-CF60-4160-A9A6-59DF2ACFB94C}">
      <dgm:prSet/>
      <dgm:spPr/>
      <dgm:t>
        <a:bodyPr/>
        <a:lstStyle/>
        <a:p>
          <a:endParaRPr lang="en-US"/>
        </a:p>
      </dgm:t>
    </dgm:pt>
    <dgm:pt modelId="{92AF93FE-C903-4D2B-B262-CC2C08C96191}" type="sibTrans" cxnId="{9CC54051-CF60-4160-A9A6-59DF2ACFB94C}">
      <dgm:prSet/>
      <dgm:spPr/>
      <dgm:t>
        <a:bodyPr/>
        <a:lstStyle/>
        <a:p>
          <a:endParaRPr lang="en-US"/>
        </a:p>
      </dgm:t>
    </dgm:pt>
    <dgm:pt modelId="{7C274598-9F30-4954-B964-204D15166CD2}">
      <dgm:prSet phldrT="[Текст]"/>
      <dgm:spPr/>
      <dgm:t>
        <a:bodyPr/>
        <a:lstStyle/>
        <a:p>
          <a:r>
            <a:rPr lang="ru-RU" dirty="0"/>
            <a:t>Методика познания предметной области и построения ее общей, абстрактной модели в терминах объектов и классов</a:t>
          </a:r>
          <a:endParaRPr lang="en-US" dirty="0"/>
        </a:p>
      </dgm:t>
    </dgm:pt>
    <dgm:pt modelId="{A10F4D55-49B6-4B79-8FDF-79D36C6FCD05}" type="parTrans" cxnId="{C74FFAD1-861D-4F77-9051-7B961237D0E4}">
      <dgm:prSet/>
      <dgm:spPr/>
      <dgm:t>
        <a:bodyPr/>
        <a:lstStyle/>
        <a:p>
          <a:endParaRPr lang="en-US"/>
        </a:p>
      </dgm:t>
    </dgm:pt>
    <dgm:pt modelId="{E62BC12A-13C2-42EA-9426-2AABA2DDBA3F}" type="sibTrans" cxnId="{C74FFAD1-861D-4F77-9051-7B961237D0E4}">
      <dgm:prSet/>
      <dgm:spPr/>
      <dgm:t>
        <a:bodyPr/>
        <a:lstStyle/>
        <a:p>
          <a:endParaRPr lang="en-US"/>
        </a:p>
      </dgm:t>
    </dgm:pt>
    <dgm:pt modelId="{CDD907B4-8684-475E-B13E-DE2454BB43DD}">
      <dgm:prSet phldrT="[Текст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OOD</a:t>
          </a:r>
        </a:p>
      </dgm:t>
    </dgm:pt>
    <dgm:pt modelId="{6BE31C1F-DD99-442D-911B-82DF4AA06FB9}" type="parTrans" cxnId="{EE29B911-8FCD-4E57-ABE5-356FA7AC2331}">
      <dgm:prSet/>
      <dgm:spPr/>
      <dgm:t>
        <a:bodyPr/>
        <a:lstStyle/>
        <a:p>
          <a:endParaRPr lang="en-US"/>
        </a:p>
      </dgm:t>
    </dgm:pt>
    <dgm:pt modelId="{642EB0DE-CE53-4DBC-BBA2-2FCB9DDC17DC}" type="sibTrans" cxnId="{EE29B911-8FCD-4E57-ABE5-356FA7AC2331}">
      <dgm:prSet/>
      <dgm:spPr/>
      <dgm:t>
        <a:bodyPr/>
        <a:lstStyle/>
        <a:p>
          <a:endParaRPr lang="en-US"/>
        </a:p>
      </dgm:t>
    </dgm:pt>
    <dgm:pt modelId="{A3F53BC3-6274-4B44-8EBB-39933214E832}">
      <dgm:prSet phldrT="[Текст]"/>
      <dgm:spPr/>
      <dgm:t>
        <a:bodyPr/>
        <a:lstStyle/>
        <a:p>
          <a:r>
            <a:rPr lang="ru-RU" dirty="0"/>
            <a:t>ОО-Проектирование</a:t>
          </a:r>
          <a:endParaRPr lang="en-US" dirty="0"/>
        </a:p>
      </dgm:t>
    </dgm:pt>
    <dgm:pt modelId="{E485AA78-F1E8-43FD-9BFD-B6A9D40B5A51}" type="parTrans" cxnId="{B1B5DA4C-4994-4782-A77D-D6BF9970CA8B}">
      <dgm:prSet/>
      <dgm:spPr/>
      <dgm:t>
        <a:bodyPr/>
        <a:lstStyle/>
        <a:p>
          <a:endParaRPr lang="en-US"/>
        </a:p>
      </dgm:t>
    </dgm:pt>
    <dgm:pt modelId="{B88E413C-8EFD-4E63-B211-C97F7CD04F7C}" type="sibTrans" cxnId="{B1B5DA4C-4994-4782-A77D-D6BF9970CA8B}">
      <dgm:prSet/>
      <dgm:spPr/>
      <dgm:t>
        <a:bodyPr/>
        <a:lstStyle/>
        <a:p>
          <a:endParaRPr lang="en-US"/>
        </a:p>
      </dgm:t>
    </dgm:pt>
    <dgm:pt modelId="{CAA5ABD3-6F33-47B8-9E4B-3489093D0548}">
      <dgm:prSet phldrT="[Текст]"/>
      <dgm:spPr/>
      <dgm:t>
        <a:bodyPr/>
        <a:lstStyle/>
        <a:p>
          <a:r>
            <a:rPr lang="ru-RU" dirty="0"/>
            <a:t>Методика выделения из общей модели предметной области существенных элементов и способов взаимодействия между ними, эффективно реализуемых на практике и решающих конкретную прикладную задачу</a:t>
          </a:r>
          <a:endParaRPr lang="en-US" dirty="0"/>
        </a:p>
      </dgm:t>
    </dgm:pt>
    <dgm:pt modelId="{7D18059B-B7AC-448F-89A0-459BFFAFCC3A}" type="parTrans" cxnId="{6FA00813-B4C5-44FD-BAF4-2F13016990BD}">
      <dgm:prSet/>
      <dgm:spPr/>
      <dgm:t>
        <a:bodyPr/>
        <a:lstStyle/>
        <a:p>
          <a:endParaRPr lang="en-US"/>
        </a:p>
      </dgm:t>
    </dgm:pt>
    <dgm:pt modelId="{98559AE4-B65D-4783-83F0-116C868F0130}" type="sibTrans" cxnId="{6FA00813-B4C5-44FD-BAF4-2F13016990BD}">
      <dgm:prSet/>
      <dgm:spPr/>
      <dgm:t>
        <a:bodyPr/>
        <a:lstStyle/>
        <a:p>
          <a:endParaRPr lang="en-US"/>
        </a:p>
      </dgm:t>
    </dgm:pt>
    <dgm:pt modelId="{712EA1EA-C5CE-4CC5-BB9F-FE32B5A39161}">
      <dgm:prSet phldrT="[Текст]"/>
      <dgm:spPr/>
      <dgm:t>
        <a:bodyPr/>
        <a:lstStyle/>
        <a:p>
          <a:r>
            <a:rPr lang="en-US" dirty="0"/>
            <a:t>OOP</a:t>
          </a:r>
        </a:p>
      </dgm:t>
    </dgm:pt>
    <dgm:pt modelId="{021E70A6-805A-42ED-9BD8-166072F312F2}" type="parTrans" cxnId="{6296872D-5D8B-48A7-A8D7-E63BA6471F3B}">
      <dgm:prSet/>
      <dgm:spPr/>
      <dgm:t>
        <a:bodyPr/>
        <a:lstStyle/>
        <a:p>
          <a:endParaRPr lang="en-US"/>
        </a:p>
      </dgm:t>
    </dgm:pt>
    <dgm:pt modelId="{795AC885-D37A-405E-BF44-A8B4BF8CC755}" type="sibTrans" cxnId="{6296872D-5D8B-48A7-A8D7-E63BA6471F3B}">
      <dgm:prSet/>
      <dgm:spPr/>
      <dgm:t>
        <a:bodyPr/>
        <a:lstStyle/>
        <a:p>
          <a:endParaRPr lang="en-US"/>
        </a:p>
      </dgm:t>
    </dgm:pt>
    <dgm:pt modelId="{F0FF2C1E-6019-4AB3-B9A8-215974E2ED14}">
      <dgm:prSet phldrT="[Текст]"/>
      <dgm:spPr/>
      <dgm:t>
        <a:bodyPr/>
        <a:lstStyle/>
        <a:p>
          <a:r>
            <a:rPr lang="ru-RU" dirty="0"/>
            <a:t>ОО-Программирование</a:t>
          </a:r>
          <a:endParaRPr lang="en-US" dirty="0"/>
        </a:p>
      </dgm:t>
    </dgm:pt>
    <dgm:pt modelId="{F3CE04ED-B678-4A5B-A208-30EBCD44BBA3}" type="parTrans" cxnId="{29218068-E020-46A0-8E52-4CF8018AC439}">
      <dgm:prSet/>
      <dgm:spPr/>
      <dgm:t>
        <a:bodyPr/>
        <a:lstStyle/>
        <a:p>
          <a:endParaRPr lang="en-US"/>
        </a:p>
      </dgm:t>
    </dgm:pt>
    <dgm:pt modelId="{181C0792-C90B-456C-95B0-B1715411DE59}" type="sibTrans" cxnId="{29218068-E020-46A0-8E52-4CF8018AC439}">
      <dgm:prSet/>
      <dgm:spPr/>
      <dgm:t>
        <a:bodyPr/>
        <a:lstStyle/>
        <a:p>
          <a:endParaRPr lang="en-US"/>
        </a:p>
      </dgm:t>
    </dgm:pt>
    <dgm:pt modelId="{DFBED665-2127-4B4A-8A1E-EA8DE03B42A1}">
      <dgm:prSet phldrT="[Текст]"/>
      <dgm:spPr/>
      <dgm:t>
        <a:bodyPr/>
        <a:lstStyle/>
        <a:p>
          <a:r>
            <a:rPr lang="ru-RU" dirty="0"/>
            <a:t>Метод реализации спроектированной модели предметной области в виде рабочего ПО.</a:t>
          </a:r>
          <a:endParaRPr lang="en-US" dirty="0"/>
        </a:p>
      </dgm:t>
    </dgm:pt>
    <dgm:pt modelId="{49066BDF-365B-4559-9FC9-4DD7B3E39433}" type="parTrans" cxnId="{F8FBEAB5-0516-4AEA-831B-80B0D1E96C93}">
      <dgm:prSet/>
      <dgm:spPr/>
      <dgm:t>
        <a:bodyPr/>
        <a:lstStyle/>
        <a:p>
          <a:endParaRPr lang="en-US"/>
        </a:p>
      </dgm:t>
    </dgm:pt>
    <dgm:pt modelId="{075A326A-3ACA-4DDB-B7FB-784585847C8A}" type="sibTrans" cxnId="{F8FBEAB5-0516-4AEA-831B-80B0D1E96C93}">
      <dgm:prSet/>
      <dgm:spPr/>
      <dgm:t>
        <a:bodyPr/>
        <a:lstStyle/>
        <a:p>
          <a:endParaRPr lang="en-US"/>
        </a:p>
      </dgm:t>
    </dgm:pt>
    <dgm:pt modelId="{401475BF-B5B9-48BA-9764-A1BD19572FF7}">
      <dgm:prSet phldrT="[Текст]"/>
      <dgm:spPr/>
      <dgm:t>
        <a:bodyPr/>
        <a:lstStyle/>
        <a:p>
          <a:endParaRPr lang="en-US" dirty="0"/>
        </a:p>
      </dgm:t>
    </dgm:pt>
    <dgm:pt modelId="{A91083E1-538C-434C-B358-4C0ECC6E06A7}" type="parTrans" cxnId="{2339CA49-7A51-4797-A3FB-A4A5D5B95AF7}">
      <dgm:prSet/>
      <dgm:spPr/>
      <dgm:t>
        <a:bodyPr/>
        <a:lstStyle/>
        <a:p>
          <a:endParaRPr lang="en-US"/>
        </a:p>
      </dgm:t>
    </dgm:pt>
    <dgm:pt modelId="{BB819AE2-0A2F-46F5-8A6D-5E5BCE904111}" type="sibTrans" cxnId="{2339CA49-7A51-4797-A3FB-A4A5D5B95AF7}">
      <dgm:prSet/>
      <dgm:spPr/>
      <dgm:t>
        <a:bodyPr/>
        <a:lstStyle/>
        <a:p>
          <a:endParaRPr lang="en-US"/>
        </a:p>
      </dgm:t>
    </dgm:pt>
    <dgm:pt modelId="{121F8553-38CA-49C4-A657-A177D63CCF51}">
      <dgm:prSet phldrT="[Текст]"/>
      <dgm:spPr/>
      <dgm:t>
        <a:bodyPr/>
        <a:lstStyle/>
        <a:p>
          <a:r>
            <a:rPr lang="ru-RU" dirty="0"/>
            <a:t>Основной инструмент – моделирование логической и физической структуры системы как в статике, так и в динамике</a:t>
          </a:r>
          <a:endParaRPr lang="en-US" dirty="0"/>
        </a:p>
      </dgm:t>
    </dgm:pt>
    <dgm:pt modelId="{52E877EF-B97F-4DF2-8F06-1020327183A3}" type="parTrans" cxnId="{829F8B3D-6CCF-4A1C-A99B-35E20EC6BD10}">
      <dgm:prSet/>
      <dgm:spPr/>
      <dgm:t>
        <a:bodyPr/>
        <a:lstStyle/>
        <a:p>
          <a:endParaRPr lang="en-US"/>
        </a:p>
      </dgm:t>
    </dgm:pt>
    <dgm:pt modelId="{2421EEC3-4D9F-49E5-ADF6-0902348397C1}" type="sibTrans" cxnId="{829F8B3D-6CCF-4A1C-A99B-35E20EC6BD10}">
      <dgm:prSet/>
      <dgm:spPr/>
      <dgm:t>
        <a:bodyPr/>
        <a:lstStyle/>
        <a:p>
          <a:endParaRPr lang="en-US"/>
        </a:p>
      </dgm:t>
    </dgm:pt>
    <dgm:pt modelId="{741BD4BE-63AC-4A58-A6CE-F3C01422B129}" type="pres">
      <dgm:prSet presAssocID="{7F24A95A-BD3D-477B-9A87-AA05237FB27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47AC5B-8DB2-4F98-B9E9-AEEC12DC69BC}" type="pres">
      <dgm:prSet presAssocID="{33DA85CC-C8C1-43EF-8C45-26F822E244E0}" presName="composite" presStyleCnt="0"/>
      <dgm:spPr/>
    </dgm:pt>
    <dgm:pt modelId="{EE427024-6269-43A0-B8BA-5C25787CFDEC}" type="pres">
      <dgm:prSet presAssocID="{33DA85CC-C8C1-43EF-8C45-26F822E244E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6D050-44FE-4156-8B2D-A23AE444185A}" type="pres">
      <dgm:prSet presAssocID="{33DA85CC-C8C1-43EF-8C45-26F822E244E0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6BD2C7-781A-4FBD-9155-F444442ECC6A}" type="pres">
      <dgm:prSet presAssocID="{930CAA5F-184D-45E2-BB4F-1A0EAA24A7A0}" presName="sp" presStyleCnt="0"/>
      <dgm:spPr/>
    </dgm:pt>
    <dgm:pt modelId="{3435D594-344F-400A-A508-AA96F17BE9B3}" type="pres">
      <dgm:prSet presAssocID="{CDD907B4-8684-475E-B13E-DE2454BB43DD}" presName="composite" presStyleCnt="0"/>
      <dgm:spPr/>
    </dgm:pt>
    <dgm:pt modelId="{D7ACB144-B80F-49DD-B08D-B48AFD88AEE8}" type="pres">
      <dgm:prSet presAssocID="{CDD907B4-8684-475E-B13E-DE2454BB43DD}" presName="parentText" presStyleLbl="alignNode1" presStyleIdx="1" presStyleCnt="3" custScaleY="177680" custLinFactNeighborY="-91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8CE3A-588A-4815-A7AA-11D55B322E45}" type="pres">
      <dgm:prSet presAssocID="{CDD907B4-8684-475E-B13E-DE2454BB43DD}" presName="descendantText" presStyleLbl="alignAcc1" presStyleIdx="1" presStyleCnt="3" custScaleY="218008" custLinFactNeighborY="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E8C553-C2CF-43CC-9C5C-34DF05E2C507}" type="pres">
      <dgm:prSet presAssocID="{642EB0DE-CE53-4DBC-BBA2-2FCB9DDC17DC}" presName="sp" presStyleCnt="0"/>
      <dgm:spPr/>
    </dgm:pt>
    <dgm:pt modelId="{3A55C42B-0890-4612-8B3F-8CC4BF58E34E}" type="pres">
      <dgm:prSet presAssocID="{712EA1EA-C5CE-4CC5-BB9F-FE32B5A39161}" presName="composite" presStyleCnt="0"/>
      <dgm:spPr/>
    </dgm:pt>
    <dgm:pt modelId="{3BCDCF85-29D4-43C2-8A55-AD7D6E53B9EA}" type="pres">
      <dgm:prSet presAssocID="{712EA1EA-C5CE-4CC5-BB9F-FE32B5A39161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1477AD-823F-4116-8943-EFCFD9D85C09}" type="pres">
      <dgm:prSet presAssocID="{712EA1EA-C5CE-4CC5-BB9F-FE32B5A39161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C54051-CF60-4160-A9A6-59DF2ACFB94C}" srcId="{33DA85CC-C8C1-43EF-8C45-26F822E244E0}" destId="{53DF7F9D-DB43-4951-9014-618119F9F0EA}" srcOrd="0" destOrd="0" parTransId="{25C540A2-2C24-4CC5-A56D-52CB54E45C76}" sibTransId="{92AF93FE-C903-4D2B-B262-CC2C08C96191}"/>
    <dgm:cxn modelId="{6EDFD263-E686-4361-89A6-E3443260665D}" type="presOf" srcId="{121F8553-38CA-49C4-A657-A177D63CCF51}" destId="{E938CE3A-588A-4815-A7AA-11D55B322E45}" srcOrd="0" destOrd="2" presId="urn:microsoft.com/office/officeart/2005/8/layout/chevron2"/>
    <dgm:cxn modelId="{903F9E77-87FB-4037-B49D-F66ADC54633B}" type="presOf" srcId="{53DF7F9D-DB43-4951-9014-618119F9F0EA}" destId="{0E16D050-44FE-4156-8B2D-A23AE444185A}" srcOrd="0" destOrd="0" presId="urn:microsoft.com/office/officeart/2005/8/layout/chevron2"/>
    <dgm:cxn modelId="{50BD99BC-3036-4BFE-9CD7-B34BC77B49E7}" type="presOf" srcId="{A3F53BC3-6274-4B44-8EBB-39933214E832}" destId="{E938CE3A-588A-4815-A7AA-11D55B322E45}" srcOrd="0" destOrd="0" presId="urn:microsoft.com/office/officeart/2005/8/layout/chevron2"/>
    <dgm:cxn modelId="{2AAB8219-2E2F-4D13-B0FC-1C8FBA5C98AA}" type="presOf" srcId="{DFBED665-2127-4B4A-8A1E-EA8DE03B42A1}" destId="{E01477AD-823F-4116-8943-EFCFD9D85C09}" srcOrd="0" destOrd="1" presId="urn:microsoft.com/office/officeart/2005/8/layout/chevron2"/>
    <dgm:cxn modelId="{C74FFAD1-861D-4F77-9051-7B961237D0E4}" srcId="{33DA85CC-C8C1-43EF-8C45-26F822E244E0}" destId="{7C274598-9F30-4954-B964-204D15166CD2}" srcOrd="1" destOrd="0" parTransId="{A10F4D55-49B6-4B79-8FDF-79D36C6FCD05}" sibTransId="{E62BC12A-13C2-42EA-9426-2AABA2DDBA3F}"/>
    <dgm:cxn modelId="{6B7E7B06-73F5-4432-A17D-2FED229689C8}" type="presOf" srcId="{712EA1EA-C5CE-4CC5-BB9F-FE32B5A39161}" destId="{3BCDCF85-29D4-43C2-8A55-AD7D6E53B9EA}" srcOrd="0" destOrd="0" presId="urn:microsoft.com/office/officeart/2005/8/layout/chevron2"/>
    <dgm:cxn modelId="{F8FBEAB5-0516-4AEA-831B-80B0D1E96C93}" srcId="{712EA1EA-C5CE-4CC5-BB9F-FE32B5A39161}" destId="{DFBED665-2127-4B4A-8A1E-EA8DE03B42A1}" srcOrd="1" destOrd="0" parTransId="{49066BDF-365B-4559-9FC9-4DD7B3E39433}" sibTransId="{075A326A-3ACA-4DDB-B7FB-784585847C8A}"/>
    <dgm:cxn modelId="{6296872D-5D8B-48A7-A8D7-E63BA6471F3B}" srcId="{7F24A95A-BD3D-477B-9A87-AA05237FB27E}" destId="{712EA1EA-C5CE-4CC5-BB9F-FE32B5A39161}" srcOrd="2" destOrd="0" parTransId="{021E70A6-805A-42ED-9BD8-166072F312F2}" sibTransId="{795AC885-D37A-405E-BF44-A8B4BF8CC755}"/>
    <dgm:cxn modelId="{D41D9D24-394D-4A15-AAB6-E4F1CD8A7335}" type="presOf" srcId="{401475BF-B5B9-48BA-9764-A1BD19572FF7}" destId="{E938CE3A-588A-4815-A7AA-11D55B322E45}" srcOrd="0" destOrd="3" presId="urn:microsoft.com/office/officeart/2005/8/layout/chevron2"/>
    <dgm:cxn modelId="{EA352B7A-BBB8-4D4E-836F-9C8FB51A931C}" type="presOf" srcId="{CDD907B4-8684-475E-B13E-DE2454BB43DD}" destId="{D7ACB144-B80F-49DD-B08D-B48AFD88AEE8}" srcOrd="0" destOrd="0" presId="urn:microsoft.com/office/officeart/2005/8/layout/chevron2"/>
    <dgm:cxn modelId="{829F8B3D-6CCF-4A1C-A99B-35E20EC6BD10}" srcId="{CDD907B4-8684-475E-B13E-DE2454BB43DD}" destId="{121F8553-38CA-49C4-A657-A177D63CCF51}" srcOrd="2" destOrd="0" parTransId="{52E877EF-B97F-4DF2-8F06-1020327183A3}" sibTransId="{2421EEC3-4D9F-49E5-ADF6-0902348397C1}"/>
    <dgm:cxn modelId="{B1B5DA4C-4994-4782-A77D-D6BF9970CA8B}" srcId="{CDD907B4-8684-475E-B13E-DE2454BB43DD}" destId="{A3F53BC3-6274-4B44-8EBB-39933214E832}" srcOrd="0" destOrd="0" parTransId="{E485AA78-F1E8-43FD-9BFD-B6A9D40B5A51}" sibTransId="{B88E413C-8EFD-4E63-B211-C97F7CD04F7C}"/>
    <dgm:cxn modelId="{010D9F83-0190-4968-AE54-DD39112D683F}" srcId="{7F24A95A-BD3D-477B-9A87-AA05237FB27E}" destId="{33DA85CC-C8C1-43EF-8C45-26F822E244E0}" srcOrd="0" destOrd="0" parTransId="{A96BFEA5-1B83-407C-916A-A6BC61C2B6BD}" sibTransId="{930CAA5F-184D-45E2-BB4F-1A0EAA24A7A0}"/>
    <dgm:cxn modelId="{53EB9FD8-622B-43D4-B369-376FB807A720}" type="presOf" srcId="{CAA5ABD3-6F33-47B8-9E4B-3489093D0548}" destId="{E938CE3A-588A-4815-A7AA-11D55B322E45}" srcOrd="0" destOrd="1" presId="urn:microsoft.com/office/officeart/2005/8/layout/chevron2"/>
    <dgm:cxn modelId="{29218068-E020-46A0-8E52-4CF8018AC439}" srcId="{712EA1EA-C5CE-4CC5-BB9F-FE32B5A39161}" destId="{F0FF2C1E-6019-4AB3-B9A8-215974E2ED14}" srcOrd="0" destOrd="0" parTransId="{F3CE04ED-B678-4A5B-A208-30EBCD44BBA3}" sibTransId="{181C0792-C90B-456C-95B0-B1715411DE59}"/>
    <dgm:cxn modelId="{9B733179-1A28-4F18-AB02-B90E2E821746}" type="presOf" srcId="{7F24A95A-BD3D-477B-9A87-AA05237FB27E}" destId="{741BD4BE-63AC-4A58-A6CE-F3C01422B129}" srcOrd="0" destOrd="0" presId="urn:microsoft.com/office/officeart/2005/8/layout/chevron2"/>
    <dgm:cxn modelId="{6FA00813-B4C5-44FD-BAF4-2F13016990BD}" srcId="{CDD907B4-8684-475E-B13E-DE2454BB43DD}" destId="{CAA5ABD3-6F33-47B8-9E4B-3489093D0548}" srcOrd="1" destOrd="0" parTransId="{7D18059B-B7AC-448F-89A0-459BFFAFCC3A}" sibTransId="{98559AE4-B65D-4783-83F0-116C868F0130}"/>
    <dgm:cxn modelId="{2339CA49-7A51-4797-A3FB-A4A5D5B95AF7}" srcId="{CDD907B4-8684-475E-B13E-DE2454BB43DD}" destId="{401475BF-B5B9-48BA-9764-A1BD19572FF7}" srcOrd="3" destOrd="0" parTransId="{A91083E1-538C-434C-B358-4C0ECC6E06A7}" sibTransId="{BB819AE2-0A2F-46F5-8A6D-5E5BCE904111}"/>
    <dgm:cxn modelId="{C4EEF805-8D5E-4006-876C-5E1722C4836E}" type="presOf" srcId="{F0FF2C1E-6019-4AB3-B9A8-215974E2ED14}" destId="{E01477AD-823F-4116-8943-EFCFD9D85C09}" srcOrd="0" destOrd="0" presId="urn:microsoft.com/office/officeart/2005/8/layout/chevron2"/>
    <dgm:cxn modelId="{CC325C35-1DB1-4CF4-BAB9-9233B30B5ED6}" type="presOf" srcId="{33DA85CC-C8C1-43EF-8C45-26F822E244E0}" destId="{EE427024-6269-43A0-B8BA-5C25787CFDEC}" srcOrd="0" destOrd="0" presId="urn:microsoft.com/office/officeart/2005/8/layout/chevron2"/>
    <dgm:cxn modelId="{9A8280DB-BC50-490E-9EBB-0AF6EAF18F62}" type="presOf" srcId="{7C274598-9F30-4954-B964-204D15166CD2}" destId="{0E16D050-44FE-4156-8B2D-A23AE444185A}" srcOrd="0" destOrd="1" presId="urn:microsoft.com/office/officeart/2005/8/layout/chevron2"/>
    <dgm:cxn modelId="{EE29B911-8FCD-4E57-ABE5-356FA7AC2331}" srcId="{7F24A95A-BD3D-477B-9A87-AA05237FB27E}" destId="{CDD907B4-8684-475E-B13E-DE2454BB43DD}" srcOrd="1" destOrd="0" parTransId="{6BE31C1F-DD99-442D-911B-82DF4AA06FB9}" sibTransId="{642EB0DE-CE53-4DBC-BBA2-2FCB9DDC17DC}"/>
    <dgm:cxn modelId="{4478B3D9-92FF-4159-A7C4-5D068464E128}" type="presParOf" srcId="{741BD4BE-63AC-4A58-A6CE-F3C01422B129}" destId="{EE47AC5B-8DB2-4F98-B9E9-AEEC12DC69BC}" srcOrd="0" destOrd="0" presId="urn:microsoft.com/office/officeart/2005/8/layout/chevron2"/>
    <dgm:cxn modelId="{214A8FD5-8FF6-4F08-AB4D-EE18B2BA38C9}" type="presParOf" srcId="{EE47AC5B-8DB2-4F98-B9E9-AEEC12DC69BC}" destId="{EE427024-6269-43A0-B8BA-5C25787CFDEC}" srcOrd="0" destOrd="0" presId="urn:microsoft.com/office/officeart/2005/8/layout/chevron2"/>
    <dgm:cxn modelId="{C880E2A9-1499-4BCD-87DE-52B03426829E}" type="presParOf" srcId="{EE47AC5B-8DB2-4F98-B9E9-AEEC12DC69BC}" destId="{0E16D050-44FE-4156-8B2D-A23AE444185A}" srcOrd="1" destOrd="0" presId="urn:microsoft.com/office/officeart/2005/8/layout/chevron2"/>
    <dgm:cxn modelId="{F2455AEE-2B87-43F7-B280-1C431197BA49}" type="presParOf" srcId="{741BD4BE-63AC-4A58-A6CE-F3C01422B129}" destId="{306BD2C7-781A-4FBD-9155-F444442ECC6A}" srcOrd="1" destOrd="0" presId="urn:microsoft.com/office/officeart/2005/8/layout/chevron2"/>
    <dgm:cxn modelId="{758AA42B-DA0B-47CF-BED3-E58E7DA66077}" type="presParOf" srcId="{741BD4BE-63AC-4A58-A6CE-F3C01422B129}" destId="{3435D594-344F-400A-A508-AA96F17BE9B3}" srcOrd="2" destOrd="0" presId="urn:microsoft.com/office/officeart/2005/8/layout/chevron2"/>
    <dgm:cxn modelId="{2D4A2F2C-24EB-4851-A48E-274391B96EBE}" type="presParOf" srcId="{3435D594-344F-400A-A508-AA96F17BE9B3}" destId="{D7ACB144-B80F-49DD-B08D-B48AFD88AEE8}" srcOrd="0" destOrd="0" presId="urn:microsoft.com/office/officeart/2005/8/layout/chevron2"/>
    <dgm:cxn modelId="{FFEA146F-A0B7-48F0-B93C-6F2BD7326DBA}" type="presParOf" srcId="{3435D594-344F-400A-A508-AA96F17BE9B3}" destId="{E938CE3A-588A-4815-A7AA-11D55B322E45}" srcOrd="1" destOrd="0" presId="urn:microsoft.com/office/officeart/2005/8/layout/chevron2"/>
    <dgm:cxn modelId="{4AC524ED-0DA4-462B-AB8A-C9FD4CD4AC1B}" type="presParOf" srcId="{741BD4BE-63AC-4A58-A6CE-F3C01422B129}" destId="{09E8C553-C2CF-43CC-9C5C-34DF05E2C507}" srcOrd="3" destOrd="0" presId="urn:microsoft.com/office/officeart/2005/8/layout/chevron2"/>
    <dgm:cxn modelId="{48BE24B8-DCA7-40C9-A1C4-096D307E9D89}" type="presParOf" srcId="{741BD4BE-63AC-4A58-A6CE-F3C01422B129}" destId="{3A55C42B-0890-4612-8B3F-8CC4BF58E34E}" srcOrd="4" destOrd="0" presId="urn:microsoft.com/office/officeart/2005/8/layout/chevron2"/>
    <dgm:cxn modelId="{91AA3403-BB5B-41C8-8E5D-2D248FD2A7ED}" type="presParOf" srcId="{3A55C42B-0890-4612-8B3F-8CC4BF58E34E}" destId="{3BCDCF85-29D4-43C2-8A55-AD7D6E53B9EA}" srcOrd="0" destOrd="0" presId="urn:microsoft.com/office/officeart/2005/8/layout/chevron2"/>
    <dgm:cxn modelId="{1C661203-E2F6-49B0-88D6-C094CE26681B}" type="presParOf" srcId="{3A55C42B-0890-4612-8B3F-8CC4BF58E34E}" destId="{E01477AD-823F-4116-8943-EFCFD9D85C0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427024-6269-43A0-B8BA-5C25787CFDEC}">
      <dsp:nvSpPr>
        <dsp:cNvPr id="0" name=""/>
        <dsp:cNvSpPr/>
      </dsp:nvSpPr>
      <dsp:spPr>
        <a:xfrm rot="5400000">
          <a:off x="-188253" y="189304"/>
          <a:ext cx="1255021" cy="878514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OOA</a:t>
          </a:r>
        </a:p>
      </dsp:txBody>
      <dsp:txXfrm rot="-5400000">
        <a:off x="1" y="440307"/>
        <a:ext cx="878514" cy="376507"/>
      </dsp:txXfrm>
    </dsp:sp>
    <dsp:sp modelId="{0E16D050-44FE-4156-8B2D-A23AE444185A}">
      <dsp:nvSpPr>
        <dsp:cNvPr id="0" name=""/>
        <dsp:cNvSpPr/>
      </dsp:nvSpPr>
      <dsp:spPr>
        <a:xfrm rot="5400000">
          <a:off x="3840317" y="-2960751"/>
          <a:ext cx="815763" cy="67393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/>
            <a:t>ОО-Анализ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/>
            <a:t>Методика познания предметной области и построения ее общей, абстрактной модели в терминах объектов и классов</a:t>
          </a:r>
          <a:endParaRPr lang="en-US" sz="1300" kern="1200" dirty="0"/>
        </a:p>
      </dsp:txBody>
      <dsp:txXfrm rot="-5400000">
        <a:off x="878515" y="40873"/>
        <a:ext cx="6699546" cy="736119"/>
      </dsp:txXfrm>
    </dsp:sp>
    <dsp:sp modelId="{D7ACB144-B80F-49DD-B08D-B48AFD88AEE8}">
      <dsp:nvSpPr>
        <dsp:cNvPr id="0" name=""/>
        <dsp:cNvSpPr/>
      </dsp:nvSpPr>
      <dsp:spPr>
        <a:xfrm rot="5400000">
          <a:off x="-675703" y="1768847"/>
          <a:ext cx="2229921" cy="878514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OOD</a:t>
          </a:r>
        </a:p>
      </dsp:txBody>
      <dsp:txXfrm rot="-5400000">
        <a:off x="0" y="1532401"/>
        <a:ext cx="878514" cy="1351407"/>
      </dsp:txXfrm>
    </dsp:sp>
    <dsp:sp modelId="{E938CE3A-588A-4815-A7AA-11D55B322E45}">
      <dsp:nvSpPr>
        <dsp:cNvPr id="0" name=""/>
        <dsp:cNvSpPr/>
      </dsp:nvSpPr>
      <dsp:spPr>
        <a:xfrm rot="5400000">
          <a:off x="3358983" y="-1369112"/>
          <a:ext cx="1778430" cy="67393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/>
            <a:t>ОО-Проектирование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/>
            <a:t>Методика выделения из общей модели предметной области существенных элементов и способов взаимодействия между ними, эффективно реализуемых на практике и решающих конкретную прикладную задачу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/>
            <a:t>Основной инструмент – моделирование логической и физической структуры системы как в статике, так и в динамике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</dsp:txBody>
      <dsp:txXfrm rot="-5400000">
        <a:off x="878514" y="1198173"/>
        <a:ext cx="6652552" cy="1604798"/>
      </dsp:txXfrm>
    </dsp:sp>
    <dsp:sp modelId="{3BCDCF85-29D4-43C2-8A55-AD7D6E53B9EA}">
      <dsp:nvSpPr>
        <dsp:cNvPr id="0" name=""/>
        <dsp:cNvSpPr/>
      </dsp:nvSpPr>
      <dsp:spPr>
        <a:xfrm rot="5400000">
          <a:off x="-188253" y="3371357"/>
          <a:ext cx="1255021" cy="8785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OOP</a:t>
          </a:r>
        </a:p>
      </dsp:txBody>
      <dsp:txXfrm rot="-5400000">
        <a:off x="1" y="3622360"/>
        <a:ext cx="878514" cy="376507"/>
      </dsp:txXfrm>
    </dsp:sp>
    <dsp:sp modelId="{E01477AD-823F-4116-8943-EFCFD9D85C09}">
      <dsp:nvSpPr>
        <dsp:cNvPr id="0" name=""/>
        <dsp:cNvSpPr/>
      </dsp:nvSpPr>
      <dsp:spPr>
        <a:xfrm rot="5400000">
          <a:off x="3840317" y="221302"/>
          <a:ext cx="815763" cy="67393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/>
            <a:t>ОО-Программирование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/>
            <a:t>Метод реализации спроектированной модели предметной области в виде рабочего ПО.</a:t>
          </a:r>
          <a:endParaRPr lang="en-US" sz="1300" kern="1200" dirty="0"/>
        </a:p>
      </dsp:txBody>
      <dsp:txXfrm rot="-5400000">
        <a:off x="878515" y="3222926"/>
        <a:ext cx="6699546" cy="736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C0CDB-5DE5-45F3-B3CC-EFEEA0C54124}" type="datetimeFigureOut">
              <a:rPr lang="ru-RU" smtClean="0"/>
              <a:t>05.09.2017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EA1BB-1C70-45A6-AD76-942CD85EA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440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4859-A4A7-4608-A4B1-EEBA573CF880}" type="datetimeFigureOut">
              <a:rPr lang="ru-RU" smtClean="0"/>
              <a:t>05.09.2017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E57E-B01A-487E-9CFE-99FA1ADF9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05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4859-A4A7-4608-A4B1-EEBA573CF880}" type="datetimeFigureOut">
              <a:rPr lang="ru-RU" smtClean="0"/>
              <a:t>05.09.2017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E57E-B01A-487E-9CFE-99FA1ADF9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08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4859-A4A7-4608-A4B1-EEBA573CF880}" type="datetimeFigureOut">
              <a:rPr lang="ru-RU" smtClean="0"/>
              <a:t>05.09.2017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E57E-B01A-487E-9CFE-99FA1ADF9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85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4859-A4A7-4608-A4B1-EEBA573CF880}" type="datetimeFigureOut">
              <a:rPr lang="ru-RU" smtClean="0"/>
              <a:t>05.09.2017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E57E-B01A-487E-9CFE-99FA1ADF9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94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4859-A4A7-4608-A4B1-EEBA573CF880}" type="datetimeFigureOut">
              <a:rPr lang="ru-RU" smtClean="0"/>
              <a:t>05.09.2017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E57E-B01A-487E-9CFE-99FA1ADF9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51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4859-A4A7-4608-A4B1-EEBA573CF880}" type="datetimeFigureOut">
              <a:rPr lang="ru-RU" smtClean="0"/>
              <a:t>05.09.2017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E57E-B01A-487E-9CFE-99FA1ADF9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1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4859-A4A7-4608-A4B1-EEBA573CF880}" type="datetimeFigureOut">
              <a:rPr lang="ru-RU" smtClean="0"/>
              <a:t>05.09.2017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E57E-B01A-487E-9CFE-99FA1ADF9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83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4859-A4A7-4608-A4B1-EEBA573CF880}" type="datetimeFigureOut">
              <a:rPr lang="ru-RU" smtClean="0"/>
              <a:t>05.09.2017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E57E-B01A-487E-9CFE-99FA1ADF9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94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4859-A4A7-4608-A4B1-EEBA573CF880}" type="datetimeFigureOut">
              <a:rPr lang="ru-RU" smtClean="0"/>
              <a:t>05.09.2017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E57E-B01A-487E-9CFE-99FA1ADF9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98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4859-A4A7-4608-A4B1-EEBA573CF880}" type="datetimeFigureOut">
              <a:rPr lang="ru-RU" smtClean="0"/>
              <a:t>05.09.2017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E57E-B01A-487E-9CFE-99FA1ADF9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07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4859-A4A7-4608-A4B1-EEBA573CF880}" type="datetimeFigureOut">
              <a:rPr lang="ru-RU" smtClean="0"/>
              <a:t>05.09.2017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E57E-B01A-487E-9CFE-99FA1ADF9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47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94859-A4A7-4608-A4B1-EEBA573CF880}" type="datetimeFigureOut">
              <a:rPr lang="ru-RU" smtClean="0"/>
              <a:t>05.09.2017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FE57E-B01A-487E-9CFE-99FA1ADF9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38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lipas/OOP_201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Объектно-ориентированное программирование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ст. преподаватель Пелипас Всеволод Олегович</a:t>
            </a:r>
            <a:endParaRPr lang="en-US" dirty="0"/>
          </a:p>
          <a:p>
            <a:r>
              <a:rPr lang="ru-RU" dirty="0"/>
              <a:t>ст. преподаватель Сметанина Татьяна Ивановна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github.com/pelipas/OOP_2017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177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Дальше – углубимся в базовые понятия ОО-подхода</a:t>
            </a:r>
          </a:p>
        </p:txBody>
      </p:sp>
    </p:spTree>
    <p:extLst>
      <p:ext uri="{BB962C8B-B14F-4D97-AF65-F5344CB8AC3E}">
        <p14:creationId xmlns:p14="http://schemas.microsoft.com/office/powerpoint/2010/main" val="3069871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и классы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Определение Г. Буча: </a:t>
            </a:r>
            <a:r>
              <a:rPr lang="ru-RU" b="1" dirty="0"/>
              <a:t>объект</a:t>
            </a:r>
            <a:r>
              <a:rPr lang="ru-RU" dirty="0"/>
              <a:t> – это некая сущность в нашей модели, обладающая:</a:t>
            </a:r>
          </a:p>
          <a:p>
            <a:pPr lvl="1"/>
            <a:r>
              <a:rPr lang="ru-RU" dirty="0"/>
              <a:t>Состоянием</a:t>
            </a:r>
          </a:p>
          <a:p>
            <a:pPr lvl="1"/>
            <a:r>
              <a:rPr lang="ru-RU" dirty="0"/>
              <a:t>Поведением</a:t>
            </a:r>
          </a:p>
          <a:p>
            <a:pPr lvl="1"/>
            <a:r>
              <a:rPr lang="ru-RU" dirty="0"/>
              <a:t>Индивидуальностью</a:t>
            </a:r>
          </a:p>
          <a:p>
            <a:r>
              <a:rPr lang="ru-RU" dirty="0"/>
              <a:t>Структура и поведение схожих объектов определяется в общем для них классе.</a:t>
            </a:r>
          </a:p>
          <a:p>
            <a:r>
              <a:rPr lang="ru-RU" b="1" dirty="0"/>
              <a:t>Класс</a:t>
            </a:r>
            <a:r>
              <a:rPr lang="ru-RU" dirty="0"/>
              <a:t> - описание структуры объекта и методов работы с ним.</a:t>
            </a:r>
          </a:p>
          <a:p>
            <a:r>
              <a:rPr lang="ru-RU" b="1" dirty="0"/>
              <a:t>Класс – </a:t>
            </a:r>
            <a:r>
              <a:rPr lang="ru-RU" dirty="0"/>
              <a:t>тип данных, определяемый программистом, </a:t>
            </a:r>
            <a:r>
              <a:rPr lang="ru-RU" b="1" dirty="0"/>
              <a:t>объект –</a:t>
            </a:r>
            <a:r>
              <a:rPr lang="ru-RU" dirty="0"/>
              <a:t>переменная класса</a:t>
            </a:r>
          </a:p>
        </p:txBody>
      </p:sp>
    </p:spTree>
    <p:extLst>
      <p:ext uri="{BB962C8B-B14F-4D97-AF65-F5344CB8AC3E}">
        <p14:creationId xmlns:p14="http://schemas.microsoft.com/office/powerpoint/2010/main" val="2202976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Объектный подход</a:t>
            </a:r>
            <a:r>
              <a:rPr lang="ru-RU" dirty="0"/>
              <a:t> </a:t>
            </a:r>
          </a:p>
        </p:txBody>
      </p:sp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2289686370"/>
              </p:ext>
            </p:extLst>
          </p:nvPr>
        </p:nvGraphicFramePr>
        <p:xfrm>
          <a:off x="763058" y="1690689"/>
          <a:ext cx="7617883" cy="4439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9235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ООА -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Постановка задачи (л/р №1):</a:t>
            </a:r>
          </a:p>
          <a:p>
            <a:pPr lvl="1"/>
            <a:r>
              <a:rPr lang="ru-RU" dirty="0"/>
              <a:t>Динамическая структура—очередь. В списке хранится информация о событиях: день (1-31), месяц (1-12), год (целое число) и название (строка). Предусмотреть функции добавления элементов в список и удаления из него, а также поиска введенной даты.</a:t>
            </a:r>
          </a:p>
          <a:p>
            <a:r>
              <a:rPr lang="ru-RU" dirty="0"/>
              <a:t>Объекты и операции с ними: </a:t>
            </a:r>
          </a:p>
          <a:p>
            <a:pPr lvl="1"/>
            <a:r>
              <a:rPr lang="ru-RU" dirty="0"/>
              <a:t>Набор событий</a:t>
            </a:r>
          </a:p>
          <a:p>
            <a:pPr lvl="2"/>
            <a:r>
              <a:rPr lang="ru-RU" dirty="0"/>
              <a:t>Создать/удалить набор</a:t>
            </a:r>
          </a:p>
          <a:p>
            <a:pPr lvl="2"/>
            <a:r>
              <a:rPr lang="ru-RU" dirty="0"/>
              <a:t>Добавить/удалить из набора событие</a:t>
            </a:r>
          </a:p>
          <a:p>
            <a:pPr lvl="2"/>
            <a:r>
              <a:rPr lang="ru-RU" dirty="0"/>
              <a:t>Найти событие в наборе по дате</a:t>
            </a:r>
          </a:p>
          <a:p>
            <a:pPr lvl="1"/>
            <a:r>
              <a:rPr lang="ru-RU" dirty="0"/>
              <a:t>Событие</a:t>
            </a:r>
          </a:p>
          <a:p>
            <a:pPr lvl="2"/>
            <a:r>
              <a:rPr lang="ru-RU" dirty="0"/>
              <a:t>Создать/удалить событие</a:t>
            </a:r>
          </a:p>
          <a:p>
            <a:pPr lvl="2"/>
            <a:r>
              <a:rPr lang="ru-RU" dirty="0"/>
              <a:t>Получить/изменить данные события</a:t>
            </a:r>
            <a:endParaRPr lang="en-US" dirty="0"/>
          </a:p>
        </p:txBody>
      </p:sp>
      <p:sp>
        <p:nvSpPr>
          <p:cNvPr id="4" name="Стрелка влево 3"/>
          <p:cNvSpPr/>
          <p:nvPr/>
        </p:nvSpPr>
        <p:spPr>
          <a:xfrm>
            <a:off x="6383867" y="4495800"/>
            <a:ext cx="2396066" cy="16811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 очень удобное описание, да?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376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OOD - </a:t>
            </a:r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Класс Событие</a:t>
            </a:r>
          </a:p>
          <a:p>
            <a:pPr lvl="1"/>
            <a:r>
              <a:rPr lang="ru-RU" dirty="0"/>
              <a:t>Поля для данных</a:t>
            </a:r>
          </a:p>
          <a:p>
            <a:pPr lvl="1"/>
            <a:r>
              <a:rPr lang="ru-RU" b="1" dirty="0"/>
              <a:t>Указатель на следующий элемент очереди</a:t>
            </a:r>
          </a:p>
          <a:p>
            <a:pPr lvl="1"/>
            <a:r>
              <a:rPr lang="ru-RU" dirty="0"/>
              <a:t>Конструктор для создания </a:t>
            </a:r>
          </a:p>
          <a:p>
            <a:pPr lvl="1"/>
            <a:r>
              <a:rPr lang="ru-RU" dirty="0"/>
              <a:t>Деструктор для уничтожения </a:t>
            </a:r>
            <a:r>
              <a:rPr lang="en-US" dirty="0"/>
              <a:t>(</a:t>
            </a:r>
            <a:r>
              <a:rPr lang="ru-RU" i="1" dirty="0"/>
              <a:t>если строку распределяем динамически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Функции получения и установки значений полей</a:t>
            </a:r>
          </a:p>
          <a:p>
            <a:r>
              <a:rPr lang="ru-RU" dirty="0"/>
              <a:t>Класс Очередь</a:t>
            </a:r>
          </a:p>
          <a:p>
            <a:pPr lvl="1"/>
            <a:r>
              <a:rPr lang="ru-RU" dirty="0"/>
              <a:t>Указатели на голову и хвост очереди (на элемент Событие)</a:t>
            </a:r>
          </a:p>
          <a:p>
            <a:pPr lvl="1"/>
            <a:r>
              <a:rPr lang="ru-RU" dirty="0"/>
              <a:t>Конструктор для создания </a:t>
            </a:r>
          </a:p>
          <a:p>
            <a:pPr lvl="1"/>
            <a:r>
              <a:rPr lang="ru-RU" dirty="0"/>
              <a:t>Деструктор для уничтожения (перебор и уничтожение Событий)</a:t>
            </a:r>
          </a:p>
          <a:p>
            <a:pPr lvl="1"/>
            <a:r>
              <a:rPr lang="ru-RU" dirty="0"/>
              <a:t>Функции добавления и изъятия События из очереди</a:t>
            </a:r>
          </a:p>
          <a:p>
            <a:pPr lvl="1"/>
            <a:r>
              <a:rPr lang="ru-RU" dirty="0"/>
              <a:t>Функция поиска элемента в очереди (перебор очереди)</a:t>
            </a:r>
          </a:p>
          <a:p>
            <a:r>
              <a:rPr lang="ru-RU" dirty="0"/>
              <a:t>А нужен ли класс Очередь? Не редуцировать ли его?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  <a:p>
            <a:endParaRPr lang="ru-RU" dirty="0"/>
          </a:p>
          <a:p>
            <a:pPr lvl="1"/>
            <a:endParaRPr lang="en-US" dirty="0"/>
          </a:p>
        </p:txBody>
      </p:sp>
      <p:sp>
        <p:nvSpPr>
          <p:cNvPr id="4" name="Стрелка влево 3"/>
          <p:cNvSpPr/>
          <p:nvPr/>
        </p:nvSpPr>
        <p:spPr>
          <a:xfrm>
            <a:off x="6510867" y="985043"/>
            <a:ext cx="2396066" cy="16811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 очень удобное описание, да?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136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- </a:t>
            </a:r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Event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day, month, year;</a:t>
            </a:r>
          </a:p>
          <a:p>
            <a:pPr marL="0" indent="0">
              <a:buNone/>
            </a:pPr>
            <a:r>
              <a:rPr lang="en-US" dirty="0"/>
              <a:t>	char* name;</a:t>
            </a:r>
          </a:p>
          <a:p>
            <a:pPr marL="0" indent="0">
              <a:buNone/>
            </a:pPr>
            <a:r>
              <a:rPr lang="en-US" dirty="0"/>
              <a:t>	Event* next;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public: </a:t>
            </a:r>
          </a:p>
          <a:p>
            <a:pPr marL="0" indent="0">
              <a:buNone/>
            </a:pPr>
            <a:r>
              <a:rPr lang="en-US" dirty="0"/>
              <a:t>	Event(</a:t>
            </a:r>
            <a:r>
              <a:rPr lang="en-US" dirty="0" err="1"/>
              <a:t>int</a:t>
            </a:r>
            <a:r>
              <a:rPr lang="en-US" dirty="0"/>
              <a:t> d, </a:t>
            </a:r>
            <a:r>
              <a:rPr lang="en-US" dirty="0" err="1"/>
              <a:t>int</a:t>
            </a:r>
            <a:r>
              <a:rPr lang="en-US" dirty="0"/>
              <a:t> m, </a:t>
            </a:r>
            <a:r>
              <a:rPr lang="en-US" dirty="0" err="1"/>
              <a:t>int</a:t>
            </a:r>
            <a:r>
              <a:rPr lang="en-US" dirty="0"/>
              <a:t> y, char* n) {…};</a:t>
            </a:r>
          </a:p>
          <a:p>
            <a:pPr marL="0" indent="0">
              <a:buNone/>
            </a:pPr>
            <a:r>
              <a:rPr lang="en-US" dirty="0"/>
              <a:t>	~Event() {…};</a:t>
            </a:r>
          </a:p>
          <a:p>
            <a:pPr marL="0" indent="0">
              <a:buNone/>
            </a:pPr>
            <a:r>
              <a:rPr lang="en-US" dirty="0"/>
              <a:t>	Event* </a:t>
            </a:r>
            <a:r>
              <a:rPr lang="en-US" dirty="0" err="1"/>
              <a:t>GetNextEvent</a:t>
            </a:r>
            <a:r>
              <a:rPr lang="en-US" dirty="0"/>
              <a:t>() {…};</a:t>
            </a:r>
          </a:p>
          <a:p>
            <a:pPr marL="0" indent="0">
              <a:buNone/>
            </a:pPr>
            <a:r>
              <a:rPr lang="en-US" dirty="0"/>
              <a:t>	char* </a:t>
            </a:r>
            <a:r>
              <a:rPr lang="en-US" dirty="0" err="1"/>
              <a:t>GetName</a:t>
            </a:r>
            <a:r>
              <a:rPr lang="en-US" dirty="0"/>
              <a:t>() {…};</a:t>
            </a:r>
          </a:p>
          <a:p>
            <a:pPr marL="0" indent="0">
              <a:buNone/>
            </a:pPr>
            <a:r>
              <a:rPr lang="en-US" dirty="0"/>
              <a:t>	void </a:t>
            </a:r>
            <a:r>
              <a:rPr lang="en-US" dirty="0" err="1"/>
              <a:t>SetName</a:t>
            </a:r>
            <a:r>
              <a:rPr lang="en-US" dirty="0"/>
              <a:t>(char* n) {…};</a:t>
            </a:r>
          </a:p>
          <a:p>
            <a:pPr marL="0" indent="0">
              <a:buNone/>
            </a:pPr>
            <a:r>
              <a:rPr lang="en-US" dirty="0"/>
              <a:t>	….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 algn="ctr">
              <a:buNone/>
            </a:pPr>
            <a:r>
              <a:rPr lang="ru-RU" i="1" dirty="0"/>
              <a:t>Ну а полный исходный код самого решения на С++ вы напишете самостоятельно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r>
              <a:rPr lang="ru-RU" i="1" dirty="0">
                <a:sym typeface="Wingdings" panose="05000000000000000000" pitchFamily="2" charset="2"/>
              </a:rPr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09729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Предпосылки ОО подхода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Сложность – неотъемлемая часть ПО</a:t>
            </a:r>
          </a:p>
          <a:p>
            <a:r>
              <a:rPr lang="ru-RU" dirty="0"/>
              <a:t>История роста сложности: </a:t>
            </a:r>
          </a:p>
          <a:p>
            <a:pPr lvl="1"/>
            <a:r>
              <a:rPr lang="ru-RU" dirty="0"/>
              <a:t>машинные коды </a:t>
            </a:r>
          </a:p>
          <a:p>
            <a:pPr lvl="1"/>
            <a:r>
              <a:rPr lang="ru-RU" dirty="0"/>
              <a:t>математика </a:t>
            </a:r>
          </a:p>
          <a:p>
            <a:pPr lvl="1"/>
            <a:r>
              <a:rPr lang="ru-RU" dirty="0"/>
              <a:t>алгоритмы </a:t>
            </a:r>
          </a:p>
          <a:p>
            <a:pPr lvl="1"/>
            <a:r>
              <a:rPr lang="ru-RU" dirty="0"/>
              <a:t>интерактивные системы </a:t>
            </a:r>
          </a:p>
          <a:p>
            <a:pPr lvl="1"/>
            <a:r>
              <a:rPr lang="ru-RU" dirty="0"/>
              <a:t>графический интерфейс </a:t>
            </a:r>
          </a:p>
          <a:p>
            <a:pPr lvl="1"/>
            <a:r>
              <a:rPr lang="ru-RU" dirty="0"/>
              <a:t>распределенные (облачные) системы.</a:t>
            </a:r>
          </a:p>
          <a:p>
            <a:r>
              <a:rPr lang="ru-RU" dirty="0"/>
              <a:t>Проблемы сложности: сроки (бюджеты) и надежность</a:t>
            </a:r>
          </a:p>
          <a:p>
            <a:pPr lvl="2"/>
            <a:endParaRPr lang="ru-RU" sz="1600" dirty="0"/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7177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Борьба со сложностью при проектировании ПО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Абстракция – концентрация на существенных деталях, отбрасывая несущественные</a:t>
            </a:r>
          </a:p>
          <a:p>
            <a:r>
              <a:rPr lang="ru-RU" dirty="0"/>
              <a:t>Декомпозиция – «разделяй и властвуй»:</a:t>
            </a:r>
          </a:p>
          <a:p>
            <a:pPr lvl="1"/>
            <a:r>
              <a:rPr lang="ru-RU" dirty="0"/>
              <a:t>Алгоритмическая </a:t>
            </a:r>
          </a:p>
          <a:p>
            <a:pPr lvl="2"/>
            <a:r>
              <a:rPr lang="ru-RU" dirty="0"/>
              <a:t>Проблема разделяемых и неразделяемых данных</a:t>
            </a:r>
          </a:p>
          <a:p>
            <a:pPr lvl="1"/>
            <a:r>
              <a:rPr lang="ru-RU" dirty="0"/>
              <a:t>Объектная</a:t>
            </a:r>
          </a:p>
          <a:p>
            <a:pPr lvl="2"/>
            <a:r>
              <a:rPr lang="ru-RU" dirty="0"/>
              <a:t>Принцип разделения ответственности – код и данные объединены в одну сущность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64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Дальше – рассмотрим элементы ОО-подхода</a:t>
            </a:r>
          </a:p>
        </p:txBody>
      </p:sp>
    </p:spTree>
    <p:extLst>
      <p:ext uri="{BB962C8B-B14F-4D97-AF65-F5344CB8AC3E}">
        <p14:creationId xmlns:p14="http://schemas.microsoft.com/office/powerpoint/2010/main" val="368901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Элементы объектного подхода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Основные элементы:</a:t>
            </a:r>
          </a:p>
          <a:p>
            <a:pPr lvl="1"/>
            <a:r>
              <a:rPr lang="ru-RU" dirty="0"/>
              <a:t>Абстрагирование;</a:t>
            </a:r>
          </a:p>
          <a:p>
            <a:pPr lvl="1"/>
            <a:r>
              <a:rPr lang="ru-RU" dirty="0"/>
              <a:t>Инкапсуляция;</a:t>
            </a:r>
          </a:p>
          <a:p>
            <a:pPr lvl="1"/>
            <a:r>
              <a:rPr lang="ru-RU" dirty="0"/>
              <a:t>Модульность;</a:t>
            </a:r>
          </a:p>
          <a:p>
            <a:pPr lvl="1"/>
            <a:r>
              <a:rPr lang="ru-RU" dirty="0"/>
              <a:t>Иерархия.</a:t>
            </a:r>
          </a:p>
          <a:p>
            <a:r>
              <a:rPr lang="ru-RU" dirty="0"/>
              <a:t>Дополнительные элементы:</a:t>
            </a:r>
          </a:p>
          <a:p>
            <a:pPr lvl="1"/>
            <a:r>
              <a:rPr lang="ru-RU" dirty="0"/>
              <a:t>Типизация;</a:t>
            </a:r>
          </a:p>
          <a:p>
            <a:pPr lvl="1"/>
            <a:r>
              <a:rPr lang="ru-RU" dirty="0"/>
              <a:t>Полиморфизм;</a:t>
            </a:r>
          </a:p>
          <a:p>
            <a:pPr lvl="1"/>
            <a:r>
              <a:rPr lang="ru-RU" dirty="0"/>
              <a:t>Параллелизм;</a:t>
            </a:r>
          </a:p>
          <a:p>
            <a:pPr lvl="1"/>
            <a:r>
              <a:rPr lang="ru-RU" dirty="0" err="1"/>
              <a:t>Персистентность</a:t>
            </a:r>
            <a:r>
              <a:rPr lang="ru-RU" dirty="0"/>
              <a:t> (</a:t>
            </a:r>
            <a:r>
              <a:rPr lang="ru-RU" dirty="0" err="1"/>
              <a:t>сохраняемость</a:t>
            </a:r>
            <a:r>
              <a:rPr lang="ru-RU" dirty="0"/>
              <a:t>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581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  <a:r>
              <a:rPr lang="en-US" dirty="0"/>
              <a:t> </a:t>
            </a:r>
            <a:r>
              <a:rPr lang="ru-RU" dirty="0"/>
              <a:t>курса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Вводная лекция. Основные понятия </a:t>
            </a:r>
            <a:r>
              <a:rPr lang="en-US" dirty="0"/>
              <a:t>OOA/D/P.</a:t>
            </a:r>
          </a:p>
          <a:p>
            <a:r>
              <a:rPr lang="en-US" dirty="0"/>
              <a:t>C</a:t>
            </a:r>
            <a:r>
              <a:rPr lang="ru-RU" dirty="0"/>
              <a:t>++ - язык ООП</a:t>
            </a:r>
          </a:p>
          <a:p>
            <a:r>
              <a:rPr lang="en-US" dirty="0"/>
              <a:t>UML</a:t>
            </a:r>
            <a:r>
              <a:rPr lang="ru-RU" dirty="0"/>
              <a:t> – язык </a:t>
            </a:r>
            <a:r>
              <a:rPr lang="en-US" dirty="0"/>
              <a:t>OOA/OOD</a:t>
            </a:r>
            <a:endParaRPr lang="ru-RU" dirty="0"/>
          </a:p>
          <a:p>
            <a:r>
              <a:rPr lang="en-US" dirty="0"/>
              <a:t>OOA</a:t>
            </a:r>
            <a:r>
              <a:rPr lang="ru-RU" dirty="0"/>
              <a:t> и </a:t>
            </a:r>
            <a:r>
              <a:rPr lang="en-US" dirty="0"/>
              <a:t>OOD</a:t>
            </a:r>
            <a:r>
              <a:rPr lang="ru-RU" dirty="0"/>
              <a:t> на примере</a:t>
            </a:r>
          </a:p>
          <a:p>
            <a:r>
              <a:rPr lang="ru-RU" dirty="0"/>
              <a:t>Принципы </a:t>
            </a:r>
            <a:r>
              <a:rPr lang="en-US" dirty="0"/>
              <a:t>SOLID </a:t>
            </a:r>
          </a:p>
          <a:p>
            <a:r>
              <a:rPr lang="ru-RU" dirty="0"/>
              <a:t>Основные шаблоны объектно-ориентированного проектирования (как пример применения ОО подхода к решению практических задач)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24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Абстракция.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Абстракция выделяет существенные характеристики некоторого объекта, отличающие его от всех других видов объектов и, таким образом, четко определяет его концептуальные границы с точки зрения наблюдателя.</a:t>
            </a:r>
          </a:p>
        </p:txBody>
      </p:sp>
      <p:pic>
        <p:nvPicPr>
          <p:cNvPr id="3074" name="Picture 2" descr="C:\nella\is\ООП\37641fcccba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21575"/>
            <a:ext cx="2704777" cy="289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nella\is\ООП\flower-art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750573"/>
            <a:ext cx="4809742" cy="330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01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Абстракция.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Виды абстракций: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251520" y="2132856"/>
          <a:ext cx="8784976" cy="4464497"/>
        </p:xfrm>
        <a:graphic>
          <a:graphicData uri="http://schemas.openxmlformats.org/drawingml/2006/table">
            <a:tbl>
              <a:tblPr/>
              <a:tblGrid>
                <a:gridCol w="28990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859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19161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Абстракция сущности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Объект представляет собой полезную модель некой сущности в предметной области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9161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Абстракция поведения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Объект состоит из обобщенного множества операций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07014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Абстракция виртуальной машины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Объект группирует операции, которые либо вместе используются более высоким уровнем управления, либо сами используют некоторый набор операций более низкого уровня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19161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Произвольная абстракция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Объект включает в себя набор операций, не имеющих друг с другом ничего общего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108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Абстракция -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Тема разрабатываемой системы</a:t>
            </a:r>
          </a:p>
          <a:p>
            <a:pPr lvl="1"/>
            <a:r>
              <a:rPr lang="ru-RU" dirty="0" smtClean="0"/>
              <a:t>По традиции – компьютерная игра </a:t>
            </a:r>
            <a:r>
              <a:rPr lang="ru-RU" dirty="0" smtClean="0">
                <a:sym typeface="Wingdings" panose="05000000000000000000" pitchFamily="2" charset="2"/>
              </a:rPr>
              <a:t>. Например, </a:t>
            </a:r>
            <a:r>
              <a:rPr lang="ru-RU" dirty="0" err="1" smtClean="0">
                <a:sym typeface="Wingdings" panose="05000000000000000000" pitchFamily="2" charset="2"/>
              </a:rPr>
              <a:t>платформер</a:t>
            </a:r>
            <a:r>
              <a:rPr lang="ru-RU" dirty="0" smtClean="0">
                <a:sym typeface="Wingdings" panose="05000000000000000000" pitchFamily="2" charset="2"/>
              </a:rPr>
              <a:t>.</a:t>
            </a:r>
            <a:endParaRPr lang="ru-RU" dirty="0"/>
          </a:p>
          <a:p>
            <a:pPr lvl="1"/>
            <a:r>
              <a:rPr lang="ru-RU" dirty="0"/>
              <a:t>Наша предметная область: </a:t>
            </a:r>
            <a:r>
              <a:rPr lang="ru-RU" dirty="0" smtClean="0"/>
              <a:t>персонаж, враги, вертикальные и горизонтальные блоки и все такое. </a:t>
            </a:r>
            <a:endParaRPr lang="ru-RU" dirty="0"/>
          </a:p>
          <a:p>
            <a:r>
              <a:rPr lang="ru-RU" dirty="0"/>
              <a:t>Какие сущности выделим?</a:t>
            </a:r>
          </a:p>
          <a:p>
            <a:pPr lvl="1"/>
            <a:r>
              <a:rPr lang="ru-RU" dirty="0"/>
              <a:t>Какие из них нам действительно важны, а какие нет? </a:t>
            </a:r>
          </a:p>
          <a:p>
            <a:pPr lvl="1"/>
            <a:r>
              <a:rPr lang="ru-RU" dirty="0"/>
              <a:t>Какие свойства этих сущностей нам нужны, а какие нет?</a:t>
            </a:r>
          </a:p>
          <a:p>
            <a:r>
              <a:rPr lang="ru-RU" dirty="0"/>
              <a:t>Какие связи между сущностями выделим?</a:t>
            </a:r>
          </a:p>
          <a:p>
            <a:pPr lvl="1"/>
            <a:r>
              <a:rPr lang="ru-RU" dirty="0"/>
              <a:t>Статика (структура данных)</a:t>
            </a:r>
          </a:p>
          <a:p>
            <a:pPr lvl="1"/>
            <a:r>
              <a:rPr lang="ru-RU" dirty="0"/>
              <a:t>Динамика (взаимодействие объектов)</a:t>
            </a:r>
          </a:p>
          <a:p>
            <a:r>
              <a:rPr lang="ru-RU" dirty="0"/>
              <a:t>Результат – модель. </a:t>
            </a:r>
          </a:p>
        </p:txBody>
      </p:sp>
    </p:spTree>
    <p:extLst>
      <p:ext uri="{BB962C8B-B14F-4D97-AF65-F5344CB8AC3E}">
        <p14:creationId xmlns:p14="http://schemas.microsoft.com/office/powerpoint/2010/main" val="2066843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Инкапсуляция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b="1" dirty="0"/>
              <a:t>Инкапсуляция</a:t>
            </a:r>
            <a:r>
              <a:rPr lang="ru-RU" sz="2800" dirty="0"/>
              <a:t> - это процесс отделения друг от друга элементов объекта, определяющих его устройство и поведение: </a:t>
            </a:r>
          </a:p>
          <a:p>
            <a:pPr lvl="1"/>
            <a:r>
              <a:rPr lang="ru-RU" b="1" dirty="0"/>
              <a:t>Интерфейс</a:t>
            </a:r>
            <a:r>
              <a:rPr lang="ru-RU" dirty="0"/>
              <a:t> отражает внешнее поведение объекта, описывая абстракцию поведения всех объектов данного класса. </a:t>
            </a:r>
          </a:p>
          <a:p>
            <a:pPr lvl="1"/>
            <a:r>
              <a:rPr lang="ru-RU" dirty="0"/>
              <a:t>Внутренняя </a:t>
            </a:r>
            <a:r>
              <a:rPr lang="ru-RU" b="1" dirty="0"/>
              <a:t>реализация</a:t>
            </a:r>
            <a:r>
              <a:rPr lang="ru-RU" dirty="0"/>
              <a:t> описывает представление этой абстракции и механизмы достижения желаемого поведения объекта.</a:t>
            </a:r>
            <a:endParaRPr lang="ru-RU" sz="2400" dirty="0"/>
          </a:p>
          <a:p>
            <a:r>
              <a:rPr lang="ru-RU" dirty="0"/>
              <a:t>Инкапсуляция служит </a:t>
            </a:r>
            <a:r>
              <a:rPr lang="ru-RU" sz="2800" dirty="0"/>
              <a:t>для того, чтобы изолировать контрактные обязательства абстракции от их реализации.</a:t>
            </a:r>
          </a:p>
          <a:p>
            <a:r>
              <a:rPr lang="ru-RU" dirty="0"/>
              <a:t>Инкапсуляция скрывает </a:t>
            </a:r>
            <a:r>
              <a:rPr lang="ru-RU" sz="2800" dirty="0"/>
              <a:t>детали реализации объекта.</a:t>
            </a:r>
          </a:p>
        </p:txBody>
      </p:sp>
    </p:spTree>
    <p:extLst>
      <p:ext uri="{BB962C8B-B14F-4D97-AF65-F5344CB8AC3E}">
        <p14:creationId xmlns:p14="http://schemas.microsoft.com/office/powerpoint/2010/main" val="600063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Инкапсуляция -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 же модель, рассмотрим </a:t>
            </a:r>
            <a:r>
              <a:rPr lang="ru-RU" dirty="0" smtClean="0"/>
              <a:t>Персонажа</a:t>
            </a:r>
            <a:endParaRPr lang="ru-RU" dirty="0"/>
          </a:p>
          <a:p>
            <a:r>
              <a:rPr lang="ru-RU" dirty="0" smtClean="0"/>
              <a:t>Что может делать объект (интерфейс):</a:t>
            </a:r>
          </a:p>
          <a:p>
            <a:pPr lvl="1"/>
            <a:r>
              <a:rPr lang="ru-RU" dirty="0" smtClean="0"/>
              <a:t>Идти</a:t>
            </a:r>
          </a:p>
          <a:p>
            <a:pPr lvl="1"/>
            <a:r>
              <a:rPr lang="ru-RU" dirty="0" smtClean="0"/>
              <a:t>Прыгать</a:t>
            </a:r>
          </a:p>
          <a:p>
            <a:r>
              <a:rPr lang="ru-RU" dirty="0" smtClean="0"/>
              <a:t>А что внутри?</a:t>
            </a:r>
          </a:p>
          <a:p>
            <a:pPr lvl="1"/>
            <a:r>
              <a:rPr lang="ru-RU" dirty="0" smtClean="0"/>
              <a:t>Надо хранить и менять координату по определенному закону </a:t>
            </a:r>
          </a:p>
          <a:p>
            <a:pPr lvl="1"/>
            <a:r>
              <a:rPr lang="ru-RU" dirty="0" smtClean="0"/>
              <a:t>Надо проверять на коллизии с другими объектами</a:t>
            </a:r>
          </a:p>
          <a:p>
            <a:pPr lvl="1"/>
            <a:r>
              <a:rPr lang="ru-RU" dirty="0" smtClean="0"/>
              <a:t>Надо перерисовывать изображение в соответствии с изменением координаты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6829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Модульность </a:t>
            </a:r>
            <a:r>
              <a:rPr lang="ru-RU" dirty="0"/>
              <a:t>- это свойство системы, которая была разложена на внутренне связные, но слабо связанные между собой модули.</a:t>
            </a:r>
          </a:p>
          <a:p>
            <a:r>
              <a:rPr lang="ru-RU" dirty="0"/>
              <a:t>Принципы абстрагирования, инкапсуляции и модульности являются взаимодополняющими. </a:t>
            </a:r>
          </a:p>
          <a:p>
            <a:pPr lvl="1"/>
            <a:r>
              <a:rPr lang="ru-RU" dirty="0"/>
              <a:t>Объект логически определяет границы определенной абстракции, </a:t>
            </a:r>
          </a:p>
          <a:p>
            <a:pPr lvl="1"/>
            <a:r>
              <a:rPr lang="ru-RU" dirty="0"/>
              <a:t>а инкапсуляция и модульность делают их физически незыблемыми.</a:t>
            </a:r>
          </a:p>
        </p:txBody>
      </p:sp>
    </p:spTree>
    <p:extLst>
      <p:ext uri="{BB962C8B-B14F-4D97-AF65-F5344CB8AC3E}">
        <p14:creationId xmlns:p14="http://schemas.microsoft.com/office/powerpoint/2010/main" val="3345545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Модульность -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 же модель игры</a:t>
            </a:r>
          </a:p>
          <a:p>
            <a:r>
              <a:rPr lang="ru-RU" dirty="0" smtClean="0"/>
              <a:t>Группируем классы</a:t>
            </a:r>
          </a:p>
          <a:p>
            <a:pPr lvl="1"/>
            <a:r>
              <a:rPr lang="ru-RU" dirty="0" smtClean="0"/>
              <a:t>Модуль с классами модели игры</a:t>
            </a:r>
          </a:p>
          <a:p>
            <a:pPr lvl="1"/>
            <a:r>
              <a:rPr lang="ru-RU" dirty="0" smtClean="0"/>
              <a:t>Модуль с классами визуальных моделей</a:t>
            </a:r>
          </a:p>
          <a:p>
            <a:pPr lvl="1"/>
            <a:r>
              <a:rPr lang="ru-RU" dirty="0" smtClean="0"/>
              <a:t>Модуль с классами общего игрового интерфейса</a:t>
            </a:r>
          </a:p>
          <a:p>
            <a:pPr lvl="1"/>
            <a:r>
              <a:rPr lang="ru-RU" dirty="0" smtClean="0"/>
              <a:t>И т.д.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31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/>
              <a:t>Иерархия</a:t>
            </a:r>
            <a:r>
              <a:rPr lang="ru-RU" dirty="0"/>
              <a:t> - это упорядочение абстракций, расположение их по уровням.</a:t>
            </a:r>
          </a:p>
          <a:p>
            <a:r>
              <a:rPr lang="ru-RU" dirty="0"/>
              <a:t>Основными видами иерархических структур применительно к сложным системам являются: </a:t>
            </a:r>
          </a:p>
          <a:p>
            <a:pPr lvl="1"/>
            <a:r>
              <a:rPr lang="ru-RU" dirty="0"/>
              <a:t>структура классов  (наследование, иерархия «является», "</a:t>
            </a:r>
            <a:r>
              <a:rPr lang="ru-RU" dirty="0" err="1"/>
              <a:t>is</a:t>
            </a:r>
            <a:r>
              <a:rPr lang="ru-RU" dirty="0"/>
              <a:t>-a")</a:t>
            </a:r>
          </a:p>
          <a:p>
            <a:pPr lvl="1"/>
            <a:r>
              <a:rPr lang="ru-RU" dirty="0"/>
              <a:t>структура объектов (</a:t>
            </a:r>
            <a:r>
              <a:rPr lang="ru-RU" dirty="0" smtClean="0"/>
              <a:t>композиция/агрегация, </a:t>
            </a:r>
            <a:r>
              <a:rPr lang="ru-RU" dirty="0"/>
              <a:t>иерархия «содержит», "</a:t>
            </a:r>
            <a:r>
              <a:rPr lang="ru-RU" dirty="0" err="1"/>
              <a:t>part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").</a:t>
            </a:r>
          </a:p>
          <a:p>
            <a:r>
              <a:rPr lang="ru-RU" b="1" dirty="0"/>
              <a:t>Наследование</a:t>
            </a:r>
            <a:r>
              <a:rPr lang="ru-RU" dirty="0"/>
              <a:t> - такая иерархия абстракций, в которой подклассы наследуют </a:t>
            </a:r>
            <a:r>
              <a:rPr lang="ru-RU" b="1" dirty="0"/>
              <a:t>строение</a:t>
            </a:r>
            <a:r>
              <a:rPr lang="ru-RU" dirty="0"/>
              <a:t> и </a:t>
            </a:r>
            <a:r>
              <a:rPr lang="ru-RU" b="1" dirty="0"/>
              <a:t>поведение</a:t>
            </a:r>
            <a:r>
              <a:rPr lang="ru-RU" dirty="0"/>
              <a:t> от одного или нескольких суперклассов.</a:t>
            </a:r>
          </a:p>
          <a:p>
            <a:pPr lvl="1"/>
            <a:r>
              <a:rPr lang="ru-RU" dirty="0"/>
              <a:t>Простое наследование – когда подкласс создается только из одного суперкласса.</a:t>
            </a:r>
          </a:p>
          <a:p>
            <a:pPr lvl="1"/>
            <a:r>
              <a:rPr lang="ru-RU" dirty="0"/>
              <a:t>Множественное наследование, когда подкласс создается из нескольких суперклассов.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0854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– пример </a:t>
            </a:r>
            <a:r>
              <a:rPr lang="ru-RU" dirty="0" smtClean="0"/>
              <a:t>композиции/агрегации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Снова модель игр, но чуть посложнее</a:t>
            </a:r>
          </a:p>
          <a:p>
            <a:r>
              <a:rPr lang="ru-RU" dirty="0" smtClean="0"/>
              <a:t>Группа юнитов – агрегация объектов</a:t>
            </a:r>
          </a:p>
          <a:p>
            <a:pPr lvl="1"/>
            <a:r>
              <a:rPr lang="ru-RU" dirty="0" smtClean="0"/>
              <a:t>Управляем классом Отряд – он принимает общие решения (например, прокладка пути отряда) и делегирует управление деталями классам Юнит (</a:t>
            </a:r>
            <a:r>
              <a:rPr lang="ru-RU" dirty="0" err="1" smtClean="0"/>
              <a:t>отрисовка</a:t>
            </a:r>
            <a:r>
              <a:rPr lang="ru-RU" dirty="0" smtClean="0"/>
              <a:t> действий, например).</a:t>
            </a:r>
          </a:p>
          <a:p>
            <a:pPr lvl="1"/>
            <a:r>
              <a:rPr lang="ru-RU" dirty="0" smtClean="0"/>
              <a:t>Отряд можно распустить и пересобрать.</a:t>
            </a:r>
          </a:p>
          <a:p>
            <a:r>
              <a:rPr lang="ru-RU" dirty="0" smtClean="0"/>
              <a:t>Сложные составные объекты – композиция объектов</a:t>
            </a:r>
          </a:p>
          <a:p>
            <a:pPr lvl="1"/>
            <a:r>
              <a:rPr lang="ru-RU" dirty="0" smtClean="0"/>
              <a:t>Моделируем танк – включаем в него модули Двигатель, Орудие, Башня, Гусеницы и т.п.</a:t>
            </a:r>
          </a:p>
          <a:p>
            <a:pPr lvl="1"/>
            <a:r>
              <a:rPr lang="ru-RU" dirty="0" smtClean="0"/>
              <a:t>Модуль не существует отдельно от Танка, а Танк – без Модуля.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78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– пример наследования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Возвращаемся к модели </a:t>
            </a:r>
            <a:r>
              <a:rPr lang="ru-RU" dirty="0" err="1" smtClean="0"/>
              <a:t>платформера</a:t>
            </a:r>
            <a:endParaRPr lang="ru-RU" dirty="0" smtClean="0"/>
          </a:p>
          <a:p>
            <a:r>
              <a:rPr lang="ru-RU" dirty="0" smtClean="0"/>
              <a:t>Игровой персонаж и враги</a:t>
            </a:r>
          </a:p>
          <a:p>
            <a:pPr lvl="1"/>
            <a:r>
              <a:rPr lang="ru-RU" dirty="0" smtClean="0"/>
              <a:t>много общего</a:t>
            </a:r>
          </a:p>
          <a:p>
            <a:pPr lvl="2"/>
            <a:r>
              <a:rPr lang="ru-RU" dirty="0" smtClean="0"/>
              <a:t>Свойства – координаты, состояние здоровья, сила атаки</a:t>
            </a:r>
          </a:p>
          <a:p>
            <a:pPr lvl="2"/>
            <a:r>
              <a:rPr lang="ru-RU" dirty="0" smtClean="0"/>
              <a:t>Поведение – перемещение, атака и т.п.</a:t>
            </a:r>
          </a:p>
          <a:p>
            <a:pPr lvl="1"/>
            <a:r>
              <a:rPr lang="ru-RU" dirty="0" smtClean="0"/>
              <a:t>но есть и разница – в поведении, возможностях и т.п.</a:t>
            </a:r>
            <a:endParaRPr lang="ru-RU" dirty="0"/>
          </a:p>
          <a:p>
            <a:r>
              <a:rPr lang="ru-RU" dirty="0" smtClean="0"/>
              <a:t>Решение</a:t>
            </a:r>
          </a:p>
          <a:p>
            <a:pPr lvl="1"/>
            <a:r>
              <a:rPr lang="ru-RU" dirty="0" smtClean="0"/>
              <a:t>вынести общие свойства и поведение в суперкласс (общего предка) Персонаж</a:t>
            </a:r>
          </a:p>
          <a:p>
            <a:pPr lvl="1"/>
            <a:r>
              <a:rPr lang="ru-RU" dirty="0" smtClean="0"/>
              <a:t>частности реализовать в классах </a:t>
            </a:r>
            <a:r>
              <a:rPr lang="ru-RU" dirty="0" err="1" smtClean="0"/>
              <a:t>ИгровойПерсонаж</a:t>
            </a:r>
            <a:r>
              <a:rPr lang="ru-RU" dirty="0" smtClean="0"/>
              <a:t> и </a:t>
            </a:r>
            <a:r>
              <a:rPr lang="en-US" dirty="0" smtClean="0"/>
              <a:t>NPC</a:t>
            </a:r>
            <a:r>
              <a:rPr lang="ru-RU" dirty="0" smtClean="0"/>
              <a:t> (неигровой персонаж)</a:t>
            </a:r>
            <a:r>
              <a:rPr lang="ru-RU" dirty="0" smtClean="0"/>
              <a:t>, наследующих от Персонажа общие свойства и поведение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12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Общее понимание ООП и </a:t>
            </a:r>
            <a:r>
              <a:rPr lang="en-US" dirty="0"/>
              <a:t>OOD</a:t>
            </a:r>
            <a:r>
              <a:rPr lang="ru-RU" dirty="0"/>
              <a:t>:</a:t>
            </a:r>
          </a:p>
          <a:p>
            <a:pPr lvl="1"/>
            <a:r>
              <a:rPr lang="ru-RU" dirty="0" err="1"/>
              <a:t>Гради</a:t>
            </a:r>
            <a:r>
              <a:rPr lang="ru-RU" dirty="0"/>
              <a:t> Буч - Объектно-ориентированный анализ и проектирование с примерами приложений</a:t>
            </a:r>
          </a:p>
          <a:p>
            <a:r>
              <a:rPr lang="ru-RU" dirty="0"/>
              <a:t>Любой учебник по </a:t>
            </a:r>
            <a:r>
              <a:rPr lang="en-US" dirty="0"/>
              <a:t>C</a:t>
            </a:r>
            <a:r>
              <a:rPr lang="ru-RU" dirty="0"/>
              <a:t>++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 err="1"/>
              <a:t>Дейтел</a:t>
            </a:r>
            <a:r>
              <a:rPr lang="ru-RU" dirty="0"/>
              <a:t> Х. М. Как программировать на С++ (полное издание) —2008</a:t>
            </a:r>
          </a:p>
          <a:p>
            <a:r>
              <a:rPr lang="ru-RU" dirty="0"/>
              <a:t>Практика проектирования и шаблоны:</a:t>
            </a:r>
            <a:endParaRPr lang="en-US" dirty="0"/>
          </a:p>
          <a:p>
            <a:pPr lvl="1"/>
            <a:r>
              <a:rPr lang="ru-RU" dirty="0" err="1"/>
              <a:t>Крэг</a:t>
            </a:r>
            <a:r>
              <a:rPr lang="ru-RU" dirty="0"/>
              <a:t> </a:t>
            </a:r>
            <a:r>
              <a:rPr lang="ru-RU" dirty="0" err="1"/>
              <a:t>Ларман</a:t>
            </a:r>
            <a:r>
              <a:rPr lang="ru-RU" dirty="0"/>
              <a:t> - Применение UML 2.0 и шаблонов проектирования. Практическое руководство. </a:t>
            </a:r>
          </a:p>
          <a:p>
            <a:pPr lvl="1"/>
            <a:r>
              <a:rPr lang="ru-RU" dirty="0"/>
              <a:t>Эрик </a:t>
            </a:r>
            <a:r>
              <a:rPr lang="ru-RU" dirty="0" err="1"/>
              <a:t>Фримен</a:t>
            </a:r>
            <a:r>
              <a:rPr lang="ru-RU" dirty="0"/>
              <a:t>, Элизабет </a:t>
            </a:r>
            <a:r>
              <a:rPr lang="ru-RU" dirty="0" err="1"/>
              <a:t>Фримен</a:t>
            </a:r>
            <a:r>
              <a:rPr lang="ru-RU" dirty="0"/>
              <a:t> - Паттерны проектирования (</a:t>
            </a:r>
            <a:r>
              <a:rPr lang="ru-RU" dirty="0" err="1"/>
              <a:t>Head</a:t>
            </a:r>
            <a:r>
              <a:rPr lang="ru-RU" dirty="0"/>
              <a:t> </a:t>
            </a:r>
            <a:r>
              <a:rPr lang="ru-RU" dirty="0" err="1"/>
              <a:t>First</a:t>
            </a:r>
            <a:r>
              <a:rPr lang="ru-RU" dirty="0"/>
              <a:t> </a:t>
            </a:r>
            <a:r>
              <a:rPr lang="ru-RU" dirty="0" err="1"/>
              <a:t>O'Reilly</a:t>
            </a:r>
            <a:r>
              <a:rPr lang="ru-RU" dirty="0"/>
              <a:t>).</a:t>
            </a:r>
          </a:p>
          <a:p>
            <a:pPr lvl="1"/>
            <a:r>
              <a:rPr lang="ru-RU" dirty="0" err="1"/>
              <a:t>Э.Гамма</a:t>
            </a:r>
            <a:r>
              <a:rPr lang="en-US" dirty="0"/>
              <a:t> </a:t>
            </a:r>
            <a:r>
              <a:rPr lang="ru-RU" dirty="0"/>
              <a:t>и др. - Приемы объектно-ориентированного проектирования. Паттерны проектирования.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7160078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Типизация</a:t>
            </a:r>
            <a:r>
              <a:rPr lang="ru-RU" dirty="0"/>
              <a:t> - это способ защититься от использования объектов одного класса вместо другого, или, по крайней мере, управлять таким использованием</a:t>
            </a:r>
          </a:p>
          <a:p>
            <a:r>
              <a:rPr lang="ru-RU" sz="2600" dirty="0"/>
              <a:t>Объектно-ориентированные языки программирования могут быть строго типизированными, нестрого и совсем не типизированными</a:t>
            </a:r>
            <a:r>
              <a:rPr lang="ru-RU" sz="2600" i="1" dirty="0"/>
              <a:t>. </a:t>
            </a:r>
          </a:p>
          <a:p>
            <a:r>
              <a:rPr lang="ru-RU" sz="2600" dirty="0"/>
              <a:t>По времени проверки типизации существует статическая типизация (статическая связь, на этапе компиляции) и динамическая типизация (динамическая связь, на этапе исполнения).</a:t>
            </a:r>
          </a:p>
        </p:txBody>
      </p:sp>
    </p:spTree>
    <p:extLst>
      <p:ext uri="{BB962C8B-B14F-4D97-AF65-F5344CB8AC3E}">
        <p14:creationId xmlns:p14="http://schemas.microsoft.com/office/powerpoint/2010/main" val="3604496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Типизация -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 же игровая модель</a:t>
            </a:r>
          </a:p>
          <a:p>
            <a:r>
              <a:rPr lang="ru-RU" dirty="0" smtClean="0"/>
              <a:t>От класса </a:t>
            </a:r>
            <a:r>
              <a:rPr lang="en-US" dirty="0"/>
              <a:t>NPC </a:t>
            </a:r>
            <a:r>
              <a:rPr lang="ru-RU" dirty="0" smtClean="0"/>
              <a:t>порождаем 2 производных подкласса</a:t>
            </a:r>
          </a:p>
          <a:p>
            <a:pPr lvl="1"/>
            <a:r>
              <a:rPr lang="ru-RU" dirty="0" smtClean="0"/>
              <a:t>Лучник – имеет поведение Стрелять</a:t>
            </a:r>
          </a:p>
          <a:p>
            <a:pPr lvl="1"/>
            <a:r>
              <a:rPr lang="ru-RU" dirty="0" smtClean="0"/>
              <a:t>Мечник – имеет поведение Бить</a:t>
            </a:r>
          </a:p>
          <a:p>
            <a:r>
              <a:rPr lang="ru-RU" dirty="0" smtClean="0"/>
              <a:t>Когда мы создаем экземпляры этих объектов – мы создаем переменные нужного типа*</a:t>
            </a:r>
          </a:p>
          <a:p>
            <a:pPr lvl="1"/>
            <a:r>
              <a:rPr lang="ru-RU" dirty="0" smtClean="0"/>
              <a:t>Проверка типов компилятором позволяет убедиться, что мы не пытаемся Мечника заставить Стрелять и наоборот – это вызовет ошибку компиляции.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28133" y="5988733"/>
            <a:ext cx="7484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* чаще </a:t>
            </a:r>
            <a:r>
              <a:rPr lang="ru-RU" i="1" dirty="0"/>
              <a:t>– указатели на нужный тип, но об этом </a:t>
            </a:r>
            <a:r>
              <a:rPr lang="ru-RU" i="1" dirty="0" smtClean="0"/>
              <a:t>будем говорить позже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483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Типизация и наследование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Продолжаем работать с той же моделью</a:t>
            </a:r>
          </a:p>
          <a:p>
            <a:pPr lvl="1"/>
            <a:r>
              <a:rPr lang="ru-RU" dirty="0" smtClean="0"/>
              <a:t>Классы Лучник и Мечник унаследовали от предка </a:t>
            </a:r>
            <a:r>
              <a:rPr lang="en-US" dirty="0"/>
              <a:t>NPC </a:t>
            </a:r>
            <a:r>
              <a:rPr lang="ru-RU" dirty="0" smtClean="0"/>
              <a:t>поведение Перемещаться.</a:t>
            </a:r>
          </a:p>
          <a:p>
            <a:r>
              <a:rPr lang="ru-RU" dirty="0" smtClean="0"/>
              <a:t>В таком случае, мы можем заставлять Перемещаться и экземпляры (переменные) класса Лучник и класса Мечник. </a:t>
            </a:r>
          </a:p>
          <a:p>
            <a:pPr lvl="1"/>
            <a:r>
              <a:rPr lang="ru-RU" dirty="0" smtClean="0"/>
              <a:t>Пусть Вася – Лучник</a:t>
            </a:r>
          </a:p>
          <a:p>
            <a:pPr lvl="1"/>
            <a:r>
              <a:rPr lang="ru-RU" dirty="0" smtClean="0"/>
              <a:t>А Петя – Мечник</a:t>
            </a:r>
          </a:p>
          <a:p>
            <a:r>
              <a:rPr lang="ru-RU" dirty="0" smtClean="0"/>
              <a:t>Мы можем заставить Перемещаться и Васю, и Петю по отдельности:</a:t>
            </a:r>
          </a:p>
          <a:p>
            <a:pPr lvl="1"/>
            <a:r>
              <a:rPr lang="ru-RU" dirty="0" smtClean="0"/>
              <a:t>Можем, как бы, сказать Васе :«ты Лучник, а значит </a:t>
            </a:r>
            <a:r>
              <a:rPr lang="en-US" dirty="0"/>
              <a:t>NPC</a:t>
            </a:r>
            <a:r>
              <a:rPr lang="ru-RU" dirty="0" smtClean="0"/>
              <a:t>, а значит умеешь Перемещаться. Переместись сюда». Аналогично с Петей.</a:t>
            </a:r>
          </a:p>
          <a:p>
            <a:r>
              <a:rPr lang="ru-RU" dirty="0" smtClean="0"/>
              <a:t>А </a:t>
            </a:r>
            <a:r>
              <a:rPr lang="ru-RU" dirty="0"/>
              <a:t>теперь объединим их в Отряд:</a:t>
            </a:r>
          </a:p>
          <a:p>
            <a:pPr lvl="1"/>
            <a:r>
              <a:rPr lang="ru-RU" dirty="0"/>
              <a:t>Лучник (потомок </a:t>
            </a:r>
            <a:r>
              <a:rPr lang="ru-RU" dirty="0" err="1"/>
              <a:t>НеигровогоПерсонажа</a:t>
            </a:r>
            <a:r>
              <a:rPr lang="ru-RU" dirty="0"/>
              <a:t>) Вася</a:t>
            </a:r>
          </a:p>
          <a:p>
            <a:pPr lvl="1"/>
            <a:r>
              <a:rPr lang="ru-RU" dirty="0"/>
              <a:t>Мечник (потомок </a:t>
            </a:r>
            <a:r>
              <a:rPr lang="ru-RU" dirty="0" err="1"/>
              <a:t>НеигровогоПерсонажа</a:t>
            </a:r>
            <a:r>
              <a:rPr lang="ru-RU" dirty="0"/>
              <a:t>) Петя</a:t>
            </a:r>
          </a:p>
          <a:p>
            <a:pPr lvl="1"/>
            <a:r>
              <a:rPr lang="ru-RU" dirty="0"/>
              <a:t>Как заставить их шагать в ногу?</a:t>
            </a:r>
          </a:p>
          <a:p>
            <a:pPr lvl="1"/>
            <a:endParaRPr lang="ru-RU" dirty="0"/>
          </a:p>
          <a:p>
            <a:pPr marL="457200" lvl="1" indent="0">
              <a:buNone/>
            </a:pPr>
            <a:endParaRPr lang="ru-RU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95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Типизация и наследование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1511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Т.к. поведение и структура, определенные суперклассом, наследуются всеми потомками, значит у любого потомка они гарантированно присутствуют.</a:t>
            </a:r>
          </a:p>
          <a:p>
            <a:pPr lvl="1"/>
            <a:r>
              <a:rPr lang="ru-RU" dirty="0" smtClean="0"/>
              <a:t>И Лучник и Мечник унаследовали от </a:t>
            </a:r>
            <a:r>
              <a:rPr lang="en-US" dirty="0"/>
              <a:t>NPC </a:t>
            </a:r>
            <a:r>
              <a:rPr lang="ru-RU" dirty="0" smtClean="0"/>
              <a:t>способность Перемещаться</a:t>
            </a:r>
          </a:p>
          <a:p>
            <a:r>
              <a:rPr lang="ru-RU" dirty="0" smtClean="0"/>
              <a:t>Значит, все свойства и поведение предка можно использовать, обращаясь к ним, независимо от того, какого типа на самом деле потомок.</a:t>
            </a:r>
          </a:p>
          <a:p>
            <a:pPr lvl="1"/>
            <a:r>
              <a:rPr lang="ru-RU" dirty="0" smtClean="0"/>
              <a:t>Можно заставить Перемещаться любого </a:t>
            </a:r>
            <a:r>
              <a:rPr lang="en-US" dirty="0" smtClean="0"/>
              <a:t>NPC</a:t>
            </a:r>
            <a:r>
              <a:rPr lang="ru-RU" dirty="0" smtClean="0"/>
              <a:t>,мы это видели ранее</a:t>
            </a:r>
          </a:p>
          <a:p>
            <a:r>
              <a:rPr lang="ru-RU" dirty="0" smtClean="0"/>
              <a:t>Значит, работать с экземпляром любого подкласса можно через переменную типа суперкласса, от которого унаследовано нужное поведение</a:t>
            </a:r>
          </a:p>
          <a:p>
            <a:pPr lvl="1"/>
            <a:r>
              <a:rPr lang="ru-RU" dirty="0" smtClean="0"/>
              <a:t>Если я хочу заставить Перемещаться любого </a:t>
            </a:r>
            <a:r>
              <a:rPr lang="en-US" dirty="0" smtClean="0"/>
              <a:t>NPC </a:t>
            </a:r>
            <a:r>
              <a:rPr lang="ru-RU" dirty="0" smtClean="0"/>
              <a:t>– мне все равно, Лучник это или Мечник, я могу, как бы, обратиться к нему: «так, я знаю, ты - </a:t>
            </a:r>
            <a:r>
              <a:rPr lang="en-US" dirty="0"/>
              <a:t>NPC</a:t>
            </a:r>
            <a:r>
              <a:rPr lang="ru-RU" dirty="0" smtClean="0"/>
              <a:t>, и умеешь Перемещаться, Перемещайся туда-то»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625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Типизация и наследование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Итак, смоделировать отряд можно как массив объектов типа </a:t>
            </a:r>
            <a:r>
              <a:rPr lang="en-US" dirty="0"/>
              <a:t>NPC</a:t>
            </a:r>
            <a:endParaRPr lang="ru-RU" dirty="0" smtClean="0"/>
          </a:p>
          <a:p>
            <a:pPr lvl="1"/>
            <a:r>
              <a:rPr lang="ru-RU" dirty="0" smtClean="0"/>
              <a:t>Каждый из этих объектов на самом деле может быть либо Лучником, либо Мечником</a:t>
            </a:r>
          </a:p>
          <a:p>
            <a:pPr lvl="1"/>
            <a:r>
              <a:rPr lang="ru-RU" dirty="0" smtClean="0"/>
              <a:t>Компилятор разрешит нам присваивать переменной типа </a:t>
            </a:r>
            <a:r>
              <a:rPr lang="en-US" dirty="0"/>
              <a:t>NPC </a:t>
            </a:r>
            <a:r>
              <a:rPr lang="ru-RU" dirty="0" smtClean="0"/>
              <a:t>экземпляры подтипов Лучник и Мечник</a:t>
            </a:r>
          </a:p>
          <a:p>
            <a:pPr lvl="1"/>
            <a:r>
              <a:rPr lang="ru-RU" dirty="0" smtClean="0"/>
              <a:t>Естественно, работая с ними как просто с </a:t>
            </a:r>
            <a:r>
              <a:rPr lang="en-US" dirty="0"/>
              <a:t>NPC </a:t>
            </a:r>
            <a:r>
              <a:rPr lang="ru-RU" dirty="0" smtClean="0"/>
              <a:t>мы не сможем ни Бить, ни Стрелять – базовый </a:t>
            </a:r>
            <a:r>
              <a:rPr lang="en-US" dirty="0"/>
              <a:t>NPC </a:t>
            </a:r>
            <a:r>
              <a:rPr lang="ru-RU" dirty="0" smtClean="0"/>
              <a:t>этого не умеет, и компилятор нам такого не позволит.</a:t>
            </a:r>
          </a:p>
          <a:p>
            <a:r>
              <a:rPr lang="ru-RU" dirty="0" smtClean="0"/>
              <a:t>Тогда алгоритм перемещения отряда выглядит элементарно: 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Текущий</a:t>
            </a:r>
            <a:r>
              <a:rPr lang="en-US" dirty="0" smtClean="0"/>
              <a:t>NPC</a:t>
            </a:r>
            <a:r>
              <a:rPr lang="ru-RU" dirty="0" smtClean="0"/>
              <a:t> = первый попавшийся </a:t>
            </a:r>
            <a:r>
              <a:rPr lang="en-US" dirty="0"/>
              <a:t>NPC </a:t>
            </a:r>
            <a:r>
              <a:rPr lang="ru-RU" dirty="0" smtClean="0"/>
              <a:t>из Отряда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заставить Текущего</a:t>
            </a:r>
            <a:r>
              <a:rPr lang="en-US" dirty="0" smtClean="0"/>
              <a:t>NPC</a:t>
            </a:r>
            <a:r>
              <a:rPr lang="ru-RU" dirty="0" smtClean="0"/>
              <a:t> Переместиться в нужную сторону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Текущий</a:t>
            </a:r>
            <a:r>
              <a:rPr lang="en-US" dirty="0" smtClean="0"/>
              <a:t>NPC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smtClean="0"/>
              <a:t>следующий НПЦ </a:t>
            </a:r>
            <a:r>
              <a:rPr lang="ru-RU" dirty="0"/>
              <a:t>из Отряда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Если Отряд еще не закончился – идем к п. 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84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Полиморфизм</a:t>
            </a:r>
            <a:r>
              <a:rPr lang="ru-RU" dirty="0"/>
              <a:t> – обеспечение множественности вариантов реализации однотипного поведения различными классами-потомками общего предка. </a:t>
            </a:r>
          </a:p>
          <a:p>
            <a:r>
              <a:rPr lang="ru-RU" dirty="0"/>
              <a:t>Т.е. все потомки умеют делать то, что умел делать предок, но каждый потомок может делать это по-своему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2736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Полиморфизм -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Научим наш отряд драться вместе</a:t>
            </a:r>
          </a:p>
          <a:p>
            <a:r>
              <a:rPr lang="ru-RU" dirty="0" smtClean="0"/>
              <a:t>Добавим в иерархию класс Боевой</a:t>
            </a:r>
            <a:r>
              <a:rPr lang="en-US" dirty="0" smtClean="0"/>
              <a:t>NPC</a:t>
            </a:r>
            <a:r>
              <a:rPr lang="ru-RU" dirty="0" smtClean="0"/>
              <a:t> между классами </a:t>
            </a:r>
            <a:r>
              <a:rPr lang="en-US" dirty="0"/>
              <a:t>NPC </a:t>
            </a:r>
            <a:r>
              <a:rPr lang="ru-RU" dirty="0" smtClean="0"/>
              <a:t>и Лучник/Мечник. </a:t>
            </a:r>
          </a:p>
          <a:p>
            <a:pPr lvl="1"/>
            <a:r>
              <a:rPr lang="ru-RU" dirty="0" smtClean="0"/>
              <a:t>Боевой</a:t>
            </a:r>
            <a:r>
              <a:rPr lang="en-US" dirty="0" smtClean="0"/>
              <a:t>NPC</a:t>
            </a:r>
            <a:r>
              <a:rPr lang="ru-RU" dirty="0" smtClean="0"/>
              <a:t> наследует от </a:t>
            </a:r>
            <a:r>
              <a:rPr lang="en-US" dirty="0"/>
              <a:t>NPC </a:t>
            </a:r>
            <a:r>
              <a:rPr lang="ru-RU" dirty="0" smtClean="0"/>
              <a:t>Перемещение, а от него – его наследуют Лучник/Мечник</a:t>
            </a:r>
          </a:p>
          <a:p>
            <a:pPr lvl="1"/>
            <a:r>
              <a:rPr lang="ru-RU" dirty="0"/>
              <a:t>Боевой</a:t>
            </a:r>
            <a:r>
              <a:rPr lang="en-US" dirty="0"/>
              <a:t>NPC</a:t>
            </a:r>
            <a:r>
              <a:rPr lang="ru-RU" dirty="0" smtClean="0"/>
              <a:t> вводит поведение Атаковать, но не определяет его пока никак.</a:t>
            </a:r>
          </a:p>
          <a:p>
            <a:r>
              <a:rPr lang="ru-RU" dirty="0" smtClean="0"/>
              <a:t>В классах Лучник и Мечник переопределим поведение Атаковать:</a:t>
            </a:r>
          </a:p>
          <a:p>
            <a:pPr lvl="1"/>
            <a:r>
              <a:rPr lang="ru-RU" dirty="0" smtClean="0"/>
              <a:t>Для лучника – как вызов поведения Стрелять</a:t>
            </a:r>
          </a:p>
          <a:p>
            <a:pPr lvl="1"/>
            <a:r>
              <a:rPr lang="ru-RU" dirty="0" smtClean="0"/>
              <a:t>Для мечника – как вызов поведения Бить</a:t>
            </a:r>
          </a:p>
          <a:p>
            <a:r>
              <a:rPr lang="ru-RU" dirty="0" smtClean="0"/>
              <a:t>Заставляем отряд Атаковать вместе по аналогии с Перемещением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256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Полиморфизм -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82042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Переопределим Отряд как </a:t>
            </a:r>
            <a:r>
              <a:rPr lang="ru-RU" dirty="0"/>
              <a:t>как массив объектов типа </a:t>
            </a:r>
            <a:r>
              <a:rPr lang="ru-RU" dirty="0" smtClean="0"/>
              <a:t>Боевой</a:t>
            </a:r>
            <a:r>
              <a:rPr lang="en-US" dirty="0" smtClean="0"/>
              <a:t>NPC</a:t>
            </a:r>
            <a:endParaRPr lang="ru-RU" dirty="0" smtClean="0"/>
          </a:p>
          <a:p>
            <a:r>
              <a:rPr lang="ru-RU" dirty="0" smtClean="0"/>
              <a:t>Алгоритм атаки отряда: </a:t>
            </a:r>
            <a:endParaRPr lang="ru-RU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 err="1" smtClean="0"/>
              <a:t>ТекущийБоевой</a:t>
            </a:r>
            <a:r>
              <a:rPr lang="en-US" dirty="0" smtClean="0"/>
              <a:t>NPC</a:t>
            </a:r>
            <a:r>
              <a:rPr lang="ru-RU" dirty="0" smtClean="0"/>
              <a:t> </a:t>
            </a:r>
            <a:r>
              <a:rPr lang="ru-RU" dirty="0"/>
              <a:t>= первый попавшийся </a:t>
            </a:r>
            <a:r>
              <a:rPr lang="ru-RU" dirty="0" smtClean="0"/>
              <a:t>Боевой</a:t>
            </a:r>
            <a:r>
              <a:rPr lang="en-US" dirty="0" smtClean="0"/>
              <a:t>NPC </a:t>
            </a:r>
            <a:r>
              <a:rPr lang="ru-RU" dirty="0"/>
              <a:t>из Отряда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заставить </a:t>
            </a:r>
            <a:r>
              <a:rPr lang="ru-RU" dirty="0" err="1" smtClean="0"/>
              <a:t>ТекущегоБоевого</a:t>
            </a:r>
            <a:r>
              <a:rPr lang="en-US" dirty="0" smtClean="0"/>
              <a:t>NPC</a:t>
            </a:r>
            <a:r>
              <a:rPr lang="ru-RU" dirty="0" smtClean="0"/>
              <a:t> Атаковать нужный объект</a:t>
            </a:r>
            <a:endParaRPr lang="ru-RU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 err="1" smtClean="0"/>
              <a:t>ТекущийБоевой</a:t>
            </a:r>
            <a:r>
              <a:rPr lang="en-US" dirty="0" smtClean="0"/>
              <a:t>NPC</a:t>
            </a:r>
            <a:r>
              <a:rPr lang="ru-RU" dirty="0" smtClean="0"/>
              <a:t> </a:t>
            </a:r>
            <a:r>
              <a:rPr lang="ru-RU" dirty="0"/>
              <a:t>= следующий Боевой</a:t>
            </a:r>
            <a:r>
              <a:rPr lang="en-US" dirty="0"/>
              <a:t>NPC </a:t>
            </a:r>
            <a:r>
              <a:rPr lang="ru-RU" dirty="0" smtClean="0"/>
              <a:t>из </a:t>
            </a:r>
            <a:r>
              <a:rPr lang="ru-RU" dirty="0"/>
              <a:t>Отряда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Если Отряд еще не закончился – идем к п. 2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 тут нас ждет суровая встреча с реальностью:</a:t>
            </a:r>
            <a:endParaRPr lang="ru-RU" dirty="0" smtClean="0">
              <a:sym typeface="Wingdings" panose="05000000000000000000" pitchFamily="2" charset="2"/>
            </a:endParaRPr>
          </a:p>
          <a:p>
            <a:pPr lvl="1"/>
            <a:r>
              <a:rPr lang="ru-RU" dirty="0" smtClean="0">
                <a:sym typeface="Wingdings" panose="05000000000000000000" pitchFamily="2" charset="2"/>
              </a:rPr>
              <a:t>Компилятор может повести себя НЕПОЛИМОРФНО – и вызовет метод Атаковать класса </a:t>
            </a:r>
            <a:r>
              <a:rPr lang="ru-RU" dirty="0" smtClean="0"/>
              <a:t>Боевой</a:t>
            </a:r>
            <a:r>
              <a:rPr lang="en-US" dirty="0" smtClean="0"/>
              <a:t>NPC</a:t>
            </a:r>
            <a:r>
              <a:rPr lang="ru-RU" dirty="0" smtClean="0"/>
              <a:t> (по непосредственному типу) – и ничего не произойдет (т.к. мы его не определяли)</a:t>
            </a:r>
          </a:p>
          <a:p>
            <a:pPr lvl="1"/>
            <a:r>
              <a:rPr lang="ru-RU" dirty="0">
                <a:sym typeface="Wingdings" panose="05000000000000000000" pitchFamily="2" charset="2"/>
              </a:rPr>
              <a:t>Компилятор может повести себя </a:t>
            </a:r>
            <a:r>
              <a:rPr lang="ru-RU" dirty="0" smtClean="0">
                <a:sym typeface="Wingdings" panose="05000000000000000000" pitchFamily="2" charset="2"/>
              </a:rPr>
              <a:t>ПОЛИМОРФНО </a:t>
            </a:r>
            <a:r>
              <a:rPr lang="ru-RU" dirty="0">
                <a:sym typeface="Wingdings" panose="05000000000000000000" pitchFamily="2" charset="2"/>
              </a:rPr>
              <a:t>– и вызовет </a:t>
            </a:r>
            <a:r>
              <a:rPr lang="ru-RU" dirty="0" smtClean="0">
                <a:sym typeface="Wingdings" panose="05000000000000000000" pitchFamily="2" charset="2"/>
              </a:rPr>
              <a:t>переопределенный метод </a:t>
            </a:r>
            <a:r>
              <a:rPr lang="ru-RU" dirty="0">
                <a:sym typeface="Wingdings" panose="05000000000000000000" pitchFamily="2" charset="2"/>
              </a:rPr>
              <a:t>Атаковать класса </a:t>
            </a:r>
            <a:r>
              <a:rPr lang="ru-RU" dirty="0" smtClean="0"/>
              <a:t>Лучник/Мечник (понял настоящий тип объекта) </a:t>
            </a:r>
            <a:r>
              <a:rPr lang="ru-RU" dirty="0"/>
              <a:t>– </a:t>
            </a:r>
            <a:r>
              <a:rPr lang="ru-RU" dirty="0" smtClean="0"/>
              <a:t>произойдет атака соответствующего типа (удар или стрельба). </a:t>
            </a:r>
          </a:p>
          <a:p>
            <a:pPr lvl="1"/>
            <a:r>
              <a:rPr lang="ru-RU" dirty="0" smtClean="0"/>
              <a:t>Тем, как именно поведет себя компилятор – мы можем управлять (смотрите в следующих сериях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r>
              <a:rPr lang="ru-RU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195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Параллелизм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Параллелизм</a:t>
            </a:r>
            <a:r>
              <a:rPr lang="ru-RU" dirty="0"/>
              <a:t> - это свойство, отличающее активные объекты от пассивных.</a:t>
            </a:r>
          </a:p>
          <a:p>
            <a:r>
              <a:rPr lang="ru-RU" dirty="0"/>
              <a:t>В ОО</a:t>
            </a:r>
            <a:r>
              <a:rPr lang="en-US" dirty="0"/>
              <a:t>A/D/P</a:t>
            </a:r>
            <a:r>
              <a:rPr lang="ru-RU" dirty="0"/>
              <a:t> каждый объект (как абстракция реальности) может представлять собой отдельный канал управления (абстракцию процесса). Такой объект называется активным.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97919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Параллелизм - 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Распределенные и многопоточные системы – истинный параллелизм</a:t>
            </a:r>
          </a:p>
          <a:p>
            <a:r>
              <a:rPr lang="ru-RU" dirty="0" smtClean="0"/>
              <a:t>Наша любимая предметная область – игры:</a:t>
            </a:r>
          </a:p>
          <a:p>
            <a:pPr lvl="1"/>
            <a:r>
              <a:rPr lang="ru-RU" dirty="0" smtClean="0"/>
              <a:t>Многие объекты</a:t>
            </a:r>
            <a:r>
              <a:rPr lang="ru-RU" dirty="0" smtClean="0"/>
              <a:t> должны быть активными – действовать, не только реагируя на действия игрока, но и самостоятельно.</a:t>
            </a:r>
          </a:p>
          <a:p>
            <a:pPr lvl="1"/>
            <a:r>
              <a:rPr lang="ru-RU" dirty="0" smtClean="0"/>
              <a:t>Обычно объекты реализуют некоторое поведение как реакцию на приходящее сообщение (вызов функции объекта)</a:t>
            </a:r>
            <a:endParaRPr lang="ru-RU" dirty="0" smtClean="0"/>
          </a:p>
          <a:p>
            <a:pPr lvl="1"/>
            <a:r>
              <a:rPr lang="ru-RU" dirty="0" smtClean="0"/>
              <a:t>Общепринятый подход - вводится понятие игрового цикла – некоего основного цикла, который по очереди перебирает объекты игрового мира, и дает им возможность «сделать ход</a:t>
            </a:r>
            <a:r>
              <a:rPr lang="ru-RU" dirty="0"/>
              <a:t>» – </a:t>
            </a:r>
            <a:r>
              <a:rPr lang="ru-RU" dirty="0" smtClean="0"/>
              <a:t>некое подобие коллективной многозадачности.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229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это важно?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Объектно-ориентированная технология - </a:t>
            </a:r>
            <a:r>
              <a:rPr lang="ru-RU" sz="4800" b="1" dirty="0"/>
              <a:t>основной</a:t>
            </a:r>
            <a:r>
              <a:rPr lang="ru-RU" sz="4800" dirty="0"/>
              <a:t> метод промышленной разработки программного обеспечения</a:t>
            </a:r>
          </a:p>
        </p:txBody>
      </p:sp>
    </p:spTree>
    <p:extLst>
      <p:ext uri="{BB962C8B-B14F-4D97-AF65-F5344CB8AC3E}">
        <p14:creationId xmlns:p14="http://schemas.microsoft.com/office/powerpoint/2010/main" val="27098976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Персистентность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 err="1"/>
              <a:t>Персистентность</a:t>
            </a:r>
            <a:r>
              <a:rPr lang="ru-RU" b="1" dirty="0"/>
              <a:t>(</a:t>
            </a:r>
            <a:r>
              <a:rPr lang="ru-RU" b="1" dirty="0" err="1"/>
              <a:t>сохраняемость</a:t>
            </a:r>
            <a:r>
              <a:rPr lang="ru-RU" b="1" dirty="0"/>
              <a:t>)</a:t>
            </a:r>
            <a:r>
              <a:rPr lang="ru-RU" dirty="0"/>
              <a:t> - способность объекта существовать во времени, переживая породивший его процесс, и (или) в пространстве, перемещаясь из своего первоначального адресного пространства.</a:t>
            </a:r>
          </a:p>
          <a:p>
            <a:r>
              <a:rPr lang="ru-RU" dirty="0"/>
              <a:t>Спектр </a:t>
            </a:r>
            <a:r>
              <a:rPr lang="ru-RU" dirty="0" err="1"/>
              <a:t>персистентности</a:t>
            </a:r>
            <a:r>
              <a:rPr lang="ru-RU" dirty="0"/>
              <a:t> объектов охватывает:</a:t>
            </a:r>
          </a:p>
          <a:p>
            <a:pPr lvl="1"/>
            <a:r>
              <a:rPr lang="ru-RU" dirty="0"/>
              <a:t>Промежуточные результаты вычисления выражений.</a:t>
            </a:r>
          </a:p>
          <a:p>
            <a:pPr lvl="1"/>
            <a:r>
              <a:rPr lang="ru-RU" dirty="0"/>
              <a:t>Локальные переменные в вызове процедур.</a:t>
            </a:r>
          </a:p>
          <a:p>
            <a:pPr lvl="1"/>
            <a:r>
              <a:rPr lang="ru-RU" dirty="0"/>
              <a:t>Глобальные переменные и динамически создаваемые данные.</a:t>
            </a:r>
          </a:p>
          <a:p>
            <a:pPr lvl="1"/>
            <a:r>
              <a:rPr lang="ru-RU" dirty="0"/>
              <a:t>Данные, сохраняющиеся между сеансами выполнения программы.</a:t>
            </a:r>
          </a:p>
          <a:p>
            <a:pPr lvl="1"/>
            <a:r>
              <a:rPr lang="ru-RU" dirty="0"/>
              <a:t>Данные, сохраняемые при переходе на новую версию программы.</a:t>
            </a:r>
          </a:p>
          <a:p>
            <a:pPr lvl="1"/>
            <a:r>
              <a:rPr lang="ru-RU" dirty="0"/>
              <a:t>Данные, которые вообще переживают программу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86444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Персистентность</a:t>
            </a:r>
            <a:r>
              <a:rPr lang="ru-RU" dirty="0"/>
              <a:t> - 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Та же предметная область</a:t>
            </a:r>
          </a:p>
          <a:p>
            <a:pPr lvl="1"/>
            <a:r>
              <a:rPr lang="ru-RU" dirty="0" smtClean="0"/>
              <a:t>Реализуем сохранение и загрузку состояния игрового мира и персонажей – повышаем уровень </a:t>
            </a:r>
            <a:r>
              <a:rPr lang="ru-RU" dirty="0" err="1" smtClean="0"/>
              <a:t>персистентности</a:t>
            </a:r>
            <a:r>
              <a:rPr lang="ru-RU" dirty="0" smtClean="0"/>
              <a:t> ряда объектов</a:t>
            </a:r>
          </a:p>
          <a:p>
            <a:pPr lvl="1"/>
            <a:r>
              <a:rPr lang="ru-RU" dirty="0" smtClean="0"/>
              <a:t>Часть объектов – летящие снаряды, например – нет смысла не то что сохранять в файл, а сохранять и в памяти после того, как они пролетят через игровое поля – их </a:t>
            </a:r>
            <a:r>
              <a:rPr lang="ru-RU" dirty="0"/>
              <a:t>необходимо уничтожать или </a:t>
            </a:r>
            <a:r>
              <a:rPr lang="ru-RU" dirty="0" err="1"/>
              <a:t>переиспользовать</a:t>
            </a:r>
            <a:r>
              <a:rPr lang="ru-RU" dirty="0"/>
              <a:t>, </a:t>
            </a:r>
            <a:r>
              <a:rPr lang="ru-RU" dirty="0" smtClean="0"/>
              <a:t>чтобы не засорять память.</a:t>
            </a:r>
          </a:p>
          <a:p>
            <a:pPr lvl="1"/>
            <a:r>
              <a:rPr lang="ru-RU" dirty="0" smtClean="0"/>
              <a:t>У каждого объекта – свой жизненный цикл и уровень </a:t>
            </a:r>
            <a:r>
              <a:rPr lang="ru-RU" dirty="0" err="1" smtClean="0"/>
              <a:t>персистентности</a:t>
            </a:r>
            <a:r>
              <a:rPr lang="ru-RU" dirty="0" smtClean="0"/>
              <a:t>, который надо </a:t>
            </a:r>
            <a:r>
              <a:rPr lang="ru-RU" dirty="0" err="1" smtClean="0"/>
              <a:t>определоить</a:t>
            </a:r>
            <a:r>
              <a:rPr lang="ru-RU" dirty="0" smtClean="0"/>
              <a:t> на стадии проектирования.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22723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4745"/>
          </a:xfrm>
        </p:spPr>
        <p:txBody>
          <a:bodyPr>
            <a:normAutofit/>
          </a:bodyPr>
          <a:lstStyle/>
          <a:p>
            <a:r>
              <a:rPr lang="ru-RU" sz="3200" dirty="0"/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688632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В программировании существует несколько парадигм, ориентированных на процедуры, объекты, логику, правила и ограничения.</a:t>
            </a:r>
          </a:p>
          <a:p>
            <a:r>
              <a:rPr lang="ru-RU" dirty="0"/>
              <a:t>Развитие программной индустрии привело к созданию методов объектно-ориентированного анализа, проектирования и программирования, которые служат для программирования сложных систем.</a:t>
            </a:r>
          </a:p>
          <a:p>
            <a:r>
              <a:rPr lang="ru-RU" dirty="0"/>
              <a:t>Абстракция определяет существенные характеристики некоторого объекта, которые отличают его от всех других видов объектов и, таким образом, абстракция четко очерчивает концептуальную границу объекта с точки зрения наблюдателя.</a:t>
            </a:r>
          </a:p>
          <a:p>
            <a:r>
              <a:rPr lang="ru-RU" dirty="0"/>
              <a:t>Инкапсуляция - это процесс разделения устройства и поведения объекта; инкапсуляция служит для того, чтобы изолировать контрактные обязательства абстракции от их реализации.</a:t>
            </a:r>
          </a:p>
          <a:p>
            <a:r>
              <a:rPr lang="ru-RU" dirty="0"/>
              <a:t>Модульность - это состояние системы, разложенной на внутренне связные и слабо связанные между собой модули.</a:t>
            </a:r>
          </a:p>
          <a:p>
            <a:r>
              <a:rPr lang="ru-RU" dirty="0"/>
              <a:t>Иерархия - это ранжирование или упорядочение абстракций.</a:t>
            </a:r>
          </a:p>
          <a:p>
            <a:r>
              <a:rPr lang="ru-RU" dirty="0"/>
              <a:t>Типизация - это способ защититься от использования объектов одного класса вместо другого, или по крайней мере способ управлять такой подменой.</a:t>
            </a:r>
          </a:p>
          <a:p>
            <a:r>
              <a:rPr lang="ru-RU" dirty="0"/>
              <a:t>Полиморфизм – обеспечение множественности вариантов реализации однотипного поведения различными классами-потомками общего предка. </a:t>
            </a:r>
          </a:p>
          <a:p>
            <a:r>
              <a:rPr lang="ru-RU" dirty="0"/>
              <a:t>Параллелизм - это свойство, отличающее активные объекты от пассивных.</a:t>
            </a:r>
          </a:p>
          <a:p>
            <a:r>
              <a:rPr lang="ru-RU" dirty="0"/>
              <a:t>Сохраняемость (</a:t>
            </a:r>
            <a:r>
              <a:rPr lang="ru-RU" dirty="0" err="1"/>
              <a:t>персистентность</a:t>
            </a:r>
            <a:r>
              <a:rPr lang="ru-RU" dirty="0"/>
              <a:t>) - способность объекта существовать во времени и (или) в пространстве.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499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программа?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802467"/>
            <a:ext cx="7886700" cy="33744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8000" dirty="0"/>
              <a:t>Ваши версии?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7817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программа?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34092"/>
            <a:ext cx="7886700" cy="4351338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ISO/IEC/IEEE 24765:2010</a:t>
            </a:r>
          </a:p>
          <a:p>
            <a:pPr lvl="1"/>
            <a:r>
              <a:rPr lang="ru-RU" dirty="0"/>
              <a:t>комбинация компьютерных инструкций и данных, позволяющая аппаратному обеспечению вычислительной системы выполнять вычисления или функции управления</a:t>
            </a:r>
          </a:p>
          <a:p>
            <a:r>
              <a:rPr lang="ru-RU" dirty="0"/>
              <a:t>ISO/IEC 2382-1:1993</a:t>
            </a:r>
          </a:p>
          <a:p>
            <a:pPr lvl="1"/>
            <a:r>
              <a:rPr lang="ru-RU" dirty="0"/>
              <a:t>синтаксическая единица, которая соответствует правилам определённого языка программирования, состоящая из определений и операторов или инструкций, необходимых для определённой функции, задачи или решения проблемы.</a:t>
            </a:r>
          </a:p>
          <a:p>
            <a:r>
              <a:rPr lang="ru-RU" dirty="0"/>
              <a:t>ГОСТ 19781—90</a:t>
            </a:r>
          </a:p>
          <a:p>
            <a:pPr lvl="1"/>
            <a:r>
              <a:rPr lang="ru-RU" dirty="0"/>
              <a:t>данные, предназначенные для управления кон­кретными компонентами системы обработки данных в целях реализации определённого ал­горитма</a:t>
            </a:r>
          </a:p>
          <a:p>
            <a:r>
              <a:rPr lang="ru-RU" dirty="0"/>
              <a:t>ГК РФ</a:t>
            </a:r>
          </a:p>
          <a:p>
            <a:pPr lvl="1"/>
            <a:r>
              <a:rPr lang="ru-RU" dirty="0"/>
              <a:t>представленная в объективной форме совокупность данных и команд, предназначенных для функционирования ЭВМ и других компьютерных устройств с целью получения определённого результата</a:t>
            </a:r>
          </a:p>
          <a:p>
            <a:r>
              <a:rPr lang="ru-RU" dirty="0"/>
              <a:t>Сильно упрощая – это способ объяснить компьютеру, чего мы от него хотим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7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Парадигмы программирования</a:t>
            </a:r>
            <a:br>
              <a:rPr lang="ru-RU" dirty="0"/>
            </a:br>
            <a:r>
              <a:rPr lang="ru-RU" dirty="0"/>
              <a:t>(сильно упрощая)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Парадигма </a:t>
            </a:r>
            <a:r>
              <a:rPr lang="ru-RU" dirty="0"/>
              <a:t>— это совокупность идей и понятий, которые мы используем для описания или познания чего-либо.</a:t>
            </a:r>
          </a:p>
          <a:p>
            <a:r>
              <a:rPr lang="ru-RU" dirty="0"/>
              <a:t>Простыми словами: </a:t>
            </a:r>
            <a:r>
              <a:rPr lang="ru-RU" b="1" dirty="0"/>
              <a:t>парадигма программирования </a:t>
            </a:r>
            <a:r>
              <a:rPr lang="ru-RU" dirty="0"/>
              <a:t>определяет то, опираясь на какие понятия мы программируем, т.е. «объясняем компьютеру, что мы от него хотим».</a:t>
            </a:r>
            <a:endParaRPr lang="en-US" dirty="0"/>
          </a:p>
          <a:p>
            <a:r>
              <a:rPr lang="ru-RU" dirty="0"/>
              <a:t>Основные парадигмы программирования:</a:t>
            </a:r>
          </a:p>
          <a:p>
            <a:pPr lvl="1"/>
            <a:r>
              <a:rPr lang="ru-RU" b="1" dirty="0"/>
              <a:t>Императивная</a:t>
            </a:r>
            <a:r>
              <a:rPr lang="ru-RU" dirty="0"/>
              <a:t> – как делать?</a:t>
            </a:r>
          </a:p>
          <a:p>
            <a:pPr lvl="1"/>
            <a:r>
              <a:rPr lang="ru-RU" b="1" dirty="0"/>
              <a:t>Декларативная</a:t>
            </a:r>
            <a:r>
              <a:rPr lang="ru-RU" dirty="0"/>
              <a:t> – что делать?</a:t>
            </a:r>
          </a:p>
          <a:p>
            <a:pPr lvl="1"/>
            <a:r>
              <a:rPr lang="ru-RU" b="1" dirty="0"/>
              <a:t>Объектная</a:t>
            </a:r>
            <a:r>
              <a:rPr lang="ru-RU" dirty="0"/>
              <a:t> – кто делает?</a:t>
            </a:r>
          </a:p>
        </p:txBody>
      </p:sp>
    </p:spTree>
    <p:extLst>
      <p:ext uri="{BB962C8B-B14F-4D97-AF65-F5344CB8AC3E}">
        <p14:creationId xmlns:p14="http://schemas.microsoft.com/office/powerpoint/2010/main" val="644443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ОО-парадигма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Ключевые идеи:</a:t>
            </a:r>
            <a:endParaRPr lang="en-US" dirty="0"/>
          </a:p>
          <a:p>
            <a:pPr lvl="1"/>
            <a:r>
              <a:rPr lang="ru-RU" dirty="0"/>
              <a:t>Программа - это совокупность объектов, способных взаимодействовать друг с другом посредством сообщений;</a:t>
            </a:r>
          </a:p>
          <a:p>
            <a:pPr lvl="1"/>
            <a:r>
              <a:rPr lang="ru-RU" dirty="0"/>
              <a:t>Каждый объект является экземпляром определенного класса;</a:t>
            </a:r>
          </a:p>
          <a:p>
            <a:pPr lvl="1"/>
            <a:r>
              <a:rPr lang="ru-RU" dirty="0"/>
              <a:t>Классы образуют иерархию наследования.</a:t>
            </a:r>
          </a:p>
          <a:p>
            <a:r>
              <a:rPr lang="ru-RU" dirty="0"/>
              <a:t>Фактически, ОО-программа – это работающая модель.</a:t>
            </a:r>
          </a:p>
          <a:p>
            <a:pPr lvl="1"/>
            <a:r>
              <a:rPr lang="ru-RU" dirty="0"/>
              <a:t>Как реализовано поведение элементов этой модели – императивно или декларативно – значения не имеет. </a:t>
            </a:r>
          </a:p>
          <a:p>
            <a:pPr lvl="1"/>
            <a:r>
              <a:rPr lang="ru-RU" dirty="0"/>
              <a:t>Хотя большинство популярных ОО-языков имеют императивные корни (</a:t>
            </a:r>
            <a:r>
              <a:rPr lang="en-US" dirty="0"/>
              <a:t>C#, Java, C++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ru-RU" dirty="0"/>
              <a:t>есть и функциональные ОО-языки (</a:t>
            </a:r>
            <a:r>
              <a:rPr lang="en-US" dirty="0" err="1"/>
              <a:t>OCaml</a:t>
            </a:r>
            <a:r>
              <a:rPr lang="en-US" dirty="0"/>
              <a:t>, OO-</a:t>
            </a:r>
            <a:r>
              <a:rPr lang="ru-RU" dirty="0"/>
              <a:t>диалекты </a:t>
            </a:r>
            <a:r>
              <a:rPr lang="en-US" dirty="0"/>
              <a:t>Haskell)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0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Jobs, 1994, </a:t>
            </a:r>
            <a:r>
              <a:rPr lang="ru-RU" dirty="0"/>
              <a:t>в </a:t>
            </a:r>
            <a:r>
              <a:rPr lang="ru-RU" dirty="0" err="1"/>
              <a:t>интерью</a:t>
            </a:r>
            <a:r>
              <a:rPr lang="ru-RU" dirty="0"/>
              <a:t> журналу </a:t>
            </a:r>
            <a:r>
              <a:rPr lang="en-US" dirty="0"/>
              <a:t>Rolling Stone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ru-RU" b="1" dirty="0"/>
              <a:t>Не могли бы вы в нескольких словах объяснить, что же такое объектно-ориентированное программное обеспечение?</a:t>
            </a:r>
            <a:endParaRPr lang="ru-RU" dirty="0"/>
          </a:p>
          <a:p>
            <a:pPr fontAlgn="base"/>
            <a:r>
              <a:rPr lang="ru-RU" dirty="0"/>
              <a:t>Объекты – они как люди. Они живые вещи, у которых есть разум, позволяющий им знать, как сделать ту или иную вещь, у них есть память. Вы взаимодействуете с ними на очень высоком уровне абстракции, словно с людьми.</a:t>
            </a:r>
          </a:p>
          <a:p>
            <a:pPr fontAlgn="base"/>
            <a:r>
              <a:rPr lang="ru-RU" dirty="0"/>
              <a:t>Например, я – ваш объект, занимающийся чисткой ваших вещей. Вы можете дать мне грязную одежду и послание “доставь мои вещи в прачечную”. Я знаю, где в Сан-Франциско лучшая прачечная, я говорю по-английски и у меня есть деньги в кармане. Я выхожу, ловлю такси, посещаю прачечную и возвращаюсь с вашими вещами и словами: “Вот, ваша чистая одежда”.</a:t>
            </a:r>
          </a:p>
          <a:p>
            <a:pPr fontAlgn="base"/>
            <a:r>
              <a:rPr lang="ru-RU" dirty="0"/>
              <a:t>Вы не знаете, как я это сделал. Не знаете, где эта прачечная или вы говорите по-французски, а может у вас нет денег, чтобы поймать такси. Однако, я знал, как все это сделать, а вам – это знать необязательно. Вся сложность процесса скрыта внутри меня, но наше с вами общение было простым – в этом вся суть объектов. </a:t>
            </a:r>
            <a:r>
              <a:rPr lang="ru-RU" b="1" dirty="0"/>
              <a:t>Сложности – внутри, но интерфейс – доступен каждому.</a:t>
            </a:r>
          </a:p>
        </p:txBody>
      </p:sp>
    </p:spTree>
    <p:extLst>
      <p:ext uri="{BB962C8B-B14F-4D97-AF65-F5344CB8AC3E}">
        <p14:creationId xmlns:p14="http://schemas.microsoft.com/office/powerpoint/2010/main" val="7770963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390</TotalTime>
  <Words>2653</Words>
  <Application>Microsoft Office PowerPoint</Application>
  <PresentationFormat>Экран (4:3)</PresentationFormat>
  <Paragraphs>323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Tahoma</vt:lpstr>
      <vt:lpstr>Wingdings</vt:lpstr>
      <vt:lpstr>Тема Office</vt:lpstr>
      <vt:lpstr>Объектно-ориентированное программирование</vt:lpstr>
      <vt:lpstr>План курса</vt:lpstr>
      <vt:lpstr>Литература</vt:lpstr>
      <vt:lpstr>Почему это важно?</vt:lpstr>
      <vt:lpstr>Что такое программа?</vt:lpstr>
      <vt:lpstr>Что такое программа?</vt:lpstr>
      <vt:lpstr>Парадигмы программирования (сильно упрощая)</vt:lpstr>
      <vt:lpstr>ОО-парадигма</vt:lpstr>
      <vt:lpstr>Steve Jobs, 1994, в интерью журналу Rolling Stone:</vt:lpstr>
      <vt:lpstr>Вопросы?</vt:lpstr>
      <vt:lpstr>Объекты и классы</vt:lpstr>
      <vt:lpstr>Объектный подход </vt:lpstr>
      <vt:lpstr>ООА - пример</vt:lpstr>
      <vt:lpstr>OOD - пример</vt:lpstr>
      <vt:lpstr>OOP - пример</vt:lpstr>
      <vt:lpstr>Предпосылки ОО подхода</vt:lpstr>
      <vt:lpstr>Борьба со сложностью при проектировании ПО</vt:lpstr>
      <vt:lpstr>Вопросы?</vt:lpstr>
      <vt:lpstr>Элементы объектного подхода</vt:lpstr>
      <vt:lpstr>Абстракция.</vt:lpstr>
      <vt:lpstr>Абстракция.</vt:lpstr>
      <vt:lpstr>Абстракция - пример</vt:lpstr>
      <vt:lpstr>Инкапсуляция</vt:lpstr>
      <vt:lpstr>Инкапсуляция - пример</vt:lpstr>
      <vt:lpstr>Модульность</vt:lpstr>
      <vt:lpstr>Модульность - пример</vt:lpstr>
      <vt:lpstr>Иерархия</vt:lpstr>
      <vt:lpstr>Иерархия – пример композиции/агрегации</vt:lpstr>
      <vt:lpstr>Иерархия – пример наследования</vt:lpstr>
      <vt:lpstr>Типизация</vt:lpstr>
      <vt:lpstr>Типизация - пример</vt:lpstr>
      <vt:lpstr>Типизация и наследование</vt:lpstr>
      <vt:lpstr>Типизация и наследование</vt:lpstr>
      <vt:lpstr>Типизация и наследование</vt:lpstr>
      <vt:lpstr>Полиморфизм</vt:lpstr>
      <vt:lpstr>Полиморфизм - пример</vt:lpstr>
      <vt:lpstr>Полиморфизм - пример</vt:lpstr>
      <vt:lpstr>Параллелизм</vt:lpstr>
      <vt:lpstr>Параллелизм - пример</vt:lpstr>
      <vt:lpstr>Персистентность</vt:lpstr>
      <vt:lpstr>Персистентность - пример</vt:lpstr>
      <vt:lpstr>Выводы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Vsevolod Pelipas</dc:creator>
  <cp:lastModifiedBy>Vsevolod Pelipas</cp:lastModifiedBy>
  <cp:revision>74</cp:revision>
  <dcterms:created xsi:type="dcterms:W3CDTF">2017-06-21T09:21:46Z</dcterms:created>
  <dcterms:modified xsi:type="dcterms:W3CDTF">2017-09-05T21:33:09Z</dcterms:modified>
</cp:coreProperties>
</file>