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4"/>
  </p:notesMasterIdLst>
  <p:sldIdLst>
    <p:sldId id="257" r:id="rId4"/>
    <p:sldId id="348" r:id="rId5"/>
    <p:sldId id="347" r:id="rId6"/>
    <p:sldId id="307" r:id="rId7"/>
    <p:sldId id="376" r:id="rId8"/>
    <p:sldId id="366" r:id="rId9"/>
    <p:sldId id="361" r:id="rId10"/>
    <p:sldId id="367" r:id="rId11"/>
    <p:sldId id="369" r:id="rId12"/>
    <p:sldId id="368" r:id="rId13"/>
    <p:sldId id="370" r:id="rId14"/>
    <p:sldId id="374" r:id="rId15"/>
    <p:sldId id="371" r:id="rId16"/>
    <p:sldId id="372" r:id="rId17"/>
    <p:sldId id="375" r:id="rId18"/>
    <p:sldId id="373" r:id="rId19"/>
    <p:sldId id="304" r:id="rId20"/>
    <p:sldId id="301" r:id="rId21"/>
    <p:sldId id="303" r:id="rId22"/>
    <p:sldId id="298" r:id="rId23"/>
  </p:sldIdLst>
  <p:sldSz cx="9144000" cy="6858000" type="screen4x3"/>
  <p:notesSz cx="6858000" cy="9144000"/>
  <p:custDataLst>
    <p:tags r:id="rId2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howGuides="1">
      <p:cViewPr varScale="1">
        <p:scale>
          <a:sx n="90" d="100"/>
          <a:sy n="90" d="100"/>
        </p:scale>
        <p:origin x="1214" y="62"/>
      </p:cViewPr>
      <p:guideLst>
        <p:guide orient="horz" pos="2224"/>
        <p:guide pos="2880"/>
      </p:guideLst>
    </p:cSldViewPr>
  </p:slideViewPr>
  <p:notesTextViewPr>
    <p:cViewPr>
      <p:scale>
        <a:sx n="1" d="1"/>
        <a:sy n="1" d="1"/>
      </p:scale>
      <p:origin x="0" y="0"/>
    </p:cViewPr>
  </p:notesTextViewPr>
  <p:sorterViewPr>
    <p:cViewPr>
      <p:scale>
        <a:sx n="100" d="100"/>
        <a:sy n="100" d="100"/>
      </p:scale>
      <p:origin x="0" y="-16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18</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20</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2020/10/21</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2020/10/21</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2020/10/21</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2020/10/21</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2020/10/21</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2020/10/21</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2020/10/21</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2020/10/21</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2020/10/21</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2020/10/21</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2020/10/21</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slideLayout" Target="../slideLayouts/slideLayout18.xml"/><Relationship Id="rId4" Type="http://schemas.openxmlformats.org/officeDocument/2006/relationships/tags" Target="../tags/tag192.xml"/></Relationships>
</file>

<file path=ppt/slides/_rels/slide11.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10" Type="http://schemas.openxmlformats.org/officeDocument/2006/relationships/slideLayout" Target="../slideLayouts/slideLayout18.xml"/><Relationship Id="rId4" Type="http://schemas.openxmlformats.org/officeDocument/2006/relationships/tags" Target="../tags/tag196.xml"/><Relationship Id="rId9" Type="http://schemas.openxmlformats.org/officeDocument/2006/relationships/tags" Target="../tags/tag201.xml"/></Relationships>
</file>

<file path=ppt/slides/_rels/slide12.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3.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image" Target="../media/image8.jpe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9.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5" Type="http://schemas.openxmlformats.org/officeDocument/2006/relationships/slideLayout" Target="../slideLayouts/slideLayout18.xml"/><Relationship Id="rId4" Type="http://schemas.openxmlformats.org/officeDocument/2006/relationships/tags" Target="../tags/tag22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23.xml"/><Relationship Id="rId1" Type="http://schemas.openxmlformats.org/officeDocument/2006/relationships/tags" Target="../tags/tag222.xml"/><Relationship Id="rId4"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Layout" Target="../slideLayouts/slideLayout29.xml"/><Relationship Id="rId4" Type="http://schemas.openxmlformats.org/officeDocument/2006/relationships/tags" Target="../tags/tag2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slideLayout" Target="../slideLayouts/slideLayout7.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slideLayout" Target="../slideLayouts/slideLayout18.xml"/><Relationship Id="rId4" Type="http://schemas.openxmlformats.org/officeDocument/2006/relationships/tags" Target="../tags/tag168.xml"/></Relationships>
</file>

<file path=ppt/slides/_rels/slide5.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slideLayout" Target="../slideLayouts/slideLayout18.xml"/><Relationship Id="rId4" Type="http://schemas.openxmlformats.org/officeDocument/2006/relationships/tags" Target="../tags/tag172.xml"/></Relationships>
</file>

<file path=ppt/slides/_rels/slide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slideLayout" Target="../slideLayouts/slideLayout18.xml"/><Relationship Id="rId4" Type="http://schemas.openxmlformats.org/officeDocument/2006/relationships/tags" Target="../tags/tag176.xml"/></Relationships>
</file>

<file path=ppt/slides/_rels/slide7.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slideLayout" Target="../slideLayouts/slideLayout18.xml"/><Relationship Id="rId4" Type="http://schemas.openxmlformats.org/officeDocument/2006/relationships/tags" Target="../tags/tag180.xml"/></Relationships>
</file>

<file path=ppt/slides/_rels/slide8.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9.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smtClean="0"/>
              <a:t>项目计划</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smtClean="0"/>
              <a:t>G01</a:t>
            </a:r>
            <a:r>
              <a:rPr lang="zh-CN" altLang="en-US" dirty="0" smtClean="0"/>
              <a:t>小组</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a:t>
            </a:r>
            <a:r>
              <a:rPr lang="zh-CN" altLang="en-US" sz="2000" spc="150" dirty="0" smtClean="0">
                <a:uFillTx/>
                <a:latin typeface="微软雅黑" panose="020B0503020204020204" charset="-122"/>
                <a:ea typeface="微软雅黑" panose="020B0503020204020204" charset="-122"/>
              </a:rPr>
              <a:t>：董思诚  </a:t>
            </a:r>
            <a:r>
              <a:rPr lang="zh-CN" altLang="en-US" sz="2000" spc="150" dirty="0">
                <a:uFillTx/>
                <a:latin typeface="微软雅黑" panose="020B0503020204020204" charset="-122"/>
                <a:ea typeface="微软雅黑" panose="020B0503020204020204" charset="-122"/>
              </a:rPr>
              <a:t>组员</a:t>
            </a:r>
            <a:r>
              <a:rPr lang="zh-CN" altLang="en-US" sz="2000" spc="150" dirty="0" smtClean="0">
                <a:uFillTx/>
                <a:latin typeface="微软雅黑" panose="020B0503020204020204" charset="-122"/>
                <a:ea typeface="微软雅黑" panose="020B0503020204020204" charset="-122"/>
              </a:rPr>
              <a:t>： </a:t>
            </a:r>
            <a:r>
              <a:rPr lang="zh-CN" altLang="en-US" sz="2000" spc="150" dirty="0" smtClean="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smtClean="0"/>
              <a:t>——</a:t>
            </a:r>
            <a:r>
              <a:rPr lang="zh-CN" altLang="en-US" sz="2400" dirty="0" smtClean="0"/>
              <a:t>基于项目的游戏攻略网站</a:t>
            </a:r>
            <a:endParaRPr lang="zh-CN" altLang="en-US" sz="24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spc="300" dirty="0" smtClean="0">
                <a:solidFill>
                  <a:sysClr val="window" lastClr="FFFFFF"/>
                </a:solidFill>
              </a:rPr>
              <a:t>项目</a:t>
            </a:r>
            <a:r>
              <a:rPr lang="zh-CN" altLang="en-US" spc="300" dirty="0">
                <a:solidFill>
                  <a:sysClr val="window" lastClr="FFFFFF"/>
                </a:solidFill>
              </a:rPr>
              <a:t>目标</a:t>
            </a:r>
            <a:endParaRPr lang="zh-CN" altLang="en-US" spc="300" dirty="0">
              <a:solidFill>
                <a:sysClr val="window" lastClr="FFFFFF"/>
              </a:solidFill>
            </a:endParaRPr>
          </a:p>
        </p:txBody>
      </p:sp>
      <p:sp>
        <p:nvSpPr>
          <p:cNvPr id="3" name="文本框 2"/>
          <p:cNvSpPr txBox="1"/>
          <p:nvPr>
            <p:custDataLst>
              <p:tags r:id="rId4"/>
            </p:custDataLst>
          </p:nvPr>
        </p:nvSpPr>
        <p:spPr>
          <a:xfrm>
            <a:off x="137110" y="1375965"/>
            <a:ext cx="8869779" cy="525658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mn-ea"/>
              </a:rPr>
              <a:t>	</a:t>
            </a:r>
            <a:r>
              <a:rPr lang="zh-CN" altLang="en-US" sz="2400" b="1" dirty="0">
                <a:latin typeface="+mn-ea"/>
              </a:rPr>
              <a:t>现实的或者说是能和实际工作相结合</a:t>
            </a:r>
            <a:r>
              <a:rPr lang="en-US" altLang="zh-CN" sz="2400" b="1" dirty="0">
                <a:latin typeface="+mn-ea"/>
              </a:rPr>
              <a:t>(Realistic)</a:t>
            </a:r>
            <a:r>
              <a:rPr lang="zh-CN" altLang="en-US" sz="2400" b="1" dirty="0">
                <a:latin typeface="+mn-ea"/>
              </a:rPr>
              <a:t>：</a:t>
            </a:r>
          </a:p>
          <a:p>
            <a:pPr>
              <a:lnSpc>
                <a:spcPts val="3200"/>
              </a:lnSpc>
              <a:buSzPct val="70000"/>
              <a:buFont typeface="Wingdings" panose="05000000000000000000" pitchFamily="2" charset="2"/>
              <a:buChar char="l"/>
              <a:defRPr/>
            </a:pPr>
            <a:r>
              <a:rPr lang="zh-CN" altLang="en-US" sz="2400" b="1" dirty="0">
                <a:latin typeface="+mn-ea"/>
              </a:rPr>
              <a:t>我们都是计算机软件工程的学子，小组总共两人，其中两个人是前端方向的，对于网站的建立和设计有充足的经验，后端我们可以通过学习深入来成功做成一个完整的网站架构。</a:t>
            </a:r>
          </a:p>
          <a:p>
            <a:pPr>
              <a:lnSpc>
                <a:spcPts val="3200"/>
              </a:lnSpc>
              <a:buSzPct val="70000"/>
              <a:buFont typeface="Wingdings" panose="05000000000000000000" pitchFamily="2" charset="2"/>
              <a:buChar char="l"/>
              <a:defRPr/>
            </a:pPr>
            <a:r>
              <a:rPr lang="zh-CN" altLang="en-US" sz="2400" b="1" dirty="0">
                <a:latin typeface="+mn-ea"/>
              </a:rPr>
              <a:t>	可以跟踪的</a:t>
            </a:r>
            <a:r>
              <a:rPr lang="en-US" altLang="zh-CN" sz="2400" b="1" dirty="0">
                <a:latin typeface="+mn-ea"/>
              </a:rPr>
              <a:t>(Trackable)</a:t>
            </a:r>
            <a:r>
              <a:rPr lang="zh-CN" altLang="en-US" sz="2400" b="1" dirty="0">
                <a:latin typeface="+mn-ea"/>
              </a:rPr>
              <a:t>：</a:t>
            </a:r>
          </a:p>
          <a:p>
            <a:pPr>
              <a:lnSpc>
                <a:spcPts val="3200"/>
              </a:lnSpc>
              <a:buSzPct val="70000"/>
              <a:buFont typeface="Wingdings" panose="05000000000000000000" pitchFamily="2" charset="2"/>
              <a:buChar char="l"/>
              <a:defRPr/>
            </a:pPr>
            <a:r>
              <a:rPr lang="zh-CN" altLang="en-US" sz="2400" b="1" dirty="0">
                <a:latin typeface="+mn-ea"/>
              </a:rPr>
              <a:t>也能说成是一个有时限的原则，我们得在有显示时间中分割出一下小时间来不断完成我们的辅助教学网站。在</a:t>
            </a:r>
            <a:r>
              <a:rPr lang="en-US" altLang="zh-CN" sz="2400" b="1" dirty="0">
                <a:latin typeface="+mn-ea"/>
              </a:rPr>
              <a:t>12</a:t>
            </a:r>
            <a:r>
              <a:rPr lang="zh-CN" altLang="en-US" sz="2400" b="1" dirty="0">
                <a:latin typeface="+mn-ea"/>
              </a:rPr>
              <a:t>月</a:t>
            </a:r>
            <a:r>
              <a:rPr lang="en-US" altLang="zh-CN" sz="2400" b="1" dirty="0">
                <a:latin typeface="+mn-ea"/>
              </a:rPr>
              <a:t>28</a:t>
            </a:r>
            <a:r>
              <a:rPr lang="zh-CN" altLang="en-US" sz="2400" b="1" dirty="0">
                <a:latin typeface="+mn-ea"/>
              </a:rPr>
              <a:t>日之前，进行具体的时间管理分类，具体实现参考项目计划甘特图。近期目标就是先把项目总体计划与项目制作分工分工完成。</a:t>
            </a:r>
            <a:endParaRPr lang="zh-CN" altLang="en-US" sz="2400" b="1" dirty="0">
              <a:latin typeface="+mn-ea"/>
            </a:endParaRPr>
          </a:p>
        </p:txBody>
      </p:sp>
    </p:spTree>
    <p:custDataLst>
      <p:tags r:id="rId1"/>
    </p:custDataLst>
    <p:extLst>
      <p:ext uri="{BB962C8B-B14F-4D97-AF65-F5344CB8AC3E}">
        <p14:creationId xmlns:p14="http://schemas.microsoft.com/office/powerpoint/2010/main" val="127983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3.</a:t>
            </a:r>
            <a:r>
              <a:rPr lang="zh-CN" altLang="en-US" dirty="0" smtClean="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技术可行性</a:t>
            </a:r>
            <a:endParaRPr lang="zh-CN" altLang="en-US" sz="1100" dirty="0" smtClean="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a:t>
            </a:r>
            <a:r>
              <a:rPr lang="zh-CN" altLang="en-US" sz="2000" b="1" dirty="0" smtClean="0">
                <a:latin typeface="+mn-ea"/>
              </a:rPr>
              <a:t>可行性</a:t>
            </a:r>
            <a:endParaRPr lang="zh-CN" altLang="en-US" sz="1100" dirty="0" smtClean="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为了满足课程的需要，所以本网站暂时没有需要扩大规模的意图，纯粹免费开放，而开发工具大多为免费开源产品，所以在一定条件下，并不会消耗太多的资金。</a:t>
            </a:r>
            <a:endParaRPr lang="en-US" altLang="zh-CN" sz="1800" dirty="0" smtClean="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操作可行性</a:t>
            </a:r>
            <a:endParaRPr lang="zh-CN" altLang="en-US" sz="1100" dirty="0" smtClean="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3.</a:t>
            </a:r>
            <a:r>
              <a:rPr lang="zh-CN" altLang="en-US" dirty="0" smtClean="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可行性分析报告的初稿</a:t>
            </a:r>
            <a:endParaRPr lang="zh-CN" altLang="en-US" sz="1100" dirty="0" smtClean="0">
              <a:uFillTx/>
            </a:endParaRPr>
          </a:p>
        </p:txBody>
      </p:sp>
    </p:spTree>
    <p:custDataLst>
      <p:tags r:id="rId1"/>
    </p:custDataLst>
    <p:extLst>
      <p:ext uri="{BB962C8B-B14F-4D97-AF65-F5344CB8AC3E}">
        <p14:creationId xmlns:p14="http://schemas.microsoft.com/office/powerpoint/2010/main" val="3676949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4.</a:t>
            </a:r>
            <a:r>
              <a:rPr lang="zh-CN" altLang="en-US" dirty="0" smtClean="0">
                <a:solidFill>
                  <a:schemeClr val="bg1"/>
                </a:solidFill>
                <a:sym typeface="+mn-ea"/>
              </a:rPr>
              <a:t>任务分配</a:t>
            </a:r>
            <a:endParaRPr lang="zh-CN" altLang="en-US" dirty="0" smtClean="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gridCol w="2016224"/>
                <a:gridCol w="2088232"/>
                <a:gridCol w="2660651"/>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通过与客户代表杨枨老师和用户代表沟通获得需求并且组织每次会议；获取组员负责人处修改意见并考虑下次会议内容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OBS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351411"/>
            <a:ext cx="6264696"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WBS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5.</a:t>
            </a:r>
            <a:r>
              <a:rPr lang="zh-CN" altLang="en-US" spc="300" dirty="0" smtClean="0">
                <a:solidFill>
                  <a:sysClr val="window" lastClr="FFFFFF"/>
                </a:solidFill>
                <a:uFillTx/>
                <a:latin typeface="微软雅黑" panose="020B0503020204020204" charset="-122"/>
                <a:ea typeface="微软雅黑" panose="020B0503020204020204" charset="-122"/>
              </a:rPr>
              <a:t>配置管理</a:t>
            </a:r>
            <a:endParaRPr lang="zh-CN" altLang="en-US" dirty="0" smtClean="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647564"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smtClean="0">
                <a:solidFill>
                  <a:sysClr val="window" lastClr="FFFFFF"/>
                </a:solidFill>
                <a:uFillTx/>
                <a:latin typeface="微软雅黑" panose="020B0503020204020204" charset="-122"/>
                <a:ea typeface="微软雅黑" panose="020B0503020204020204" charset="-122"/>
              </a:rPr>
              <a:t>5.</a:t>
            </a:r>
            <a:r>
              <a:rPr lang="zh-CN" altLang="en-US" sz="2800" spc="300" dirty="0" smtClean="0">
                <a:solidFill>
                  <a:sysClr val="window" lastClr="FFFFFF"/>
                </a:solidFill>
                <a:uFillTx/>
                <a:latin typeface="微软雅黑" panose="020B0503020204020204" charset="-122"/>
                <a:ea typeface="微软雅黑" panose="020B0503020204020204" charset="-122"/>
              </a:rPr>
              <a:t>参考资料</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1556792"/>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en-US" altLang="zh-CN" sz="1400" dirty="0" smtClean="0">
                <a:latin typeface="+mn-ea"/>
              </a:rPr>
              <a:t>.《</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a:t>
            </a:r>
            <a:r>
              <a:rPr lang="zh-CN" altLang="en-US" sz="1400" dirty="0" smtClean="0">
                <a:latin typeface="+mn-ea"/>
              </a:rPr>
              <a:t>第</a:t>
            </a:r>
            <a:r>
              <a:rPr lang="en-US" altLang="zh-CN" sz="1400" dirty="0">
                <a:latin typeface="+mn-ea"/>
              </a:rPr>
              <a:t>6</a:t>
            </a:r>
            <a:r>
              <a:rPr lang="zh-CN" altLang="en-US" sz="1400" dirty="0" smtClean="0">
                <a:latin typeface="+mn-ea"/>
              </a:rPr>
              <a:t>版</a:t>
            </a:r>
            <a:endParaRPr lang="en-US" altLang="zh-CN" sz="1400" dirty="0" smtClean="0">
              <a:latin typeface="+mn-ea"/>
            </a:endParaRPr>
          </a:p>
          <a:p>
            <a:pPr marL="0" indent="0">
              <a:lnSpc>
                <a:spcPts val="3200"/>
              </a:lnSpc>
              <a:buSzPct val="70000"/>
              <a:buNone/>
              <a:defRPr/>
            </a:pPr>
            <a:r>
              <a:rPr lang="en-US" altLang="zh-CN" sz="1400" dirty="0" smtClean="0">
                <a:latin typeface="+mn-ea"/>
              </a:rPr>
              <a:t>2.《Vue.js</a:t>
            </a:r>
            <a:r>
              <a:rPr lang="zh-CN" altLang="en-US" sz="1400" dirty="0" smtClean="0">
                <a:latin typeface="+mn-ea"/>
              </a:rPr>
              <a:t>实战</a:t>
            </a:r>
            <a:r>
              <a:rPr lang="en-US" altLang="zh-CN" sz="1400" dirty="0" smtClean="0">
                <a:latin typeface="+mn-ea"/>
              </a:rPr>
              <a:t>》 </a:t>
            </a:r>
            <a:r>
              <a:rPr lang="zh-CN" altLang="en-US" sz="1400" dirty="0" smtClean="0">
                <a:latin typeface="+mn-ea"/>
              </a:rPr>
              <a:t>清华大学出版社 作者 尤雨溪</a:t>
            </a:r>
            <a:endParaRPr lang="en-US" altLang="zh-CN" sz="1400" dirty="0" smtClean="0">
              <a:latin typeface="+mn-ea"/>
            </a:endParaRPr>
          </a:p>
          <a:p>
            <a:pPr marL="0" indent="0">
              <a:lnSpc>
                <a:spcPts val="3200"/>
              </a:lnSpc>
              <a:buSzPct val="70000"/>
              <a:buNone/>
              <a:defRPr/>
            </a:pPr>
            <a:r>
              <a:rPr lang="en-US" altLang="zh-CN" sz="1400" dirty="0" smtClean="0">
                <a:latin typeface="+mn-ea"/>
              </a:rPr>
              <a:t>3.《</a:t>
            </a:r>
            <a:r>
              <a:rPr lang="zh-CN" altLang="en-US" sz="1400" dirty="0" smtClean="0">
                <a:latin typeface="+mn-ea"/>
              </a:rPr>
              <a:t>数据库系统概论</a:t>
            </a:r>
            <a:r>
              <a:rPr lang="en-US" altLang="zh-CN" sz="1400" dirty="0" smtClean="0">
                <a:latin typeface="+mn-ea"/>
              </a:rPr>
              <a:t>》</a:t>
            </a:r>
            <a:r>
              <a:rPr lang="zh-CN" altLang="en-US" sz="1400" dirty="0" smtClean="0">
                <a:latin typeface="+mn-ea"/>
              </a:rPr>
              <a:t>（第五版）王珊 萨师煊 编著</a:t>
            </a:r>
            <a:endParaRPr lang="en-US" altLang="zh-CN" sz="1400" dirty="0" smtClean="0">
              <a:latin typeface="+mn-ea"/>
            </a:endParaRP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smtClean="0">
                <a:solidFill>
                  <a:sysClr val="window" lastClr="FFFFFF"/>
                </a:solidFill>
                <a:uFillTx/>
                <a:latin typeface="微软雅黑" panose="020B0503020204020204" charset="-122"/>
                <a:ea typeface="微软雅黑" panose="020B0503020204020204" charset="-122"/>
              </a:rPr>
              <a:t>6.</a:t>
            </a:r>
            <a:r>
              <a:rPr lang="zh-CN" altLang="en-US" sz="2800" spc="300" dirty="0" smtClean="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董思诚</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smtClean="0">
                <a:solidFill>
                  <a:srgbClr val="000000">
                    <a:lumMod val="75000"/>
                    <a:lumOff val="25000"/>
                  </a:srgbClr>
                </a:solidFill>
                <a:latin typeface="Arial" panose="020B0604020202020204" pitchFamily="34" charset="0"/>
              </a:rPr>
              <a:t>制作</a:t>
            </a:r>
            <a:r>
              <a:rPr lang="zh-CN" altLang="en-US" sz="1800" b="1" dirty="0" smtClean="0">
                <a:solidFill>
                  <a:srgbClr val="000000">
                    <a:lumMod val="75000"/>
                    <a:lumOff val="25000"/>
                  </a:srgbClr>
                </a:solidFill>
                <a:latin typeface="Arial" panose="020B0604020202020204" pitchFamily="34" charset="0"/>
              </a:rPr>
              <a:t>以及</a:t>
            </a:r>
            <a:r>
              <a:rPr lang="zh-CN" altLang="en-US" sz="1800" b="1" dirty="0" smtClean="0">
                <a:solidFill>
                  <a:srgbClr val="000000">
                    <a:lumMod val="75000"/>
                    <a:lumOff val="25000"/>
                  </a:srgbClr>
                </a:solidFill>
                <a:latin typeface="Arial" panose="020B0604020202020204" pitchFamily="34" charset="0"/>
              </a:rPr>
              <a:t>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内容制作</a:t>
            </a:r>
            <a:r>
              <a:rPr lang="zh-CN" altLang="en-US" sz="1800" b="1" dirty="0" smtClean="0">
                <a:solidFill>
                  <a:srgbClr val="000000">
                    <a:lumMod val="75000"/>
                    <a:lumOff val="25000"/>
                  </a:srgbClr>
                </a:solidFill>
                <a:latin typeface="Arial" panose="020B0604020202020204" pitchFamily="34" charset="0"/>
              </a:rPr>
              <a:t> </a:t>
            </a:r>
            <a:r>
              <a:rPr lang="zh-CN" altLang="en-US" sz="1800" b="1" dirty="0" smtClean="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9.2/10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李磊</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制作</a:t>
            </a:r>
            <a:r>
              <a:rPr lang="en-US" altLang="zh-CN" sz="1800" b="1" dirty="0" smtClean="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9.3/10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：工作图制作 </a:t>
            </a:r>
            <a:r>
              <a:rPr lang="zh-CN" altLang="en-US" sz="1800" b="1" dirty="0" smtClean="0">
                <a:solidFill>
                  <a:srgbClr val="000000">
                    <a:lumMod val="75000"/>
                    <a:lumOff val="25000"/>
                  </a:srgbClr>
                </a:solidFill>
                <a:latin typeface="Arial" panose="020B0604020202020204" pitchFamily="34" charset="0"/>
              </a:rPr>
              <a:t>评分 （</a:t>
            </a:r>
            <a:r>
              <a:rPr lang="en-US" altLang="zh-CN" sz="1800" b="1" dirty="0" smtClean="0">
                <a:solidFill>
                  <a:srgbClr val="000000">
                    <a:lumMod val="75000"/>
                    <a:lumOff val="25000"/>
                  </a:srgbClr>
                </a:solidFill>
                <a:latin typeface="Arial" panose="020B0604020202020204" pitchFamily="34" charset="0"/>
              </a:rPr>
              <a:t>9.1/10</a:t>
            </a:r>
            <a:r>
              <a:rPr lang="zh-CN" altLang="en-US" sz="1800" b="1" dirty="0" smtClean="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smtClean="0"/>
              <a:t>目录</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7"/>
            <a:ext cx="6138911" cy="319688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1.</a:t>
            </a:r>
            <a:r>
              <a:rPr lang="zh-CN" altLang="en-US" sz="2400" b="1" dirty="0"/>
              <a:t>项目背景</a:t>
            </a:r>
            <a:endParaRPr lang="en-US" altLang="zh-CN" sz="2400" b="1" dirty="0"/>
          </a:p>
          <a:p>
            <a:r>
              <a:rPr lang="en-US" altLang="zh-CN" sz="2400" b="1" dirty="0" smtClean="0"/>
              <a:t>2</a:t>
            </a:r>
            <a:r>
              <a:rPr lang="en-US" altLang="zh-CN" sz="2400" b="1" dirty="0" smtClean="0"/>
              <a:t>.</a:t>
            </a:r>
            <a:r>
              <a:rPr lang="zh-CN" altLang="en-US" sz="2400" b="1" dirty="0" smtClean="0"/>
              <a:t>项目概述</a:t>
            </a:r>
            <a:endParaRPr lang="en-US" altLang="zh-CN" sz="2400" b="1" dirty="0"/>
          </a:p>
          <a:p>
            <a:r>
              <a:rPr lang="en-US" altLang="zh-CN" sz="2400" b="1" dirty="0" smtClean="0"/>
              <a:t>3.</a:t>
            </a:r>
            <a:r>
              <a:rPr lang="zh-CN" altLang="en-US" sz="2400" b="1" dirty="0" smtClean="0"/>
              <a:t>可行性分析</a:t>
            </a:r>
            <a:endParaRPr lang="en-US" altLang="zh-CN" sz="2400" b="1" dirty="0" smtClean="0"/>
          </a:p>
          <a:p>
            <a:r>
              <a:rPr lang="en-US" altLang="zh-CN" sz="2400" b="1" dirty="0" smtClean="0"/>
              <a:t>4.</a:t>
            </a:r>
            <a:r>
              <a:rPr lang="zh-CN" altLang="en-US" sz="2400" b="1" dirty="0" smtClean="0"/>
              <a:t>任务分配</a:t>
            </a:r>
            <a:endParaRPr lang="en-US" altLang="zh-CN" b="1" dirty="0"/>
          </a:p>
          <a:p>
            <a:r>
              <a:rPr lang="en-US" altLang="zh-CN" sz="2400" b="1" dirty="0" smtClean="0"/>
              <a:t>5.</a:t>
            </a:r>
            <a:r>
              <a:rPr lang="zh-CN" altLang="en-US" sz="2400" b="1" dirty="0" smtClean="0"/>
              <a:t>配置管理</a:t>
            </a:r>
            <a:endParaRPr lang="en-US" altLang="zh-CN" sz="2400" b="1" dirty="0" smtClean="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smtClean="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项目名：游戏攻略网站（暂定）</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的委托单位：</a:t>
            </a:r>
            <a:r>
              <a:rPr lang="en-US" altLang="zh-CN" sz="2400" b="1" dirty="0">
                <a:latin typeface="+mn-ea"/>
              </a:rPr>
              <a:t>SE2020-G01</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的用户：部分时间有限，只想体验游戏剧情的玩家以及游戏攻略制作人等主要用户和</a:t>
            </a:r>
            <a:r>
              <a:rPr lang="zh-CN" altLang="en-US" sz="2400" b="1" dirty="0" smtClean="0">
                <a:latin typeface="+mn-ea"/>
              </a:rPr>
              <a:t>杨枨老师</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smtClean="0">
                <a:latin typeface="+mn-ea"/>
              </a:rPr>
              <a:t>Hbuild</a:t>
            </a:r>
            <a:r>
              <a:rPr lang="en-US" altLang="zh-CN" sz="2400" b="1" dirty="0" smtClean="0">
                <a:latin typeface="+mn-ea"/>
              </a:rPr>
              <a:t>[2]</a:t>
            </a:r>
            <a:r>
              <a:rPr lang="zh-CN" altLang="en-US" sz="2400" b="1" dirty="0" smtClean="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a:t>
            </a:r>
            <a:r>
              <a:rPr lang="zh-CN" altLang="en-US" sz="2400" b="1" dirty="0" smtClean="0">
                <a:latin typeface="+mn-ea"/>
              </a:rPr>
              <a:t>版本</a:t>
            </a:r>
            <a:r>
              <a:rPr lang="en-US" altLang="zh-CN" sz="2400" b="1" dirty="0" smtClean="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3093446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建设背景：</a:t>
            </a:r>
          </a:p>
          <a:p>
            <a:pPr marL="0" indent="0">
              <a:lnSpc>
                <a:spcPts val="3200"/>
              </a:lnSpc>
              <a:buSzPct val="70000"/>
              <a:buNone/>
              <a:defRPr/>
            </a:pPr>
            <a:r>
              <a:rPr lang="zh-CN" altLang="en-US" sz="2400" b="1" dirty="0" smtClean="0">
                <a:latin typeface="+mn-ea"/>
              </a:rPr>
              <a:t>    无论</a:t>
            </a:r>
            <a:r>
              <a:rPr lang="zh-CN" altLang="en-US" sz="2400" b="1" dirty="0">
                <a:latin typeface="+mn-ea"/>
              </a:rPr>
              <a:t>是什么人，只要爱玩游戏总会遇到各种问题，关卡设计师为了让关卡更加有趣味，或者是延长游戏时间，或多或少都会增加一些收集要素或者是解密要素，这类需求会让玩家在玩游戏的时候，花更多时间去钻研一个关卡或者是一个游戏时间段，虽然玩家在解决谜题之后会有些许喜悦感，但是对于部分时间有限，只想体验游戏剧情的玩家来说，是非常痛苦的，所以我们希望有一个攻略性质的网站，能够帮助那些玩家来更好的体验游戏，而不是草草移除这个游戏。当然也有一些玩家想要分享自己的游戏心得，所以类似玩家论坛同样也可以添加在我们项目中，而在论坛中那些游戏攻略制作人也能够大展拳脚。</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2162146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spc="300" dirty="0" smtClean="0">
                <a:solidFill>
                  <a:sysClr val="window" lastClr="FFFFFF"/>
                </a:solidFill>
              </a:rPr>
              <a:t>项目</a:t>
            </a:r>
            <a:r>
              <a:rPr lang="zh-CN" altLang="en-US" spc="300" dirty="0">
                <a:solidFill>
                  <a:sysClr val="window" lastClr="FFFFFF"/>
                </a:solidFill>
              </a:rPr>
              <a:t>目标</a:t>
            </a:r>
            <a:endParaRPr lang="zh-CN" altLang="en-US" spc="300" dirty="0">
              <a:solidFill>
                <a:sysClr val="window" lastClr="FFFFFF"/>
              </a:solidFill>
            </a:endParaRPr>
          </a:p>
        </p:txBody>
      </p:sp>
      <p:sp>
        <p:nvSpPr>
          <p:cNvPr id="3" name="文本框 2"/>
          <p:cNvSpPr txBox="1"/>
          <p:nvPr>
            <p:custDataLst>
              <p:tags r:id="rId4"/>
            </p:custDataLst>
          </p:nvPr>
        </p:nvSpPr>
        <p:spPr>
          <a:xfrm>
            <a:off x="137110" y="1196752"/>
            <a:ext cx="8869779" cy="331039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mn-ea"/>
              </a:rPr>
              <a:t>我们小组需要开发出的是一个“游戏攻略网站”，面向互联网全体用户，针对的用户不仅仅是游戏攻略需求者，还有一些愿意交流游戏心得的游戏爱好者；这个游戏攻略网站的目的主要是为了能给游戏爱好者一个方便交流沟通和获取游戏攻略的</a:t>
            </a:r>
            <a:r>
              <a:rPr lang="zh-CN" altLang="en-US" sz="2800" b="1" dirty="0" smtClean="0">
                <a:latin typeface="+mn-ea"/>
              </a:rPr>
              <a:t>平台。</a:t>
            </a:r>
            <a:endParaRPr lang="zh-CN" altLang="en-US" sz="1400" dirty="0" smtClean="0">
              <a:uFillTx/>
            </a:endParaRPr>
          </a:p>
        </p:txBody>
      </p:sp>
    </p:spTree>
    <p:custDataLst>
      <p:tags r:id="rId1"/>
    </p:custDataLst>
    <p:extLst>
      <p:ext uri="{BB962C8B-B14F-4D97-AF65-F5344CB8AC3E}">
        <p14:creationId xmlns:p14="http://schemas.microsoft.com/office/powerpoint/2010/main" val="669839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spc="300" dirty="0" smtClean="0">
                <a:solidFill>
                  <a:sysClr val="window" lastClr="FFFFFF"/>
                </a:solidFill>
              </a:rPr>
              <a:t>项目</a:t>
            </a:r>
            <a:r>
              <a:rPr lang="zh-CN" altLang="en-US" spc="300" dirty="0">
                <a:solidFill>
                  <a:sysClr val="window" lastClr="FFFFFF"/>
                </a:solidFill>
              </a:rPr>
              <a:t>目标</a:t>
            </a:r>
            <a:endParaRPr lang="zh-CN" altLang="en-US" spc="300" dirty="0">
              <a:solidFill>
                <a:sysClr val="window" lastClr="FFFFFF"/>
              </a:solidFill>
            </a:endParaRPr>
          </a:p>
        </p:txBody>
      </p:sp>
      <p:sp>
        <p:nvSpPr>
          <p:cNvPr id="3" name="文本框 2"/>
          <p:cNvSpPr txBox="1"/>
          <p:nvPr>
            <p:custDataLst>
              <p:tags r:id="rId4"/>
            </p:custDataLst>
          </p:nvPr>
        </p:nvSpPr>
        <p:spPr>
          <a:xfrm>
            <a:off x="241854" y="1484784"/>
            <a:ext cx="8869779" cy="468052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en-US" altLang="zh-CN" sz="2800" b="1" dirty="0">
                <a:latin typeface="+mn-ea"/>
              </a:rPr>
              <a:t>SMART</a:t>
            </a:r>
            <a:r>
              <a:rPr lang="zh-CN" altLang="en-US" sz="2800" b="1" dirty="0">
                <a:latin typeface="+mn-ea"/>
              </a:rPr>
              <a:t>原则：</a:t>
            </a:r>
          </a:p>
          <a:p>
            <a:pPr>
              <a:lnSpc>
                <a:spcPts val="3200"/>
              </a:lnSpc>
              <a:buSzPct val="70000"/>
              <a:buFont typeface="Wingdings" panose="05000000000000000000" pitchFamily="2" charset="2"/>
              <a:buChar char="l"/>
              <a:defRPr/>
            </a:pPr>
            <a:r>
              <a:rPr lang="zh-CN" altLang="en-US" sz="2800" b="1" dirty="0">
                <a:latin typeface="+mn-ea"/>
              </a:rPr>
              <a:t>	明确的陈述</a:t>
            </a:r>
            <a:r>
              <a:rPr lang="en-US" altLang="zh-CN" sz="2800" b="1" dirty="0">
                <a:latin typeface="+mn-ea"/>
              </a:rPr>
              <a:t>(Specific):</a:t>
            </a:r>
          </a:p>
          <a:p>
            <a:pPr>
              <a:lnSpc>
                <a:spcPts val="3200"/>
              </a:lnSpc>
              <a:buSzPct val="70000"/>
              <a:buFont typeface="Wingdings" panose="05000000000000000000" pitchFamily="2" charset="2"/>
              <a:buChar char="l"/>
              <a:defRPr/>
            </a:pPr>
            <a:r>
              <a:rPr lang="zh-CN" altLang="en-US" sz="2800" b="1" dirty="0">
                <a:latin typeface="+mn-ea"/>
              </a:rPr>
              <a:t>制作一个能够正常运行提供游戏爱好者查询所需攻略的网站，同时也提供论坛给予其交流的平台。</a:t>
            </a:r>
          </a:p>
          <a:p>
            <a:pPr>
              <a:lnSpc>
                <a:spcPts val="3200"/>
              </a:lnSpc>
              <a:buSzPct val="70000"/>
              <a:buFont typeface="Wingdings" panose="05000000000000000000" pitchFamily="2" charset="2"/>
              <a:buChar char="l"/>
              <a:defRPr/>
            </a:pPr>
            <a:r>
              <a:rPr lang="zh-CN" altLang="en-US" sz="2800" b="1" dirty="0">
                <a:latin typeface="+mn-ea"/>
              </a:rPr>
              <a:t>	可以衡量的结果</a:t>
            </a:r>
            <a:r>
              <a:rPr lang="en-US" altLang="zh-CN" sz="2800" b="1" dirty="0">
                <a:latin typeface="+mn-ea"/>
              </a:rPr>
              <a:t>(Measurable)</a:t>
            </a:r>
            <a:r>
              <a:rPr lang="zh-CN" altLang="en-US" sz="2800" b="1" dirty="0">
                <a:latin typeface="+mn-ea"/>
              </a:rPr>
              <a:t>：</a:t>
            </a:r>
          </a:p>
          <a:p>
            <a:pPr>
              <a:lnSpc>
                <a:spcPts val="3200"/>
              </a:lnSpc>
              <a:buSzPct val="70000"/>
              <a:buFont typeface="Wingdings" panose="05000000000000000000" pitchFamily="2" charset="2"/>
              <a:buChar char="l"/>
              <a:defRPr/>
            </a:pPr>
            <a:r>
              <a:rPr lang="zh-CN" altLang="en-US" sz="2800" b="1" dirty="0">
                <a:latin typeface="+mn-ea"/>
              </a:rPr>
              <a:t>拥有课程明确的信息，能够清晰的提供辅助教学网站该有的功能。在教师系统，学生系统和旅客系统中各个功能都能完完整整地实现。</a:t>
            </a:r>
          </a:p>
          <a:p>
            <a:pPr>
              <a:lnSpc>
                <a:spcPts val="3200"/>
              </a:lnSpc>
              <a:buSzPct val="70000"/>
              <a:buFont typeface="Wingdings" panose="05000000000000000000" pitchFamily="2" charset="2"/>
              <a:buChar char="l"/>
              <a:defRPr/>
            </a:pPr>
            <a:r>
              <a:rPr lang="zh-CN" altLang="en-US" sz="2800" b="1" dirty="0">
                <a:latin typeface="+mn-ea"/>
              </a:rPr>
              <a:t>	</a:t>
            </a:r>
          </a:p>
        </p:txBody>
      </p:sp>
    </p:spTree>
    <p:custDataLst>
      <p:tags r:id="rId1"/>
    </p:custDataLst>
    <p:extLst>
      <p:ext uri="{BB962C8B-B14F-4D97-AF65-F5344CB8AC3E}">
        <p14:creationId xmlns:p14="http://schemas.microsoft.com/office/powerpoint/2010/main" val="132402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spc="300" dirty="0" smtClean="0">
                <a:solidFill>
                  <a:sysClr val="window" lastClr="FFFFFF"/>
                </a:solidFill>
              </a:rPr>
              <a:t>项目</a:t>
            </a:r>
            <a:r>
              <a:rPr lang="zh-CN" altLang="en-US" spc="300" dirty="0">
                <a:solidFill>
                  <a:sysClr val="window" lastClr="FFFFFF"/>
                </a:solidFill>
              </a:rPr>
              <a:t>目标</a:t>
            </a:r>
            <a:endParaRPr lang="zh-CN" altLang="en-US" spc="300" dirty="0">
              <a:solidFill>
                <a:sysClr val="window" lastClr="FFFFFF"/>
              </a:solidFill>
            </a:endParaRPr>
          </a:p>
        </p:txBody>
      </p:sp>
      <p:sp>
        <p:nvSpPr>
          <p:cNvPr id="3" name="文本框 2"/>
          <p:cNvSpPr txBox="1"/>
          <p:nvPr>
            <p:custDataLst>
              <p:tags r:id="rId4"/>
            </p:custDataLst>
          </p:nvPr>
        </p:nvSpPr>
        <p:spPr>
          <a:xfrm>
            <a:off x="241854" y="1484784"/>
            <a:ext cx="8869779" cy="468052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mn-ea"/>
              </a:rPr>
              <a:t>可以达成的目标</a:t>
            </a:r>
            <a:r>
              <a:rPr lang="en-US" altLang="zh-CN" sz="2800" b="1" dirty="0">
                <a:latin typeface="+mn-ea"/>
              </a:rPr>
              <a:t>(Attainable)</a:t>
            </a:r>
            <a:r>
              <a:rPr lang="zh-CN" altLang="en-US" sz="2800" b="1" dirty="0">
                <a:latin typeface="+mn-ea"/>
              </a:rPr>
              <a:t>：</a:t>
            </a:r>
          </a:p>
          <a:p>
            <a:pPr>
              <a:lnSpc>
                <a:spcPts val="3200"/>
              </a:lnSpc>
              <a:buSzPct val="70000"/>
              <a:buFont typeface="Wingdings" panose="05000000000000000000" pitchFamily="2" charset="2"/>
              <a:buChar char="l"/>
              <a:defRPr/>
            </a:pPr>
            <a:r>
              <a:rPr lang="zh-CN" altLang="en-US" sz="2800" b="1" dirty="0">
                <a:latin typeface="+mn-ea"/>
              </a:rPr>
              <a:t>实现这个网站，需要一步一步地实现，从小功能一个一个开始实现。分目标实现，先从游戏攻略模块入手，在游戏攻略模块中先从游戏分区起步实现功能，再到具体的提供图文和视频攻略等等类似的小目标，之后再到另一个模块论坛模块，使用相关的工具实现论坛搭建。</a:t>
            </a:r>
            <a:endParaRPr lang="zh-CN" altLang="en-US" sz="2800" b="1" dirty="0">
              <a:latin typeface="+mn-ea"/>
            </a:endParaRPr>
          </a:p>
        </p:txBody>
      </p:sp>
    </p:spTree>
    <p:custDataLst>
      <p:tags r:id="rId1"/>
    </p:custDataLst>
    <p:extLst>
      <p:ext uri="{BB962C8B-B14F-4D97-AF65-F5344CB8AC3E}">
        <p14:creationId xmlns:p14="http://schemas.microsoft.com/office/powerpoint/2010/main" val="343951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2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849</Words>
  <Application>Microsoft Office PowerPoint</Application>
  <PresentationFormat>全屏显示(4:3)</PresentationFormat>
  <Paragraphs>87</Paragraphs>
  <Slides>20</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20</vt:i4>
      </vt:variant>
    </vt:vector>
  </HeadingPairs>
  <TitlesOfParts>
    <vt:vector size="29"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136</cp:revision>
  <dcterms:created xsi:type="dcterms:W3CDTF">2019-03-31T13:33:00Z</dcterms:created>
  <dcterms:modified xsi:type="dcterms:W3CDTF">2020-10-21T14:00:23Z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