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4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2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3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4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5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6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8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57" r:id="rId4"/>
    <p:sldId id="348" r:id="rId5"/>
    <p:sldId id="347" r:id="rId6"/>
    <p:sldId id="307" r:id="rId7"/>
    <p:sldId id="384" r:id="rId8"/>
    <p:sldId id="385" r:id="rId9"/>
    <p:sldId id="379" r:id="rId10"/>
    <p:sldId id="380" r:id="rId11"/>
    <p:sldId id="381" r:id="rId12"/>
    <p:sldId id="382" r:id="rId13"/>
    <p:sldId id="386" r:id="rId14"/>
    <p:sldId id="387" r:id="rId15"/>
    <p:sldId id="383" r:id="rId16"/>
    <p:sldId id="373" r:id="rId17"/>
    <p:sldId id="378" r:id="rId18"/>
    <p:sldId id="304" r:id="rId19"/>
    <p:sldId id="301" r:id="rId20"/>
    <p:sldId id="303" r:id="rId21"/>
    <p:sldId id="298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0"/>
  </p:normalViewPr>
  <p:slideViewPr>
    <p:cSldViewPr showGuides="1">
      <p:cViewPr varScale="1">
        <p:scale>
          <a:sx n="74" d="100"/>
          <a:sy n="74" d="100"/>
        </p:scale>
        <p:origin x="77" y="149"/>
      </p:cViewPr>
      <p:guideLst>
        <p:guide orient="horz" pos="22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2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9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0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8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9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7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1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3.jpe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4.jpeg"/><Relationship Id="rId5" Type="http://schemas.openxmlformats.org/officeDocument/2006/relationships/tags" Target="../tags/tag7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1"/>
            </p:custDataLst>
          </p:nvPr>
        </p:nvSpPr>
        <p:spPr bwMode="auto">
          <a:xfrm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943539" y="4704189"/>
            <a:ext cx="1966276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1BA3D7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968513" y="2042089"/>
            <a:ext cx="237212" cy="316282"/>
            <a:chOff x="1196101" y="2301169"/>
            <a:chExt cx="316282" cy="316282"/>
          </a:xfrm>
        </p:grpSpPr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2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943539" y="3500015"/>
            <a:ext cx="4199509" cy="1054906"/>
          </a:xfrm>
          <a:noFill/>
        </p:spPr>
        <p:txBody>
          <a:bodyPr anchor="b">
            <a:noAutofit/>
          </a:bodyPr>
          <a:lstStyle>
            <a:lvl1pPr algn="l">
              <a:defRPr sz="5400" spc="600"/>
            </a:lvl1pPr>
          </a:lstStyle>
          <a:p>
            <a:r>
              <a:rPr lang="zh-CN" altLang="en-US" dirty="0"/>
              <a:t>编版标题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943539" y="4704187"/>
            <a:ext cx="1966276" cy="504001"/>
          </a:xfrm>
        </p:spPr>
        <p:txBody>
          <a:bodyPr/>
          <a:lstStyle>
            <a:lvl1pPr marL="0" indent="0" algn="dist">
              <a:buNone/>
              <a:defRPr sz="2400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942975" y="5410200"/>
            <a:ext cx="1966276" cy="50323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647"/>
          <a:stretch>
            <a:fillRect/>
          </a:stretch>
        </p:blipFill>
        <p:spPr>
          <a:xfrm>
            <a:off x="3134329" y="0"/>
            <a:ext cx="2446809" cy="3262411"/>
          </a:xfrm>
          <a:custGeom>
            <a:avLst/>
            <a:gdLst>
              <a:gd name="connsiteX0" fmla="*/ 695857 w 3262412"/>
              <a:gd name="connsiteY0" fmla="*/ 0 h 3262411"/>
              <a:gd name="connsiteX1" fmla="*/ 3262412 w 3262412"/>
              <a:gd name="connsiteY1" fmla="*/ 0 h 3262411"/>
              <a:gd name="connsiteX2" fmla="*/ 0 w 3262412"/>
              <a:gd name="connsiteY2" fmla="*/ 3262411 h 3262411"/>
              <a:gd name="connsiteX3" fmla="*/ 0 w 3262412"/>
              <a:gd name="connsiteY3" fmla="*/ 695857 h 326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2412" h="3262411">
                <a:moveTo>
                  <a:pt x="695857" y="0"/>
                </a:moveTo>
                <a:lnTo>
                  <a:pt x="3262412" y="0"/>
                </a:lnTo>
                <a:lnTo>
                  <a:pt x="0" y="3262411"/>
                </a:lnTo>
                <a:lnTo>
                  <a:pt x="0" y="695857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>
            <p:custDataLst>
              <p:tags r:id="rId1"/>
            </p:custDataLst>
          </p:nvPr>
        </p:nvSpPr>
        <p:spPr bwMode="auto">
          <a:xfrm flipH="1">
            <a:off x="0" y="0"/>
            <a:ext cx="7391137" cy="6881032"/>
          </a:xfrm>
          <a:custGeom>
            <a:avLst/>
            <a:gdLst>
              <a:gd name="T0" fmla="*/ 2055 w 6187"/>
              <a:gd name="T1" fmla="*/ 0 h 4320"/>
              <a:gd name="T2" fmla="*/ 0 w 6187"/>
              <a:gd name="T3" fmla="*/ 2055 h 4320"/>
              <a:gd name="T4" fmla="*/ 0 w 6187"/>
              <a:gd name="T5" fmla="*/ 4320 h 4320"/>
              <a:gd name="T6" fmla="*/ 1867 w 6187"/>
              <a:gd name="T7" fmla="*/ 4320 h 4320"/>
              <a:gd name="T8" fmla="*/ 6187 w 6187"/>
              <a:gd name="T9" fmla="*/ 0 h 4320"/>
              <a:gd name="T10" fmla="*/ 2055 w 6187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7" h="4320">
                <a:moveTo>
                  <a:pt x="2055" y="0"/>
                </a:moveTo>
                <a:lnTo>
                  <a:pt x="0" y="2055"/>
                </a:lnTo>
                <a:lnTo>
                  <a:pt x="0" y="4320"/>
                </a:lnTo>
                <a:lnTo>
                  <a:pt x="1867" y="4320"/>
                </a:lnTo>
                <a:lnTo>
                  <a:pt x="6187" y="0"/>
                </a:lnTo>
                <a:lnTo>
                  <a:pt x="205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220739" y="2231042"/>
            <a:ext cx="237212" cy="316282"/>
            <a:chOff x="1196101" y="2301169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rot="5400000" flipH="1">
              <a:off x="1196101" y="2459310"/>
              <a:ext cx="3162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186113" y="2"/>
            <a:ext cx="2431365" cy="3239216"/>
          </a:xfrm>
          <a:custGeom>
            <a:avLst/>
            <a:gdLst>
              <a:gd name="connsiteX0" fmla="*/ 665369 w 3173880"/>
              <a:gd name="connsiteY0" fmla="*/ 0 h 3171330"/>
              <a:gd name="connsiteX1" fmla="*/ 3173880 w 3173880"/>
              <a:gd name="connsiteY1" fmla="*/ 0 h 3171330"/>
              <a:gd name="connsiteX2" fmla="*/ 2550 w 3173880"/>
              <a:gd name="connsiteY2" fmla="*/ 3171330 h 3171330"/>
              <a:gd name="connsiteX3" fmla="*/ 0 w 3173880"/>
              <a:gd name="connsiteY3" fmla="*/ 3171330 h 3171330"/>
              <a:gd name="connsiteX4" fmla="*/ 0 w 3173880"/>
              <a:gd name="connsiteY4" fmla="*/ 665369 h 317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880" h="3171330">
                <a:moveTo>
                  <a:pt x="665369" y="0"/>
                </a:moveTo>
                <a:lnTo>
                  <a:pt x="3173880" y="0"/>
                </a:lnTo>
                <a:lnTo>
                  <a:pt x="2550" y="3171330"/>
                </a:lnTo>
                <a:lnTo>
                  <a:pt x="0" y="3171330"/>
                </a:lnTo>
                <a:lnTo>
                  <a:pt x="0" y="665369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488541" y="3440516"/>
            <a:ext cx="6166919" cy="2016125"/>
          </a:xfrm>
        </p:spPr>
        <p:txBody>
          <a:bodyPr anchor="b">
            <a:normAutofit/>
          </a:bodyPr>
          <a:lstStyle>
            <a:lvl1pPr algn="ctr">
              <a:defRPr sz="96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平行四边形 7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419349" y="2396579"/>
            <a:ext cx="4305301" cy="12953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419349" y="3766063"/>
            <a:ext cx="4305301" cy="778934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0" y="669757"/>
            <a:ext cx="9144000" cy="405765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828925" y="1231732"/>
            <a:ext cx="3114675" cy="29337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221706" y="4716626"/>
            <a:ext cx="4700588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21706" y="5703252"/>
            <a:ext cx="4700588" cy="42473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21549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9841" y="1614659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14659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>
            <p:custDataLst>
              <p:tags r:id="rId1"/>
            </p:custDataLst>
          </p:nvPr>
        </p:nvSpPr>
        <p:spPr>
          <a:xfrm flipH="1">
            <a:off x="0" y="0"/>
            <a:ext cx="9144000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平行四边形 9"/>
          <p:cNvSpPr/>
          <p:nvPr>
            <p:custDataLst>
              <p:tags r:id="rId2"/>
            </p:custDataLst>
          </p:nvPr>
        </p:nvSpPr>
        <p:spPr>
          <a:xfrm>
            <a:off x="797719" y="0"/>
            <a:ext cx="7548563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平行四边形 10"/>
          <p:cNvSpPr/>
          <p:nvPr>
            <p:custDataLst>
              <p:tags r:id="rId3"/>
            </p:custDataLst>
          </p:nvPr>
        </p:nvSpPr>
        <p:spPr>
          <a:xfrm>
            <a:off x="2052638" y="0"/>
            <a:ext cx="5038725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831468" y="2876550"/>
            <a:ext cx="3481065" cy="863174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831468" y="3884613"/>
            <a:ext cx="3481065" cy="136796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11638" y="365125"/>
            <a:ext cx="6037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365125"/>
            <a:ext cx="7226877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419350" y="1670050"/>
            <a:ext cx="43053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028950" y="3429000"/>
            <a:ext cx="30861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19350" y="1670050"/>
            <a:ext cx="4305300" cy="17173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419350" y="3470558"/>
            <a:ext cx="4305300" cy="1717392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84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8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8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C86826-C030-4ABB-BAB8-ECCBC086F54C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074F22-C169-4F08-BADB-1985F513A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7" Type="http://schemas.openxmlformats.org/officeDocument/2006/relationships/image" Target="../media/image13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7" Type="http://schemas.openxmlformats.org/officeDocument/2006/relationships/image" Target="../media/image14.pn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image" Target="../media/image15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0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0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15.xml"/><Relationship Id="rId7" Type="http://schemas.openxmlformats.org/officeDocument/2006/relationships/image" Target="../media/image18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16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7" Type="http://schemas.openxmlformats.org/officeDocument/2006/relationships/image" Target="../media/image9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92.xml"/><Relationship Id="rId7" Type="http://schemas.openxmlformats.org/officeDocument/2006/relationships/image" Target="../media/image10.pn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3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43595" y="1181735"/>
            <a:ext cx="46355" cy="17018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Freeform 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509635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Freeform 7"/>
          <p:cNvSpPr/>
          <p:nvPr>
            <p:custDataLst>
              <p:tags r:id="rId4"/>
            </p:custDataLst>
          </p:nvPr>
        </p:nvSpPr>
        <p:spPr bwMode="auto">
          <a:xfrm>
            <a:off x="8652510" y="1225550"/>
            <a:ext cx="126365" cy="184785"/>
          </a:xfrm>
          <a:custGeom>
            <a:avLst/>
            <a:gdLst>
              <a:gd name="T0" fmla="*/ 217 w 375"/>
              <a:gd name="T1" fmla="*/ 224 h 547"/>
              <a:gd name="T2" fmla="*/ 217 w 375"/>
              <a:gd name="T3" fmla="*/ 351 h 547"/>
              <a:gd name="T4" fmla="*/ 160 w 375"/>
              <a:gd name="T5" fmla="*/ 362 h 547"/>
              <a:gd name="T6" fmla="*/ 47 w 375"/>
              <a:gd name="T7" fmla="*/ 311 h 547"/>
              <a:gd name="T8" fmla="*/ 0 w 375"/>
              <a:gd name="T9" fmla="*/ 188 h 547"/>
              <a:gd name="T10" fmla="*/ 56 w 375"/>
              <a:gd name="T11" fmla="*/ 55 h 547"/>
              <a:gd name="T12" fmla="*/ 193 w 375"/>
              <a:gd name="T13" fmla="*/ 0 h 547"/>
              <a:gd name="T14" fmla="*/ 276 w 375"/>
              <a:gd name="T15" fmla="*/ 18 h 547"/>
              <a:gd name="T16" fmla="*/ 338 w 375"/>
              <a:gd name="T17" fmla="*/ 64 h 547"/>
              <a:gd name="T18" fmla="*/ 375 w 375"/>
              <a:gd name="T19" fmla="*/ 204 h 547"/>
              <a:gd name="T20" fmla="*/ 375 w 375"/>
              <a:gd name="T21" fmla="*/ 326 h 547"/>
              <a:gd name="T22" fmla="*/ 319 w 375"/>
              <a:gd name="T23" fmla="*/ 485 h 547"/>
              <a:gd name="T24" fmla="*/ 174 w 375"/>
              <a:gd name="T25" fmla="*/ 547 h 547"/>
              <a:gd name="T26" fmla="*/ 105 w 375"/>
              <a:gd name="T27" fmla="*/ 533 h 547"/>
              <a:gd name="T28" fmla="*/ 105 w 375"/>
              <a:gd name="T29" fmla="*/ 408 h 547"/>
              <a:gd name="T30" fmla="*/ 159 w 375"/>
              <a:gd name="T31" fmla="*/ 423 h 547"/>
              <a:gd name="T32" fmla="*/ 217 w 375"/>
              <a:gd name="T33" fmla="*/ 398 h 547"/>
              <a:gd name="T34" fmla="*/ 237 w 375"/>
              <a:gd name="T35" fmla="*/ 328 h 547"/>
              <a:gd name="T36" fmla="*/ 237 w 375"/>
              <a:gd name="T37" fmla="*/ 189 h 547"/>
              <a:gd name="T38" fmla="*/ 190 w 375"/>
              <a:gd name="T39" fmla="*/ 131 h 547"/>
              <a:gd name="T40" fmla="*/ 155 w 375"/>
              <a:gd name="T41" fmla="*/ 147 h 547"/>
              <a:gd name="T42" fmla="*/ 140 w 375"/>
              <a:gd name="T43" fmla="*/ 182 h 547"/>
              <a:gd name="T44" fmla="*/ 155 w 375"/>
              <a:gd name="T45" fmla="*/ 217 h 547"/>
              <a:gd name="T46" fmla="*/ 190 w 375"/>
              <a:gd name="T47" fmla="*/ 231 h 547"/>
              <a:gd name="T48" fmla="*/ 217 w 375"/>
              <a:gd name="T49" fmla="*/ 224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5" h="547">
                <a:moveTo>
                  <a:pt x="217" y="224"/>
                </a:moveTo>
                <a:cubicBezTo>
                  <a:pt x="217" y="351"/>
                  <a:pt x="217" y="351"/>
                  <a:pt x="217" y="351"/>
                </a:cubicBezTo>
                <a:cubicBezTo>
                  <a:pt x="197" y="358"/>
                  <a:pt x="178" y="362"/>
                  <a:pt x="160" y="362"/>
                </a:cubicBezTo>
                <a:cubicBezTo>
                  <a:pt x="115" y="362"/>
                  <a:pt x="77" y="345"/>
                  <a:pt x="47" y="311"/>
                </a:cubicBezTo>
                <a:cubicBezTo>
                  <a:pt x="16" y="278"/>
                  <a:pt x="0" y="237"/>
                  <a:pt x="0" y="188"/>
                </a:cubicBezTo>
                <a:cubicBezTo>
                  <a:pt x="0" y="135"/>
                  <a:pt x="19" y="91"/>
                  <a:pt x="56" y="55"/>
                </a:cubicBezTo>
                <a:cubicBezTo>
                  <a:pt x="93" y="18"/>
                  <a:pt x="139" y="0"/>
                  <a:pt x="193" y="0"/>
                </a:cubicBezTo>
                <a:cubicBezTo>
                  <a:pt x="222" y="0"/>
                  <a:pt x="249" y="6"/>
                  <a:pt x="276" y="18"/>
                </a:cubicBezTo>
                <a:cubicBezTo>
                  <a:pt x="302" y="29"/>
                  <a:pt x="323" y="45"/>
                  <a:pt x="338" y="64"/>
                </a:cubicBezTo>
                <a:cubicBezTo>
                  <a:pt x="363" y="96"/>
                  <a:pt x="375" y="143"/>
                  <a:pt x="375" y="204"/>
                </a:cubicBezTo>
                <a:cubicBezTo>
                  <a:pt x="375" y="326"/>
                  <a:pt x="375" y="326"/>
                  <a:pt x="375" y="326"/>
                </a:cubicBezTo>
                <a:cubicBezTo>
                  <a:pt x="375" y="391"/>
                  <a:pt x="357" y="445"/>
                  <a:pt x="319" y="485"/>
                </a:cubicBezTo>
                <a:cubicBezTo>
                  <a:pt x="282" y="526"/>
                  <a:pt x="233" y="547"/>
                  <a:pt x="174" y="547"/>
                </a:cubicBezTo>
                <a:cubicBezTo>
                  <a:pt x="155" y="547"/>
                  <a:pt x="132" y="542"/>
                  <a:pt x="105" y="533"/>
                </a:cubicBezTo>
                <a:cubicBezTo>
                  <a:pt x="105" y="408"/>
                  <a:pt x="105" y="408"/>
                  <a:pt x="105" y="408"/>
                </a:cubicBezTo>
                <a:cubicBezTo>
                  <a:pt x="123" y="418"/>
                  <a:pt x="141" y="423"/>
                  <a:pt x="159" y="423"/>
                </a:cubicBezTo>
                <a:cubicBezTo>
                  <a:pt x="184" y="423"/>
                  <a:pt x="203" y="414"/>
                  <a:pt x="217" y="398"/>
                </a:cubicBezTo>
                <a:cubicBezTo>
                  <a:pt x="230" y="382"/>
                  <a:pt x="237" y="358"/>
                  <a:pt x="237" y="328"/>
                </a:cubicBezTo>
                <a:cubicBezTo>
                  <a:pt x="237" y="189"/>
                  <a:pt x="237" y="189"/>
                  <a:pt x="237" y="189"/>
                </a:cubicBezTo>
                <a:cubicBezTo>
                  <a:pt x="237" y="151"/>
                  <a:pt x="222" y="131"/>
                  <a:pt x="190" y="131"/>
                </a:cubicBezTo>
                <a:cubicBezTo>
                  <a:pt x="177" y="131"/>
                  <a:pt x="165" y="137"/>
                  <a:pt x="155" y="147"/>
                </a:cubicBezTo>
                <a:cubicBezTo>
                  <a:pt x="145" y="157"/>
                  <a:pt x="140" y="169"/>
                  <a:pt x="140" y="182"/>
                </a:cubicBezTo>
                <a:cubicBezTo>
                  <a:pt x="140" y="196"/>
                  <a:pt x="145" y="208"/>
                  <a:pt x="155" y="217"/>
                </a:cubicBezTo>
                <a:cubicBezTo>
                  <a:pt x="164" y="226"/>
                  <a:pt x="176" y="231"/>
                  <a:pt x="190" y="231"/>
                </a:cubicBezTo>
                <a:cubicBezTo>
                  <a:pt x="199" y="231"/>
                  <a:pt x="208" y="229"/>
                  <a:pt x="217" y="224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3" name="Freeform 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798560" y="1225550"/>
            <a:ext cx="130175" cy="128905"/>
          </a:xfrm>
          <a:custGeom>
            <a:avLst/>
            <a:gdLst>
              <a:gd name="T0" fmla="*/ 197 w 387"/>
              <a:gd name="T1" fmla="*/ 0 h 383"/>
              <a:gd name="T2" fmla="*/ 331 w 387"/>
              <a:gd name="T3" fmla="*/ 57 h 383"/>
              <a:gd name="T4" fmla="*/ 387 w 387"/>
              <a:gd name="T5" fmla="*/ 192 h 383"/>
              <a:gd name="T6" fmla="*/ 330 w 387"/>
              <a:gd name="T7" fmla="*/ 327 h 383"/>
              <a:gd name="T8" fmla="*/ 194 w 387"/>
              <a:gd name="T9" fmla="*/ 383 h 383"/>
              <a:gd name="T10" fmla="*/ 57 w 387"/>
              <a:gd name="T11" fmla="*/ 327 h 383"/>
              <a:gd name="T12" fmla="*/ 0 w 387"/>
              <a:gd name="T13" fmla="*/ 192 h 383"/>
              <a:gd name="T14" fmla="*/ 57 w 387"/>
              <a:gd name="T15" fmla="*/ 56 h 383"/>
              <a:gd name="T16" fmla="*/ 197 w 387"/>
              <a:gd name="T17" fmla="*/ 0 h 383"/>
              <a:gd name="T18" fmla="*/ 193 w 387"/>
              <a:gd name="T19" fmla="*/ 137 h 383"/>
              <a:gd name="T20" fmla="*/ 156 w 387"/>
              <a:gd name="T21" fmla="*/ 153 h 383"/>
              <a:gd name="T22" fmla="*/ 140 w 387"/>
              <a:gd name="T23" fmla="*/ 192 h 383"/>
              <a:gd name="T24" fmla="*/ 156 w 387"/>
              <a:gd name="T25" fmla="*/ 231 h 383"/>
              <a:gd name="T26" fmla="*/ 193 w 387"/>
              <a:gd name="T27" fmla="*/ 247 h 383"/>
              <a:gd name="T28" fmla="*/ 231 w 387"/>
              <a:gd name="T29" fmla="*/ 231 h 383"/>
              <a:gd name="T30" fmla="*/ 247 w 387"/>
              <a:gd name="T31" fmla="*/ 192 h 383"/>
              <a:gd name="T32" fmla="*/ 231 w 387"/>
              <a:gd name="T33" fmla="*/ 153 h 383"/>
              <a:gd name="T34" fmla="*/ 193 w 387"/>
              <a:gd name="T35" fmla="*/ 137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" h="383">
                <a:moveTo>
                  <a:pt x="197" y="0"/>
                </a:moveTo>
                <a:cubicBezTo>
                  <a:pt x="249" y="0"/>
                  <a:pt x="294" y="19"/>
                  <a:pt x="331" y="57"/>
                </a:cubicBezTo>
                <a:cubicBezTo>
                  <a:pt x="368" y="94"/>
                  <a:pt x="387" y="139"/>
                  <a:pt x="387" y="192"/>
                </a:cubicBezTo>
                <a:cubicBezTo>
                  <a:pt x="387" y="245"/>
                  <a:pt x="368" y="290"/>
                  <a:pt x="330" y="327"/>
                </a:cubicBezTo>
                <a:cubicBezTo>
                  <a:pt x="293" y="365"/>
                  <a:pt x="247" y="383"/>
                  <a:pt x="194" y="383"/>
                </a:cubicBezTo>
                <a:cubicBezTo>
                  <a:pt x="140" y="383"/>
                  <a:pt x="95" y="365"/>
                  <a:pt x="57" y="327"/>
                </a:cubicBezTo>
                <a:cubicBezTo>
                  <a:pt x="19" y="290"/>
                  <a:pt x="0" y="244"/>
                  <a:pt x="0" y="192"/>
                </a:cubicBezTo>
                <a:cubicBezTo>
                  <a:pt x="0" y="138"/>
                  <a:pt x="19" y="92"/>
                  <a:pt x="57" y="56"/>
                </a:cubicBezTo>
                <a:cubicBezTo>
                  <a:pt x="95" y="19"/>
                  <a:pt x="141" y="0"/>
                  <a:pt x="197" y="0"/>
                </a:cubicBezTo>
                <a:close/>
                <a:moveTo>
                  <a:pt x="193" y="137"/>
                </a:moveTo>
                <a:cubicBezTo>
                  <a:pt x="178" y="137"/>
                  <a:pt x="166" y="142"/>
                  <a:pt x="156" y="153"/>
                </a:cubicBezTo>
                <a:cubicBezTo>
                  <a:pt x="145" y="163"/>
                  <a:pt x="140" y="176"/>
                  <a:pt x="140" y="192"/>
                </a:cubicBezTo>
                <a:cubicBezTo>
                  <a:pt x="140" y="207"/>
                  <a:pt x="145" y="220"/>
                  <a:pt x="156" y="231"/>
                </a:cubicBezTo>
                <a:cubicBezTo>
                  <a:pt x="166" y="242"/>
                  <a:pt x="179" y="247"/>
                  <a:pt x="193" y="247"/>
                </a:cubicBezTo>
                <a:cubicBezTo>
                  <a:pt x="208" y="247"/>
                  <a:pt x="221" y="242"/>
                  <a:pt x="231" y="231"/>
                </a:cubicBezTo>
                <a:cubicBezTo>
                  <a:pt x="241" y="220"/>
                  <a:pt x="247" y="207"/>
                  <a:pt x="247" y="192"/>
                </a:cubicBezTo>
                <a:cubicBezTo>
                  <a:pt x="247" y="176"/>
                  <a:pt x="242" y="163"/>
                  <a:pt x="231" y="153"/>
                </a:cubicBezTo>
                <a:cubicBezTo>
                  <a:pt x="221" y="142"/>
                  <a:pt x="208" y="137"/>
                  <a:pt x="193" y="137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reeform 9"/>
          <p:cNvSpPr/>
          <p:nvPr>
            <p:custDataLst>
              <p:tags r:id="rId6"/>
            </p:custDataLst>
          </p:nvPr>
        </p:nvSpPr>
        <p:spPr bwMode="auto">
          <a:xfrm>
            <a:off x="8226425" y="1258570"/>
            <a:ext cx="35560" cy="37465"/>
          </a:xfrm>
          <a:custGeom>
            <a:avLst/>
            <a:gdLst>
              <a:gd name="T0" fmla="*/ 53 w 106"/>
              <a:gd name="T1" fmla="*/ 0 h 111"/>
              <a:gd name="T2" fmla="*/ 15 w 106"/>
              <a:gd name="T3" fmla="*/ 16 h 111"/>
              <a:gd name="T4" fmla="*/ 0 w 106"/>
              <a:gd name="T5" fmla="*/ 55 h 111"/>
              <a:gd name="T6" fmla="*/ 16 w 106"/>
              <a:gd name="T7" fmla="*/ 94 h 111"/>
              <a:gd name="T8" fmla="*/ 53 w 106"/>
              <a:gd name="T9" fmla="*/ 111 h 111"/>
              <a:gd name="T10" fmla="*/ 91 w 106"/>
              <a:gd name="T11" fmla="*/ 94 h 111"/>
              <a:gd name="T12" fmla="*/ 106 w 106"/>
              <a:gd name="T13" fmla="*/ 55 h 111"/>
              <a:gd name="T14" fmla="*/ 91 w 106"/>
              <a:gd name="T15" fmla="*/ 16 h 111"/>
              <a:gd name="T16" fmla="*/ 53 w 106"/>
              <a:gd name="T1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11">
                <a:moveTo>
                  <a:pt x="53" y="0"/>
                </a:moveTo>
                <a:cubicBezTo>
                  <a:pt x="38" y="0"/>
                  <a:pt x="26" y="5"/>
                  <a:pt x="15" y="16"/>
                </a:cubicBezTo>
                <a:cubicBezTo>
                  <a:pt x="5" y="27"/>
                  <a:pt x="0" y="40"/>
                  <a:pt x="0" y="55"/>
                </a:cubicBezTo>
                <a:cubicBezTo>
                  <a:pt x="0" y="71"/>
                  <a:pt x="5" y="84"/>
                  <a:pt x="16" y="94"/>
                </a:cubicBezTo>
                <a:cubicBezTo>
                  <a:pt x="26" y="105"/>
                  <a:pt x="38" y="111"/>
                  <a:pt x="53" y="111"/>
                </a:cubicBezTo>
                <a:cubicBezTo>
                  <a:pt x="68" y="111"/>
                  <a:pt x="80" y="105"/>
                  <a:pt x="91" y="94"/>
                </a:cubicBezTo>
                <a:cubicBezTo>
                  <a:pt x="101" y="84"/>
                  <a:pt x="106" y="71"/>
                  <a:pt x="106" y="55"/>
                </a:cubicBezTo>
                <a:cubicBezTo>
                  <a:pt x="106" y="40"/>
                  <a:pt x="101" y="27"/>
                  <a:pt x="91" y="16"/>
                </a:cubicBezTo>
                <a:cubicBezTo>
                  <a:pt x="81" y="5"/>
                  <a:pt x="68" y="0"/>
                  <a:pt x="53" y="0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5" name="Freeform 10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130540" y="1146175"/>
            <a:ext cx="226695" cy="262890"/>
          </a:xfrm>
          <a:custGeom>
            <a:avLst/>
            <a:gdLst>
              <a:gd name="T0" fmla="*/ 337 w 674"/>
              <a:gd name="T1" fmla="*/ 0 h 779"/>
              <a:gd name="T2" fmla="*/ 0 w 674"/>
              <a:gd name="T3" fmla="*/ 195 h 779"/>
              <a:gd name="T4" fmla="*/ 0 w 674"/>
              <a:gd name="T5" fmla="*/ 584 h 779"/>
              <a:gd name="T6" fmla="*/ 337 w 674"/>
              <a:gd name="T7" fmla="*/ 779 h 779"/>
              <a:gd name="T8" fmla="*/ 674 w 674"/>
              <a:gd name="T9" fmla="*/ 584 h 779"/>
              <a:gd name="T10" fmla="*/ 674 w 674"/>
              <a:gd name="T11" fmla="*/ 195 h 779"/>
              <a:gd name="T12" fmla="*/ 337 w 674"/>
              <a:gd name="T13" fmla="*/ 0 h 779"/>
              <a:gd name="T14" fmla="*/ 474 w 674"/>
              <a:gd name="T15" fmla="*/ 525 h 779"/>
              <a:gd name="T16" fmla="*/ 337 w 674"/>
              <a:gd name="T17" fmla="*/ 581 h 779"/>
              <a:gd name="T18" fmla="*/ 200 w 674"/>
              <a:gd name="T19" fmla="*/ 525 h 779"/>
              <a:gd name="T20" fmla="*/ 144 w 674"/>
              <a:gd name="T21" fmla="*/ 389 h 779"/>
              <a:gd name="T22" fmla="*/ 200 w 674"/>
              <a:gd name="T23" fmla="*/ 253 h 779"/>
              <a:gd name="T24" fmla="*/ 341 w 674"/>
              <a:gd name="T25" fmla="*/ 198 h 779"/>
              <a:gd name="T26" fmla="*/ 475 w 674"/>
              <a:gd name="T27" fmla="*/ 254 h 779"/>
              <a:gd name="T28" fmla="*/ 531 w 674"/>
              <a:gd name="T29" fmla="*/ 389 h 779"/>
              <a:gd name="T30" fmla="*/ 474 w 674"/>
              <a:gd name="T31" fmla="*/ 525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4" h="779">
                <a:moveTo>
                  <a:pt x="337" y="0"/>
                </a:moveTo>
                <a:cubicBezTo>
                  <a:pt x="0" y="195"/>
                  <a:pt x="0" y="195"/>
                  <a:pt x="0" y="195"/>
                </a:cubicBezTo>
                <a:cubicBezTo>
                  <a:pt x="0" y="584"/>
                  <a:pt x="0" y="584"/>
                  <a:pt x="0" y="584"/>
                </a:cubicBezTo>
                <a:cubicBezTo>
                  <a:pt x="337" y="779"/>
                  <a:pt x="337" y="779"/>
                  <a:pt x="337" y="779"/>
                </a:cubicBezTo>
                <a:cubicBezTo>
                  <a:pt x="674" y="584"/>
                  <a:pt x="674" y="584"/>
                  <a:pt x="674" y="584"/>
                </a:cubicBezTo>
                <a:cubicBezTo>
                  <a:pt x="674" y="195"/>
                  <a:pt x="674" y="195"/>
                  <a:pt x="674" y="195"/>
                </a:cubicBezTo>
                <a:lnTo>
                  <a:pt x="337" y="0"/>
                </a:lnTo>
                <a:close/>
                <a:moveTo>
                  <a:pt x="474" y="525"/>
                </a:moveTo>
                <a:cubicBezTo>
                  <a:pt x="436" y="562"/>
                  <a:pt x="391" y="581"/>
                  <a:pt x="337" y="581"/>
                </a:cubicBezTo>
                <a:cubicBezTo>
                  <a:pt x="284" y="581"/>
                  <a:pt x="238" y="562"/>
                  <a:pt x="200" y="525"/>
                </a:cubicBezTo>
                <a:cubicBezTo>
                  <a:pt x="163" y="487"/>
                  <a:pt x="144" y="442"/>
                  <a:pt x="144" y="389"/>
                </a:cubicBezTo>
                <a:cubicBezTo>
                  <a:pt x="144" y="335"/>
                  <a:pt x="163" y="290"/>
                  <a:pt x="200" y="253"/>
                </a:cubicBezTo>
                <a:cubicBezTo>
                  <a:pt x="238" y="216"/>
                  <a:pt x="285" y="198"/>
                  <a:pt x="341" y="198"/>
                </a:cubicBezTo>
                <a:cubicBezTo>
                  <a:pt x="393" y="198"/>
                  <a:pt x="438" y="216"/>
                  <a:pt x="475" y="254"/>
                </a:cubicBezTo>
                <a:cubicBezTo>
                  <a:pt x="512" y="292"/>
                  <a:pt x="531" y="336"/>
                  <a:pt x="531" y="389"/>
                </a:cubicBezTo>
                <a:cubicBezTo>
                  <a:pt x="531" y="442"/>
                  <a:pt x="512" y="487"/>
                  <a:pt x="474" y="525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标题 115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916753" y="3310369"/>
            <a:ext cx="6895536" cy="1054735"/>
          </a:xfrm>
        </p:spPr>
        <p:txBody>
          <a:bodyPr/>
          <a:lstStyle/>
          <a:p>
            <a:r>
              <a:rPr lang="zh-CN" altLang="en-US" dirty="0" smtClean="0"/>
              <a:t>总体设</a:t>
            </a:r>
            <a:r>
              <a:rPr lang="zh-CN" altLang="en-US" dirty="0" smtClean="0"/>
              <a:t>计</a:t>
            </a:r>
            <a:r>
              <a:rPr lang="en-US" altLang="zh-CN" dirty="0" smtClean="0"/>
              <a:t>+</a:t>
            </a:r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117" name="副标题 116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G01</a:t>
            </a:r>
            <a:r>
              <a:rPr lang="zh-CN" altLang="en-US" dirty="0"/>
              <a:t>：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943539" y="5589240"/>
            <a:ext cx="68687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</a:pPr>
            <a:r>
              <a:rPr lang="zh-CN" altLang="en-US" sz="2000" spc="150" dirty="0">
                <a:uFillTx/>
                <a:latin typeface="微软雅黑" panose="020B0503020204020204" charset="-122"/>
                <a:ea typeface="微软雅黑" panose="020B0503020204020204" charset="-122"/>
              </a:rPr>
              <a:t>组长：董思诚  组员： </a:t>
            </a:r>
            <a:r>
              <a:rPr lang="zh-CN" altLang="en-US" sz="2000" spc="150" dirty="0">
                <a:latin typeface="微软雅黑" panose="020B0503020204020204" charset="-122"/>
                <a:ea typeface="微软雅黑" panose="020B0503020204020204" charset="-122"/>
              </a:rPr>
              <a:t>李磊   陈安</a:t>
            </a:r>
            <a:endParaRPr lang="zh-CN" altLang="en-US" sz="2000" spc="150" dirty="0"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标题 11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909815" y="4642713"/>
            <a:ext cx="6408712" cy="504001"/>
          </a:xfrm>
          <a:prstGeom prst="rect">
            <a:avLst/>
          </a:prstGeom>
          <a:noFill/>
        </p:spPr>
        <p:txBody>
          <a:bodyPr vert="horz" lIns="101600" tIns="38100" rIns="76200" bIns="38100" rtlCol="0" anchor="b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1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en-US" altLang="zh-CN" sz="2400" dirty="0"/>
              <a:t>——</a:t>
            </a:r>
            <a:r>
              <a:rPr lang="zh-CN" altLang="en-US" sz="2400" dirty="0"/>
              <a:t>基</a:t>
            </a:r>
            <a:r>
              <a:rPr lang="zh-CN" altLang="en-US" sz="2400" dirty="0" smtClean="0"/>
              <a:t>于博客与论坛的</a:t>
            </a:r>
            <a:r>
              <a:rPr lang="zh-CN" altLang="en-US" sz="2400" dirty="0"/>
              <a:t>游戏攻略网站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5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数据库设计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1806561" cy="1964966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数据</a:t>
            </a:r>
            <a:r>
              <a:rPr lang="zh-CN" altLang="en-US" sz="2000" b="1" dirty="0" smtClean="0">
                <a:latin typeface="+mn-ea"/>
              </a:rPr>
              <a:t>库设计说明书模板使用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/>
          <a:srcRect l="18222" t="21651" r="15333" b="2751"/>
          <a:stretch/>
        </p:blipFill>
        <p:spPr>
          <a:xfrm>
            <a:off x="3275856" y="1556792"/>
            <a:ext cx="4968553" cy="5184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0952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5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数据库设计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9" y="1988840"/>
            <a:ext cx="8627221" cy="4699111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23528" y="1479360"/>
            <a:ext cx="3141708" cy="66882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概</a:t>
            </a:r>
            <a:r>
              <a:rPr lang="zh-CN" altLang="en-US" sz="2000" b="1" dirty="0" smtClean="0">
                <a:latin typeface="+mn-ea"/>
              </a:rPr>
              <a:t>念模型</a:t>
            </a:r>
            <a:endParaRPr lang="zh-CN" altLang="en-US" sz="1100" dirty="0"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9884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5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数据库设计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23528" y="1322089"/>
            <a:ext cx="3141708" cy="66882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物理</a:t>
            </a:r>
            <a:r>
              <a:rPr lang="zh-CN" altLang="en-US" sz="2000" b="1" dirty="0" smtClean="0">
                <a:latin typeface="+mn-ea"/>
              </a:rPr>
              <a:t>模型</a:t>
            </a:r>
            <a:endParaRPr lang="zh-CN" altLang="en-US" sz="1100" dirty="0"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7" y="1813771"/>
            <a:ext cx="9144000" cy="4815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4863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pc="300" dirty="0">
                <a:solidFill>
                  <a:sysClr val="window" lastClr="FFFFFF"/>
                </a:solidFill>
              </a:rPr>
              <a:t>详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细设计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23528" y="1458295"/>
            <a:ext cx="3080780" cy="71095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任</a:t>
            </a:r>
            <a:r>
              <a:rPr lang="zh-CN" altLang="en-US" sz="2000" b="1" dirty="0" smtClean="0">
                <a:latin typeface="+mn-ea"/>
              </a:rPr>
              <a:t>务分配</a:t>
            </a:r>
            <a:endParaRPr lang="zh-CN" altLang="en-US" sz="1100" dirty="0">
              <a:uFillTx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27707"/>
              </p:ext>
            </p:extLst>
          </p:nvPr>
        </p:nvGraphicFramePr>
        <p:xfrm>
          <a:off x="899590" y="2276132"/>
          <a:ext cx="7910400" cy="410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600"/>
                <a:gridCol w="1977600"/>
                <a:gridCol w="1977600"/>
                <a:gridCol w="1977600"/>
              </a:tblGrid>
              <a:tr h="114687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任务模块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designing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Coding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86107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攻略部分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董思诚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陈安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李磊</a:t>
                      </a:r>
                      <a:endParaRPr lang="zh-CN" altLang="en-US" sz="2000" dirty="0"/>
                    </a:p>
                  </a:txBody>
                  <a:tcPr/>
                </a:tc>
              </a:tr>
              <a:tr h="986107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论坛部分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李磊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董思诚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陈安</a:t>
                      </a:r>
                      <a:endParaRPr lang="zh-CN" altLang="en-US" sz="2000" dirty="0"/>
                    </a:p>
                  </a:txBody>
                  <a:tcPr/>
                </a:tc>
              </a:tr>
              <a:tr h="986107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用户管理员部分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陈安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李磊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董思诚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57221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7544" y="496650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7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888" y="1124744"/>
            <a:ext cx="7099507" cy="55122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t="15473" r="14563"/>
          <a:stretch/>
        </p:blipFill>
        <p:spPr>
          <a:xfrm>
            <a:off x="732587" y="1916832"/>
            <a:ext cx="7812360" cy="423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9819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7544" y="496650"/>
            <a:ext cx="8342447" cy="48407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8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</a:rPr>
              <a:t>会议记录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23528" y="1458295"/>
            <a:ext cx="3080780" cy="71095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这是我们小组的会议记录的截图</a:t>
            </a:r>
            <a:endParaRPr lang="zh-CN" altLang="en-US" sz="1100" dirty="0"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l="29388" t="26982" r="31298"/>
          <a:stretch/>
        </p:blipFill>
        <p:spPr>
          <a:xfrm>
            <a:off x="467544" y="2286011"/>
            <a:ext cx="4320480" cy="43924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8"/>
          <a:srcRect l="50787" t="16911" r="9838" b="2526"/>
          <a:stretch/>
        </p:blipFill>
        <p:spPr>
          <a:xfrm>
            <a:off x="5051901" y="2095348"/>
            <a:ext cx="4092099" cy="4583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9"/>
          <a:srcRect l="16925" t="19102" r="20075" b="28989"/>
          <a:stretch/>
        </p:blipFill>
        <p:spPr>
          <a:xfrm>
            <a:off x="965643" y="2475505"/>
            <a:ext cx="7644762" cy="401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1680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49671" y="496397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</a:rPr>
              <a:t>9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  <a:endParaRPr lang="zh-CN" altLang="zh-CN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28245" y="1988840"/>
            <a:ext cx="8435548" cy="151216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600" dirty="0">
                <a:latin typeface="+mn-ea"/>
              </a:rPr>
              <a:t>1.《</a:t>
            </a:r>
            <a:r>
              <a:rPr lang="zh-CN" altLang="en-US" sz="1600" dirty="0">
                <a:latin typeface="+mn-ea"/>
              </a:rPr>
              <a:t>软件工程导论</a:t>
            </a:r>
            <a:r>
              <a:rPr lang="en-US" altLang="zh-CN" sz="1600" dirty="0">
                <a:latin typeface="+mn-ea"/>
              </a:rPr>
              <a:t>》 </a:t>
            </a:r>
            <a:r>
              <a:rPr lang="zh-CN" altLang="en-US" sz="1600" dirty="0">
                <a:latin typeface="+mn-ea"/>
              </a:rPr>
              <a:t>清华大学出版社 张海藩等 第</a:t>
            </a:r>
            <a:r>
              <a:rPr lang="en-US" altLang="zh-CN" sz="1600" dirty="0">
                <a:latin typeface="+mn-ea"/>
              </a:rPr>
              <a:t>6</a:t>
            </a:r>
            <a:r>
              <a:rPr lang="zh-CN" altLang="en-US" sz="1600" dirty="0" smtClean="0">
                <a:latin typeface="+mn-ea"/>
              </a:rPr>
              <a:t>版</a:t>
            </a:r>
            <a:endParaRPr lang="en-US" altLang="zh-CN" sz="16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/>
              <a:t>小组分工</a:t>
            </a:r>
            <a:endParaRPr lang="zh-CN" altLang="en-US" sz="96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2233" y="496397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zh-CN" altLang="en-US" sz="2800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组分工</a:t>
            </a:r>
            <a:endParaRPr lang="zh-CN" altLang="zh-CN" sz="2800" spc="300" dirty="0">
              <a:solidFill>
                <a:sysClr val="window" lastClr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62232" y="1556792"/>
            <a:ext cx="8602255" cy="305564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李磊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大部分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word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作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评分（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9.4/10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董思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诚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PPT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制作以及部分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word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内容制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作界面原型修改绘制 评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分（</a:t>
            </a:r>
            <a:r>
              <a:rPr lang="en-US" altLang="zh-CN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9.3/10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陈安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：数据库设计说明书部分 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评分 （</a:t>
            </a:r>
            <a:r>
              <a:rPr lang="en-US" altLang="zh-CN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9.1/10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）</a:t>
            </a:r>
            <a:endParaRPr lang="zh-CN" altLang="en-US" sz="1800" dirty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endParaRPr lang="zh-CN" altLang="en-US" sz="18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THANKS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33750" y="1888733"/>
            <a:ext cx="2143125" cy="1985159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 fontScale="77500" lnSpcReduction="20000"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sz="9600" dirty="0"/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781772" y="1607557"/>
            <a:ext cx="1626534" cy="1773578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1484833" y="1960190"/>
            <a:ext cx="7326353" cy="3790949"/>
          </a:xfrm>
          <a:custGeom>
            <a:avLst/>
            <a:gdLst>
              <a:gd name="connsiteX0" fmla="*/ 9384198 w 9768470"/>
              <a:gd name="connsiteY0" fmla="*/ 0 h 5054599"/>
              <a:gd name="connsiteX1" fmla="*/ 9768470 w 9768470"/>
              <a:gd name="connsiteY1" fmla="*/ 0 h 5054599"/>
              <a:gd name="connsiteX2" fmla="*/ 9768470 w 9768470"/>
              <a:gd name="connsiteY2" fmla="*/ 5054599 h 5054599"/>
              <a:gd name="connsiteX3" fmla="*/ 0 w 9768470"/>
              <a:gd name="connsiteY3" fmla="*/ 5054599 h 5054599"/>
              <a:gd name="connsiteX4" fmla="*/ 0 w 9768470"/>
              <a:gd name="connsiteY4" fmla="*/ 4695371 h 5054599"/>
              <a:gd name="connsiteX5" fmla="*/ 9384198 w 9768470"/>
              <a:gd name="connsiteY5" fmla="*/ 4695371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8470" h="5054599">
                <a:moveTo>
                  <a:pt x="9384198" y="0"/>
                </a:moveTo>
                <a:lnTo>
                  <a:pt x="9768470" y="0"/>
                </a:lnTo>
                <a:lnTo>
                  <a:pt x="9768470" y="5054599"/>
                </a:lnTo>
                <a:lnTo>
                  <a:pt x="0" y="5054599"/>
                </a:lnTo>
                <a:lnTo>
                  <a:pt x="0" y="4695371"/>
                </a:lnTo>
                <a:lnTo>
                  <a:pt x="9384198" y="4695371"/>
                </a:lnTo>
                <a:close/>
              </a:path>
            </a:pathLst>
          </a:custGeom>
          <a:pattFill prst="wdDnDiag">
            <a:fgClr>
              <a:srgbClr val="000000">
                <a:lumMod val="75000"/>
                <a:lumOff val="25000"/>
              </a:srgbClr>
            </a:fgClr>
            <a:bgClr>
              <a:srgbClr val="000000">
                <a:lumMod val="85000"/>
                <a:lumOff val="15000"/>
              </a:srgbClr>
            </a:bgClr>
          </a:pattFill>
          <a:ln w="50800"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400610" y="1364036"/>
            <a:ext cx="8143874" cy="4129928"/>
          </a:xfrm>
          <a:custGeom>
            <a:avLst/>
            <a:gdLst>
              <a:gd name="connsiteX0" fmla="*/ 2083154 w 9536598"/>
              <a:gd name="connsiteY0" fmla="*/ 0 h 4847771"/>
              <a:gd name="connsiteX1" fmla="*/ 9536598 w 9536598"/>
              <a:gd name="connsiteY1" fmla="*/ 0 h 4847771"/>
              <a:gd name="connsiteX2" fmla="*/ 9536598 w 9536598"/>
              <a:gd name="connsiteY2" fmla="*/ 4847771 h 4847771"/>
              <a:gd name="connsiteX3" fmla="*/ 0 w 9536598"/>
              <a:gd name="connsiteY3" fmla="*/ 4847771 h 4847771"/>
              <a:gd name="connsiteX4" fmla="*/ 0 w 9536598"/>
              <a:gd name="connsiteY4" fmla="*/ 2083154 h 484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598" h="4847771">
                <a:moveTo>
                  <a:pt x="2083154" y="0"/>
                </a:moveTo>
                <a:lnTo>
                  <a:pt x="9536598" y="0"/>
                </a:lnTo>
                <a:lnTo>
                  <a:pt x="9536598" y="4847771"/>
                </a:lnTo>
                <a:lnTo>
                  <a:pt x="0" y="4847771"/>
                </a:lnTo>
                <a:lnTo>
                  <a:pt x="0" y="20831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763688" y="1755046"/>
            <a:ext cx="6138911" cy="3544611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.</a:t>
            </a:r>
            <a:r>
              <a:rPr lang="zh-CN" altLang="en-US" sz="2400" b="1" dirty="0"/>
              <a:t>总</a:t>
            </a:r>
            <a:r>
              <a:rPr lang="zh-CN" altLang="en-US" sz="2400" b="1" dirty="0" smtClean="0"/>
              <a:t>体设计</a:t>
            </a:r>
            <a:endParaRPr lang="en-US" altLang="zh-CN" sz="2400" b="1" dirty="0"/>
          </a:p>
          <a:p>
            <a:r>
              <a:rPr lang="en-US" altLang="zh-CN" sz="2400" b="1" dirty="0" smtClean="0"/>
              <a:t>2.HIPO</a:t>
            </a:r>
            <a:r>
              <a:rPr lang="zh-CN" altLang="en-US" sz="2400" b="1" dirty="0" smtClean="0"/>
              <a:t>图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测试计划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用户手册</a:t>
            </a:r>
            <a:endParaRPr lang="en-US" altLang="zh-CN" sz="2400" b="1" dirty="0"/>
          </a:p>
          <a:p>
            <a:r>
              <a:rPr lang="en-US" altLang="zh-CN" sz="2400" b="1" dirty="0" smtClean="0"/>
              <a:t>5.</a:t>
            </a:r>
            <a:r>
              <a:rPr lang="zh-CN" altLang="en-US" sz="2400" b="1" dirty="0"/>
              <a:t>数据</a:t>
            </a:r>
            <a:r>
              <a:rPr lang="zh-CN" altLang="en-US" sz="2400" b="1" dirty="0" smtClean="0"/>
              <a:t>库设计说明书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详细设计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55614" y="462346"/>
            <a:ext cx="2724150" cy="468630"/>
          </a:xfrm>
          <a:prstGeom prst="rect">
            <a:avLst/>
          </a:prstGeom>
          <a:noFill/>
        </p:spPr>
        <p:txBody>
          <a:bodyPr wrap="none" lIns="76200" tIns="28575" rIns="47625" bIns="28575" rtlCol="0">
            <a:noAutofit/>
          </a:bodyPr>
          <a:lstStyle/>
          <a:p>
            <a:r>
              <a:rPr lang="zh-CN" altLang="en-US" sz="3600" b="1" dirty="0"/>
              <a:t>目录</a:t>
            </a:r>
            <a:endParaRPr lang="zh-CN" altLang="zh-CN" b="1" dirty="0"/>
          </a:p>
          <a:p>
            <a:endParaRPr lang="zh-CN" altLang="zh-CN" sz="27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644008" y="1755047"/>
            <a:ext cx="6138911" cy="3191978"/>
          </a:xfrm>
          <a:prstGeom prst="rect">
            <a:avLst/>
          </a:prstGeom>
          <a:noFill/>
        </p:spPr>
        <p:txBody>
          <a:bodyPr wrap="square" lIns="76200" tIns="0" rIns="61912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400" b="1" dirty="0" smtClean="0"/>
              <a:t>7.</a:t>
            </a:r>
            <a:r>
              <a:rPr lang="zh-CN" altLang="en-US" sz="2400" b="1" dirty="0"/>
              <a:t>配置管</a:t>
            </a:r>
            <a:r>
              <a:rPr lang="zh-CN" altLang="en-US" sz="2400" b="1" dirty="0" smtClean="0"/>
              <a:t>理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8.</a:t>
            </a:r>
            <a:r>
              <a:rPr lang="zh-CN" altLang="en-US" sz="2400" b="1" dirty="0"/>
              <a:t>会议记录</a:t>
            </a:r>
            <a:endParaRPr lang="en-US" altLang="zh-CN" sz="2400" b="1" dirty="0"/>
          </a:p>
          <a:p>
            <a:r>
              <a:rPr lang="en-US" altLang="zh-CN" sz="2400" b="1" dirty="0" smtClean="0"/>
              <a:t>9.</a:t>
            </a:r>
            <a:r>
              <a:rPr lang="zh-CN" altLang="en-US" sz="2400" b="1" dirty="0"/>
              <a:t>参考资</a:t>
            </a:r>
            <a:r>
              <a:rPr lang="zh-CN" altLang="en-US" sz="2400" b="1" dirty="0" smtClean="0"/>
              <a:t>料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</a:rPr>
              <a:t>总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体设计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51520" y="1484784"/>
            <a:ext cx="3069700" cy="524806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设</a:t>
            </a:r>
            <a:r>
              <a:rPr lang="zh-CN" altLang="en-US" sz="2000" b="1" dirty="0" smtClean="0">
                <a:latin typeface="+mn-ea"/>
              </a:rPr>
              <a:t>想供选择的方案</a:t>
            </a:r>
            <a:endParaRPr lang="zh-CN" altLang="en-US" sz="1100" dirty="0">
              <a:uFillTx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1607" y="2157918"/>
            <a:ext cx="7710867" cy="2066321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latin typeface="+mn-ea"/>
              </a:rPr>
              <a:t>方案</a:t>
            </a:r>
            <a:r>
              <a:rPr lang="en-US" altLang="zh-CN" sz="1800" b="1" dirty="0">
                <a:latin typeface="+mn-ea"/>
              </a:rPr>
              <a:t>1</a:t>
            </a:r>
            <a:r>
              <a:rPr lang="zh-CN" altLang="en-US" sz="1800" b="1" dirty="0">
                <a:latin typeface="+mn-ea"/>
              </a:rPr>
              <a:t>：</a:t>
            </a:r>
            <a:r>
              <a:rPr lang="zh-CN" altLang="en-US" sz="1800" dirty="0" smtClean="0">
                <a:latin typeface="+mn-ea"/>
              </a:rPr>
              <a:t>    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  </a:t>
            </a:r>
            <a:r>
              <a:rPr lang="zh-CN" altLang="en-US" sz="1800" dirty="0" smtClean="0">
                <a:latin typeface="+mn-ea"/>
              </a:rPr>
              <a:t>制</a:t>
            </a:r>
            <a:r>
              <a:rPr lang="zh-CN" altLang="en-US" sz="1800" dirty="0">
                <a:latin typeface="+mn-ea"/>
              </a:rPr>
              <a:t>作一款游戏攻略的</a:t>
            </a:r>
            <a:r>
              <a:rPr lang="en-US" altLang="zh-CN" sz="1800" dirty="0">
                <a:latin typeface="+mn-ea"/>
              </a:rPr>
              <a:t>APP</a:t>
            </a:r>
            <a:r>
              <a:rPr lang="zh-CN" altLang="en-US" sz="1800" dirty="0">
                <a:latin typeface="+mn-ea"/>
              </a:rPr>
              <a:t>，但是由于我们对于发布于具体哪个平台的经验不足，在加上</a:t>
            </a:r>
            <a:r>
              <a:rPr lang="en-US" altLang="zh-CN" sz="1800" dirty="0" err="1">
                <a:latin typeface="+mn-ea"/>
              </a:rPr>
              <a:t>ios</a:t>
            </a:r>
            <a:r>
              <a:rPr lang="zh-CN" altLang="en-US" sz="1800" dirty="0">
                <a:latin typeface="+mn-ea"/>
              </a:rPr>
              <a:t>的上架要求十分困难；而且我们预想的攻略素材搬运就没办法做到了，这就导致我们放弃了这个方向；</a:t>
            </a:r>
            <a:endParaRPr lang="en-US" altLang="zh-CN" sz="1800" dirty="0">
              <a:latin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81606" y="4211842"/>
            <a:ext cx="7710867" cy="2066321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latin typeface="+mn-ea"/>
              </a:rPr>
              <a:t>方</a:t>
            </a:r>
            <a:r>
              <a:rPr lang="zh-CN" altLang="en-US" sz="1800" b="1" dirty="0" smtClean="0">
                <a:latin typeface="+mn-ea"/>
              </a:rPr>
              <a:t>案</a:t>
            </a:r>
            <a:r>
              <a:rPr lang="en-US" altLang="zh-CN" sz="1800" b="1" dirty="0" smtClean="0">
                <a:latin typeface="+mn-ea"/>
              </a:rPr>
              <a:t>2</a:t>
            </a:r>
            <a:r>
              <a:rPr lang="zh-CN" altLang="en-US" sz="1800" b="1" dirty="0" smtClean="0">
                <a:latin typeface="+mn-ea"/>
              </a:rPr>
              <a:t>：</a:t>
            </a:r>
            <a:r>
              <a:rPr lang="zh-CN" altLang="en-US" sz="1800" dirty="0" smtClean="0">
                <a:latin typeface="+mn-ea"/>
              </a:rPr>
              <a:t>    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 smtClean="0">
                <a:latin typeface="+mn-ea"/>
              </a:rPr>
              <a:t>    将</a:t>
            </a:r>
            <a:r>
              <a:rPr lang="zh-CN" altLang="en-US" sz="1800" dirty="0">
                <a:latin typeface="+mn-ea"/>
              </a:rPr>
              <a:t>我们的游戏攻略用微信小程序的方式来呈现出来，借助微信提供的开发者工具可以轻松构建起前端，但是其他后端的设计我们都欠缺经验，而且相关的上传发布的具体要求还没有深入了解</a:t>
            </a:r>
            <a:r>
              <a:rPr lang="zh-CN" altLang="en-US" sz="1800" dirty="0" smtClean="0">
                <a:latin typeface="+mn-ea"/>
              </a:rPr>
              <a:t>；</a:t>
            </a:r>
            <a:endParaRPr lang="en-US" altLang="zh-CN" sz="18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</a:rPr>
              <a:t>总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体设计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51520" y="1484784"/>
            <a:ext cx="3069700" cy="524806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设</a:t>
            </a:r>
            <a:r>
              <a:rPr lang="zh-CN" altLang="en-US" sz="2000" b="1" dirty="0" smtClean="0">
                <a:latin typeface="+mn-ea"/>
              </a:rPr>
              <a:t>想供选择的方案</a:t>
            </a:r>
            <a:endParaRPr lang="zh-CN" altLang="en-US" sz="1100" dirty="0">
              <a:uFillTx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1607" y="2157918"/>
            <a:ext cx="7710867" cy="2066321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>
                <a:latin typeface="+mn-ea"/>
              </a:rPr>
              <a:t>方</a:t>
            </a:r>
            <a:r>
              <a:rPr lang="zh-CN" altLang="en-US" sz="1800" b="1" dirty="0" smtClean="0">
                <a:latin typeface="+mn-ea"/>
              </a:rPr>
              <a:t>案</a:t>
            </a:r>
            <a:r>
              <a:rPr lang="en-US" altLang="zh-CN" sz="1800" b="1" dirty="0" smtClean="0">
                <a:latin typeface="+mn-ea"/>
              </a:rPr>
              <a:t>3</a:t>
            </a:r>
            <a:r>
              <a:rPr lang="zh-CN" altLang="en-US" sz="1800" b="1" dirty="0" smtClean="0">
                <a:latin typeface="+mn-ea"/>
              </a:rPr>
              <a:t>：</a:t>
            </a:r>
            <a:r>
              <a:rPr lang="zh-CN" altLang="en-US" sz="1800" dirty="0" smtClean="0">
                <a:latin typeface="+mn-ea"/>
              </a:rPr>
              <a:t>    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 smtClean="0">
                <a:latin typeface="+mn-ea"/>
              </a:rPr>
              <a:t>    将</a:t>
            </a:r>
            <a:r>
              <a:rPr lang="zh-CN" altLang="en-US" sz="1800" dirty="0">
                <a:latin typeface="+mn-ea"/>
              </a:rPr>
              <a:t>我们的游戏攻略以网页的形式来发布，我们只具备网页前端设计的经验，但是我们对于后端框架以及数据的变量还不是很熟悉，对于开源的论坛使用不是十分熟练，服务器搭建也同样是我们的弱势</a:t>
            </a:r>
            <a:r>
              <a:rPr lang="zh-CN" altLang="en-US" sz="1800" dirty="0" smtClean="0">
                <a:latin typeface="+mn-ea"/>
              </a:rPr>
              <a:t>；</a:t>
            </a:r>
            <a:endParaRPr lang="en-US" altLang="zh-CN" sz="18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71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pc="300" dirty="0">
                <a:solidFill>
                  <a:sysClr val="window" lastClr="FFFFFF"/>
                </a:solidFill>
              </a:rPr>
              <a:t>总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体设计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51520" y="1484784"/>
            <a:ext cx="3069700" cy="524806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选</a:t>
            </a:r>
            <a:r>
              <a:rPr lang="zh-CN" altLang="en-US" sz="2000" b="1" dirty="0" smtClean="0">
                <a:latin typeface="+mn-ea"/>
              </a:rPr>
              <a:t>择</a:t>
            </a:r>
            <a:r>
              <a:rPr lang="zh-CN" altLang="en-US" sz="2000" b="1" dirty="0">
                <a:latin typeface="+mn-ea"/>
              </a:rPr>
              <a:t>合</a:t>
            </a:r>
            <a:r>
              <a:rPr lang="zh-CN" altLang="en-US" sz="2000" b="1" dirty="0" smtClean="0">
                <a:latin typeface="+mn-ea"/>
              </a:rPr>
              <a:t>理方案</a:t>
            </a:r>
            <a:endParaRPr lang="zh-CN" altLang="en-US" sz="1100" dirty="0">
              <a:uFillTx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92032" y="2994351"/>
            <a:ext cx="7710867" cy="2066321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b="1" dirty="0" smtClean="0">
                <a:latin typeface="+mn-ea"/>
              </a:rPr>
              <a:t>方案</a:t>
            </a:r>
            <a:r>
              <a:rPr lang="en-US" altLang="zh-CN" sz="1800" b="1" dirty="0" smtClean="0">
                <a:latin typeface="+mn-ea"/>
              </a:rPr>
              <a:t>3</a:t>
            </a:r>
            <a:r>
              <a:rPr lang="zh-CN" altLang="en-US" sz="1800" b="1" dirty="0" smtClean="0">
                <a:latin typeface="+mn-ea"/>
              </a:rPr>
              <a:t>：</a:t>
            </a:r>
            <a:r>
              <a:rPr lang="zh-CN" altLang="en-US" sz="1800" dirty="0" smtClean="0">
                <a:latin typeface="+mn-ea"/>
              </a:rPr>
              <a:t>    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 smtClean="0">
                <a:latin typeface="+mn-ea"/>
              </a:rPr>
              <a:t>    将</a:t>
            </a:r>
            <a:r>
              <a:rPr lang="zh-CN" altLang="en-US" sz="1800" dirty="0">
                <a:latin typeface="+mn-ea"/>
              </a:rPr>
              <a:t>我们的游戏攻略以网页的形式来发</a:t>
            </a:r>
            <a:r>
              <a:rPr lang="zh-CN" altLang="en-US" sz="1800" dirty="0" smtClean="0">
                <a:latin typeface="+mn-ea"/>
              </a:rPr>
              <a:t>布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92032" y="2210975"/>
            <a:ext cx="7710867" cy="1566752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1800" dirty="0">
                <a:latin typeface="+mn-ea"/>
              </a:rPr>
              <a:t>根</a:t>
            </a:r>
            <a:r>
              <a:rPr lang="zh-CN" altLang="en-US" sz="1800" dirty="0" smtClean="0">
                <a:latin typeface="+mn-ea"/>
              </a:rPr>
              <a:t>据我们组内的讨论，以及寻求用户的需求，我们最终还是选择了方案三。</a:t>
            </a:r>
            <a:endParaRPr lang="en-US" altLang="zh-CN" sz="18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198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2.HIPO</a:t>
            </a:r>
            <a:r>
              <a:rPr lang="zh-CN" altLang="en-US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" y="1813771"/>
            <a:ext cx="9029700" cy="396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8104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测试计划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18661" t="18500" r="18661" b="3993"/>
          <a:stretch/>
        </p:blipFill>
        <p:spPr>
          <a:xfrm>
            <a:off x="3275856" y="1049696"/>
            <a:ext cx="5332018" cy="578811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2533574" cy="117287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latin typeface="+mn-ea"/>
              </a:rPr>
              <a:t>测试计划模板使用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l="17740" t="17451" r="19583" b="2751"/>
          <a:stretch/>
        </p:blipFill>
        <p:spPr>
          <a:xfrm>
            <a:off x="3275856" y="988330"/>
            <a:ext cx="5256584" cy="5875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7686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34290"/>
            <a:ext cx="9144000" cy="1317121"/>
          </a:xfrm>
          <a:prstGeom prst="rect">
            <a:avLst/>
          </a:prstGeom>
          <a:solidFill>
            <a:srgbClr val="E7E6E6">
              <a:lumMod val="2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5869" y="496650"/>
            <a:ext cx="8214122" cy="39290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ysClr val="windowText" lastClr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300" dirty="0" smtClean="0">
                <a:solidFill>
                  <a:sysClr val="window" lastClr="FFFFFF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pc="300" dirty="0">
                <a:solidFill>
                  <a:sysClr val="window" lastClr="FFFFFF"/>
                </a:solidFill>
              </a:rPr>
              <a:t>用</a:t>
            </a:r>
            <a:r>
              <a:rPr lang="zh-CN" altLang="en-US" spc="300" dirty="0" smtClean="0">
                <a:solidFill>
                  <a:sysClr val="window" lastClr="FFFFFF"/>
                </a:solidFill>
              </a:rPr>
              <a:t>户手册</a:t>
            </a:r>
            <a:endParaRPr lang="zh-CN" altLang="en-US" spc="300" dirty="0">
              <a:solidFill>
                <a:sysClr val="window" lastClr="FFFFF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6156" y="1824074"/>
            <a:ext cx="2533574" cy="1172878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+mn-ea"/>
              </a:rPr>
              <a:t>用</a:t>
            </a:r>
            <a:r>
              <a:rPr lang="zh-CN" altLang="en-US" sz="2000" b="1" dirty="0" smtClean="0">
                <a:latin typeface="+mn-ea"/>
              </a:rPr>
              <a:t>户手册模板使用</a:t>
            </a:r>
            <a:r>
              <a:rPr lang="en-US" altLang="zh-CN" sz="2000" b="1" dirty="0" smtClean="0">
                <a:latin typeface="+mn-ea"/>
              </a:rPr>
              <a:t>GB8567-88</a:t>
            </a:r>
            <a:endParaRPr lang="zh-CN" altLang="en-US" sz="1100" dirty="0"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l="17740" t="22700" r="18661" b="2905"/>
          <a:stretch/>
        </p:blipFill>
        <p:spPr>
          <a:xfrm>
            <a:off x="3059832" y="1320563"/>
            <a:ext cx="5256584" cy="53976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/>
          <a:srcRect l="16817" t="18500" r="18661"/>
          <a:stretch/>
        </p:blipFill>
        <p:spPr>
          <a:xfrm>
            <a:off x="3167844" y="1240212"/>
            <a:ext cx="5040560" cy="5589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9"/>
          <a:srcRect l="13130" t="18500" r="14052" b="2750"/>
          <a:stretch/>
        </p:blipFill>
        <p:spPr>
          <a:xfrm>
            <a:off x="2843808" y="1457400"/>
            <a:ext cx="5688632" cy="5400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621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eac37a3-4e19-4607-b808-475c46653db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ckground"/>
  <p:tag name="KSO_WM_TEMPLATE_INDEX" val="20191704"/>
  <p:tag name="KSO_WM_TAG_VERSION" val="1.0"/>
  <p:tag name="KSO_WM_SLIDE_ID" val="background20191704_1"/>
  <p:tag name="KSO_WM_SLIDE_INDEX" val="1"/>
  <p:tag name="KSO_WM_SLIDE_ITEM_CNT" val="0"/>
  <p:tag name="KSO_WM_SLIDE_LAYOUT" val="a_b"/>
  <p:tag name="KSO_WM_SLIDE_LAYOUT_CNT" val="1_2"/>
  <p:tag name="KSO_WM_SLIDE_TYPE" val="title"/>
  <p:tag name="KSO_WM_BEAUTIFY_FLAG" val="#wm#"/>
  <p:tag name="KSO_WM_TEMPLATE_THUMBS_INDEX" val="1、4"/>
  <p:tag name="KSO_WM_SLIDE_MODEL_TYPE" val="cover"/>
  <p:tag name="KSO_WM_SLIDE_SUBTYPE" val="pureTxt"/>
  <p:tag name="KSO_WM_SLIDE_COVER_PICTUREID" val="147465739"/>
  <p:tag name="KSO_WM_SLIDE_COVER_PICTURERESID" val="147465739"/>
  <p:tag name="KSO_WM_SLIDE_COVER_HASPICTURE" val="1"/>
  <p:tag name="KSO_WM_SLIDE_COVER_TEMPLATE_COLOR_SCHEME" val="{&quot;colors&quot;:[&quot;#000000&quot;,&quot;#ffffff&quot;,&quot;#f2f2f2&quot;,&quot;#000000&quot;,&quot;#595959&quot;,&quot;#f2f2f2&quot;,&quot;#000000&quot;,&quot;#595959&quot;,&quot;#0563c1&quot;,&quot;#954d72&quot;]}"/>
  <p:tag name="KSO_WM_UNIT_VEER_ID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background20191704_1*i*4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background20191704_1*i*5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background20191704_1*i*6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background20191704_1*i*7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background20191704_1*i*8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background20191704_1*i*9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10月工作汇报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4_1*a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汇报部门名称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background20191704_1*b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10月工作汇报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4_1*a*1"/>
  <p:tag name="KSO_WM_TEMPLATE_CATEGORY" val="background"/>
  <p:tag name="KSO_WM_TEMPLATE_INDEX" val="20191704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464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644"/>
  <p:tag name="KSO_WM_SLIDE_LAYOUT" val="a_f"/>
  <p:tag name="KSO_WM_SLIDE_LAYOUT_CNT" val="1_1"/>
  <p:tag name="KSO_WM_SLIDE_TYPE" val="text"/>
  <p:tag name="KSO_WM_SLIDE_SUBTYPE" val="pureTxt"/>
  <p:tag name="KSO_WM_SLIDE_SIZE" val="882*459"/>
  <p:tag name="KSO_WM_SLIDE_POSITION" val="42*53"/>
  <p:tag name="KSO_WM_SLIDE_COLORSCHEME_VERSION" val="3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44_1*i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9"/>
  <p:tag name="KSO_WM_UNIT_COLOR_SCHEME_PARENT_PAGE" val="0_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44_1*i*2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UNIT_FOIL_COLO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44_1*i*3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FOIL_COLO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&#10;请言简意赅的阐述观点，并根据需要酌情增减文字您的正文已经字字珠玑，但信息却千丝万缕，需要用更多的文字来表述；但请您尽可能提炼思想的精髓，恰如其分的表达观点，往往事半功倍。&#10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2"/>
  <p:tag name="KSO_WM_UNIT_ISCONTENTS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44_1*a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2"/>
  <p:tag name="KSO_WM_UNIT_PRESET_TEXT" val="点击此处添加正文，文字是您思想的提炼，为了最终呈现发布的良好效果。&#10;请言简意赅的阐述观点，并根据需要酌情增减文字您的正文已经字字珠玑，但信息却千丝万缕，需要用更多的文字来表述；但请您尽可能提炼思想的精髓，恰如其分的表达观点，往往事半功倍。&#10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44_1*f*1"/>
  <p:tag name="KSO_WM_TEMPLATE_CATEGORY" val="diagram"/>
  <p:tag name="KSO_WM_TEMPLATE_INDEX" val="20194644"/>
  <p:tag name="KSO_WM_UNIT_LAYERLEVEL" val="1"/>
  <p:tag name="KSO_WM_TAG_VERSION" val="1.0"/>
  <p:tag name="KSO_WM_BEAUTIFY_FLAG" val="#wm#"/>
  <p:tag name="KSO_WM_UNIT_COLOR_SCHEME_SHAPE_ID" val="5"/>
  <p:tag name="KSO_WM_UNIT_COLOR_SCHEME_PARENT_PAGE" val="0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2*γ*2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77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PRESET_TEXT" val="01"/>
  <p:tag name="KSO_WM_TEMPLATE_CATEGORY" val="custom"/>
  <p:tag name="KSO_WM_TEMPLATE_INDEX" val="20189051"/>
  <p:tag name="KSO_WM_UNIT_ID" val="custom20189051_7*e*1"/>
  <p:tag name="KSO_WM_UNIT_NOCLEAR" val="0"/>
  <p:tag name="KSO_WM_UNIT_DIAGRAM_ISNUMVISUAL" val="0"/>
  <p:tag name="KSO_WM_UNIT_DIAGRAM_ISREFERUNIT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i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a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SLIDE_SUBTYPE" val="pureTxt"/>
  <p:tag name="KSO_WM_COMBINE_RELATE_SLIDE_ID" val="background20185112_12"/>
  <p:tag name="KSO_WM_TEMPLATE_CATEGORY" val="custom"/>
  <p:tag name="KSO_WM_TEMPLATE_INDEX" val="20189051"/>
  <p:tag name="KSO_WM_SLIDE_ID" val="custom20189051_12"/>
  <p:tag name="KSO_WM_SLIDE_INDEX" val="12"/>
  <p:tag name="KSO_WM_TEMPLATE_SUBCATEGORY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谢谢观看"/>
  <p:tag name="KSO_WM_TEMPLATE_CATEGORY" val="custom"/>
  <p:tag name="KSO_WM_TEMPLATE_INDEX" val="20189051"/>
  <p:tag name="KSO_WM_UNIT_ID" val="custom20189051_12*a*1"/>
  <p:tag name="KSO_WM_UNIT_NOCLEAR" val="0"/>
  <p:tag name="KSO_WM_UNIT_DIAGRAM_ISNUMVISUAL" val="0"/>
  <p:tag name="KSO_WM_UNIT_DIAGRAM_ISREFERUNIT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6"/>
  <p:tag name="KSO_WM_UNIT_HIGHLIGHT" val="0"/>
  <p:tag name="KSO_WM_UNIT_COMPATIBLE" val="0"/>
  <p:tag name="KSO_WM_UNIT_PRESET_TEXT" val="THANKS"/>
  <p:tag name="KSO_WM_TEMPLATE_CATEGORY" val="custom"/>
  <p:tag name="KSO_WM_TEMPLATE_INDEX" val="20189051"/>
  <p:tag name="KSO_WM_UNIT_ID" val="custom20189051_12*b*1"/>
  <p:tag name="KSO_WM_UNIT_ISCONTENTSTITLE" val="0"/>
  <p:tag name="KSO_WM_UNIT_NOCLEAR" val="0"/>
  <p:tag name="KSO_WM_UNIT_DIAGRAM_ISNUMVISUAL" val="0"/>
  <p:tag name="KSO_WM_UNIT_DIAGRAM_ISREFERUNI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γ*1"/>
  <p:tag name="KSO_WM_UNIT_LAYERLEVEL" val="1"/>
  <p:tag name="KSO_WM_TAG_VERSION" val="1.0"/>
  <p:tag name="KSO_WM_BEAUTIFY_FLAG" val="#wm#"/>
  <p:tag name="KSO_WM_UNIT_TYPE" val="γ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2"/>
  <p:tag name="KSO_WM_UNIT_ID" val="_3*γ*2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background"/>
  <p:tag name="KSO_WM_TEMPLATE_INDEX" val="20191704"/>
  <p:tag name="KSO_WM_TEMPLATE_THUMBS_INDEX" val="1、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05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COMBINE_RELATE_SLIDE_ID" val="background20185112_1"/>
  <p:tag name="KSO_WM_TEMPLATE_CATEGORY" val="custom"/>
  <p:tag name="KSO_WM_TEMPLATE_INDEX" val="20189051"/>
  <p:tag name="KSO_WM_TEMPLATE_SUBCATEGORY" val="0"/>
  <p:tag name="KSO_WM_TEMPLATE_THUMBS_INDEX" val="1、5、6、7、8、9、11、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background201917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2F2F2"/>
      </a:accent1>
      <a:accent2>
        <a:srgbClr val="000000"/>
      </a:accent2>
      <a:accent3>
        <a:srgbClr val="595959"/>
      </a:accent3>
      <a:accent4>
        <a:srgbClr val="F2F2F2"/>
      </a:accent4>
      <a:accent5>
        <a:srgbClr val="000000"/>
      </a:accent5>
      <a:accent6>
        <a:srgbClr val="595959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08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4472C4"/>
      </a:accent1>
      <a:accent2>
        <a:srgbClr val="000000"/>
      </a:accent2>
      <a:accent3>
        <a:srgbClr val="FFFFFF"/>
      </a:accent3>
      <a:accent4>
        <a:srgbClr val="2E75B6"/>
      </a:accent4>
      <a:accent5>
        <a:srgbClr val="595959"/>
      </a:accent5>
      <a:accent6>
        <a:srgbClr val="2E75B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728</Words>
  <Application>Microsoft Office PowerPoint</Application>
  <PresentationFormat>全屏显示(4:3)</PresentationFormat>
  <Paragraphs>80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Wingdings</vt:lpstr>
      <vt:lpstr>2_Office 主题​​</vt:lpstr>
      <vt:lpstr>1_默认设计模板</vt:lpstr>
      <vt:lpstr>3_Office 主题​​</vt:lpstr>
      <vt:lpstr>总体设计+详细设计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需求分析报告</dc:title>
  <dc:creator>MACHENIKE</dc:creator>
  <cp:lastModifiedBy>dell</cp:lastModifiedBy>
  <cp:revision>202</cp:revision>
  <dcterms:created xsi:type="dcterms:W3CDTF">2019-03-31T13:33:00Z</dcterms:created>
  <dcterms:modified xsi:type="dcterms:W3CDTF">2020-12-05T07:43:42Z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