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4.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3.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4.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5.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6.xml" ContentType="application/vnd.openxmlformats-officedocument.presentationml.notesSlide+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7.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8.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9.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notesSlides/notesSlide10.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31"/>
  </p:notesMasterIdLst>
  <p:sldIdLst>
    <p:sldId id="257" r:id="rId4"/>
    <p:sldId id="348" r:id="rId5"/>
    <p:sldId id="347" r:id="rId6"/>
    <p:sldId id="383" r:id="rId7"/>
    <p:sldId id="307" r:id="rId8"/>
    <p:sldId id="376" r:id="rId9"/>
    <p:sldId id="366" r:id="rId10"/>
    <p:sldId id="384" r:id="rId11"/>
    <p:sldId id="370" r:id="rId12"/>
    <p:sldId id="393" r:id="rId13"/>
    <p:sldId id="371" r:id="rId14"/>
    <p:sldId id="394" r:id="rId15"/>
    <p:sldId id="395" r:id="rId16"/>
    <p:sldId id="372" r:id="rId17"/>
    <p:sldId id="396" r:id="rId18"/>
    <p:sldId id="397" r:id="rId19"/>
    <p:sldId id="398" r:id="rId20"/>
    <p:sldId id="402" r:id="rId21"/>
    <p:sldId id="399" r:id="rId22"/>
    <p:sldId id="400" r:id="rId23"/>
    <p:sldId id="401" r:id="rId24"/>
    <p:sldId id="373" r:id="rId25"/>
    <p:sldId id="378" r:id="rId26"/>
    <p:sldId id="304" r:id="rId27"/>
    <p:sldId id="301" r:id="rId28"/>
    <p:sldId id="303" r:id="rId29"/>
    <p:sldId id="298" r:id="rId30"/>
  </p:sldIdLst>
  <p:sldSz cx="9144000" cy="6858000" type="screen4x3"/>
  <p:notesSz cx="6858000" cy="9144000"/>
  <p:custDataLst>
    <p:tags r:id="rId32"/>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2" autoAdjust="0"/>
    <p:restoredTop sz="94660"/>
  </p:normalViewPr>
  <p:slideViewPr>
    <p:cSldViewPr showGuides="1">
      <p:cViewPr varScale="1">
        <p:scale>
          <a:sx n="85" d="100"/>
          <a:sy n="85" d="100"/>
        </p:scale>
        <p:origin x="1368" y="62"/>
      </p:cViewPr>
      <p:guideLst>
        <p:guide orient="horz" pos="222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2020/11/18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66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extLst>
      <p:ext uri="{BB962C8B-B14F-4D97-AF65-F5344CB8AC3E}">
        <p14:creationId xmlns:p14="http://schemas.microsoft.com/office/powerpoint/2010/main" val="2055521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25</a:t>
            </a:fld>
            <a:endParaRPr lang="zh-CN" altLang="en-US"/>
          </a:p>
        </p:txBody>
      </p:sp>
    </p:spTree>
    <p:extLst>
      <p:ext uri="{BB962C8B-B14F-4D97-AF65-F5344CB8AC3E}">
        <p14:creationId xmlns:p14="http://schemas.microsoft.com/office/powerpoint/2010/main" val="840312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27</a:t>
            </a:fld>
            <a:endParaRPr lang="zh-CN" altLang="en-US"/>
          </a:p>
        </p:txBody>
      </p:sp>
    </p:spTree>
    <p:extLst>
      <p:ext uri="{BB962C8B-B14F-4D97-AF65-F5344CB8AC3E}">
        <p14:creationId xmlns:p14="http://schemas.microsoft.com/office/powerpoint/2010/main" val="216335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a:t>
            </a:fld>
            <a:endParaRPr lang="zh-CN" altLang="en-US"/>
          </a:p>
        </p:txBody>
      </p:sp>
    </p:spTree>
    <p:extLst>
      <p:ext uri="{BB962C8B-B14F-4D97-AF65-F5344CB8AC3E}">
        <p14:creationId xmlns:p14="http://schemas.microsoft.com/office/powerpoint/2010/main" val="184319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4185454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35680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755562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08211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63679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910316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84439992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3.jpe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4.jpeg"/><Relationship Id="rId5" Type="http://schemas.openxmlformats.org/officeDocument/2006/relationships/tags" Target="../tags/tag75.xml"/><Relationship Id="rId10" Type="http://schemas.openxmlformats.org/officeDocument/2006/relationships/slideMaster" Target="../slideMasters/slideMaster1.xml"/><Relationship Id="rId4" Type="http://schemas.openxmlformats.org/officeDocument/2006/relationships/tags" Target="../tags/tag74.xml"/><Relationship Id="rId9" Type="http://schemas.openxmlformats.org/officeDocument/2006/relationships/tags" Target="../tags/tag7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88.xml"/><Relationship Id="rId7" Type="http://schemas.openxmlformats.org/officeDocument/2006/relationships/slideMaster" Target="../slideMasters/slideMaster3.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3.xml"/><Relationship Id="rId5" Type="http://schemas.openxmlformats.org/officeDocument/2006/relationships/tags" Target="../tags/tag96.xml"/><Relationship Id="rId4" Type="http://schemas.openxmlformats.org/officeDocument/2006/relationships/tags" Target="../tags/tag95.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Master" Target="../slideMasters/slideMaster3.xml"/><Relationship Id="rId4" Type="http://schemas.openxmlformats.org/officeDocument/2006/relationships/tags" Target="../tags/tag12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Master" Target="../slideMasters/slideMaster3.xml"/><Relationship Id="rId5" Type="http://schemas.openxmlformats.org/officeDocument/2006/relationships/tags" Target="../tags/tag135.xml"/><Relationship Id="rId4" Type="http://schemas.openxmlformats.org/officeDocument/2006/relationships/tags" Target="../tags/tag13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slideMaster" Target="../slideMasters/slideMaster3.xml"/><Relationship Id="rId4" Type="http://schemas.openxmlformats.org/officeDocument/2006/relationships/tags" Target="../tags/tag13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2020/11/18</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2020/11/18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2020/11/18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2020/11/18</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2020/11/18</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2020/11/18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2020/11/18</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2020/11/18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2020/11/18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2020/11/18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2020/11/18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2020/11/18</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2020/11/18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2020/11/18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2020/11/18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2020/11/18</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2020/11/18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2020/11/18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2020/11/18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2020/11/18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2020/11/18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2020/11/18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4.xml"/><Relationship Id="rId2" Type="http://schemas.openxmlformats.org/officeDocument/2006/relationships/slideLayout" Target="../slideLayouts/slideLayout24.xml"/><Relationship Id="rId16" Type="http://schemas.openxmlformats.org/officeDocument/2006/relationships/tags" Target="../tags/tag8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8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2020/11/18</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2020/11/18</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notesSlide" Target="../notesSlides/notesSlide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Layout" Target="../slideLayouts/slideLayout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10.xml.rels><?xml version="1.0" encoding="UTF-8" standalone="yes"?>
<Relationships xmlns="http://schemas.openxmlformats.org/package/2006/relationships"><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notesSlide" Target="../notesSlides/notesSlide4.xml"/><Relationship Id="rId5" Type="http://schemas.openxmlformats.org/officeDocument/2006/relationships/slideLayout" Target="../slideLayouts/slideLayout18.xml"/><Relationship Id="rId4" Type="http://schemas.openxmlformats.org/officeDocument/2006/relationships/tags" Target="../tags/tag193.xml"/></Relationships>
</file>

<file path=ppt/slides/_rels/slide11.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image" Target="../media/image10.png"/><Relationship Id="rId5" Type="http://schemas.openxmlformats.org/officeDocument/2006/relationships/slideLayout" Target="../slideLayouts/slideLayout18.xml"/><Relationship Id="rId4" Type="http://schemas.openxmlformats.org/officeDocument/2006/relationships/tags" Target="../tags/tag197.xml"/></Relationships>
</file>

<file path=ppt/slides/_rels/slide12.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image" Target="../media/image11.png"/><Relationship Id="rId5" Type="http://schemas.openxmlformats.org/officeDocument/2006/relationships/slideLayout" Target="../slideLayouts/slideLayout18.xml"/><Relationship Id="rId4" Type="http://schemas.openxmlformats.org/officeDocument/2006/relationships/tags" Target="../tags/tag201.xml"/></Relationships>
</file>

<file path=ppt/slides/_rels/slide13.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image" Target="../media/image12.png"/><Relationship Id="rId5" Type="http://schemas.openxmlformats.org/officeDocument/2006/relationships/slideLayout" Target="../slideLayouts/slideLayout18.xml"/><Relationship Id="rId4" Type="http://schemas.openxmlformats.org/officeDocument/2006/relationships/tags" Target="../tags/tag205.xml"/></Relationships>
</file>

<file path=ppt/slides/_rels/slide14.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image" Target="../media/image13.png"/><Relationship Id="rId5" Type="http://schemas.openxmlformats.org/officeDocument/2006/relationships/slideLayout" Target="../slideLayouts/slideLayout18.xml"/><Relationship Id="rId4" Type="http://schemas.openxmlformats.org/officeDocument/2006/relationships/tags" Target="../tags/tag209.xml"/></Relationships>
</file>

<file path=ppt/slides/_rels/slide15.xml.rels><?xml version="1.0" encoding="UTF-8" standalone="yes"?>
<Relationships xmlns="http://schemas.openxmlformats.org/package/2006/relationships"><Relationship Id="rId3" Type="http://schemas.openxmlformats.org/officeDocument/2006/relationships/tags" Target="../tags/tag212.xml"/><Relationship Id="rId7" Type="http://schemas.openxmlformats.org/officeDocument/2006/relationships/image" Target="../media/image13.png"/><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slideLayout" Target="../slideLayouts/slideLayout18.xml"/><Relationship Id="rId5" Type="http://schemas.openxmlformats.org/officeDocument/2006/relationships/tags" Target="../tags/tag214.xml"/><Relationship Id="rId4" Type="http://schemas.openxmlformats.org/officeDocument/2006/relationships/tags" Target="../tags/tag213.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217.xml"/><Relationship Id="rId7" Type="http://schemas.openxmlformats.org/officeDocument/2006/relationships/slideLayout" Target="../slideLayouts/slideLayout18.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223.xml"/><Relationship Id="rId7" Type="http://schemas.openxmlformats.org/officeDocument/2006/relationships/hyperlink" Target="file:///D:\Program%20Files%20(x86)\upload\SE2020-G01\&#36719;&#20214;&#38656;&#27714;&#35268;&#26684;&#35828;&#26126;&#20070;\SE2020-G01-&#25968;&#25454;&#23383;&#20856;0.1.doc" TargetMode="Externa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notesSlide" Target="../notesSlides/notesSlide5.xml"/><Relationship Id="rId5" Type="http://schemas.openxmlformats.org/officeDocument/2006/relationships/slideLayout" Target="../slideLayouts/slideLayout18.xml"/><Relationship Id="rId10" Type="http://schemas.openxmlformats.org/officeDocument/2006/relationships/image" Target="../media/image16.png"/><Relationship Id="rId4" Type="http://schemas.openxmlformats.org/officeDocument/2006/relationships/tags" Target="../tags/tag224.xml"/><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tags" Target="../tags/tag227.xml"/><Relationship Id="rId7" Type="http://schemas.openxmlformats.org/officeDocument/2006/relationships/image" Target="../media/image17.png"/><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notesSlide" Target="../notesSlides/notesSlide6.xml"/><Relationship Id="rId5" Type="http://schemas.openxmlformats.org/officeDocument/2006/relationships/slideLayout" Target="../slideLayouts/slideLayout18.xml"/><Relationship Id="rId4" Type="http://schemas.openxmlformats.org/officeDocument/2006/relationships/tags" Target="../tags/tag228.xml"/></Relationships>
</file>

<file path=ppt/slides/_rels/slide19.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notesSlide" Target="../notesSlides/notesSlide7.xml"/><Relationship Id="rId5" Type="http://schemas.openxmlformats.org/officeDocument/2006/relationships/slideLayout" Target="../slideLayouts/slideLayout18.xml"/><Relationship Id="rId4" Type="http://schemas.openxmlformats.org/officeDocument/2006/relationships/tags" Target="../tags/tag23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notesSlide" Target="../notesSlides/notesSlide8.xml"/><Relationship Id="rId5" Type="http://schemas.openxmlformats.org/officeDocument/2006/relationships/slideLayout" Target="../slideLayouts/slideLayout18.xml"/><Relationship Id="rId4" Type="http://schemas.openxmlformats.org/officeDocument/2006/relationships/tags" Target="../tags/tag236.xml"/></Relationships>
</file>

<file path=ppt/slides/_rels/slide21.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tags" Target="../tags/tag240.xml"/></Relationships>
</file>

<file path=ppt/slides/_rels/slide22.xml.rels><?xml version="1.0" encoding="UTF-8" standalone="yes"?>
<Relationships xmlns="http://schemas.openxmlformats.org/package/2006/relationships"><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246.xml"/><Relationship Id="rId7" Type="http://schemas.openxmlformats.org/officeDocument/2006/relationships/image" Target="../media/image21.png"/><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image" Target="../media/image20.png"/><Relationship Id="rId5" Type="http://schemas.openxmlformats.org/officeDocument/2006/relationships/slideLayout" Target="../slideLayouts/slideLayout18.xml"/><Relationship Id="rId4" Type="http://schemas.openxmlformats.org/officeDocument/2006/relationships/tags" Target="../tags/tag247.xml"/></Relationships>
</file>

<file path=ppt/slides/_rels/slide24.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5" Type="http://schemas.openxmlformats.org/officeDocument/2006/relationships/slideLayout" Target="../slideLayouts/slideLayout18.xml"/><Relationship Id="rId4" Type="http://schemas.openxmlformats.org/officeDocument/2006/relationships/tags" Target="../tags/tag25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53.xml"/><Relationship Id="rId1" Type="http://schemas.openxmlformats.org/officeDocument/2006/relationships/tags" Target="../tags/tag252.xml"/><Relationship Id="rId4"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 Id="rId5" Type="http://schemas.openxmlformats.org/officeDocument/2006/relationships/slideLayout" Target="../slideLayouts/slideLayout29.xml"/><Relationship Id="rId4" Type="http://schemas.openxmlformats.org/officeDocument/2006/relationships/tags" Target="../tags/tag257.xml"/></Relationships>
</file>

<file path=ppt/slides/_rels/slide27.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5" Type="http://schemas.openxmlformats.org/officeDocument/2006/relationships/notesSlide" Target="../notesSlides/notesSlide11.xml"/><Relationship Id="rId4"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tags" Target="../tags/tag168.xml"/><Relationship Id="rId7" Type="http://schemas.openxmlformats.org/officeDocument/2006/relationships/image" Target="../media/image8.pn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7.png"/><Relationship Id="rId5" Type="http://schemas.openxmlformats.org/officeDocument/2006/relationships/slideLayout" Target="../slideLayouts/slideLayout18.xml"/><Relationship Id="rId4" Type="http://schemas.openxmlformats.org/officeDocument/2006/relationships/tags" Target="../tags/tag169.xml"/></Relationships>
</file>

<file path=ppt/slides/_rels/slide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slideLayout" Target="../slideLayouts/slideLayout18.xml"/><Relationship Id="rId4" Type="http://schemas.openxmlformats.org/officeDocument/2006/relationships/tags" Target="../tags/tag173.xml"/></Relationships>
</file>

<file path=ppt/slides/_rels/slide6.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slideLayout" Target="../slideLayouts/slideLayout18.xml"/><Relationship Id="rId4" Type="http://schemas.openxmlformats.org/officeDocument/2006/relationships/tags" Target="../tags/tag177.xml"/></Relationships>
</file>

<file path=ppt/slides/_rels/slide7.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slideLayout" Target="../slideLayouts/slideLayout18.xml"/><Relationship Id="rId4" Type="http://schemas.openxmlformats.org/officeDocument/2006/relationships/tags" Target="../tags/tag181.xml"/></Relationships>
</file>

<file path=ppt/slides/_rels/slide8.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9.png"/><Relationship Id="rId5" Type="http://schemas.openxmlformats.org/officeDocument/2006/relationships/slideLayout" Target="../slideLayouts/slideLayout18.xml"/><Relationship Id="rId4" Type="http://schemas.openxmlformats.org/officeDocument/2006/relationships/tags" Target="../tags/tag185.xml"/></Relationships>
</file>

<file path=ppt/slides/_rels/slide9.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notesSlide" Target="../notesSlides/notesSlide3.xml"/><Relationship Id="rId5" Type="http://schemas.openxmlformats.org/officeDocument/2006/relationships/slideLayout" Target="../slideLayouts/slideLayout18.xml"/><Relationship Id="rId4" Type="http://schemas.openxmlformats.org/officeDocument/2006/relationships/tags" Target="../tags/tag1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16753" y="3310369"/>
            <a:ext cx="6292686" cy="1054735"/>
          </a:xfrm>
        </p:spPr>
        <p:txBody>
          <a:bodyPr/>
          <a:lstStyle/>
          <a:p>
            <a:r>
              <a:rPr lang="zh-CN" altLang="en-US" dirty="0" smtClean="0"/>
              <a:t>需求说明</a:t>
            </a:r>
            <a:endParaRPr lang="zh-CN" altLang="en-US" dirty="0"/>
          </a:p>
        </p:txBody>
      </p:sp>
      <p:sp>
        <p:nvSpPr>
          <p:cNvPr id="117" name="副标题 116"/>
          <p:cNvSpPr>
            <a:spLocks noGrp="1"/>
          </p:cNvSpPr>
          <p:nvPr>
            <p:ph type="subTitle" idx="1"/>
            <p:custDataLst>
              <p:tags r:id="rId9"/>
            </p:custDataLst>
          </p:nvPr>
        </p:nvSpPr>
        <p:spPr/>
        <p:txBody>
          <a:bodyPr>
            <a:normAutofit/>
          </a:bodyPr>
          <a:lstStyle/>
          <a:p>
            <a:r>
              <a:rPr lang="en-US" altLang="zh-CN" dirty="0"/>
              <a:t>G01</a:t>
            </a:r>
            <a:r>
              <a:rPr lang="zh-CN" altLang="en-US" dirty="0"/>
              <a:t>：</a:t>
            </a:r>
          </a:p>
        </p:txBody>
      </p:sp>
      <p:sp>
        <p:nvSpPr>
          <p:cNvPr id="119" name="文本框 118"/>
          <p:cNvSpPr txBox="1"/>
          <p:nvPr/>
        </p:nvSpPr>
        <p:spPr>
          <a:xfrm>
            <a:off x="943539" y="5589240"/>
            <a:ext cx="6868750" cy="453457"/>
          </a:xfrm>
          <a:prstGeom prst="rect">
            <a:avLst/>
          </a:prstGeom>
          <a:noFill/>
        </p:spPr>
        <p:txBody>
          <a:bodyPr wrap="square" rtlCol="0">
            <a:spAutoFit/>
          </a:bodyPr>
          <a:lstStyle/>
          <a:p>
            <a:pPr fontAlgn="auto">
              <a:lnSpc>
                <a:spcPct val="130000"/>
              </a:lnSpc>
              <a:spcBef>
                <a:spcPts val="0"/>
              </a:spcBef>
              <a:spcAft>
                <a:spcPts val="1000"/>
              </a:spcAft>
              <a:buFont typeface="Arial" panose="020B0604020202020204" pitchFamily="34" charset="0"/>
            </a:pPr>
            <a:r>
              <a:rPr lang="zh-CN" altLang="en-US" sz="2000" spc="150" dirty="0">
                <a:uFillTx/>
                <a:latin typeface="微软雅黑" panose="020B0503020204020204" charset="-122"/>
                <a:ea typeface="微软雅黑" panose="020B0503020204020204" charset="-122"/>
              </a:rPr>
              <a:t>组长：董思诚  组员： </a:t>
            </a:r>
            <a:r>
              <a:rPr lang="zh-CN" altLang="en-US" sz="2000" spc="150" dirty="0">
                <a:latin typeface="微软雅黑" panose="020B0503020204020204" charset="-122"/>
                <a:ea typeface="微软雅黑" panose="020B0503020204020204" charset="-122"/>
              </a:rPr>
              <a:t>李磊   陈安</a:t>
            </a:r>
            <a:endParaRPr lang="zh-CN" altLang="en-US" sz="2000" spc="150" dirty="0">
              <a:uFillTx/>
              <a:latin typeface="微软雅黑" panose="020B0503020204020204" charset="-122"/>
              <a:ea typeface="微软雅黑" panose="020B0503020204020204" charset="-122"/>
            </a:endParaRPr>
          </a:p>
        </p:txBody>
      </p:sp>
      <p:sp>
        <p:nvSpPr>
          <p:cNvPr id="12" name="标题 115"/>
          <p:cNvSpPr txBox="1">
            <a:spLocks/>
          </p:cNvSpPr>
          <p:nvPr>
            <p:custDataLst>
              <p:tags r:id="rId10"/>
            </p:custDataLst>
          </p:nvPr>
        </p:nvSpPr>
        <p:spPr>
          <a:xfrm>
            <a:off x="2909815" y="4642713"/>
            <a:ext cx="6408712" cy="504001"/>
          </a:xfrm>
          <a:prstGeom prst="rect">
            <a:avLst/>
          </a:prstGeom>
          <a:noFill/>
        </p:spPr>
        <p:txBody>
          <a:bodyPr vert="horz" lIns="101600" tIns="38100" rIns="76200" bIns="38100" rtlCol="0" anchor="b" anchorCtr="0">
            <a:noAutofit/>
          </a:bodyPr>
          <a:lstStyle>
            <a:lvl1pPr algn="l" defTabSz="914400" rtl="0" eaLnBrk="1" fontAlgn="auto" latinLnBrk="0" hangingPunct="1">
              <a:lnSpc>
                <a:spcPct val="100000"/>
              </a:lnSpc>
              <a:spcBef>
                <a:spcPct val="0"/>
              </a:spcBef>
              <a:buNone/>
              <a:defRPr sz="5400" b="1" u="none" strike="noStrike" kern="1200" cap="none" spc="600" normalizeH="0">
                <a:solidFill>
                  <a:schemeClr val="tx1">
                    <a:lumMod val="85000"/>
                    <a:lumOff val="15000"/>
                  </a:schemeClr>
                </a:solidFill>
                <a:uFillTx/>
                <a:latin typeface="微软雅黑" panose="020B0503020204020204" charset="-122"/>
                <a:ea typeface="微软雅黑" panose="020B0503020204020204" charset="-122"/>
                <a:cs typeface="+mj-cs"/>
              </a:defRPr>
            </a:lvl1pPr>
          </a:lstStyle>
          <a:p>
            <a:pPr>
              <a:spcAft>
                <a:spcPts val="0"/>
              </a:spcAft>
            </a:pPr>
            <a:r>
              <a:rPr lang="en-US" altLang="zh-CN" sz="2400" dirty="0"/>
              <a:t>——</a:t>
            </a:r>
            <a:r>
              <a:rPr lang="zh-CN" altLang="en-US" sz="2400" dirty="0"/>
              <a:t>基</a:t>
            </a:r>
            <a:r>
              <a:rPr lang="zh-CN" altLang="en-US" sz="2400" dirty="0" smtClean="0"/>
              <a:t>于</a:t>
            </a:r>
            <a:r>
              <a:rPr lang="zh-CN" altLang="en-US" sz="2400" dirty="0" smtClean="0"/>
              <a:t>博客</a:t>
            </a:r>
            <a:r>
              <a:rPr lang="zh-CN" altLang="en-US" sz="2400" dirty="0" smtClean="0"/>
              <a:t>与论坛的</a:t>
            </a:r>
            <a:r>
              <a:rPr lang="zh-CN" altLang="en-US" sz="2400" dirty="0"/>
              <a:t>游戏攻略网站</a:t>
            </a: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dirty="0" smtClean="0">
                <a:solidFill>
                  <a:schemeClr val="bg1"/>
                </a:solidFill>
                <a:sym typeface="+mn-ea"/>
              </a:rPr>
              <a:t>用户类别</a:t>
            </a:r>
            <a:endParaRPr lang="zh-CN" altLang="en-US" dirty="0">
              <a:solidFill>
                <a:schemeClr val="bg1"/>
              </a:solidFill>
              <a:sym typeface="+mn-ea"/>
            </a:endParaRPr>
          </a:p>
        </p:txBody>
      </p:sp>
      <p:sp>
        <p:nvSpPr>
          <p:cNvPr id="7" name="文本框 6"/>
          <p:cNvSpPr txBox="1"/>
          <p:nvPr>
            <p:custDataLst>
              <p:tags r:id="rId4"/>
            </p:custDataLst>
          </p:nvPr>
        </p:nvSpPr>
        <p:spPr>
          <a:xfrm>
            <a:off x="323528" y="1181277"/>
            <a:ext cx="71287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用户代表</a:t>
            </a:r>
            <a:endParaRPr lang="zh-CN" altLang="en-US" sz="1100" dirty="0">
              <a:uFillTx/>
            </a:endParaRPr>
          </a:p>
        </p:txBody>
      </p:sp>
      <p:graphicFrame>
        <p:nvGraphicFramePr>
          <p:cNvPr id="5" name="表格 4"/>
          <p:cNvGraphicFramePr>
            <a:graphicFrameLocks noGrp="1"/>
          </p:cNvGraphicFramePr>
          <p:nvPr>
            <p:extLst>
              <p:ext uri="{D42A27DB-BD31-4B8C-83A1-F6EECF244321}">
                <p14:modId xmlns:p14="http://schemas.microsoft.com/office/powerpoint/2010/main" val="2178748510"/>
              </p:ext>
            </p:extLst>
          </p:nvPr>
        </p:nvGraphicFramePr>
        <p:xfrm>
          <a:off x="-3777" y="1813771"/>
          <a:ext cx="9147776" cy="5077221"/>
        </p:xfrm>
        <a:graphic>
          <a:graphicData uri="http://schemas.openxmlformats.org/drawingml/2006/table">
            <a:tbl>
              <a:tblPr>
                <a:tableStyleId>{5C22544A-7EE6-4342-B048-85BDC9FD1C3A}</a:tableStyleId>
              </a:tblPr>
              <a:tblGrid>
                <a:gridCol w="1119393"/>
                <a:gridCol w="1107204"/>
                <a:gridCol w="947632"/>
                <a:gridCol w="2332632"/>
                <a:gridCol w="1020526"/>
                <a:gridCol w="1255719"/>
                <a:gridCol w="1364670"/>
              </a:tblGrid>
              <a:tr h="489744">
                <a:tc>
                  <a:txBody>
                    <a:bodyPr/>
                    <a:lstStyle/>
                    <a:p>
                      <a:pPr indent="304800" algn="just">
                        <a:spcAft>
                          <a:spcPts val="0"/>
                        </a:spcAft>
                      </a:pPr>
                      <a:r>
                        <a:rPr lang="zh-CN" sz="1600" b="1" kern="100" dirty="0">
                          <a:effectLst/>
                        </a:rPr>
                        <a:t>用户类别</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用户姓名</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当前身份</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用户简介</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权力</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责任</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b="1" kern="100" dirty="0">
                          <a:effectLst/>
                        </a:rPr>
                        <a:t>利益</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29877">
                <a:tc>
                  <a:txBody>
                    <a:bodyPr/>
                    <a:lstStyle/>
                    <a:p>
                      <a:pPr indent="304800" algn="just">
                        <a:spcAft>
                          <a:spcPts val="0"/>
                        </a:spcAft>
                      </a:pPr>
                      <a:r>
                        <a:rPr lang="zh-CN" sz="1600" kern="100" dirty="0">
                          <a:effectLst/>
                        </a:rPr>
                        <a:t>全用户</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dirty="0">
                          <a:effectLst/>
                        </a:rPr>
                        <a:t>杨枨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全用户代表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软件工程专业优秀教师，拥有丰富的软件工程系列课程的教学经验</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909325">
                <a:tc>
                  <a:txBody>
                    <a:bodyPr/>
                    <a:lstStyle/>
                    <a:p>
                      <a:pPr indent="304800" algn="just">
                        <a:spcAft>
                          <a:spcPts val="0"/>
                        </a:spcAft>
                      </a:pPr>
                      <a:r>
                        <a:rPr lang="en-US" sz="1600" kern="100" dirty="0" smtClean="0">
                          <a:effectLst/>
                        </a:rPr>
                        <a:t> </a:t>
                      </a:r>
                      <a:endParaRPr lang="zh-CN" sz="1600" kern="100" dirty="0" smtClean="0">
                        <a:effectLst/>
                      </a:endParaRPr>
                    </a:p>
                    <a:p>
                      <a:pPr indent="304800" algn="just">
                        <a:spcAft>
                          <a:spcPts val="0"/>
                        </a:spcAft>
                      </a:pPr>
                      <a:r>
                        <a:rPr lang="zh-CN" sz="1600" kern="100" dirty="0" smtClean="0">
                          <a:effectLst/>
                        </a:rPr>
                        <a:t>普通用户</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dirty="0">
                          <a:effectLst/>
                        </a:rPr>
                        <a:t> </a:t>
                      </a:r>
                      <a:endParaRPr lang="zh-CN" sz="1600" kern="100" dirty="0">
                        <a:effectLst/>
                      </a:endParaRPr>
                    </a:p>
                    <a:p>
                      <a:pPr indent="304800" algn="just">
                        <a:spcAft>
                          <a:spcPts val="0"/>
                        </a:spcAft>
                      </a:pPr>
                      <a:r>
                        <a:rPr lang="zh-CN" sz="1600" kern="100" dirty="0">
                          <a:effectLst/>
                        </a:rPr>
                        <a:t>孙圣顺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dirty="0">
                          <a:effectLst/>
                        </a:rPr>
                        <a:t> </a:t>
                      </a:r>
                      <a:endParaRPr lang="zh-CN" sz="1600" kern="100" dirty="0">
                        <a:effectLst/>
                      </a:endParaRPr>
                    </a:p>
                    <a:p>
                      <a:pPr indent="304800" algn="just">
                        <a:spcAft>
                          <a:spcPts val="0"/>
                        </a:spcAft>
                      </a:pPr>
                      <a:r>
                        <a:rPr lang="zh-CN" sz="1600" kern="100" dirty="0">
                          <a:effectLst/>
                        </a:rPr>
                        <a:t>普通用户代表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a:effectLst/>
                        </a:rPr>
                        <a:t> </a:t>
                      </a:r>
                      <a:endParaRPr lang="zh-CN" sz="1600" kern="100">
                        <a:effectLst/>
                      </a:endParaRPr>
                    </a:p>
                    <a:p>
                      <a:pPr indent="304800" algn="just">
                        <a:spcAft>
                          <a:spcPts val="0"/>
                        </a:spcAft>
                      </a:pPr>
                      <a:r>
                        <a:rPr lang="zh-CN" sz="1600" kern="100">
                          <a:effectLst/>
                        </a:rPr>
                        <a:t>浙江大学城市学院统计专业学生，平常爱好玩游戏，对游戏攻略及游戏论坛多有很大的需求，对该游戏攻略网站有一定的需求。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a:effectLst/>
                        </a:rPr>
                        <a:t> </a:t>
                      </a:r>
                      <a:endParaRPr lang="zh-CN" sz="1600" kern="100">
                        <a:effectLst/>
                      </a:endParaRPr>
                    </a:p>
                    <a:p>
                      <a:pPr indent="304800" algn="just">
                        <a:spcAft>
                          <a:spcPts val="0"/>
                        </a:spcAft>
                      </a:pPr>
                      <a:r>
                        <a:rPr lang="zh-CN" sz="1600" kern="100">
                          <a:effectLst/>
                        </a:rPr>
                        <a:t>主导本系统普通用户功能点的取舍。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a:effectLst/>
                        </a:rPr>
                        <a:t> </a:t>
                      </a:r>
                      <a:endParaRPr lang="zh-CN" sz="1600" kern="100">
                        <a:effectLst/>
                      </a:endParaRPr>
                    </a:p>
                    <a:p>
                      <a:pPr indent="304800" algn="just">
                        <a:spcAft>
                          <a:spcPts val="0"/>
                        </a:spcAft>
                      </a:pPr>
                      <a:r>
                        <a:rPr lang="zh-CN" sz="1600" kern="100">
                          <a:effectLst/>
                        </a:rPr>
                        <a:t>根据初步拟定的网站原型，向项目组提供关于普通用户的相关功能点。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600" kern="100" dirty="0">
                          <a:effectLst/>
                        </a:rPr>
                        <a:t> </a:t>
                      </a:r>
                      <a:endParaRPr lang="zh-CN" sz="1600" kern="100" dirty="0">
                        <a:effectLst/>
                      </a:endParaRPr>
                    </a:p>
                    <a:p>
                      <a:pPr indent="304800" algn="just">
                        <a:spcAft>
                          <a:spcPts val="0"/>
                        </a:spcAft>
                      </a:pPr>
                      <a:r>
                        <a:rPr lang="zh-CN" sz="1600" kern="100" dirty="0">
                          <a:effectLst/>
                        </a:rPr>
                        <a:t>完成的系统将尽可能地满足其关于攻略及论坛功能的需求。</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70659">
                <a:tc>
                  <a:txBody>
                    <a:bodyPr/>
                    <a:lstStyle/>
                    <a:p>
                      <a:pPr indent="304800" algn="just">
                        <a:spcAft>
                          <a:spcPts val="0"/>
                        </a:spcAft>
                      </a:pPr>
                      <a:r>
                        <a:rPr lang="zh-CN" sz="1600" kern="100">
                          <a:effectLst/>
                        </a:rPr>
                        <a:t>普通用户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黄耀天</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普通用户代表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dirty="0">
                          <a:effectLst/>
                        </a:rPr>
                        <a:t>浙江大学城市学院信管专业学生，对游戏攻略及游戏论坛多有接触，对该游戏攻略网站有一定的需求。</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主导本系统攻略制作者用户功能点的取舍。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a:effectLst/>
                        </a:rPr>
                        <a:t>根据初步拟定的网站原型，向项目组提供关于普通用户的相关功能点。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600" kern="100" dirty="0">
                          <a:effectLst/>
                        </a:rPr>
                        <a:t>完成的系统将尽可能地满足其关于攻略及论坛功能的需求。</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868381221"/>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dirty="0" smtClean="0">
                <a:solidFill>
                  <a:schemeClr val="bg1"/>
                </a:solidFill>
                <a:sym typeface="+mn-ea"/>
              </a:rPr>
              <a:t>界面原型</a:t>
            </a:r>
            <a:endParaRPr lang="zh-CN" altLang="en-US" dirty="0">
              <a:solidFill>
                <a:schemeClr val="bg1"/>
              </a:solidFill>
              <a:sym typeface="+mn-ea"/>
            </a:endParaRPr>
          </a:p>
        </p:txBody>
      </p:sp>
      <p:pic>
        <p:nvPicPr>
          <p:cNvPr id="5" name="图片 4"/>
          <p:cNvPicPr>
            <a:picLocks noChangeAspect="1"/>
          </p:cNvPicPr>
          <p:nvPr/>
        </p:nvPicPr>
        <p:blipFill rotWithShape="1">
          <a:blip r:embed="rId6"/>
          <a:srcRect l="13775" t="9719" r="4326"/>
          <a:stretch/>
        </p:blipFill>
        <p:spPr>
          <a:xfrm>
            <a:off x="827584" y="1947627"/>
            <a:ext cx="7869183" cy="4748430"/>
          </a:xfrm>
          <a:prstGeom prst="rect">
            <a:avLst/>
          </a:prstGeom>
        </p:spPr>
      </p:pic>
      <p:sp>
        <p:nvSpPr>
          <p:cNvPr id="6" name="文本框 5"/>
          <p:cNvSpPr txBox="1"/>
          <p:nvPr>
            <p:custDataLst>
              <p:tags r:id="rId4"/>
            </p:custDataLst>
          </p:nvPr>
        </p:nvSpPr>
        <p:spPr>
          <a:xfrm>
            <a:off x="467544" y="1259181"/>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首页</a:t>
            </a:r>
            <a:endParaRPr lang="zh-CN" altLang="en-US" sz="1100" dirty="0">
              <a:uFillTx/>
            </a:endParaRPr>
          </a:p>
        </p:txBody>
      </p:sp>
    </p:spTree>
    <p:custDataLst>
      <p:tags r:id="rId1"/>
    </p:custDataLst>
    <p:extLst>
      <p:ext uri="{BB962C8B-B14F-4D97-AF65-F5344CB8AC3E}">
        <p14:creationId xmlns:p14="http://schemas.microsoft.com/office/powerpoint/2010/main" val="2245935138"/>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dirty="0" smtClean="0">
                <a:solidFill>
                  <a:schemeClr val="bg1"/>
                </a:solidFill>
                <a:sym typeface="+mn-ea"/>
              </a:rPr>
              <a:t>界面原型</a:t>
            </a:r>
            <a:endParaRPr lang="zh-CN" altLang="en-US" dirty="0">
              <a:solidFill>
                <a:schemeClr val="bg1"/>
              </a:solidFill>
              <a:sym typeface="+mn-ea"/>
            </a:endParaRPr>
          </a:p>
        </p:txBody>
      </p:sp>
      <p:sp>
        <p:nvSpPr>
          <p:cNvPr id="6" name="文本框 5"/>
          <p:cNvSpPr txBox="1"/>
          <p:nvPr>
            <p:custDataLst>
              <p:tags r:id="rId4"/>
            </p:custDataLst>
          </p:nvPr>
        </p:nvSpPr>
        <p:spPr>
          <a:xfrm>
            <a:off x="467544" y="1259181"/>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游</a:t>
            </a:r>
            <a:r>
              <a:rPr lang="zh-CN" altLang="en-US" sz="2000" b="1" dirty="0" smtClean="0">
                <a:latin typeface="+mn-ea"/>
              </a:rPr>
              <a:t>戏专题</a:t>
            </a:r>
            <a:endParaRPr lang="zh-CN" altLang="en-US" sz="1100" dirty="0">
              <a:uFillTx/>
            </a:endParaRPr>
          </a:p>
        </p:txBody>
      </p:sp>
      <p:pic>
        <p:nvPicPr>
          <p:cNvPr id="3" name="图片 2"/>
          <p:cNvPicPr>
            <a:picLocks noChangeAspect="1"/>
          </p:cNvPicPr>
          <p:nvPr/>
        </p:nvPicPr>
        <p:blipFill rotWithShape="1">
          <a:blip r:embed="rId6"/>
          <a:srcRect l="12600" t="9640" r="14952"/>
          <a:stretch/>
        </p:blipFill>
        <p:spPr>
          <a:xfrm>
            <a:off x="755576" y="1916832"/>
            <a:ext cx="7128792" cy="4866987"/>
          </a:xfrm>
          <a:prstGeom prst="rect">
            <a:avLst/>
          </a:prstGeom>
        </p:spPr>
      </p:pic>
    </p:spTree>
    <p:custDataLst>
      <p:tags r:id="rId1"/>
    </p:custDataLst>
    <p:extLst>
      <p:ext uri="{BB962C8B-B14F-4D97-AF65-F5344CB8AC3E}">
        <p14:creationId xmlns:p14="http://schemas.microsoft.com/office/powerpoint/2010/main" val="2298746371"/>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dirty="0" smtClean="0">
                <a:solidFill>
                  <a:schemeClr val="bg1"/>
                </a:solidFill>
                <a:sym typeface="+mn-ea"/>
              </a:rPr>
              <a:t>界面原型</a:t>
            </a:r>
            <a:endParaRPr lang="zh-CN" altLang="en-US" dirty="0">
              <a:solidFill>
                <a:schemeClr val="bg1"/>
              </a:solidFill>
              <a:sym typeface="+mn-ea"/>
            </a:endParaRPr>
          </a:p>
        </p:txBody>
      </p:sp>
      <p:sp>
        <p:nvSpPr>
          <p:cNvPr id="6" name="文本框 5"/>
          <p:cNvSpPr txBox="1"/>
          <p:nvPr>
            <p:custDataLst>
              <p:tags r:id="rId4"/>
            </p:custDataLst>
          </p:nvPr>
        </p:nvSpPr>
        <p:spPr>
          <a:xfrm>
            <a:off x="467544" y="1259181"/>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攻</a:t>
            </a:r>
            <a:r>
              <a:rPr lang="zh-CN" altLang="en-US" sz="2000" b="1" dirty="0" smtClean="0">
                <a:latin typeface="+mn-ea"/>
              </a:rPr>
              <a:t>略内容</a:t>
            </a:r>
            <a:endParaRPr lang="zh-CN" altLang="en-US" sz="1100" dirty="0">
              <a:uFillTx/>
            </a:endParaRPr>
          </a:p>
        </p:txBody>
      </p:sp>
      <p:pic>
        <p:nvPicPr>
          <p:cNvPr id="5" name="图片 4"/>
          <p:cNvPicPr>
            <a:picLocks noChangeAspect="1"/>
          </p:cNvPicPr>
          <p:nvPr/>
        </p:nvPicPr>
        <p:blipFill rotWithShape="1">
          <a:blip r:embed="rId6"/>
          <a:srcRect l="13775" t="9719" r="15350"/>
          <a:stretch/>
        </p:blipFill>
        <p:spPr>
          <a:xfrm>
            <a:off x="1187624" y="1916832"/>
            <a:ext cx="6912768" cy="4820179"/>
          </a:xfrm>
          <a:prstGeom prst="rect">
            <a:avLst/>
          </a:prstGeom>
        </p:spPr>
      </p:pic>
    </p:spTree>
    <p:custDataLst>
      <p:tags r:id="rId1"/>
    </p:custDataLst>
    <p:extLst>
      <p:ext uri="{BB962C8B-B14F-4D97-AF65-F5344CB8AC3E}">
        <p14:creationId xmlns:p14="http://schemas.microsoft.com/office/powerpoint/2010/main" val="1755640830"/>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E-R</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9792" y="1459519"/>
            <a:ext cx="4934471" cy="5398481"/>
          </a:xfrm>
          <a:prstGeom prst="rect">
            <a:avLst/>
          </a:prstGeom>
        </p:spPr>
      </p:pic>
      <p:sp>
        <p:nvSpPr>
          <p:cNvPr id="6" name="文本框 5"/>
          <p:cNvSpPr txBox="1"/>
          <p:nvPr>
            <p:custDataLst>
              <p:tags r:id="rId4"/>
            </p:custDataLst>
          </p:nvPr>
        </p:nvSpPr>
        <p:spPr>
          <a:xfrm>
            <a:off x="395536" y="1916832"/>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这是总的</a:t>
            </a:r>
            <a:r>
              <a:rPr lang="en-US" altLang="zh-CN" sz="2000" b="1" dirty="0" smtClean="0">
                <a:latin typeface="+mn-ea"/>
              </a:rPr>
              <a:t>E-R</a:t>
            </a:r>
            <a:r>
              <a:rPr lang="zh-CN" altLang="en-US" sz="2000" b="1" dirty="0" smtClean="0">
                <a:latin typeface="+mn-ea"/>
              </a:rPr>
              <a:t>图</a:t>
            </a:r>
            <a:endParaRPr lang="zh-CN" altLang="en-US" sz="1100" dirty="0">
              <a:uFillTx/>
            </a:endParaRPr>
          </a:p>
        </p:txBody>
      </p:sp>
    </p:spTree>
    <p:custDataLst>
      <p:tags r:id="rId1"/>
    </p:custDataLst>
    <p:extLst>
      <p:ext uri="{BB962C8B-B14F-4D97-AF65-F5344CB8AC3E}">
        <p14:creationId xmlns:p14="http://schemas.microsoft.com/office/powerpoint/2010/main" val="4293863654"/>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E-R</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3" name="图片 2"/>
          <p:cNvPicPr>
            <a:picLocks noChangeAspect="1"/>
          </p:cNvPicPr>
          <p:nvPr/>
        </p:nvPicPr>
        <p:blipFill rotWithShape="1">
          <a:blip r:embed="rId7">
            <a:extLst>
              <a:ext uri="{28A0092B-C50C-407E-A947-70E740481C1C}">
                <a14:useLocalDpi xmlns:a14="http://schemas.microsoft.com/office/drawing/2010/main" val="0"/>
              </a:ext>
            </a:extLst>
          </a:blip>
          <a:srcRect l="32104" r="22658" b="78190"/>
          <a:stretch/>
        </p:blipFill>
        <p:spPr>
          <a:xfrm>
            <a:off x="527770" y="2492896"/>
            <a:ext cx="4280076" cy="2257513"/>
          </a:xfrm>
          <a:prstGeom prst="rect">
            <a:avLst/>
          </a:prstGeom>
        </p:spPr>
      </p:pic>
      <p:sp>
        <p:nvSpPr>
          <p:cNvPr id="6" name="文本框 5"/>
          <p:cNvSpPr txBox="1"/>
          <p:nvPr>
            <p:custDataLst>
              <p:tags r:id="rId4"/>
            </p:custDataLst>
          </p:nvPr>
        </p:nvSpPr>
        <p:spPr>
          <a:xfrm>
            <a:off x="1767708" y="5373216"/>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攻</a:t>
            </a:r>
            <a:r>
              <a:rPr lang="zh-CN" altLang="en-US" sz="2000" b="1" dirty="0" smtClean="0">
                <a:latin typeface="+mn-ea"/>
              </a:rPr>
              <a:t>略内容</a:t>
            </a:r>
            <a:endParaRPr lang="zh-CN" altLang="en-US" sz="1100" dirty="0">
              <a:uFillTx/>
            </a:endParaRPr>
          </a:p>
        </p:txBody>
      </p:sp>
      <p:pic>
        <p:nvPicPr>
          <p:cNvPr id="7" name="图片 6"/>
          <p:cNvPicPr>
            <a:picLocks noChangeAspect="1"/>
          </p:cNvPicPr>
          <p:nvPr/>
        </p:nvPicPr>
        <p:blipFill rotWithShape="1">
          <a:blip r:embed="rId7">
            <a:extLst>
              <a:ext uri="{28A0092B-C50C-407E-A947-70E740481C1C}">
                <a14:useLocalDpi xmlns:a14="http://schemas.microsoft.com/office/drawing/2010/main" val="0"/>
              </a:ext>
            </a:extLst>
          </a:blip>
          <a:srcRect l="64208" t="27146" b="39508"/>
          <a:stretch/>
        </p:blipFill>
        <p:spPr>
          <a:xfrm>
            <a:off x="5273116" y="2532500"/>
            <a:ext cx="2702223" cy="2754368"/>
          </a:xfrm>
          <a:prstGeom prst="rect">
            <a:avLst/>
          </a:prstGeom>
        </p:spPr>
      </p:pic>
      <p:sp>
        <p:nvSpPr>
          <p:cNvPr id="8" name="文本框 7"/>
          <p:cNvSpPr txBox="1"/>
          <p:nvPr>
            <p:custDataLst>
              <p:tags r:id="rId5"/>
            </p:custDataLst>
          </p:nvPr>
        </p:nvSpPr>
        <p:spPr>
          <a:xfrm>
            <a:off x="5940152" y="5422444"/>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管</a:t>
            </a:r>
            <a:r>
              <a:rPr lang="zh-CN" altLang="en-US" sz="2000" b="1" dirty="0" smtClean="0">
                <a:latin typeface="+mn-ea"/>
              </a:rPr>
              <a:t>理</a:t>
            </a:r>
            <a:r>
              <a:rPr lang="zh-CN" altLang="en-US" sz="2000" b="1" dirty="0">
                <a:latin typeface="+mn-ea"/>
              </a:rPr>
              <a:t>员</a:t>
            </a:r>
            <a:endParaRPr lang="zh-CN" altLang="en-US" sz="1100" dirty="0">
              <a:uFillTx/>
            </a:endParaRPr>
          </a:p>
        </p:txBody>
      </p:sp>
    </p:spTree>
    <p:custDataLst>
      <p:tags r:id="rId1"/>
    </p:custDataLst>
    <p:extLst>
      <p:ext uri="{BB962C8B-B14F-4D97-AF65-F5344CB8AC3E}">
        <p14:creationId xmlns:p14="http://schemas.microsoft.com/office/powerpoint/2010/main" val="1318033608"/>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E-R</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sp>
        <p:nvSpPr>
          <p:cNvPr id="6" name="文本框 5"/>
          <p:cNvSpPr txBox="1"/>
          <p:nvPr>
            <p:custDataLst>
              <p:tags r:id="rId4"/>
            </p:custDataLst>
          </p:nvPr>
        </p:nvSpPr>
        <p:spPr>
          <a:xfrm>
            <a:off x="736644" y="5422441"/>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普通用户</a:t>
            </a:r>
            <a:endParaRPr lang="zh-CN" altLang="en-US" sz="1100" dirty="0">
              <a:uFillTx/>
            </a:endParaRPr>
          </a:p>
        </p:txBody>
      </p:sp>
      <p:sp>
        <p:nvSpPr>
          <p:cNvPr id="8" name="文本框 7"/>
          <p:cNvSpPr txBox="1"/>
          <p:nvPr>
            <p:custDataLst>
              <p:tags r:id="rId5"/>
            </p:custDataLst>
          </p:nvPr>
        </p:nvSpPr>
        <p:spPr>
          <a:xfrm>
            <a:off x="3738667" y="5321553"/>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论坛帖子</a:t>
            </a:r>
            <a:endParaRPr lang="zh-CN" altLang="en-US" sz="1100" dirty="0">
              <a:uFillTx/>
            </a:endParaRPr>
          </a:p>
        </p:txBody>
      </p:sp>
      <p:pic>
        <p:nvPicPr>
          <p:cNvPr id="10" name="图片 9"/>
          <p:cNvPicPr>
            <a:picLocks noChangeAspect="1"/>
          </p:cNvPicPr>
          <p:nvPr/>
        </p:nvPicPr>
        <p:blipFill rotWithShape="1">
          <a:blip r:embed="rId8">
            <a:extLst>
              <a:ext uri="{28A0092B-C50C-407E-A947-70E740481C1C}">
                <a14:useLocalDpi xmlns:a14="http://schemas.microsoft.com/office/drawing/2010/main" val="0"/>
              </a:ext>
            </a:extLst>
          </a:blip>
          <a:srcRect l="30645" t="79133" r="27036"/>
          <a:stretch/>
        </p:blipFill>
        <p:spPr>
          <a:xfrm>
            <a:off x="2557532" y="2996952"/>
            <a:ext cx="4227564" cy="2280534"/>
          </a:xfrm>
          <a:prstGeom prst="rect">
            <a:avLst/>
          </a:prstGeom>
        </p:spPr>
      </p:pic>
      <p:pic>
        <p:nvPicPr>
          <p:cNvPr id="11" name="图片 10"/>
          <p:cNvPicPr>
            <a:picLocks noChangeAspect="1"/>
          </p:cNvPicPr>
          <p:nvPr/>
        </p:nvPicPr>
        <p:blipFill rotWithShape="1">
          <a:blip r:embed="rId8">
            <a:extLst>
              <a:ext uri="{28A0092B-C50C-407E-A947-70E740481C1C}">
                <a14:useLocalDpi xmlns:a14="http://schemas.microsoft.com/office/drawing/2010/main" val="0"/>
              </a:ext>
            </a:extLst>
          </a:blip>
          <a:srcRect t="21342" r="64593" b="23970"/>
          <a:stretch/>
        </p:blipFill>
        <p:spPr>
          <a:xfrm>
            <a:off x="194694" y="1628800"/>
            <a:ext cx="2323219" cy="3925754"/>
          </a:xfrm>
          <a:prstGeom prst="rect">
            <a:avLst/>
          </a:prstGeom>
        </p:spPr>
      </p:pic>
      <p:pic>
        <p:nvPicPr>
          <p:cNvPr id="12" name="图片 11"/>
          <p:cNvPicPr>
            <a:picLocks noChangeAspect="1"/>
          </p:cNvPicPr>
          <p:nvPr/>
        </p:nvPicPr>
        <p:blipFill rotWithShape="1">
          <a:blip r:embed="rId8">
            <a:extLst>
              <a:ext uri="{28A0092B-C50C-407E-A947-70E740481C1C}">
                <a14:useLocalDpi xmlns:a14="http://schemas.microsoft.com/office/drawing/2010/main" val="0"/>
              </a:ext>
            </a:extLst>
          </a:blip>
          <a:srcRect l="35321" t="41560" r="40892" b="47949"/>
          <a:stretch/>
        </p:blipFill>
        <p:spPr>
          <a:xfrm>
            <a:off x="6588224" y="3212976"/>
            <a:ext cx="2376265" cy="1146560"/>
          </a:xfrm>
          <a:prstGeom prst="rect">
            <a:avLst/>
          </a:prstGeom>
        </p:spPr>
      </p:pic>
      <p:sp>
        <p:nvSpPr>
          <p:cNvPr id="13" name="文本框 12"/>
          <p:cNvSpPr txBox="1"/>
          <p:nvPr>
            <p:custDataLst>
              <p:tags r:id="rId6"/>
            </p:custDataLst>
          </p:nvPr>
        </p:nvSpPr>
        <p:spPr>
          <a:xfrm>
            <a:off x="7009791" y="5321553"/>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游客用户</a:t>
            </a:r>
            <a:endParaRPr lang="zh-CN" altLang="en-US" sz="1100" dirty="0">
              <a:uFillTx/>
            </a:endParaRPr>
          </a:p>
        </p:txBody>
      </p:sp>
    </p:spTree>
    <p:custDataLst>
      <p:tags r:id="rId1"/>
    </p:custDataLst>
    <p:extLst>
      <p:ext uri="{BB962C8B-B14F-4D97-AF65-F5344CB8AC3E}">
        <p14:creationId xmlns:p14="http://schemas.microsoft.com/office/powerpoint/2010/main" val="3582153286"/>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zh-CN" altLang="en-US" spc="300" dirty="0" smtClean="0">
                <a:solidFill>
                  <a:sysClr val="window" lastClr="FFFFFF"/>
                </a:solidFill>
                <a:uFillTx/>
                <a:latin typeface="微软雅黑" panose="020B0503020204020204" charset="-122"/>
                <a:ea typeface="微软雅黑" panose="020B0503020204020204" charset="-122"/>
              </a:rPr>
              <a:t>数据字典</a:t>
            </a:r>
            <a:endParaRPr lang="zh-CN" altLang="en-US" dirty="0">
              <a:solidFill>
                <a:schemeClr val="bg1"/>
              </a:solidFill>
              <a:sym typeface="+mn-ea"/>
            </a:endParaRPr>
          </a:p>
        </p:txBody>
      </p:sp>
      <p:sp>
        <p:nvSpPr>
          <p:cNvPr id="6" name="文本框 5"/>
          <p:cNvSpPr txBox="1"/>
          <p:nvPr>
            <p:custDataLst>
              <p:tags r:id="rId4"/>
            </p:custDataLst>
          </p:nvPr>
        </p:nvSpPr>
        <p:spPr>
          <a:xfrm>
            <a:off x="492660" y="1445993"/>
            <a:ext cx="1800200"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a:t>
            </a:r>
            <a:r>
              <a:rPr lang="zh-CN" altLang="en-US" sz="2000" b="1" dirty="0" smtClean="0">
                <a:latin typeface="+mn-ea"/>
              </a:rPr>
              <a:t>是我们的</a:t>
            </a:r>
            <a:r>
              <a:rPr lang="zh-CN" altLang="en-US" sz="2000" b="1" dirty="0" smtClean="0">
                <a:latin typeface="+mn-ea"/>
                <a:hlinkClick r:id="rId7" action="ppaction://hlinkfile"/>
              </a:rPr>
              <a:t>数据字典</a:t>
            </a:r>
            <a:endParaRPr lang="zh-CN" altLang="en-US" sz="1100" dirty="0">
              <a:uFillTx/>
            </a:endParaRPr>
          </a:p>
        </p:txBody>
      </p:sp>
      <p:pic>
        <p:nvPicPr>
          <p:cNvPr id="3" name="图片 2"/>
          <p:cNvPicPr>
            <a:picLocks noChangeAspect="1"/>
          </p:cNvPicPr>
          <p:nvPr/>
        </p:nvPicPr>
        <p:blipFill rotWithShape="1">
          <a:blip r:embed="rId8"/>
          <a:srcRect l="29525" t="16911" r="27163" b="2526"/>
          <a:stretch/>
        </p:blipFill>
        <p:spPr>
          <a:xfrm>
            <a:off x="2627784" y="1470726"/>
            <a:ext cx="4968552" cy="5058889"/>
          </a:xfrm>
          <a:prstGeom prst="rect">
            <a:avLst/>
          </a:prstGeom>
        </p:spPr>
      </p:pic>
      <p:pic>
        <p:nvPicPr>
          <p:cNvPr id="5" name="图片 4"/>
          <p:cNvPicPr>
            <a:picLocks noChangeAspect="1"/>
          </p:cNvPicPr>
          <p:nvPr/>
        </p:nvPicPr>
        <p:blipFill rotWithShape="1">
          <a:blip r:embed="rId9"/>
          <a:srcRect l="26376" t="15473" r="27162" b="3964"/>
          <a:stretch/>
        </p:blipFill>
        <p:spPr>
          <a:xfrm>
            <a:off x="2505460" y="1581493"/>
            <a:ext cx="5213200" cy="4948122"/>
          </a:xfrm>
          <a:prstGeom prst="rect">
            <a:avLst/>
          </a:prstGeom>
        </p:spPr>
      </p:pic>
      <p:pic>
        <p:nvPicPr>
          <p:cNvPr id="7" name="图片 6"/>
          <p:cNvPicPr>
            <a:picLocks noChangeAspect="1"/>
          </p:cNvPicPr>
          <p:nvPr/>
        </p:nvPicPr>
        <p:blipFill rotWithShape="1">
          <a:blip r:embed="rId10"/>
          <a:srcRect l="26375" t="15037" r="27162"/>
          <a:stretch/>
        </p:blipFill>
        <p:spPr>
          <a:xfrm>
            <a:off x="2632720" y="1526110"/>
            <a:ext cx="5053807" cy="5058888"/>
          </a:xfrm>
          <a:prstGeom prst="rect">
            <a:avLst/>
          </a:prstGeom>
        </p:spPr>
      </p:pic>
    </p:spTree>
    <p:custDataLst>
      <p:tags r:id="rId1"/>
    </p:custDataLst>
    <p:extLst>
      <p:ext uri="{BB962C8B-B14F-4D97-AF65-F5344CB8AC3E}">
        <p14:creationId xmlns:p14="http://schemas.microsoft.com/office/powerpoint/2010/main" val="2540333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zh-CN" altLang="en-US" spc="300" dirty="0">
                <a:solidFill>
                  <a:sysClr val="window" lastClr="FFFFFF"/>
                </a:solidFill>
              </a:rPr>
              <a:t>处理流程图</a:t>
            </a:r>
            <a:endParaRPr lang="zh-CN" altLang="en-US" dirty="0">
              <a:solidFill>
                <a:schemeClr val="bg1"/>
              </a:solidFill>
              <a:sym typeface="+mn-ea"/>
            </a:endParaRPr>
          </a:p>
        </p:txBody>
      </p:sp>
      <p:sp>
        <p:nvSpPr>
          <p:cNvPr id="6" name="文本框 5"/>
          <p:cNvSpPr txBox="1"/>
          <p:nvPr>
            <p:custDataLst>
              <p:tags r:id="rId4"/>
            </p:custDataLst>
          </p:nvPr>
        </p:nvSpPr>
        <p:spPr>
          <a:xfrm>
            <a:off x="492660" y="1445993"/>
            <a:ext cx="3215244" cy="73555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a:t>
            </a:r>
            <a:r>
              <a:rPr lang="zh-CN" altLang="en-US" sz="2000" b="1" dirty="0" smtClean="0">
                <a:latin typeface="+mn-ea"/>
              </a:rPr>
              <a:t>是我们的处理流程图</a:t>
            </a:r>
            <a:endParaRPr lang="zh-CN" altLang="en-US" sz="1100" dirty="0">
              <a:uFillTx/>
            </a:endParaRPr>
          </a:p>
        </p:txBody>
      </p:sp>
      <p:pic>
        <p:nvPicPr>
          <p:cNvPr id="1026" name="图片 2" descr="160544019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770" y="2181548"/>
            <a:ext cx="7530460" cy="452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9295424"/>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rPr>
              <a:t>5</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smtClean="0">
                <a:solidFill>
                  <a:sysClr val="window" lastClr="FFFFFF"/>
                </a:solidFill>
              </a:rPr>
              <a:t>需求</a:t>
            </a:r>
            <a:r>
              <a:rPr lang="en-US" altLang="zh-CN" spc="300" dirty="0" smtClean="0">
                <a:solidFill>
                  <a:sysClr val="window" lastClr="FFFFFF"/>
                </a:solidFill>
              </a:rPr>
              <a:t>SRS</a:t>
            </a:r>
            <a:endParaRPr lang="zh-CN" altLang="en-US" dirty="0">
              <a:solidFill>
                <a:schemeClr val="bg1"/>
              </a:solidFill>
              <a:sym typeface="+mn-ea"/>
            </a:endParaRPr>
          </a:p>
        </p:txBody>
      </p:sp>
      <p:sp>
        <p:nvSpPr>
          <p:cNvPr id="7" name="文本框 6"/>
          <p:cNvSpPr txBox="1"/>
          <p:nvPr>
            <p:custDataLst>
              <p:tags r:id="rId4"/>
            </p:custDataLst>
          </p:nvPr>
        </p:nvSpPr>
        <p:spPr>
          <a:xfrm>
            <a:off x="323528" y="1334689"/>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功</a:t>
            </a:r>
            <a:r>
              <a:rPr lang="zh-CN" altLang="en-US" sz="2000" b="1" dirty="0" smtClean="0">
                <a:latin typeface="+mn-ea"/>
              </a:rPr>
              <a:t>能性需求</a:t>
            </a:r>
            <a:endParaRPr lang="zh-CN" altLang="en-US" sz="1100" dirty="0">
              <a:uFillTx/>
            </a:endParaRPr>
          </a:p>
        </p:txBody>
      </p:sp>
      <p:sp>
        <p:nvSpPr>
          <p:cNvPr id="3" name="矩形 2"/>
          <p:cNvSpPr/>
          <p:nvPr/>
        </p:nvSpPr>
        <p:spPr>
          <a:xfrm>
            <a:off x="477670" y="1993541"/>
            <a:ext cx="7920880" cy="4524315"/>
          </a:xfrm>
          <a:prstGeom prst="rect">
            <a:avLst/>
          </a:prstGeom>
        </p:spPr>
        <p:txBody>
          <a:bodyPr wrap="square">
            <a:spAutoFit/>
          </a:bodyPr>
          <a:lstStyle/>
          <a:p>
            <a:pPr algn="just">
              <a:spcAft>
                <a:spcPts val="0"/>
              </a:spcAft>
            </a:pPr>
            <a:r>
              <a:rPr lang="zh-CN" altLang="zh-CN" b="1" kern="100" dirty="0">
                <a:latin typeface="Calibri" panose="020F0502020204030204" pitchFamily="34" charset="0"/>
                <a:cs typeface="Times New Roman" panose="02020603050405020304" pitchFamily="18" charset="0"/>
              </a:rPr>
              <a:t>游戏攻略模块需求</a:t>
            </a:r>
            <a:r>
              <a:rPr lang="en-US" altLang="zh-CN" b="1" kern="100" dirty="0">
                <a:latin typeface="Calibri" panose="020F0502020204030204" pitchFamily="34" charset="0"/>
                <a:cs typeface="Times New Roman" panose="02020603050405020304" pitchFamily="18" charset="0"/>
              </a:rPr>
              <a:t>:</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网站要有系统的罗列出所有收集在系统当中的游戏模块，然后我们可以通过点击相关游戏模块来实现跳转。</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网站中的游戏模块，包含了相关的游戏介绍、图文攻略、视频攻略和相关的成就达成设定。</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网站游戏模块要有相关的咨询推送消息用于发出相关的游戏发售资讯。</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网站游戏攻略模块中需要有详细的游戏攻略列表，可以让用户了解大致要求。</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部分权威的攻略也提供链接的方式来帮助用户更加全面了解相关细节。</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algn="just">
              <a:spcAft>
                <a:spcPts val="0"/>
              </a:spcAft>
            </a:pPr>
            <a:r>
              <a:rPr lang="zh-CN" altLang="zh-CN" b="1" kern="100" dirty="0">
                <a:latin typeface="Calibri" panose="020F0502020204030204" pitchFamily="34" charset="0"/>
                <a:cs typeface="Times New Roman" panose="02020603050405020304" pitchFamily="18" charset="0"/>
              </a:rPr>
              <a:t>论坛模块需求：</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同样可以在论坛进入后的首要界面显示各种游戏模块，方便区分各个游戏论坛；</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论坛可以自由的在其他人的模块下进行评论，实现楼层论坛的形式；</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论坛中要能及时看到版主的通知</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论坛能提供一定共享功能</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a:p>
            <a:pPr marL="342900" lvl="0" indent="-342900" algn="just">
              <a:spcAft>
                <a:spcPts val="0"/>
              </a:spcAft>
              <a:buFont typeface="宋体" panose="02010600030101010101" pitchFamily="2" charset="-122"/>
              <a:buAutoNum type="arabicPeriod"/>
              <a:tabLst>
                <a:tab pos="495300" algn="l"/>
              </a:tabLst>
            </a:pPr>
            <a:r>
              <a:rPr lang="zh-CN" altLang="zh-CN" kern="100" dirty="0">
                <a:uFill>
                  <a:solidFill>
                    <a:srgbClr val="000000"/>
                  </a:solidFill>
                </a:uFill>
                <a:latin typeface="Calibri" panose="020F0502020204030204" pitchFamily="34" charset="0"/>
                <a:cs typeface="Times New Roman" panose="02020603050405020304" pitchFamily="18" charset="0"/>
              </a:rPr>
              <a:t>论坛可以提供站内内容标题搜索功能。</a:t>
            </a:r>
            <a:endParaRPr lang="zh-CN" altLang="zh-CN" sz="1400" kern="100" dirty="0">
              <a:uFill>
                <a:solidFill>
                  <a:srgbClr val="000000"/>
                </a:solidFill>
              </a:uFill>
              <a:latin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06206343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dirty="0"/>
              <a:t>目录</a:t>
            </a:r>
          </a:p>
        </p:txBody>
      </p:sp>
    </p:spTree>
    <p:custDataLst>
      <p:tags r:id="rId1"/>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rPr>
              <a:t>5</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smtClean="0">
                <a:solidFill>
                  <a:sysClr val="window" lastClr="FFFFFF"/>
                </a:solidFill>
              </a:rPr>
              <a:t>需求</a:t>
            </a:r>
            <a:r>
              <a:rPr lang="en-US" altLang="zh-CN" spc="300" dirty="0" smtClean="0">
                <a:solidFill>
                  <a:sysClr val="window" lastClr="FFFFFF"/>
                </a:solidFill>
              </a:rPr>
              <a:t>SRS</a:t>
            </a:r>
            <a:endParaRPr lang="zh-CN" altLang="en-US" dirty="0">
              <a:solidFill>
                <a:schemeClr val="bg1"/>
              </a:solidFill>
              <a:sym typeface="+mn-ea"/>
            </a:endParaRPr>
          </a:p>
        </p:txBody>
      </p:sp>
      <p:sp>
        <p:nvSpPr>
          <p:cNvPr id="7" name="文本框 6"/>
          <p:cNvSpPr txBox="1"/>
          <p:nvPr>
            <p:custDataLst>
              <p:tags r:id="rId4"/>
            </p:custDataLst>
          </p:nvPr>
        </p:nvSpPr>
        <p:spPr>
          <a:xfrm>
            <a:off x="323528" y="1334689"/>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非功能性需求</a:t>
            </a:r>
            <a:endParaRPr lang="zh-CN" altLang="en-US" sz="1100" dirty="0">
              <a:uFillTx/>
            </a:endParaRPr>
          </a:p>
        </p:txBody>
      </p:sp>
      <p:sp>
        <p:nvSpPr>
          <p:cNvPr id="3" name="矩形 2"/>
          <p:cNvSpPr/>
          <p:nvPr/>
        </p:nvSpPr>
        <p:spPr>
          <a:xfrm>
            <a:off x="477670" y="1993541"/>
            <a:ext cx="7920880" cy="4524315"/>
          </a:xfrm>
          <a:prstGeom prst="rect">
            <a:avLst/>
          </a:prstGeom>
        </p:spPr>
        <p:txBody>
          <a:bodyPr wrap="square">
            <a:spAutoFit/>
          </a:bodyPr>
          <a:lstStyle/>
          <a:p>
            <a:r>
              <a:rPr lang="zh-CN" altLang="zh-CN" b="1" dirty="0"/>
              <a:t>界面需求：</a:t>
            </a:r>
            <a:endParaRPr lang="zh-CN" altLang="zh-CN" dirty="0"/>
          </a:p>
          <a:p>
            <a:r>
              <a:rPr lang="en-US" altLang="zh-CN" b="1" dirty="0"/>
              <a:t> </a:t>
            </a:r>
            <a:endParaRPr lang="zh-CN" altLang="zh-CN" dirty="0"/>
          </a:p>
          <a:p>
            <a:r>
              <a:rPr lang="zh-CN" altLang="zh-CN" dirty="0"/>
              <a:t>界面风格贴进游戏风格，绚丽多彩，</a:t>
            </a:r>
            <a:r>
              <a:rPr lang="zh-CN" altLang="zh-CN" b="1" dirty="0"/>
              <a:t>用户要求最好有动态交互感，可以有丰富的互动；</a:t>
            </a:r>
            <a:endParaRPr lang="zh-CN" altLang="zh-CN" dirty="0"/>
          </a:p>
          <a:p>
            <a:r>
              <a:rPr lang="en-US" altLang="zh-CN" b="1" dirty="0"/>
              <a:t> </a:t>
            </a:r>
            <a:endParaRPr lang="zh-CN" altLang="zh-CN" dirty="0"/>
          </a:p>
          <a:p>
            <a:r>
              <a:rPr lang="zh-CN" altLang="zh-CN" b="1" dirty="0"/>
              <a:t>易用性需求：</a:t>
            </a:r>
            <a:endParaRPr lang="zh-CN" altLang="zh-CN" dirty="0"/>
          </a:p>
          <a:p>
            <a:r>
              <a:rPr lang="en-US" altLang="zh-CN" b="1" dirty="0"/>
              <a:t> </a:t>
            </a:r>
            <a:endParaRPr lang="zh-CN" altLang="zh-CN" dirty="0"/>
          </a:p>
          <a:p>
            <a:r>
              <a:rPr lang="zh-CN" altLang="zh-CN" dirty="0"/>
              <a:t>各个网页界面都配备导航条以及相关的按钮，网页上的组件都是附有链接帮助我们实现界面间的跳转，</a:t>
            </a:r>
            <a:r>
              <a:rPr lang="zh-CN" altLang="zh-CN" b="1" dirty="0"/>
              <a:t>学生普通用户代表孙圣顺提出希望在执行某系操作的时候可以弹出提示窗口，帮助熟悉系统；</a:t>
            </a:r>
            <a:endParaRPr lang="zh-CN" altLang="zh-CN" dirty="0"/>
          </a:p>
          <a:p>
            <a:r>
              <a:rPr lang="en-US" altLang="zh-CN" b="1" dirty="0"/>
              <a:t> </a:t>
            </a:r>
            <a:endParaRPr lang="zh-CN" altLang="zh-CN" dirty="0"/>
          </a:p>
          <a:p>
            <a:r>
              <a:rPr lang="zh-CN" altLang="zh-CN" b="1" dirty="0"/>
              <a:t>安全性需求：</a:t>
            </a:r>
            <a:endParaRPr lang="zh-CN" altLang="zh-CN" dirty="0"/>
          </a:p>
          <a:p>
            <a:r>
              <a:rPr lang="en-US" altLang="zh-CN" b="1" dirty="0"/>
              <a:t> </a:t>
            </a:r>
            <a:endParaRPr lang="zh-CN" altLang="zh-CN" dirty="0"/>
          </a:p>
          <a:p>
            <a:r>
              <a:rPr lang="zh-CN" altLang="zh-CN" dirty="0"/>
              <a:t>仅仅只能够做到简单的账号密码的安全检验，其他的相关要求只能够和教师用户杨枨老师确认之后才能够继续深化；</a:t>
            </a:r>
          </a:p>
          <a:p>
            <a:r>
              <a:rPr lang="en-US" altLang="zh-CN" b="1" dirty="0"/>
              <a:t> </a:t>
            </a:r>
            <a:endParaRPr lang="zh-CN" altLang="zh-CN" dirty="0"/>
          </a:p>
        </p:txBody>
      </p:sp>
    </p:spTree>
    <p:custDataLst>
      <p:tags r:id="rId1"/>
    </p:custDataLst>
    <p:extLst>
      <p:ext uri="{BB962C8B-B14F-4D97-AF65-F5344CB8AC3E}">
        <p14:creationId xmlns:p14="http://schemas.microsoft.com/office/powerpoint/2010/main" val="55595584"/>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rPr>
              <a:t>5</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smtClean="0">
                <a:solidFill>
                  <a:sysClr val="window" lastClr="FFFFFF"/>
                </a:solidFill>
              </a:rPr>
              <a:t>需求</a:t>
            </a:r>
            <a:r>
              <a:rPr lang="en-US" altLang="zh-CN" spc="300" dirty="0" smtClean="0">
                <a:solidFill>
                  <a:sysClr val="window" lastClr="FFFFFF"/>
                </a:solidFill>
              </a:rPr>
              <a:t>SRS</a:t>
            </a:r>
            <a:endParaRPr lang="zh-CN" altLang="en-US" dirty="0">
              <a:solidFill>
                <a:schemeClr val="bg1"/>
              </a:solidFill>
              <a:sym typeface="+mn-ea"/>
            </a:endParaRPr>
          </a:p>
        </p:txBody>
      </p:sp>
      <p:sp>
        <p:nvSpPr>
          <p:cNvPr id="7" name="文本框 6"/>
          <p:cNvSpPr txBox="1"/>
          <p:nvPr>
            <p:custDataLst>
              <p:tags r:id="rId4"/>
            </p:custDataLst>
          </p:nvPr>
        </p:nvSpPr>
        <p:spPr>
          <a:xfrm>
            <a:off x="323528" y="1334689"/>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非功能性需求</a:t>
            </a:r>
            <a:endParaRPr lang="zh-CN" altLang="en-US" sz="1100" dirty="0">
              <a:uFillTx/>
            </a:endParaRPr>
          </a:p>
        </p:txBody>
      </p:sp>
      <p:sp>
        <p:nvSpPr>
          <p:cNvPr id="3" name="矩形 2"/>
          <p:cNvSpPr/>
          <p:nvPr/>
        </p:nvSpPr>
        <p:spPr>
          <a:xfrm>
            <a:off x="477670" y="1993541"/>
            <a:ext cx="7920880" cy="4801314"/>
          </a:xfrm>
          <a:prstGeom prst="rect">
            <a:avLst/>
          </a:prstGeom>
        </p:spPr>
        <p:txBody>
          <a:bodyPr wrap="square">
            <a:spAutoFit/>
          </a:bodyPr>
          <a:lstStyle/>
          <a:p>
            <a:r>
              <a:rPr lang="zh-CN" altLang="zh-CN" b="1" dirty="0"/>
              <a:t>系统完整性需求：</a:t>
            </a:r>
            <a:endParaRPr lang="zh-CN" altLang="zh-CN" dirty="0"/>
          </a:p>
          <a:p>
            <a:r>
              <a:rPr lang="en-US" altLang="zh-CN" b="1" dirty="0"/>
              <a:t> </a:t>
            </a:r>
            <a:endParaRPr lang="zh-CN" altLang="zh-CN" dirty="0"/>
          </a:p>
          <a:p>
            <a:r>
              <a:rPr lang="zh-CN" altLang="zh-CN" b="1" dirty="0"/>
              <a:t>基本的要求有</a:t>
            </a:r>
            <a:r>
              <a:rPr lang="zh-CN" altLang="zh-CN" dirty="0"/>
              <a:t>：</a:t>
            </a:r>
          </a:p>
          <a:p>
            <a:r>
              <a:rPr lang="zh-CN" altLang="zh-CN" dirty="0"/>
              <a:t>联机帮助：由于我们做的是攻略网站，发布到互联网中，凭借论坛来实现相关的论坛讨论以及评论发帖来实现线上玩家交互</a:t>
            </a:r>
          </a:p>
          <a:p>
            <a:r>
              <a:rPr lang="en-US" altLang="zh-CN" dirty="0"/>
              <a:t> </a:t>
            </a:r>
            <a:endParaRPr lang="zh-CN" altLang="zh-CN" dirty="0"/>
          </a:p>
          <a:p>
            <a:r>
              <a:rPr lang="zh-CN" altLang="zh-CN" dirty="0"/>
              <a:t>数据管理：用户信息和个人的数据都由云端数据库同一管理，而网站前端要显示的内容就由固定内容链接或者接口实现</a:t>
            </a:r>
          </a:p>
          <a:p>
            <a:r>
              <a:rPr lang="en-US" altLang="zh-CN" dirty="0"/>
              <a:t> </a:t>
            </a:r>
            <a:endParaRPr lang="zh-CN" altLang="zh-CN" dirty="0"/>
          </a:p>
          <a:p>
            <a:r>
              <a:rPr lang="en-US" altLang="zh-CN" dirty="0"/>
              <a:t> </a:t>
            </a:r>
            <a:endParaRPr lang="zh-CN" altLang="zh-CN" dirty="0"/>
          </a:p>
          <a:p>
            <a:r>
              <a:rPr lang="zh-CN" altLang="zh-CN" dirty="0"/>
              <a:t>用户管理：相关的账号密码信息都确认在数据库中，然后根据后续的用户操作，把完善的相关的用户信息上传到云端同步保存；</a:t>
            </a:r>
          </a:p>
          <a:p>
            <a:r>
              <a:rPr lang="en-US" altLang="zh-CN" dirty="0"/>
              <a:t> </a:t>
            </a:r>
            <a:endParaRPr lang="zh-CN" altLang="zh-CN" dirty="0"/>
          </a:p>
          <a:p>
            <a:r>
              <a:rPr lang="zh-CN" altLang="zh-CN" dirty="0"/>
              <a:t>软件发布管理：待定</a:t>
            </a:r>
          </a:p>
          <a:p>
            <a:r>
              <a:rPr lang="en-US" altLang="zh-CN" dirty="0"/>
              <a:t> </a:t>
            </a:r>
            <a:endParaRPr lang="zh-CN" altLang="zh-CN" dirty="0"/>
          </a:p>
          <a:p>
            <a:r>
              <a:rPr lang="zh-CN" altLang="zh-CN" dirty="0"/>
              <a:t>在线升级：相关的网站内容更新要具备</a:t>
            </a:r>
          </a:p>
          <a:p>
            <a:r>
              <a:rPr lang="en-US" altLang="zh-CN" b="1" dirty="0"/>
              <a:t> </a:t>
            </a:r>
            <a:endParaRPr lang="zh-CN" altLang="zh-CN" dirty="0"/>
          </a:p>
        </p:txBody>
      </p:sp>
    </p:spTree>
    <p:custDataLst>
      <p:tags r:id="rId1"/>
    </p:custDataLst>
    <p:extLst>
      <p:ext uri="{BB962C8B-B14F-4D97-AF65-F5344CB8AC3E}">
        <p14:creationId xmlns:p14="http://schemas.microsoft.com/office/powerpoint/2010/main" val="2026829273"/>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6.</a:t>
            </a:r>
            <a:r>
              <a:rPr lang="zh-CN" altLang="en-US" spc="300" dirty="0">
                <a:solidFill>
                  <a:sysClr val="window" lastClr="FFFFFF"/>
                </a:solidFill>
                <a:uFillTx/>
                <a:latin typeface="微软雅黑" panose="020B0503020204020204" charset="-122"/>
                <a:ea typeface="微软雅黑" panose="020B0503020204020204" charset="-122"/>
              </a:rPr>
              <a:t>配置管理</a:t>
            </a:r>
            <a:endParaRPr lang="zh-CN" altLang="en-US" dirty="0">
              <a:solidFill>
                <a:schemeClr val="bg1"/>
              </a:solidFill>
              <a:sym typeface="+mn-ea"/>
            </a:endParaRPr>
          </a:p>
        </p:txBody>
      </p:sp>
      <p:pic>
        <p:nvPicPr>
          <p:cNvPr id="5" name="图片 4"/>
          <p:cNvPicPr>
            <a:picLocks noChangeAspect="1"/>
          </p:cNvPicPr>
          <p:nvPr/>
        </p:nvPicPr>
        <p:blipFill>
          <a:blip r:embed="rId5"/>
          <a:stretch>
            <a:fillRect/>
          </a:stretch>
        </p:blipFill>
        <p:spPr>
          <a:xfrm>
            <a:off x="768591" y="1065425"/>
            <a:ext cx="7740352" cy="5792575"/>
          </a:xfrm>
          <a:prstGeom prst="rect">
            <a:avLst/>
          </a:prstGeom>
        </p:spPr>
      </p:pic>
      <p:pic>
        <p:nvPicPr>
          <p:cNvPr id="7" name="图片 6"/>
          <p:cNvPicPr>
            <a:picLocks noChangeAspect="1"/>
          </p:cNvPicPr>
          <p:nvPr/>
        </p:nvPicPr>
        <p:blipFill rotWithShape="1">
          <a:blip r:embed="rId6"/>
          <a:srcRect t="15473" r="14563"/>
          <a:stretch/>
        </p:blipFill>
        <p:spPr>
          <a:xfrm>
            <a:off x="468960" y="2031372"/>
            <a:ext cx="7812360" cy="4230886"/>
          </a:xfrm>
          <a:prstGeom prst="rect">
            <a:avLst/>
          </a:prstGeom>
        </p:spPr>
      </p:pic>
    </p:spTree>
    <p:custDataLst>
      <p:tags r:id="rId1"/>
    </p:custDataLst>
    <p:extLst>
      <p:ext uri="{BB962C8B-B14F-4D97-AF65-F5344CB8AC3E}">
        <p14:creationId xmlns:p14="http://schemas.microsoft.com/office/powerpoint/2010/main" val="9898199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rPr>
              <a:t>7</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会议记录</a:t>
            </a:r>
            <a:endParaRPr lang="zh-CN" altLang="en-US" dirty="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这是我们小组的会议记录的截图</a:t>
            </a:r>
            <a:endParaRPr lang="zh-CN" altLang="en-US" sz="1100" dirty="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pic>
        <p:nvPicPr>
          <p:cNvPr id="3" name="图片 2"/>
          <p:cNvPicPr>
            <a:picLocks noChangeAspect="1"/>
          </p:cNvPicPr>
          <p:nvPr/>
        </p:nvPicPr>
        <p:blipFill rotWithShape="1">
          <a:blip r:embed="rId8"/>
          <a:srcRect l="16138" t="19089" r="19288" b="39697"/>
          <a:stretch/>
        </p:blipFill>
        <p:spPr>
          <a:xfrm>
            <a:off x="1763688" y="2852936"/>
            <a:ext cx="5904656" cy="2304256"/>
          </a:xfrm>
          <a:prstGeom prst="rect">
            <a:avLst/>
          </a:prstGeom>
        </p:spPr>
      </p:pic>
    </p:spTree>
    <p:custDataLst>
      <p:tags r:id="rId1"/>
    </p:custDataLst>
    <p:extLst>
      <p:ext uri="{BB962C8B-B14F-4D97-AF65-F5344CB8AC3E}">
        <p14:creationId xmlns:p14="http://schemas.microsoft.com/office/powerpoint/2010/main" val="5916802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49671"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8.</a:t>
            </a:r>
            <a:r>
              <a:rPr lang="zh-CN" altLang="en-US" spc="300" dirty="0">
                <a:solidFill>
                  <a:sysClr val="window" lastClr="FFFFFF"/>
                </a:solidFill>
                <a:uFillTx/>
                <a:latin typeface="微软雅黑" panose="020B0503020204020204" charset="-122"/>
                <a:ea typeface="微软雅黑" panose="020B0503020204020204" charset="-122"/>
              </a:rPr>
              <a:t>参考资料</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28245" y="1988840"/>
            <a:ext cx="8435548" cy="151216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400" dirty="0">
                <a:latin typeface="+mn-ea"/>
              </a:rPr>
              <a:t>1.《</a:t>
            </a:r>
            <a:r>
              <a:rPr lang="zh-CN" altLang="en-US" sz="1400" dirty="0">
                <a:latin typeface="+mn-ea"/>
              </a:rPr>
              <a:t>软件工程导论</a:t>
            </a:r>
            <a:r>
              <a:rPr lang="en-US" altLang="zh-CN" sz="1400" dirty="0">
                <a:latin typeface="+mn-ea"/>
              </a:rPr>
              <a:t>》 </a:t>
            </a:r>
            <a:r>
              <a:rPr lang="zh-CN" altLang="en-US" sz="1400" dirty="0">
                <a:latin typeface="+mn-ea"/>
              </a:rPr>
              <a:t>清华大学出版社 张海藩等 第</a:t>
            </a:r>
            <a:r>
              <a:rPr lang="en-US" altLang="zh-CN" sz="1400" dirty="0">
                <a:latin typeface="+mn-ea"/>
              </a:rPr>
              <a:t>6</a:t>
            </a:r>
            <a:r>
              <a:rPr lang="zh-CN" altLang="en-US" sz="1400" dirty="0" smtClean="0">
                <a:latin typeface="+mn-ea"/>
              </a:rPr>
              <a:t>版</a:t>
            </a:r>
            <a:endParaRPr lang="en-US" altLang="zh-CN" sz="1400" dirty="0">
              <a:latin typeface="+mn-ea"/>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a:t>小组分工</a:t>
            </a:r>
            <a:endParaRPr lang="zh-CN" altLang="en-US" sz="96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362233"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zh-CN" altLang="en-US" sz="2800" spc="300" dirty="0" smtClean="0">
                <a:solidFill>
                  <a:sysClr val="window" lastClr="FFFFFF"/>
                </a:solidFill>
                <a:uFillTx/>
                <a:latin typeface="微软雅黑" panose="020B0503020204020204" charset="-122"/>
                <a:ea typeface="微软雅黑" panose="020B0503020204020204" charset="-122"/>
              </a:rPr>
              <a:t>小</a:t>
            </a:r>
            <a:r>
              <a:rPr lang="zh-CN" altLang="en-US" sz="2800" spc="300" dirty="0">
                <a:solidFill>
                  <a:sysClr val="window" lastClr="FFFFFF"/>
                </a:solidFill>
                <a:uFillTx/>
                <a:latin typeface="微软雅黑" panose="020B0503020204020204" charset="-122"/>
                <a:ea typeface="微软雅黑" panose="020B0503020204020204" charset="-122"/>
              </a:rPr>
              <a:t>组分工</a:t>
            </a:r>
            <a:endParaRPr lang="zh-CN" altLang="zh-CN" sz="2800"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62232" y="1556792"/>
            <a:ext cx="8602255" cy="305564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李磊</a:t>
            </a:r>
            <a:r>
              <a:rPr lang="zh-CN" altLang="en-US" sz="1800" dirty="0" smtClean="0">
                <a:latin typeface="+mn-ea"/>
              </a:rPr>
              <a:t>：</a:t>
            </a:r>
            <a:r>
              <a:rPr lang="zh-CN" altLang="en-US" sz="1800" b="1" dirty="0">
                <a:solidFill>
                  <a:srgbClr val="000000">
                    <a:lumMod val="75000"/>
                    <a:lumOff val="25000"/>
                  </a:srgbClr>
                </a:solidFill>
                <a:latin typeface="Arial" panose="020B0604020202020204" pitchFamily="34" charset="0"/>
              </a:rPr>
              <a:t>大部分</a:t>
            </a:r>
            <a:r>
              <a:rPr lang="en-US" altLang="zh-CN" sz="1800" b="1" dirty="0" smtClean="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制</a:t>
            </a:r>
            <a:r>
              <a:rPr lang="zh-CN" altLang="en-US" sz="1800" b="1" dirty="0" smtClean="0">
                <a:solidFill>
                  <a:srgbClr val="000000">
                    <a:lumMod val="75000"/>
                    <a:lumOff val="25000"/>
                  </a:srgbClr>
                </a:solidFill>
                <a:latin typeface="Arial" panose="020B0604020202020204" pitchFamily="34" charset="0"/>
              </a:rPr>
              <a:t>作</a:t>
            </a:r>
            <a:r>
              <a:rPr lang="en-US" altLang="zh-CN" sz="1800" b="1" dirty="0" smtClean="0">
                <a:solidFill>
                  <a:srgbClr val="000000">
                    <a:lumMod val="75000"/>
                    <a:lumOff val="25000"/>
                  </a:srgbClr>
                </a:solidFill>
                <a:latin typeface="Arial" panose="020B0604020202020204" pitchFamily="34" charset="0"/>
              </a:rPr>
              <a:t> </a:t>
            </a:r>
            <a:r>
              <a:rPr lang="zh-CN" altLang="en-US" sz="1800" b="1" dirty="0">
                <a:solidFill>
                  <a:srgbClr val="000000">
                    <a:lumMod val="75000"/>
                    <a:lumOff val="25000"/>
                  </a:srgbClr>
                </a:solidFill>
                <a:latin typeface="Arial" panose="020B0604020202020204" pitchFamily="34" charset="0"/>
              </a:rPr>
              <a:t>评分（</a:t>
            </a:r>
            <a:r>
              <a:rPr lang="en-US" altLang="zh-CN" sz="1800" b="1" dirty="0" smtClean="0">
                <a:solidFill>
                  <a:srgbClr val="000000">
                    <a:lumMod val="75000"/>
                    <a:lumOff val="25000"/>
                  </a:srgbClr>
                </a:solidFill>
                <a:latin typeface="Arial" panose="020B0604020202020204" pitchFamily="34" charset="0"/>
              </a:rPr>
              <a:t>9.4/10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董思</a:t>
            </a:r>
            <a:r>
              <a:rPr lang="zh-CN" altLang="en-US" sz="1800" b="1" dirty="0" smtClean="0">
                <a:solidFill>
                  <a:srgbClr val="000000">
                    <a:lumMod val="75000"/>
                    <a:lumOff val="25000"/>
                  </a:srgbClr>
                </a:solidFill>
                <a:latin typeface="Arial" panose="020B0604020202020204" pitchFamily="34" charset="0"/>
              </a:rPr>
              <a:t>诚</a:t>
            </a:r>
            <a:r>
              <a:rPr lang="zh-CN" altLang="en-US" sz="1800" dirty="0">
                <a:latin typeface="+mn-ea"/>
              </a:rPr>
              <a:t>：</a:t>
            </a:r>
            <a:r>
              <a:rPr lang="en-US" altLang="zh-CN" sz="1800" b="1" dirty="0" smtClean="0">
                <a:solidFill>
                  <a:srgbClr val="000000">
                    <a:lumMod val="75000"/>
                    <a:lumOff val="25000"/>
                  </a:srgbClr>
                </a:solidFill>
                <a:latin typeface="Arial" panose="020B0604020202020204" pitchFamily="34" charset="0"/>
              </a:rPr>
              <a:t>PPT</a:t>
            </a:r>
            <a:r>
              <a:rPr lang="zh-CN" altLang="en-US" sz="1800" b="1" dirty="0">
                <a:solidFill>
                  <a:srgbClr val="000000">
                    <a:lumMod val="75000"/>
                    <a:lumOff val="25000"/>
                  </a:srgbClr>
                </a:solidFill>
                <a:latin typeface="Arial" panose="020B0604020202020204" pitchFamily="34" charset="0"/>
              </a:rPr>
              <a:t>制作以及部分</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内容制</a:t>
            </a:r>
            <a:r>
              <a:rPr lang="zh-CN" altLang="en-US" sz="1800" b="1" dirty="0" smtClean="0">
                <a:solidFill>
                  <a:srgbClr val="000000">
                    <a:lumMod val="75000"/>
                    <a:lumOff val="25000"/>
                  </a:srgbClr>
                </a:solidFill>
                <a:latin typeface="Arial" panose="020B0604020202020204" pitchFamily="34" charset="0"/>
              </a:rPr>
              <a:t>作以及大部分界面原型绘制 </a:t>
            </a:r>
            <a:r>
              <a:rPr lang="zh-CN" altLang="en-US" sz="1800" b="1" dirty="0">
                <a:solidFill>
                  <a:srgbClr val="000000">
                    <a:lumMod val="75000"/>
                    <a:lumOff val="25000"/>
                  </a:srgbClr>
                </a:solidFill>
                <a:latin typeface="Arial" panose="020B0604020202020204" pitchFamily="34" charset="0"/>
              </a:rPr>
              <a:t>评分（</a:t>
            </a:r>
            <a:r>
              <a:rPr lang="en-US" altLang="zh-CN" sz="1800" b="1" dirty="0" smtClean="0">
                <a:solidFill>
                  <a:srgbClr val="000000">
                    <a:lumMod val="75000"/>
                    <a:lumOff val="25000"/>
                  </a:srgbClr>
                </a:solidFill>
                <a:latin typeface="Arial" panose="020B0604020202020204" pitchFamily="34" charset="0"/>
              </a:rPr>
              <a:t>9.3/10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陈安</a:t>
            </a:r>
            <a:r>
              <a:rPr lang="zh-CN" altLang="en-US" sz="1800" b="1" dirty="0" smtClean="0">
                <a:solidFill>
                  <a:srgbClr val="000000">
                    <a:lumMod val="75000"/>
                    <a:lumOff val="25000"/>
                  </a:srgbClr>
                </a:solidFill>
                <a:latin typeface="Arial" panose="020B0604020202020204" pitchFamily="34" charset="0"/>
              </a:rPr>
              <a:t>：部分界面原型绘制制</a:t>
            </a:r>
            <a:r>
              <a:rPr lang="zh-CN" altLang="en-US" sz="1800" b="1" dirty="0">
                <a:solidFill>
                  <a:srgbClr val="000000">
                    <a:lumMod val="75000"/>
                    <a:lumOff val="25000"/>
                  </a:srgbClr>
                </a:solidFill>
                <a:latin typeface="Arial" panose="020B0604020202020204" pitchFamily="34" charset="0"/>
              </a:rPr>
              <a:t>作 评分 （</a:t>
            </a:r>
            <a:r>
              <a:rPr lang="en-US" altLang="zh-CN" sz="1800" b="1" dirty="0">
                <a:solidFill>
                  <a:srgbClr val="000000">
                    <a:lumMod val="75000"/>
                    <a:lumOff val="25000"/>
                  </a:srgbClr>
                </a:solidFill>
                <a:latin typeface="Arial" panose="020B0604020202020204" pitchFamily="34" charset="0"/>
              </a:rPr>
              <a:t>9.1/10</a:t>
            </a:r>
            <a:r>
              <a:rPr lang="zh-CN" altLang="en-US" sz="1800" b="1" dirty="0">
                <a:solidFill>
                  <a:srgbClr val="000000">
                    <a:lumMod val="75000"/>
                    <a:lumOff val="25000"/>
                  </a:srgbClr>
                </a:solidFill>
                <a:latin typeface="Arial" panose="020B0604020202020204" pitchFamily="34" charset="0"/>
              </a:rPr>
              <a:t>）</a:t>
            </a:r>
            <a:endParaRPr lang="zh-CN" altLang="en-US" sz="1800" dirty="0">
              <a:latin typeface="+mn-ea"/>
            </a:endParaRPr>
          </a:p>
          <a:p>
            <a:pPr marL="0" indent="0">
              <a:lnSpc>
                <a:spcPts val="3200"/>
              </a:lnSpc>
              <a:buSzPct val="70000"/>
              <a:buNone/>
              <a:defRPr/>
            </a:pPr>
            <a:endParaRPr lang="zh-CN" altLang="en-US" sz="1800" dirty="0">
              <a:latin typeface="+mn-ea"/>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谢谢观看</a:t>
            </a:r>
          </a:p>
        </p:txBody>
      </p:sp>
      <p:sp>
        <p:nvSpPr>
          <p:cNvPr id="3" name="文本占位符 2"/>
          <p:cNvSpPr>
            <a:spLocks noGrp="1"/>
          </p:cNvSpPr>
          <p:nvPr>
            <p:ph type="body" sz="quarter" idx="13"/>
            <p:custDataLst>
              <p:tags r:id="rId3"/>
            </p:custDataLst>
          </p:nvPr>
        </p:nvSpPr>
        <p:spPr/>
        <p:txBody>
          <a:bodyPr/>
          <a:lstStyle/>
          <a:p>
            <a:r>
              <a:rPr lang="en-US" altLang="zh-CN"/>
              <a:t>THANKS </a:t>
            </a:r>
          </a:p>
        </p:txBody>
      </p:sp>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63688" y="1755046"/>
            <a:ext cx="6138911" cy="3544611"/>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1.</a:t>
            </a:r>
            <a:r>
              <a:rPr lang="zh-CN" altLang="en-US" sz="2400" b="1" dirty="0"/>
              <a:t>项目背景</a:t>
            </a:r>
            <a:endParaRPr lang="en-US" altLang="zh-CN" sz="2400" b="1" dirty="0"/>
          </a:p>
          <a:p>
            <a:r>
              <a:rPr lang="en-US" altLang="zh-CN" sz="2400" b="1" dirty="0"/>
              <a:t>2</a:t>
            </a:r>
            <a:r>
              <a:rPr lang="en-US" altLang="zh-CN" sz="2400" b="1" dirty="0" smtClean="0"/>
              <a:t>.</a:t>
            </a:r>
            <a:r>
              <a:rPr lang="zh-CN" altLang="en-US" sz="2400" b="1" dirty="0" smtClean="0"/>
              <a:t>用户类别</a:t>
            </a:r>
            <a:endParaRPr lang="en-US" altLang="zh-CN" sz="2400" b="1" dirty="0" smtClean="0"/>
          </a:p>
          <a:p>
            <a:r>
              <a:rPr lang="en-US" altLang="zh-CN" sz="2400" b="1" dirty="0" smtClean="0"/>
              <a:t>3.</a:t>
            </a:r>
            <a:r>
              <a:rPr lang="zh-CN" altLang="en-US" sz="2400" b="1" dirty="0" smtClean="0"/>
              <a:t>界面原型</a:t>
            </a:r>
            <a:endParaRPr lang="en-US" altLang="zh-CN" sz="2400" b="1" dirty="0" smtClean="0"/>
          </a:p>
          <a:p>
            <a:r>
              <a:rPr lang="en-US" altLang="zh-CN" sz="2400" b="1" dirty="0" smtClean="0"/>
              <a:t>4.E-R</a:t>
            </a:r>
            <a:r>
              <a:rPr lang="zh-CN" altLang="en-US" sz="2400" b="1" dirty="0"/>
              <a:t>图 数据字典</a:t>
            </a:r>
            <a:endParaRPr lang="en-US" altLang="zh-CN" sz="2400" b="1" dirty="0"/>
          </a:p>
          <a:p>
            <a:r>
              <a:rPr lang="en-US" altLang="zh-CN" sz="2400" b="1" dirty="0" smtClean="0"/>
              <a:t>5.</a:t>
            </a:r>
            <a:r>
              <a:rPr lang="zh-CN" altLang="en-US" sz="2400" b="1" dirty="0"/>
              <a:t>需</a:t>
            </a:r>
            <a:r>
              <a:rPr lang="zh-CN" altLang="en-US" sz="2400" b="1" dirty="0" smtClean="0"/>
              <a:t>求</a:t>
            </a:r>
            <a:r>
              <a:rPr lang="en-US" altLang="zh-CN" sz="2400" b="1" dirty="0" smtClean="0"/>
              <a:t>SRS</a:t>
            </a:r>
          </a:p>
          <a:p>
            <a:r>
              <a:rPr lang="en-US" altLang="zh-CN" sz="2400" b="1" dirty="0" smtClean="0"/>
              <a:t>6.</a:t>
            </a:r>
            <a:r>
              <a:rPr lang="zh-CN" altLang="en-US" sz="2400" b="1" dirty="0" smtClean="0"/>
              <a:t>配</a:t>
            </a:r>
            <a:r>
              <a:rPr lang="zh-CN" altLang="en-US" sz="2400" b="1" dirty="0"/>
              <a:t>置管理</a:t>
            </a:r>
            <a:endParaRPr lang="en-US" altLang="zh-CN" sz="2400" b="1" dirty="0"/>
          </a:p>
          <a:p>
            <a:endParaRPr lang="en-US" altLang="zh-CN" sz="2400" b="1" dirty="0"/>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zh-CN" altLang="en-US" sz="3600" b="1" dirty="0"/>
              <a:t>目录</a:t>
            </a:r>
            <a:endParaRPr lang="zh-CN" altLang="zh-CN" b="1" dirty="0"/>
          </a:p>
          <a:p>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7"/>
            </p:custDataLst>
          </p:nvPr>
        </p:nvSpPr>
        <p:spPr>
          <a:xfrm>
            <a:off x="4644008" y="1755047"/>
            <a:ext cx="6138911" cy="3191978"/>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7</a:t>
            </a:r>
            <a:r>
              <a:rPr lang="en-US" altLang="zh-CN" sz="2400" b="1" dirty="0" smtClean="0"/>
              <a:t>.</a:t>
            </a:r>
            <a:r>
              <a:rPr lang="zh-CN" altLang="en-US" sz="2400" b="1" dirty="0"/>
              <a:t>会议记录</a:t>
            </a:r>
            <a:endParaRPr lang="en-US" altLang="zh-CN" sz="2400" b="1" dirty="0"/>
          </a:p>
          <a:p>
            <a:r>
              <a:rPr lang="en-US" altLang="zh-CN" sz="2400" b="1" dirty="0"/>
              <a:t>8.</a:t>
            </a:r>
            <a:r>
              <a:rPr lang="zh-CN" altLang="en-US" sz="2400" b="1" dirty="0"/>
              <a:t>参考资料</a:t>
            </a:r>
            <a:endParaRPr lang="en-US" altLang="zh-CN" sz="2400" b="1" dirty="0"/>
          </a:p>
        </p:txBody>
      </p:sp>
    </p:spTree>
    <p:custDataLst>
      <p:tags r:id="rId1"/>
    </p:custData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2232247" cy="319940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en-US" altLang="zh-CN" sz="2400" b="1" dirty="0" smtClean="0">
                <a:latin typeface="+mn-ea"/>
              </a:rPr>
              <a:t>SRS</a:t>
            </a:r>
            <a:r>
              <a:rPr lang="zh-CN" altLang="en-US" sz="2400" b="1" dirty="0" smtClean="0">
                <a:latin typeface="+mn-ea"/>
              </a:rPr>
              <a:t>模</a:t>
            </a:r>
            <a:r>
              <a:rPr lang="zh-CN" altLang="en-US" sz="2400" b="1" dirty="0">
                <a:latin typeface="+mn-ea"/>
              </a:rPr>
              <a:t>板选自</a:t>
            </a:r>
            <a:r>
              <a:rPr lang="en-US" altLang="zh-CN" sz="2400" b="1" dirty="0" smtClean="0">
                <a:latin typeface="+mn-ea"/>
              </a:rPr>
              <a:t>GB8567—2006</a:t>
            </a:r>
            <a:endParaRPr lang="zh-CN" altLang="en-US" sz="1200" dirty="0">
              <a:uFillTx/>
            </a:endParaRPr>
          </a:p>
        </p:txBody>
      </p:sp>
      <p:pic>
        <p:nvPicPr>
          <p:cNvPr id="5" name="图片 4"/>
          <p:cNvPicPr>
            <a:picLocks noChangeAspect="1"/>
          </p:cNvPicPr>
          <p:nvPr/>
        </p:nvPicPr>
        <p:blipFill rotWithShape="1">
          <a:blip r:embed="rId6"/>
          <a:srcRect l="28738" t="15473" r="29525" b="3964"/>
          <a:stretch/>
        </p:blipFill>
        <p:spPr>
          <a:xfrm>
            <a:off x="2699792" y="1412776"/>
            <a:ext cx="4974982" cy="5256584"/>
          </a:xfrm>
          <a:prstGeom prst="rect">
            <a:avLst/>
          </a:prstGeom>
        </p:spPr>
      </p:pic>
      <p:pic>
        <p:nvPicPr>
          <p:cNvPr id="6" name="图片 5"/>
          <p:cNvPicPr>
            <a:picLocks noChangeAspect="1"/>
          </p:cNvPicPr>
          <p:nvPr/>
        </p:nvPicPr>
        <p:blipFill rotWithShape="1">
          <a:blip r:embed="rId7"/>
          <a:srcRect l="28738" t="16912" r="29525"/>
          <a:stretch/>
        </p:blipFill>
        <p:spPr>
          <a:xfrm>
            <a:off x="2771800" y="1412776"/>
            <a:ext cx="4974982" cy="5421395"/>
          </a:xfrm>
          <a:prstGeom prst="rect">
            <a:avLst/>
          </a:prstGeom>
        </p:spPr>
      </p:pic>
    </p:spTree>
    <p:custDataLst>
      <p:tags r:id="rId1"/>
    </p:custDataLst>
    <p:extLst>
      <p:ext uri="{BB962C8B-B14F-4D97-AF65-F5344CB8AC3E}">
        <p14:creationId xmlns:p14="http://schemas.microsoft.com/office/powerpoint/2010/main" val="290990300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351412"/>
            <a:ext cx="8869779" cy="517393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项目名：游戏攻略网站（暂定）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项目的委托单位</a:t>
            </a:r>
            <a:r>
              <a:rPr lang="zh-CN" altLang="en-US" sz="2400" b="1" dirty="0" smtClean="0">
                <a:latin typeface="+mn-ea"/>
              </a:rPr>
              <a:t>：杨枨老师</a:t>
            </a:r>
            <a:endParaRPr lang="en-US" altLang="zh-CN" sz="2400" b="1" dirty="0" smtClean="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a:t>
            </a:r>
            <a:r>
              <a:rPr lang="zh-CN" altLang="en-US" sz="2400" b="1" dirty="0">
                <a:latin typeface="+mn-ea"/>
              </a:rPr>
              <a:t>目的用户</a:t>
            </a:r>
            <a:r>
              <a:rPr lang="zh-CN" altLang="en-US" sz="2400" b="1" dirty="0" smtClean="0">
                <a:latin typeface="+mn-ea"/>
              </a:rPr>
              <a:t>：普通的游</a:t>
            </a:r>
            <a:r>
              <a:rPr lang="zh-CN" altLang="en-US" sz="2400" b="1" dirty="0">
                <a:latin typeface="+mn-ea"/>
              </a:rPr>
              <a:t>戏玩家，游戏攻略作者和杨枨老</a:t>
            </a:r>
            <a:r>
              <a:rPr lang="zh-CN" altLang="en-US" sz="2400" b="1" dirty="0" smtClean="0">
                <a:latin typeface="+mn-ea"/>
              </a:rPr>
              <a:t>师</a:t>
            </a:r>
            <a:endParaRPr lang="en-US" altLang="zh-CN" sz="2400" b="1" dirty="0" smtClean="0">
              <a:latin typeface="+mn-ea"/>
            </a:endParaRPr>
          </a:p>
          <a:p>
            <a:pPr marL="0" indent="0">
              <a:lnSpc>
                <a:spcPts val="3200"/>
              </a:lnSpc>
              <a:buSzPct val="70000"/>
              <a:buNone/>
              <a:defRPr/>
            </a:pPr>
            <a:r>
              <a:rPr lang="zh-CN" altLang="en-US" sz="2400" b="1" dirty="0" smtClean="0">
                <a:latin typeface="+mn-ea"/>
              </a:rPr>
              <a:t>  以</a:t>
            </a:r>
            <a:r>
              <a:rPr lang="zh-CN" altLang="en-US" sz="2400" b="1" dirty="0">
                <a:latin typeface="+mn-ea"/>
              </a:rPr>
              <a:t>及孙圣</a:t>
            </a:r>
            <a:r>
              <a:rPr lang="zh-CN" altLang="en-US" sz="2400" b="1" dirty="0" smtClean="0">
                <a:latin typeface="+mn-ea"/>
              </a:rPr>
              <a:t>顺（</a:t>
            </a:r>
            <a:r>
              <a:rPr lang="zh-CN" altLang="en-US" sz="2400" b="1" dirty="0">
                <a:latin typeface="+mn-ea"/>
              </a:rPr>
              <a:t>统计学）计院非本专</a:t>
            </a:r>
            <a:r>
              <a:rPr lang="zh-CN" altLang="en-US" sz="2400" b="1" dirty="0" smtClean="0">
                <a:latin typeface="+mn-ea"/>
              </a:rPr>
              <a:t>业</a:t>
            </a:r>
            <a:endParaRPr lang="en-US" altLang="zh-CN" sz="2400" b="1" dirty="0" smtClean="0">
              <a:latin typeface="+mn-ea"/>
            </a:endParaRPr>
          </a:p>
          <a:p>
            <a:pPr marL="0" indent="0">
              <a:lnSpc>
                <a:spcPts val="3200"/>
              </a:lnSpc>
              <a:buSzPct val="70000"/>
              <a:buNone/>
              <a:defRPr/>
            </a:pPr>
            <a:r>
              <a:rPr lang="zh-CN" altLang="en-US" sz="2400" b="1" dirty="0" smtClean="0">
                <a:latin typeface="+mn-ea"/>
              </a:rPr>
              <a:t>  黄</a:t>
            </a:r>
            <a:r>
              <a:rPr lang="zh-CN" altLang="en-US" sz="2400" b="1" dirty="0">
                <a:latin typeface="+mn-ea"/>
              </a:rPr>
              <a:t>耀</a:t>
            </a:r>
            <a:r>
              <a:rPr lang="zh-CN" altLang="en-US" sz="2400" b="1" dirty="0" smtClean="0">
                <a:latin typeface="+mn-ea"/>
              </a:rPr>
              <a:t>天（</a:t>
            </a:r>
            <a:r>
              <a:rPr lang="zh-CN" altLang="en-US" sz="2400" b="1" dirty="0">
                <a:latin typeface="+mn-ea"/>
              </a:rPr>
              <a:t>信管）计院非本专</a:t>
            </a:r>
            <a:r>
              <a:rPr lang="zh-CN" altLang="en-US" sz="2400" b="1" dirty="0" smtClean="0">
                <a:latin typeface="+mn-ea"/>
              </a:rPr>
              <a:t>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a:t>
            </a:r>
            <a:r>
              <a:rPr lang="zh-CN" altLang="en-US" sz="2400" b="1" dirty="0">
                <a:latin typeface="+mn-ea"/>
              </a:rPr>
              <a:t>目的任务提出者：</a:t>
            </a:r>
            <a:r>
              <a:rPr lang="en-US" altLang="zh-CN" sz="2400" b="1" dirty="0">
                <a:latin typeface="+mn-ea"/>
              </a:rPr>
              <a:t>G01</a:t>
            </a:r>
            <a:r>
              <a:rPr lang="zh-CN" altLang="en-US" sz="2400" b="1" dirty="0">
                <a:latin typeface="+mn-ea"/>
              </a:rPr>
              <a:t>组组长董思诚</a:t>
            </a:r>
          </a:p>
          <a:p>
            <a:pPr>
              <a:lnSpc>
                <a:spcPts val="3200"/>
              </a:lnSpc>
              <a:buSzPct val="70000"/>
              <a:buFont typeface="Wingdings" panose="05000000000000000000" pitchFamily="2" charset="2"/>
              <a:buChar char="l"/>
              <a:defRPr/>
            </a:pPr>
            <a:r>
              <a:rPr lang="zh-CN" altLang="en-US" sz="2400" b="1" dirty="0">
                <a:latin typeface="+mn-ea"/>
              </a:rPr>
              <a:t>项目的主要承担部门为</a:t>
            </a:r>
            <a:r>
              <a:rPr lang="en-US" altLang="zh-CN" sz="2400" b="1" dirty="0">
                <a:latin typeface="+mn-ea"/>
              </a:rPr>
              <a:t>G01</a:t>
            </a:r>
            <a:r>
              <a:rPr lang="zh-CN" altLang="en-US" sz="2400" b="1" dirty="0">
                <a:latin typeface="+mn-ea"/>
              </a:rPr>
              <a:t>组全体成员共三名成员。</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软件环境：</a:t>
            </a:r>
            <a:r>
              <a:rPr lang="en-US" altLang="zh-CN" sz="2400" dirty="0">
                <a:latin typeface="+mn-ea"/>
              </a:rPr>
              <a:t>Windows 7</a:t>
            </a:r>
            <a:r>
              <a:rPr lang="zh-CN" altLang="en-US" sz="2400" dirty="0">
                <a:latin typeface="+mn-ea"/>
              </a:rPr>
              <a:t>，</a:t>
            </a:r>
            <a:r>
              <a:rPr lang="en-US" altLang="zh-CN" sz="2400" dirty="0">
                <a:latin typeface="+mn-ea"/>
              </a:rPr>
              <a:t>Windows 10</a:t>
            </a:r>
            <a:r>
              <a:rPr lang="zh-CN" altLang="en-US" sz="2400" dirty="0">
                <a:latin typeface="+mn-ea"/>
              </a:rPr>
              <a:t>，</a:t>
            </a:r>
            <a:r>
              <a:rPr lang="en-US" altLang="zh-CN" sz="2400" dirty="0" err="1">
                <a:latin typeface="+mn-ea"/>
              </a:rPr>
              <a:t>macOS</a:t>
            </a:r>
            <a:endParaRPr lang="en-US" altLang="zh-CN"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硬件环境：</a:t>
            </a:r>
            <a:r>
              <a:rPr lang="zh-CN" altLang="en-US" sz="2400" dirty="0">
                <a:latin typeface="+mn-ea"/>
              </a:rPr>
              <a:t>便携式</a:t>
            </a:r>
            <a:r>
              <a:rPr lang="en-US" altLang="zh-CN" sz="2400" b="1" dirty="0">
                <a:latin typeface="+mn-ea"/>
              </a:rPr>
              <a:t>PC</a:t>
            </a:r>
          </a:p>
          <a:p>
            <a:pPr>
              <a:lnSpc>
                <a:spcPts val="3200"/>
              </a:lnSpc>
              <a:buSzPct val="70000"/>
              <a:buFont typeface="Wingdings" panose="05000000000000000000" pitchFamily="2" charset="2"/>
              <a:buChar char="l"/>
              <a:defRPr/>
            </a:pPr>
            <a:r>
              <a:rPr lang="zh-CN" altLang="en-US" sz="2400" b="1" dirty="0">
                <a:latin typeface="+mn-ea"/>
              </a:rPr>
              <a:t>开发工具： </a:t>
            </a:r>
            <a:r>
              <a:rPr lang="en-US" altLang="zh-CN" sz="2400" dirty="0">
                <a:latin typeface="+mn-ea"/>
              </a:rPr>
              <a:t>eclipse</a:t>
            </a:r>
            <a:r>
              <a:rPr lang="zh-CN" altLang="en-US" sz="2400" dirty="0">
                <a:latin typeface="+mn-ea"/>
              </a:rPr>
              <a:t>，</a:t>
            </a:r>
            <a:r>
              <a:rPr lang="en-US" altLang="zh-CN" sz="2400" dirty="0" err="1">
                <a:latin typeface="+mn-ea"/>
              </a:rPr>
              <a:t>Hbuilder</a:t>
            </a:r>
            <a:r>
              <a:rPr lang="zh-CN" altLang="en-US" sz="2400" dirty="0">
                <a:latin typeface="+mn-ea"/>
              </a:rPr>
              <a:t>，</a:t>
            </a:r>
            <a:r>
              <a:rPr lang="en-US" altLang="zh-CN" sz="2400" dirty="0">
                <a:latin typeface="+mn-ea"/>
              </a:rPr>
              <a:t>VS Code</a:t>
            </a:r>
            <a:endParaRPr lang="zh-CN" altLang="en-US"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数据库系统：</a:t>
            </a:r>
            <a:r>
              <a:rPr lang="en-US" altLang="zh-CN" sz="2400" dirty="0">
                <a:latin typeface="+mn-ea"/>
              </a:rPr>
              <a:t>MySQL Server 5.5</a:t>
            </a:r>
            <a:endParaRPr lang="zh-CN" altLang="en-US"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配置管理工具：</a:t>
            </a:r>
            <a:r>
              <a:rPr lang="en-US" altLang="zh-CN" sz="2400" dirty="0">
                <a:latin typeface="+mn-ea"/>
              </a:rPr>
              <a:t>GitHub</a:t>
            </a:r>
            <a:r>
              <a:rPr lang="zh-CN" altLang="en-US" sz="2400" dirty="0">
                <a:latin typeface="+mn-ea"/>
              </a:rPr>
              <a:t>、</a:t>
            </a:r>
            <a:r>
              <a:rPr lang="en-US" altLang="zh-CN" sz="2400" dirty="0" err="1">
                <a:latin typeface="+mn-ea"/>
              </a:rPr>
              <a:t>github</a:t>
            </a:r>
            <a:r>
              <a:rPr lang="en-US" altLang="zh-CN" sz="2400" dirty="0">
                <a:latin typeface="+mn-ea"/>
              </a:rPr>
              <a:t> </a:t>
            </a:r>
            <a:r>
              <a:rPr lang="en-US" altLang="zh-CN" sz="2400" dirty="0" smtClean="0">
                <a:latin typeface="+mn-ea"/>
              </a:rPr>
              <a:t>desktop</a:t>
            </a:r>
          </a:p>
          <a:p>
            <a:pPr>
              <a:lnSpc>
                <a:spcPts val="3200"/>
              </a:lnSpc>
              <a:buSzPct val="70000"/>
              <a:buFont typeface="Wingdings" panose="05000000000000000000" pitchFamily="2" charset="2"/>
              <a:buChar char="l"/>
              <a:defRPr/>
            </a:pPr>
            <a:r>
              <a:rPr lang="zh-CN" altLang="en-US" sz="2400" b="1" dirty="0">
                <a:latin typeface="+mn-ea"/>
              </a:rPr>
              <a:t>服务</a:t>
            </a:r>
            <a:r>
              <a:rPr lang="zh-CN" altLang="en-US" sz="2400" b="1" dirty="0" smtClean="0">
                <a:latin typeface="+mn-ea"/>
              </a:rPr>
              <a:t>器</a:t>
            </a:r>
            <a:r>
              <a:rPr lang="zh-CN" altLang="en-US" sz="2400" b="1" dirty="0">
                <a:latin typeface="+mn-ea"/>
              </a:rPr>
              <a:t>部署</a:t>
            </a:r>
            <a:r>
              <a:rPr lang="zh-CN" altLang="en-US" sz="2400" b="1" dirty="0" smtClean="0">
                <a:latin typeface="+mn-ea"/>
              </a:rPr>
              <a:t>：阿里云服务器</a:t>
            </a:r>
            <a:endParaRPr lang="en-US" altLang="zh-CN" sz="2400" dirty="0">
              <a:latin typeface="+mn-ea"/>
            </a:endParaRP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309344632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472593"/>
            <a:ext cx="8869779" cy="542448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800" b="1" dirty="0">
                <a:latin typeface="宋体" pitchFamily="2" charset="-122"/>
                <a:ea typeface="宋体" pitchFamily="2" charset="-122"/>
              </a:rPr>
              <a:t>项目建设背景</a:t>
            </a:r>
            <a:r>
              <a:rPr lang="zh-CN" altLang="en-US" sz="2800" b="1" dirty="0" smtClean="0">
                <a:latin typeface="宋体" pitchFamily="2" charset="-122"/>
                <a:ea typeface="宋体" pitchFamily="2" charset="-122"/>
              </a:rPr>
              <a:t>：</a:t>
            </a:r>
            <a:endParaRPr lang="en-US" altLang="zh-CN" sz="2800" b="1" dirty="0" smtClean="0">
              <a:latin typeface="宋体" pitchFamily="2" charset="-122"/>
              <a:ea typeface="宋体" pitchFamily="2" charset="-122"/>
            </a:endParaRPr>
          </a:p>
          <a:p>
            <a:pPr marL="0" indent="0">
              <a:lnSpc>
                <a:spcPts val="3200"/>
              </a:lnSpc>
              <a:buSzPct val="70000"/>
              <a:buNone/>
              <a:defRPr/>
            </a:pPr>
            <a:endParaRPr lang="en-US" altLang="zh-CN" sz="2800" b="1" dirty="0">
              <a:latin typeface="宋体" pitchFamily="2" charset="-122"/>
              <a:ea typeface="宋体" pitchFamily="2" charset="-122"/>
            </a:endParaRPr>
          </a:p>
          <a:p>
            <a:pPr marL="0" indent="0">
              <a:lnSpc>
                <a:spcPts val="3200"/>
              </a:lnSpc>
              <a:buSzPct val="70000"/>
              <a:buNone/>
              <a:defRPr/>
            </a:pPr>
            <a:r>
              <a:rPr lang="zh-CN" altLang="en-US" sz="2400" b="1" dirty="0" smtClean="0">
                <a:latin typeface="+mn-ea"/>
              </a:rPr>
              <a:t>    网</a:t>
            </a:r>
            <a:r>
              <a:rPr lang="zh-CN" altLang="en-US" sz="2400" b="1" dirty="0">
                <a:latin typeface="+mn-ea"/>
              </a:rPr>
              <a:t>络上的游戏攻略网站有很多，有几个规模大的游戏攻略网站提供破解版游戏和补丁工具下载服务，有些游戏攻略在百度贴吧上发布，有些小网站转载其他网站的内容。我们想参考这些实例，自己做一个新的游戏攻略网站，为游戏爱好者们提供帮助。</a:t>
            </a:r>
          </a:p>
          <a:p>
            <a:pPr marL="0" indent="0">
              <a:lnSpc>
                <a:spcPts val="3200"/>
              </a:lnSpc>
              <a:buSzPct val="70000"/>
              <a:buNone/>
              <a:defRPr/>
            </a:pPr>
            <a:r>
              <a:rPr lang="zh-CN" altLang="en-US" sz="2400" b="1" dirty="0" smtClean="0">
                <a:latin typeface="+mn-ea"/>
              </a:rPr>
              <a:t>    也</a:t>
            </a:r>
            <a:r>
              <a:rPr lang="zh-CN" altLang="en-US" sz="2400" b="1" dirty="0">
                <a:latin typeface="+mn-ea"/>
              </a:rPr>
              <a:t>有一些玩家想要分享自己的游戏心得，所以类似玩家论坛同样也可以添加在我们项目中，而在论坛中游戏攻略作者可以自由发布帖子。</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2162146958"/>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dirty="0" smtClean="0">
                <a:solidFill>
                  <a:schemeClr val="bg1"/>
                </a:solidFill>
                <a:sym typeface="+mn-ea"/>
              </a:rPr>
              <a:t>项目背景</a:t>
            </a:r>
            <a:endParaRPr lang="zh-CN" altLang="en-US" spc="300" dirty="0" smtClean="0">
              <a:solidFill>
                <a:schemeClr val="bg1"/>
              </a:solidFill>
              <a:uFillTx/>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8447" y="1813771"/>
            <a:ext cx="5760640" cy="4373588"/>
          </a:xfrm>
          <a:prstGeom prst="rect">
            <a:avLst/>
          </a:prstGeom>
        </p:spPr>
      </p:pic>
      <p:sp>
        <p:nvSpPr>
          <p:cNvPr id="6" name="文本框 5"/>
          <p:cNvSpPr txBox="1"/>
          <p:nvPr>
            <p:custDataLst>
              <p:tags r:id="rId4"/>
            </p:custDataLst>
          </p:nvPr>
        </p:nvSpPr>
        <p:spPr>
          <a:xfrm>
            <a:off x="179512" y="1320992"/>
            <a:ext cx="6264696" cy="89514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所以将我们网站的功能模块分为这么几个。</a:t>
            </a:r>
            <a:endParaRPr lang="zh-CN" altLang="en-US" sz="1100" dirty="0" smtClean="0">
              <a:uFillTx/>
            </a:endParaRPr>
          </a:p>
        </p:txBody>
      </p:sp>
    </p:spTree>
    <p:custDataLst>
      <p:tags r:id="rId1"/>
    </p:custDataLst>
    <p:extLst>
      <p:ext uri="{BB962C8B-B14F-4D97-AF65-F5344CB8AC3E}">
        <p14:creationId xmlns:p14="http://schemas.microsoft.com/office/powerpoint/2010/main" val="4106285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dirty="0" smtClean="0">
                <a:solidFill>
                  <a:schemeClr val="bg1"/>
                </a:solidFill>
                <a:sym typeface="+mn-ea"/>
              </a:rPr>
              <a:t>用户类别</a:t>
            </a:r>
            <a:endParaRPr lang="zh-CN" altLang="en-US" dirty="0">
              <a:solidFill>
                <a:schemeClr val="bg1"/>
              </a:solidFill>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1741043248"/>
              </p:ext>
            </p:extLst>
          </p:nvPr>
        </p:nvGraphicFramePr>
        <p:xfrm>
          <a:off x="539552" y="2492896"/>
          <a:ext cx="7632849" cy="3528391"/>
        </p:xfrm>
        <a:graphic>
          <a:graphicData uri="http://schemas.openxmlformats.org/drawingml/2006/table">
            <a:tbl>
              <a:tblPr>
                <a:tableStyleId>{5C22544A-7EE6-4342-B048-85BDC9FD1C3A}</a:tableStyleId>
              </a:tblPr>
              <a:tblGrid>
                <a:gridCol w="1800200"/>
                <a:gridCol w="1589823"/>
                <a:gridCol w="4242826"/>
              </a:tblGrid>
              <a:tr h="493643">
                <a:tc>
                  <a:txBody>
                    <a:bodyPr/>
                    <a:lstStyle/>
                    <a:p>
                      <a:pPr indent="304800" algn="just">
                        <a:spcAft>
                          <a:spcPts val="0"/>
                        </a:spcAft>
                      </a:pPr>
                      <a:r>
                        <a:rPr lang="zh-CN" sz="2000" b="1" kern="100" dirty="0">
                          <a:effectLst/>
                        </a:rPr>
                        <a:t>用户群分类</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2000" b="1" kern="100" dirty="0">
                          <a:effectLst/>
                        </a:rPr>
                        <a:t>用户角色</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2000" b="1" kern="100" dirty="0">
                          <a:effectLst/>
                        </a:rPr>
                        <a:t>用户描述</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27800">
                <a:tc rowSpan="4">
                  <a:txBody>
                    <a:bodyPr/>
                    <a:lstStyle/>
                    <a:p>
                      <a:pPr indent="304800" algn="just">
                        <a:spcAft>
                          <a:spcPts val="0"/>
                        </a:spcAft>
                      </a:pPr>
                      <a:r>
                        <a:rPr lang="zh-CN" sz="1800" kern="100" dirty="0">
                          <a:effectLst/>
                        </a:rPr>
                        <a:t>直接用户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800" kern="100" dirty="0">
                          <a:effectLst/>
                        </a:rPr>
                        <a:t>攻略制作者用户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800" kern="100">
                          <a:effectLst/>
                        </a:rPr>
                        <a:t>除了基本功能外还可以在论坛模块中自由的发帖子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27800">
                <a:tc vMerge="1">
                  <a:txBody>
                    <a:bodyPr/>
                    <a:lstStyle/>
                    <a:p>
                      <a:endParaRPr lang="zh-CN" altLang="en-US"/>
                    </a:p>
                  </a:txBody>
                  <a:tcPr/>
                </a:tc>
                <a:tc>
                  <a:txBody>
                    <a:bodyPr/>
                    <a:lstStyle/>
                    <a:p>
                      <a:pPr indent="304800" algn="just">
                        <a:spcAft>
                          <a:spcPts val="0"/>
                        </a:spcAft>
                      </a:pPr>
                      <a:r>
                        <a:rPr lang="zh-CN" sz="1800" kern="100" dirty="0">
                          <a:effectLst/>
                        </a:rPr>
                        <a:t>普通用户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800" kern="100" dirty="0">
                          <a:effectLst/>
                        </a:rPr>
                        <a:t>在网站当中自由浏览内容，可以收藏参与论坛讨论的网民</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63900">
                <a:tc vMerge="1">
                  <a:txBody>
                    <a:bodyPr/>
                    <a:lstStyle/>
                    <a:p>
                      <a:endParaRPr lang="zh-CN" altLang="en-US"/>
                    </a:p>
                  </a:txBody>
                  <a:tcPr/>
                </a:tc>
                <a:tc>
                  <a:txBody>
                    <a:bodyPr/>
                    <a:lstStyle/>
                    <a:p>
                      <a:pPr indent="304800" algn="just">
                        <a:spcAft>
                          <a:spcPts val="0"/>
                        </a:spcAft>
                      </a:pPr>
                      <a:r>
                        <a:rPr lang="zh-CN" sz="1800" kern="100" dirty="0">
                          <a:effectLst/>
                        </a:rPr>
                        <a:t>游客用户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800" kern="100" dirty="0">
                          <a:effectLst/>
                        </a:rPr>
                        <a:t>对本攻略网站有兴趣的网民</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15248">
                <a:tc vMerge="1">
                  <a:txBody>
                    <a:bodyPr/>
                    <a:lstStyle/>
                    <a:p>
                      <a:endParaRPr lang="zh-CN" altLang="en-US"/>
                    </a:p>
                  </a:txBody>
                  <a:tcPr/>
                </a:tc>
                <a:tc>
                  <a:txBody>
                    <a:bodyPr/>
                    <a:lstStyle/>
                    <a:p>
                      <a:pPr indent="304800" algn="just">
                        <a:spcAft>
                          <a:spcPts val="0"/>
                        </a:spcAft>
                      </a:pPr>
                      <a:r>
                        <a:rPr lang="zh-CN" sz="1800" kern="100" dirty="0">
                          <a:effectLst/>
                        </a:rPr>
                        <a:t>管理员用户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800" kern="100" dirty="0">
                          <a:effectLst/>
                        </a:rPr>
                        <a:t>用户信息管理、论坛内容审核管理的人员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7" name="文本框 6"/>
          <p:cNvSpPr txBox="1"/>
          <p:nvPr>
            <p:custDataLst>
              <p:tags r:id="rId4"/>
            </p:custDataLst>
          </p:nvPr>
        </p:nvSpPr>
        <p:spPr>
          <a:xfrm>
            <a:off x="323528" y="1458295"/>
            <a:ext cx="71287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根据项目产品特性，对用户群进行分类，形成如下表格</a:t>
            </a:r>
            <a:endParaRPr lang="zh-CN" altLang="en-US" sz="1100" dirty="0">
              <a:uFillTx/>
            </a:endParaRPr>
          </a:p>
        </p:txBody>
      </p:sp>
    </p:spTree>
    <p:custDataLst>
      <p:tags r:id="rId1"/>
    </p:custDataLst>
    <p:extLst>
      <p:ext uri="{BB962C8B-B14F-4D97-AF65-F5344CB8AC3E}">
        <p14:creationId xmlns:p14="http://schemas.microsoft.com/office/powerpoint/2010/main" val="656542720"/>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15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16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8.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8.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25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2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1433</Words>
  <Application>Microsoft Office PowerPoint</Application>
  <PresentationFormat>全屏显示(4:3)</PresentationFormat>
  <Paragraphs>175</Paragraphs>
  <Slides>27</Slides>
  <Notes>11</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27</vt:i4>
      </vt:variant>
    </vt:vector>
  </HeadingPairs>
  <TitlesOfParts>
    <vt:vector size="36" baseType="lpstr">
      <vt:lpstr>宋体</vt:lpstr>
      <vt:lpstr>微软雅黑</vt:lpstr>
      <vt:lpstr>Arial</vt:lpstr>
      <vt:lpstr>Calibri</vt:lpstr>
      <vt:lpstr>Times New Roman</vt:lpstr>
      <vt:lpstr>Wingdings</vt:lpstr>
      <vt:lpstr>2_Office 主题​​</vt:lpstr>
      <vt:lpstr>1_默认设计模板</vt:lpstr>
      <vt:lpstr>3_Office 主题​​</vt:lpstr>
      <vt:lpstr>需求说明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dell</cp:lastModifiedBy>
  <cp:revision>193</cp:revision>
  <dcterms:created xsi:type="dcterms:W3CDTF">2019-03-31T13:33:00Z</dcterms:created>
  <dcterms:modified xsi:type="dcterms:W3CDTF">2020-11-18T02:59:27Z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