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AE1E-FEBB-4D75-9393-FC14267A9FDE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88EB7-D8CD-4241-B101-77BE82243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715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左边描述的是针对单独的程序片段相互分离的编码和测试，此后进行频繁的交接，再通过集成，最终合成可执行的程序，对这些程序进行测试，这些程序还是需要冀衡测试，已经通过的程序可以进行封板提交给用户，也可以作为更大集成的一部分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X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模型还定位了探索式测试，探索式测试是不进行事先计划的特殊类型的测试，能够帮助测试人员在测试计划之外发现更多的错误。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88EB7-D8CD-4241-B101-77BE822430E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287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1AC89-5694-45C8-9B4E-013BC694F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8E69D1-CE7A-4B05-B794-E36C42DE8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929A86-F0E3-470A-9C72-51B797BE0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D18F-383A-47C2-9E7E-80EBA32005CF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887CA5-D2A3-4E34-BDD2-9BF5A270D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029A86-6C14-41D5-82A8-F1F06A6CA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9246-8FA7-4F2B-ABD9-7B824C7D0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12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69D1D-910C-499C-A24C-DE21FA4C0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4AA08D-B7B9-4CD9-9969-E0613D155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875198-84E2-4381-A748-703AF9DF0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D18F-383A-47C2-9E7E-80EBA32005CF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AD58C6-576B-4EB2-8576-0765265F7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E8790E-05F5-46D9-A0B9-0B6572D92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9246-8FA7-4F2B-ABD9-7B824C7D0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246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E1A87F-F736-4BFD-B02B-73FF9AE485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F9F17A-D984-43AE-B13F-6408D0E29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129847-EB21-4B72-8B3D-09D3B06CD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D18F-383A-47C2-9E7E-80EBA32005CF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B82FF7-4B0D-4E37-AB7B-AF3F08D08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714C1B-0554-425F-9D6A-8F7D170C8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9246-8FA7-4F2B-ABD9-7B824C7D0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007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DE1BB8-084A-4F39-B902-CE04D345A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BF5691-C817-41DD-8399-B3CA3D476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A4A278-9D3B-4003-954A-52319901A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D18F-383A-47C2-9E7E-80EBA32005CF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6211F6-D7A8-4EF7-A22C-BB0495F7A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2F5BB7-066F-4BFD-A337-43BC5CD11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9246-8FA7-4F2B-ABD9-7B824C7D0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47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89811-9FE1-4506-8F9C-C27DB8A3A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E26994-08DC-47B8-9EBE-47CB07D31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7A85FC-F686-4A3A-A3C0-CE21ADFAB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D18F-383A-47C2-9E7E-80EBA32005CF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0A07BC-25D1-44CB-8B14-69B262B8E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AD4377-7972-4783-9863-571F44324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9246-8FA7-4F2B-ABD9-7B824C7D0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992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1DE72-073D-421E-8EBE-354A478B3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5BD379-405E-4F56-BB8E-637E8C8D5D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0A5821-8B23-4A90-80DD-CB85B4536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92090E-F42E-4385-BB2B-45E84AC43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D18F-383A-47C2-9E7E-80EBA32005CF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E42078-7794-4C1A-B1DF-2E1C02317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0CB192-27C4-4A7A-836D-183105993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9246-8FA7-4F2B-ABD9-7B824C7D0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431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68495F-6BCF-4220-9647-40284B000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540700-C9F0-4E44-9D73-32282602C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6EE690-FEC0-4C05-BD69-E7EB034CA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17EFB79-F90C-42F2-9790-F713C631D4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A3CB40-90CC-4003-B64B-6E76DC7439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704C92-F8C5-4F7C-B3D4-8D67002BF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D18F-383A-47C2-9E7E-80EBA32005CF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2FE8A95-84DD-4009-9B90-B59181A07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4297AF6-0DDE-451B-BC10-272715AEA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9246-8FA7-4F2B-ABD9-7B824C7D0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635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9670C-84DF-4154-8DDC-1057E56F3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3EECF3-862E-46FE-912B-7E703B59A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D18F-383A-47C2-9E7E-80EBA32005CF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6F5C5E-5EE0-4F49-9E18-F549C1AB0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C32843-EAF5-4ED1-96AA-BE26C6BA4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9246-8FA7-4F2B-ABD9-7B824C7D0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822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6410BE-AA2F-439E-9FB8-2446575B9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D18F-383A-47C2-9E7E-80EBA32005CF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0CA6C2-59BF-4179-8409-69728DEB4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F00875-9400-486F-BA0F-4F9EF2123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9246-8FA7-4F2B-ABD9-7B824C7D0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532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82B76-8343-46DA-A9F7-0BAC5F3E8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0C3075-7FC6-4761-AD05-3A62A912D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1BEF6F-9B4F-4959-B97B-8495FA9A8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20EA15-A453-4A79-AF0D-182CD749B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D18F-383A-47C2-9E7E-80EBA32005CF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246D97-EF05-4C63-8E3F-7B94C19CE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51E469-A58C-41FB-A1EA-C4F62620C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9246-8FA7-4F2B-ABD9-7B824C7D0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382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49269-B3D1-49D1-9C1A-20EEF72BC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E90B101-0359-4D19-BC99-15B51082EF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777806-C64C-421B-BC8E-AD1C8F886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893934-DC5C-4A7A-8649-34DE44C3D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D18F-383A-47C2-9E7E-80EBA32005CF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CF791C-81D9-47CE-99E7-68CB1E4BD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BEDB52-93DB-4286-A6E6-7BFCA3A29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9246-8FA7-4F2B-ABD9-7B824C7D0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855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FFEA4E6-83BF-4EA3-BA77-30EF73735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A7DCD1-C6E4-4D41-9B62-138D76560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BF82BF-FA61-4419-9A9F-4C0337FE0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0D18F-383A-47C2-9E7E-80EBA32005CF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A2146A-BD57-4CCA-9496-39C7EC223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975D1B-4420-41B1-B135-349D044303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19246-8FA7-4F2B-ABD9-7B824C7D0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46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IGGIRing/article/details/106083036?utm_medium=distribute.pc_relevant.none-task-blog-searchFromBaidu-2.control&amp;depth_1-utm_source=distribute.pc_relevant.none-task-blog-searchFromBaidu-2.contro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013C5A-6EAE-4FE3-A726-208BBE6F04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软件测试模型简介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6EB617-D0EB-4654-9615-1983362504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G01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5390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3AED3-4C7B-42F1-B5FF-026905DEE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X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模型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E68155-8CB4-4D6D-B70A-98B05D77F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解决交接和频繁集成周期的问题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577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C2933-F8B0-4679-A50D-11DB3E04D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H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模型</a:t>
            </a:r>
            <a:b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</a:b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4212E59-72B8-4122-82BF-056BA4B1F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822" y="1392434"/>
            <a:ext cx="8803546" cy="4950701"/>
          </a:xfrm>
        </p:spPr>
      </p:pic>
    </p:spTree>
    <p:extLst>
      <p:ext uri="{BB962C8B-B14F-4D97-AF65-F5344CB8AC3E}">
        <p14:creationId xmlns:p14="http://schemas.microsoft.com/office/powerpoint/2010/main" val="739260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DDCF7F-DF07-45BF-8127-90E00FD91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H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模型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5834B1-3CDA-497C-BC5A-26C73DCF8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i="0" dirty="0">
                <a:solidFill>
                  <a:srgbClr val="4D4D4D"/>
                </a:solidFill>
                <a:effectLst/>
                <a:latin typeface="+mn-ea"/>
              </a:rPr>
              <a:t>把软件测试看成一个完全独立的流程，与其他流程并发进行，比如设计流程，编码流程，甚至是测试流程。</a:t>
            </a:r>
            <a:endParaRPr lang="en-US" altLang="zh-CN" sz="2400" i="0" dirty="0">
              <a:solidFill>
                <a:srgbClr val="4D4D4D"/>
              </a:solidFill>
              <a:effectLst/>
              <a:latin typeface="+mn-ea"/>
            </a:endParaRPr>
          </a:p>
          <a:p>
            <a:endParaRPr lang="en-US" altLang="zh-CN" sz="2400" i="0" dirty="0">
              <a:solidFill>
                <a:srgbClr val="4D4D4D"/>
              </a:solidFill>
              <a:effectLst/>
              <a:latin typeface="+mn-ea"/>
            </a:endParaRPr>
          </a:p>
          <a:p>
            <a:r>
              <a:rPr lang="en-US" altLang="zh-CN" sz="2400" i="0" dirty="0">
                <a:solidFill>
                  <a:srgbClr val="4D4D4D"/>
                </a:solidFill>
                <a:effectLst/>
                <a:latin typeface="+mn-ea"/>
              </a:rPr>
              <a:t>H</a:t>
            </a:r>
            <a:r>
              <a:rPr lang="zh-CN" altLang="en-US" sz="2400" i="0" dirty="0">
                <a:solidFill>
                  <a:srgbClr val="4D4D4D"/>
                </a:solidFill>
                <a:effectLst/>
                <a:latin typeface="+mn-ea"/>
              </a:rPr>
              <a:t>模型强调把测试分为测试准备和测试执行两个不同的阶段，只要由于其他流程的进展引发了测试就绪点的到位，这时候，只要测试准备不能完成，测试执行活动就可以或者需要开展，在</a:t>
            </a:r>
            <a:r>
              <a:rPr lang="en-US" altLang="zh-CN" sz="2400" i="0" dirty="0">
                <a:solidFill>
                  <a:srgbClr val="4D4D4D"/>
                </a:solidFill>
                <a:effectLst/>
                <a:latin typeface="+mn-ea"/>
              </a:rPr>
              <a:t>H</a:t>
            </a:r>
            <a:r>
              <a:rPr lang="zh-CN" altLang="en-US" sz="2400" i="0" dirty="0">
                <a:solidFill>
                  <a:srgbClr val="4D4D4D"/>
                </a:solidFill>
                <a:effectLst/>
                <a:latin typeface="+mn-ea"/>
              </a:rPr>
              <a:t>模型当中，测试是一个完全独立的模型，所以可以和其他的流程交叉地进行，也便于我们尽早的执行测试。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6800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3055F3-C555-4F96-A3EB-3942284CB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H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模型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8E0209-5B1C-45B1-A9DF-E5012BAD9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i="0" dirty="0">
                <a:solidFill>
                  <a:srgbClr val="4B4B4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</a:t>
            </a:r>
            <a:r>
              <a:rPr lang="zh-CN" altLang="en-US" b="1" i="0" dirty="0">
                <a:solidFill>
                  <a:srgbClr val="4B4B4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模型的优点：</a:t>
            </a:r>
            <a:endParaRPr lang="en-US" altLang="zh-CN" dirty="0">
              <a:solidFill>
                <a:srgbClr val="4B4B4B"/>
              </a:solidFill>
              <a:latin typeface="PingFang SC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 b="0" i="0" dirty="0">
                <a:solidFill>
                  <a:srgbClr val="4B4B4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　</a:t>
            </a:r>
            <a:endParaRPr lang="en-US" altLang="zh-CN" b="0" i="0" dirty="0">
              <a:solidFill>
                <a:srgbClr val="4B4B4B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b="0" i="0" dirty="0">
                <a:solidFill>
                  <a:srgbClr val="4B4B4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开发的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模型揭示了软件测试除测试执行外，还有很多工作；</a:t>
            </a:r>
            <a:b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</a:br>
            <a:r>
              <a:rPr lang="en-US" altLang="zh-CN" b="0" i="0" dirty="0">
                <a:solidFill>
                  <a:srgbClr val="4B4B4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软件测试完全独立，贯穿整个生命周期，且与其他流程并发进行；</a:t>
            </a:r>
            <a:b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</a:br>
            <a:r>
              <a:rPr lang="en-US" altLang="zh-CN" b="0" i="0" dirty="0">
                <a:solidFill>
                  <a:srgbClr val="4B4B4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软件测试活动可以尽早准备、尽早执行，具有很强的灵活性；</a:t>
            </a:r>
            <a:b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</a:br>
            <a:r>
              <a:rPr lang="en-US" altLang="zh-CN" b="0" i="0" dirty="0">
                <a:solidFill>
                  <a:srgbClr val="4B4B4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软件测试可以根据被测物的不同而分层次、分阶段、分次序的执行，同时也是可以被迭代的。</a:t>
            </a:r>
            <a:endParaRPr lang="zh-CN" altLang="en-US" b="0" i="0" dirty="0">
              <a:solidFill>
                <a:srgbClr val="4B4B4B"/>
              </a:solidFill>
              <a:effectLst/>
              <a:latin typeface="PingFang SC"/>
            </a:endParaRPr>
          </a:p>
          <a:p>
            <a:pPr algn="l"/>
            <a:endParaRPr lang="zh-CN" altLang="en-US" b="0" i="0" dirty="0">
              <a:solidFill>
                <a:srgbClr val="4B4B4B"/>
              </a:solidFill>
              <a:effectLst/>
              <a:latin typeface="PingFang SC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4489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3F1C8-1C4A-4BF2-B9C6-C31D4D462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H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模型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E8D46B-D0E1-4534-9606-04C94E2F9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i="0" dirty="0">
                <a:solidFill>
                  <a:srgbClr val="4B4B4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</a:t>
            </a:r>
            <a:r>
              <a:rPr lang="zh-CN" altLang="en-US" b="1" i="0" dirty="0">
                <a:solidFill>
                  <a:srgbClr val="4B4B4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模型的缺点：</a:t>
            </a:r>
            <a:endParaRPr lang="en-US" altLang="zh-CN" dirty="0">
              <a:solidFill>
                <a:srgbClr val="4B4B4B"/>
              </a:solidFill>
              <a:latin typeface="PingFang SC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rgbClr val="4B4B4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管理型要求高：由于模型很灵活，必须要定义清晰的规则和管理制度，否则测试过程将非常难以管理和控制；</a:t>
            </a:r>
            <a:b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</a:b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	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技能要求高：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模型要求能够很好的定义每个迭代的规模，不能太大也不能太小；</a:t>
            </a:r>
            <a:b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</a:b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	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测试就绪点分析困难：测试很多时候，你并不知道测试准备到什么时候是合适的，就绪点在哪里，就绪点的标准是什么，这就对后续的测试执行的启动带来很大困难；</a:t>
            </a:r>
            <a:b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</a:b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	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对于整个项目组的人员要求非常高：在很好的规范制度下，大家都能高效的工作，否则容易混乱。例如：你分了一个小的迭代，但是因为人员技能不足，使得无法有效完成，那么整个项目就会受到很大的干扰。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5939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D1F348-911A-409B-85BE-D89FF5CEE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46FA2-B2CA-430C-8E52-5B9DC53A6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US" altLang="zh-CN" b="0" i="0" dirty="0">
              <a:solidFill>
                <a:srgbClr val="4B4B4B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b="0" i="0" dirty="0">
                <a:solidFill>
                  <a:srgbClr val="4B4B4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模型适用于中小企业，</a:t>
            </a:r>
            <a:endParaRPr lang="zh-CN" altLang="en-US" b="0" i="0" dirty="0">
              <a:solidFill>
                <a:srgbClr val="4B4B4B"/>
              </a:solidFill>
              <a:effectLst/>
              <a:latin typeface="PingFang SC"/>
            </a:endParaRPr>
          </a:p>
          <a:p>
            <a:pPr algn="l"/>
            <a:r>
              <a:rPr lang="en-US" altLang="zh-CN" b="0" i="0" dirty="0">
                <a:solidFill>
                  <a:srgbClr val="4B4B4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模型适用于中大型企业（因为人员要求高），</a:t>
            </a:r>
            <a:endParaRPr lang="zh-CN" altLang="en-US" b="0" i="0" dirty="0">
              <a:solidFill>
                <a:srgbClr val="4B4B4B"/>
              </a:solidFill>
              <a:effectLst/>
              <a:latin typeface="PingFang SC"/>
            </a:endParaRPr>
          </a:p>
          <a:p>
            <a:pPr algn="l"/>
            <a:r>
              <a:rPr lang="en-US" altLang="zh-CN" b="0" i="0" dirty="0">
                <a:solidFill>
                  <a:srgbClr val="4B4B4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模型人员要求非常高，很少有公司使用。</a:t>
            </a:r>
            <a:endParaRPr lang="zh-CN" altLang="en-US" b="0" i="0" dirty="0">
              <a:solidFill>
                <a:srgbClr val="4B4B4B"/>
              </a:solidFill>
              <a:effectLst/>
              <a:latin typeface="PingFang SC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2725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23F994-EAC7-4834-B9B6-BE65D6B49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E68DCF-87BC-403B-ABA5-130546BCE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https://blog.csdn.net/IGGIRing/article/details/106083036?utm_medium=distribute.pc_relevant.none-task-blog-searchFromBaidu-2.control&amp;depth_1-utm_source=distribute.pc_relevant.none-task-blog-searchFromBaidu-2.control</a:t>
            </a:r>
            <a:endParaRPr lang="en-US" altLang="zh-CN" dirty="0"/>
          </a:p>
          <a:p>
            <a:r>
              <a:rPr lang="en-US" altLang="zh-CN" dirty="0"/>
              <a:t>https://www.cnblogs.com/xwxxh/p/11438025.html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3019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37596-B6B9-4504-BF7D-CB151D71B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059DDA-F64D-4574-BAE0-242CA55CE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1.V</a:t>
            </a:r>
            <a:r>
              <a:rPr lang="zh-CN" altLang="en-US" dirty="0"/>
              <a:t>模型</a:t>
            </a:r>
            <a:endParaRPr lang="en-US" altLang="zh-CN" dirty="0"/>
          </a:p>
          <a:p>
            <a:r>
              <a:rPr lang="en-US" altLang="zh-CN" dirty="0"/>
              <a:t>2.W</a:t>
            </a:r>
            <a:r>
              <a:rPr lang="zh-CN" altLang="en-US" dirty="0"/>
              <a:t>模型</a:t>
            </a:r>
            <a:endParaRPr lang="en-US" altLang="zh-CN" dirty="0"/>
          </a:p>
          <a:p>
            <a:r>
              <a:rPr lang="en-US" altLang="zh-CN" dirty="0"/>
              <a:t>3.H</a:t>
            </a:r>
            <a:r>
              <a:rPr lang="zh-CN" altLang="en-US" dirty="0"/>
              <a:t>模型</a:t>
            </a:r>
            <a:endParaRPr lang="en-US" altLang="zh-CN" dirty="0"/>
          </a:p>
          <a:p>
            <a:r>
              <a:rPr lang="en-US" altLang="zh-CN" dirty="0"/>
              <a:t>4.X</a:t>
            </a:r>
            <a:r>
              <a:rPr lang="zh-CN" altLang="en-US" dirty="0"/>
              <a:t>模型</a:t>
            </a:r>
          </a:p>
        </p:txBody>
      </p:sp>
    </p:spTree>
    <p:extLst>
      <p:ext uri="{BB962C8B-B14F-4D97-AF65-F5344CB8AC3E}">
        <p14:creationId xmlns:p14="http://schemas.microsoft.com/office/powerpoint/2010/main" val="4030310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E59E281-E70A-4339-8CA0-1516138BE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1408371"/>
            <a:ext cx="8896350" cy="437197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DF80C3B-9CAE-4DB8-96B2-F5DC1937C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</a:t>
            </a:r>
            <a:r>
              <a:rPr lang="zh-CN" altLang="en-US" dirty="0"/>
              <a:t>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6EA1CF-EE8E-49FA-A519-52CAC523C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en-US" altLang="zh-CN" b="1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endParaRPr lang="en-US" altLang="zh-CN" b="1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endParaRPr lang="en-US" altLang="zh-CN" b="1" dirty="0">
              <a:solidFill>
                <a:srgbClr val="4D4D4D"/>
              </a:solidFill>
              <a:latin typeface="-apple-system"/>
            </a:endParaRPr>
          </a:p>
          <a:p>
            <a:pPr marL="0" indent="0" algn="l">
              <a:buNone/>
            </a:pPr>
            <a:endParaRPr lang="zh-CN" altLang="en-US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zh-CN" altLang="en-US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0" indent="0">
              <a:buNone/>
            </a:pP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8837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8D63B-9B78-42AF-A2BA-6146C33EF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</a:t>
            </a:r>
            <a:r>
              <a:rPr lang="zh-CN" altLang="en-US" dirty="0"/>
              <a:t>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B2693A-54C1-49A3-B201-54A848CC5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b="1" i="0" dirty="0">
              <a:solidFill>
                <a:srgbClr val="4D4D4D"/>
              </a:solidFill>
              <a:effectLst/>
              <a:latin typeface="+mn-ea"/>
            </a:endParaRPr>
          </a:p>
          <a:p>
            <a:pPr algn="l"/>
            <a:r>
              <a:rPr lang="zh-CN" altLang="en-US" b="1" i="0" dirty="0">
                <a:effectLst/>
                <a:latin typeface="+mn-ea"/>
              </a:rPr>
              <a:t>单元测试</a:t>
            </a:r>
            <a:r>
              <a:rPr lang="zh-CN" altLang="en-US" b="1" dirty="0">
                <a:latin typeface="+mn-ea"/>
              </a:rPr>
              <a:t>：</a:t>
            </a:r>
            <a:r>
              <a:rPr lang="zh-CN" altLang="en-US" b="0" i="0" dirty="0">
                <a:effectLst/>
                <a:latin typeface="+mn-ea"/>
              </a:rPr>
              <a:t>又称模块测诚，针对软件设计中的最小单位</a:t>
            </a:r>
            <a:r>
              <a:rPr lang="en-US" altLang="zh-CN" b="0" i="0" dirty="0">
                <a:effectLst/>
                <a:latin typeface="+mn-ea"/>
              </a:rPr>
              <a:t>—</a:t>
            </a:r>
            <a:r>
              <a:rPr lang="zh-CN" altLang="en-US" b="0" i="0" dirty="0">
                <a:effectLst/>
                <a:latin typeface="+mn-ea"/>
              </a:rPr>
              <a:t>程庄模块，进行正确性检查的测试工作。</a:t>
            </a:r>
            <a:endParaRPr lang="en-US" altLang="zh-CN" b="0" i="0" dirty="0">
              <a:effectLst/>
              <a:latin typeface="+mn-ea"/>
            </a:endParaRPr>
          </a:p>
          <a:p>
            <a:pPr algn="l"/>
            <a:r>
              <a:rPr lang="zh-CN" altLang="en-US" b="1" i="0" dirty="0">
                <a:effectLst/>
                <a:latin typeface="+mn-ea"/>
              </a:rPr>
              <a:t>集成测试</a:t>
            </a:r>
            <a:r>
              <a:rPr lang="zh-CN" altLang="en-US" b="1" dirty="0">
                <a:latin typeface="+mn-ea"/>
              </a:rPr>
              <a:t>：</a:t>
            </a:r>
            <a:r>
              <a:rPr lang="zh-CN" altLang="en-US" b="0" i="0" dirty="0">
                <a:effectLst/>
                <a:latin typeface="+mn-ea"/>
              </a:rPr>
              <a:t>又叫组装测试，通常在单元测试的基础上，将所有程序模块进行有序的、递增的测试。重点测试不同模块的接口部分。</a:t>
            </a:r>
            <a:endParaRPr lang="en-US" altLang="zh-CN" b="0" i="0" dirty="0">
              <a:effectLst/>
              <a:latin typeface="+mn-ea"/>
            </a:endParaRPr>
          </a:p>
          <a:p>
            <a:pPr algn="l"/>
            <a:r>
              <a:rPr lang="zh-CN" altLang="en-US" b="1" i="0" dirty="0">
                <a:effectLst/>
                <a:latin typeface="+mn-ea"/>
              </a:rPr>
              <a:t>系统测试</a:t>
            </a:r>
            <a:r>
              <a:rPr lang="zh-CN" altLang="en-US" b="1" dirty="0">
                <a:latin typeface="+mn-ea"/>
              </a:rPr>
              <a:t>：</a:t>
            </a:r>
            <a:r>
              <a:rPr lang="zh-CN" altLang="en-US" b="0" i="0" dirty="0">
                <a:effectLst/>
                <a:latin typeface="+mn-ea"/>
              </a:rPr>
              <a:t>指的是将整个软件系统看为一个整体进行测试，包括对功能、性能、以及软件所运行的软硬件环境进行测试。</a:t>
            </a:r>
            <a:endParaRPr lang="en-US" altLang="zh-CN" i="0" dirty="0">
              <a:effectLst/>
              <a:latin typeface="+mn-ea"/>
            </a:endParaRPr>
          </a:p>
          <a:p>
            <a:r>
              <a:rPr lang="zh-CN" altLang="en-US" b="1" i="0" dirty="0">
                <a:effectLst/>
                <a:latin typeface="+mn-ea"/>
              </a:rPr>
              <a:t>验收测试：</a:t>
            </a:r>
            <a:r>
              <a:rPr lang="zh-CN" altLang="en-US" i="0" dirty="0">
                <a:effectLst/>
                <a:latin typeface="+mn-ea"/>
              </a:rPr>
              <a:t>确定软件是否满足</a:t>
            </a:r>
            <a:r>
              <a:rPr lang="zh-CN" altLang="en-US" b="0" i="0" dirty="0">
                <a:effectLst/>
                <a:latin typeface="+mn-ea"/>
              </a:rPr>
              <a:t>用户的一些需求，以及合同的一些规定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34085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B1E814-1EE0-4F35-A036-EDDE9695E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</a:t>
            </a:r>
            <a:r>
              <a:rPr lang="zh-CN" altLang="en-US" dirty="0"/>
              <a:t>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AB3B28-C7BC-472D-8BC1-B611E1A31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i="0" dirty="0">
                <a:effectLst/>
                <a:latin typeface="-apple-system"/>
              </a:rPr>
              <a:t>优点：</a:t>
            </a:r>
            <a:endParaRPr lang="en-US" altLang="zh-CN" b="1" i="0" dirty="0">
              <a:effectLst/>
              <a:latin typeface="-apple-system"/>
            </a:endParaRPr>
          </a:p>
          <a:p>
            <a:pPr marL="457200" lvl="1" indent="0">
              <a:buNone/>
            </a:pP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4B4B4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包含了底层测试（单元测试）和高层测试（系统测试）；</a:t>
            </a:r>
            <a:endParaRPr lang="zh-CN" altLang="en-US" b="0" i="0" dirty="0">
              <a:solidFill>
                <a:srgbClr val="4B4B4B"/>
              </a:solidFill>
              <a:effectLst/>
              <a:latin typeface="PingFang SC"/>
            </a:endParaRPr>
          </a:p>
          <a:p>
            <a:pPr algn="l"/>
            <a:r>
              <a:rPr lang="zh-CN" altLang="en-US" b="0" i="0" dirty="0">
                <a:solidFill>
                  <a:srgbClr val="4B4B4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清楚的标识了开发和测试的各个阶段；</a:t>
            </a:r>
            <a:endParaRPr lang="zh-CN" altLang="en-US" b="0" i="0" dirty="0">
              <a:solidFill>
                <a:srgbClr val="4B4B4B"/>
              </a:solidFill>
              <a:effectLst/>
              <a:latin typeface="PingFang SC"/>
            </a:endParaRPr>
          </a:p>
          <a:p>
            <a:pPr algn="l"/>
            <a:r>
              <a:rPr lang="zh-CN" altLang="en-US" b="0" i="0" dirty="0">
                <a:solidFill>
                  <a:srgbClr val="4B4B4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自上而下逐步求精，每个阶段分工明确，便于整体项目的把控。</a:t>
            </a:r>
            <a:endParaRPr lang="zh-CN" altLang="en-US" b="0" i="0" dirty="0">
              <a:solidFill>
                <a:srgbClr val="4B4B4B"/>
              </a:solidFill>
              <a:effectLst/>
              <a:latin typeface="PingFang SC"/>
            </a:endParaRPr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8632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F7E6B-1FE3-4955-A356-0A54CE598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</a:t>
            </a:r>
            <a:r>
              <a:rPr lang="zh-CN" altLang="en-US" dirty="0"/>
              <a:t>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816F91-3C92-4A2A-904E-E1D7AF036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i="0" dirty="0">
                <a:effectLst/>
                <a:latin typeface="-apple-system"/>
              </a:rPr>
              <a:t>缺点：</a:t>
            </a:r>
            <a:endParaRPr lang="en-US" altLang="zh-CN" b="1" i="0" dirty="0">
              <a:effectLst/>
              <a:latin typeface="-apple-system"/>
            </a:endParaRPr>
          </a:p>
          <a:p>
            <a:pPr marL="457200" lvl="1" indent="0">
              <a:buNone/>
            </a:pP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4B4B4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自上而下的顺序导致了，测试工作在编码之后，就导致错误不能及时的进行修改；</a:t>
            </a:r>
            <a:endParaRPr lang="zh-CN" altLang="en-US" b="0" i="0" dirty="0">
              <a:solidFill>
                <a:srgbClr val="4B4B4B"/>
              </a:solidFill>
              <a:effectLst/>
              <a:latin typeface="PingFang SC"/>
            </a:endParaRPr>
          </a:p>
          <a:p>
            <a:pPr algn="l"/>
            <a:r>
              <a:rPr lang="zh-CN" altLang="en-US" b="0" i="0" dirty="0">
                <a:solidFill>
                  <a:srgbClr val="4B4B4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实际工作中，需求经常变化，导致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模型步骤，反复执行，返工量很大，灵活度较低。</a:t>
            </a:r>
            <a:endParaRPr lang="zh-CN" altLang="en-US" b="0" i="0" dirty="0">
              <a:solidFill>
                <a:srgbClr val="4B4B4B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1606168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823264-6A5E-4295-9357-E04422166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W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模型（双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V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模型）</a:t>
            </a:r>
            <a:b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</a:b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CF3E172-A367-46F6-86EF-16548E2D4E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46" y="1333005"/>
            <a:ext cx="8575265" cy="4812237"/>
          </a:xfrm>
        </p:spPr>
      </p:pic>
    </p:spTree>
    <p:extLst>
      <p:ext uri="{BB962C8B-B14F-4D97-AF65-F5344CB8AC3E}">
        <p14:creationId xmlns:p14="http://schemas.microsoft.com/office/powerpoint/2010/main" val="930782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F0FFC-B21A-40ED-A85D-EA1F0A1AF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W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模型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6FDF04-AC07-452B-88F6-33F3272AE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i="0" dirty="0">
                <a:effectLst/>
                <a:latin typeface="+mn-ea"/>
              </a:rPr>
              <a:t>定义：</a:t>
            </a:r>
            <a:r>
              <a:rPr lang="zh-CN" altLang="en-US" b="0" i="0" dirty="0">
                <a:effectLst/>
                <a:latin typeface="+mn-ea"/>
              </a:rPr>
              <a:t>开发一个</a:t>
            </a:r>
            <a:r>
              <a:rPr lang="en-US" altLang="zh-CN" b="0" i="0" dirty="0">
                <a:effectLst/>
                <a:latin typeface="+mn-ea"/>
              </a:rPr>
              <a:t>v</a:t>
            </a:r>
            <a:r>
              <a:rPr lang="zh-CN" altLang="en-US" b="0" i="0" dirty="0">
                <a:effectLst/>
                <a:latin typeface="+mn-ea"/>
              </a:rPr>
              <a:t>；测试一个</a:t>
            </a:r>
            <a:r>
              <a:rPr lang="en-US" altLang="zh-CN" b="0" i="0" dirty="0">
                <a:effectLst/>
                <a:latin typeface="+mn-ea"/>
              </a:rPr>
              <a:t>v</a:t>
            </a:r>
            <a:r>
              <a:rPr lang="zh-CN" altLang="en-US" b="0" i="0" dirty="0">
                <a:effectLst/>
                <a:latin typeface="+mn-ea"/>
              </a:rPr>
              <a:t>组合起来的模型（</a:t>
            </a:r>
            <a:r>
              <a:rPr lang="en-US" altLang="zh-CN" b="0" i="0" dirty="0">
                <a:effectLst/>
                <a:latin typeface="+mn-ea"/>
              </a:rPr>
              <a:t>w</a:t>
            </a:r>
            <a:r>
              <a:rPr lang="zh-CN" altLang="en-US" b="0" i="0" dirty="0">
                <a:effectLst/>
                <a:latin typeface="+mn-ea"/>
              </a:rPr>
              <a:t>模型也叫双</a:t>
            </a:r>
            <a:r>
              <a:rPr lang="en-US" altLang="zh-CN" b="0" i="0" dirty="0">
                <a:effectLst/>
                <a:latin typeface="+mn-ea"/>
              </a:rPr>
              <a:t>v</a:t>
            </a:r>
            <a:r>
              <a:rPr lang="zh-CN" altLang="en-US" b="0" i="0" dirty="0">
                <a:effectLst/>
                <a:latin typeface="+mn-ea"/>
              </a:rPr>
              <a:t>模型</a:t>
            </a:r>
            <a:r>
              <a:rPr lang="zh-CN" altLang="en-US" dirty="0">
                <a:latin typeface="+mn-ea"/>
              </a:rPr>
              <a:t>）</a:t>
            </a:r>
            <a:r>
              <a:rPr lang="zh-CN" altLang="en-US" b="0" i="0" dirty="0">
                <a:effectLst/>
                <a:latin typeface="+mn-ea"/>
              </a:rPr>
              <a:t>。</a:t>
            </a:r>
            <a:endParaRPr lang="en-US" altLang="zh-CN" b="0" i="0" dirty="0">
              <a:effectLst/>
              <a:latin typeface="+mn-ea"/>
            </a:endParaRPr>
          </a:p>
          <a:p>
            <a:pPr algn="l"/>
            <a:r>
              <a:rPr lang="zh-CN" altLang="en-US" b="1" i="0" dirty="0">
                <a:effectLst/>
                <a:latin typeface="+mn-ea"/>
              </a:rPr>
              <a:t>优点：</a:t>
            </a:r>
            <a:endParaRPr lang="zh-CN" altLang="en-US" b="0" i="0" dirty="0">
              <a:effectLst/>
              <a:latin typeface="+mn-ea"/>
            </a:endParaRPr>
          </a:p>
          <a:p>
            <a:pPr marL="457200" lvl="1" indent="0">
              <a:buNone/>
            </a:pPr>
            <a:r>
              <a:rPr lang="en-US" altLang="zh-CN" b="0" i="0" dirty="0">
                <a:effectLst/>
                <a:latin typeface="+mn-ea"/>
              </a:rPr>
              <a:t>	</a:t>
            </a:r>
            <a:r>
              <a:rPr lang="zh-CN" altLang="en-US" b="0" i="0" dirty="0">
                <a:effectLst/>
                <a:latin typeface="+mn-ea"/>
              </a:rPr>
              <a:t>开发与测试并行，有利于尽早发现问题，有利于及时的了解项目的测试风险，来及早的执行相应的应对方案，加快项目的进度。</a:t>
            </a:r>
          </a:p>
          <a:p>
            <a:pPr algn="l"/>
            <a:r>
              <a:rPr lang="zh-CN" altLang="en-US" b="1" i="0" dirty="0">
                <a:effectLst/>
                <a:latin typeface="+mn-ea"/>
              </a:rPr>
              <a:t>缺点：</a:t>
            </a:r>
            <a:endParaRPr lang="zh-CN" altLang="en-US" b="0" i="0" dirty="0">
              <a:effectLst/>
              <a:latin typeface="+mn-ea"/>
            </a:endParaRPr>
          </a:p>
          <a:p>
            <a:pPr marL="457200" lvl="1" indent="0">
              <a:buNone/>
            </a:pPr>
            <a:r>
              <a:rPr lang="en-US" altLang="zh-CN" b="0" i="0" dirty="0">
                <a:effectLst/>
                <a:latin typeface="+mn-ea"/>
              </a:rPr>
              <a:t>	</a:t>
            </a:r>
            <a:r>
              <a:rPr lang="zh-CN" altLang="en-US" b="0" i="0" dirty="0">
                <a:effectLst/>
                <a:latin typeface="+mn-ea"/>
              </a:rPr>
              <a:t>需求、设计、编码仍然是串行进行的，测试和开发保持线性的关系，上一个阶段完成之后才能进行下一个阶段，不能够很好的支持迭代的开发模型。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9815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13E35-53DC-4AA3-B6F7-8F3657621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X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模型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D40770E-FA73-4196-A3A5-04AB6AE70E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1853754"/>
            <a:ext cx="6909826" cy="3861374"/>
          </a:xfrm>
        </p:spPr>
      </p:pic>
    </p:spTree>
    <p:extLst>
      <p:ext uri="{BB962C8B-B14F-4D97-AF65-F5344CB8AC3E}">
        <p14:creationId xmlns:p14="http://schemas.microsoft.com/office/powerpoint/2010/main" val="1344001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925</Words>
  <Application>Microsoft Office PowerPoint</Application>
  <PresentationFormat>宽屏</PresentationFormat>
  <Paragraphs>65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-apple-system</vt:lpstr>
      <vt:lpstr>PingFang SC</vt:lpstr>
      <vt:lpstr>等线</vt:lpstr>
      <vt:lpstr>等线 Light</vt:lpstr>
      <vt:lpstr>宋体</vt:lpstr>
      <vt:lpstr>Arial</vt:lpstr>
      <vt:lpstr>Office 主题​​</vt:lpstr>
      <vt:lpstr>软件测试模型简介</vt:lpstr>
      <vt:lpstr>目录</vt:lpstr>
      <vt:lpstr>V模型</vt:lpstr>
      <vt:lpstr>V模型</vt:lpstr>
      <vt:lpstr>V模型</vt:lpstr>
      <vt:lpstr>V模型</vt:lpstr>
      <vt:lpstr>W模型（双V模型） </vt:lpstr>
      <vt:lpstr>W模型</vt:lpstr>
      <vt:lpstr>X模型</vt:lpstr>
      <vt:lpstr>X模型</vt:lpstr>
      <vt:lpstr>H模型 </vt:lpstr>
      <vt:lpstr>H模型</vt:lpstr>
      <vt:lpstr>H模型</vt:lpstr>
      <vt:lpstr>H模型</vt:lpstr>
      <vt:lpstr>结论</vt:lpstr>
      <vt:lpstr>参考资料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软件测试模型简介</dc:title>
  <dc:creator>Jerry</dc:creator>
  <cp:lastModifiedBy>Jerry</cp:lastModifiedBy>
  <cp:revision>5</cp:revision>
  <dcterms:created xsi:type="dcterms:W3CDTF">2020-12-27T01:52:22Z</dcterms:created>
  <dcterms:modified xsi:type="dcterms:W3CDTF">2020-12-27T02:49:25Z</dcterms:modified>
</cp:coreProperties>
</file>