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6.xml" ContentType="application/vnd.openxmlformats-officedocument.presentationml.notesSlide+xml"/>
  <Override PartName="/ppt/tags/tag5.xml" ContentType="application/vnd.openxmlformats-officedocument.presentationml.tags+xml"/>
  <Override PartName="/ppt/notesSlides/notesSlide37.xml" ContentType="application/vnd.openxmlformats-officedocument.presentationml.notesSlide+xml"/>
  <Override PartName="/ppt/tags/tag6.xml" ContentType="application/vnd.openxmlformats-officedocument.presentationml.tags+xml"/>
  <Override PartName="/ppt/notesSlides/notesSlide38.xml" ContentType="application/vnd.openxmlformats-officedocument.presentationml.notesSlide+xml"/>
  <Override PartName="/ppt/tags/tag7.xml" ContentType="application/vnd.openxmlformats-officedocument.presentationml.tags+xml"/>
  <Override PartName="/ppt/notesSlides/notesSlide39.xml" ContentType="application/vnd.openxmlformats-officedocument.presentationml.notesSlide+xml"/>
  <Override PartName="/ppt/tags/tag8.xml" ContentType="application/vnd.openxmlformats-officedocument.presentationml.tags+xml"/>
  <Override PartName="/ppt/notesSlides/notesSlide40.xml" ContentType="application/vnd.openxmlformats-officedocument.presentationml.notesSlide+xml"/>
  <Override PartName="/ppt/tags/tag9.xml" ContentType="application/vnd.openxmlformats-officedocument.presentationml.tags+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tags/tag11.xml" ContentType="application/vnd.openxmlformats-officedocument.presentationml.tags+xml"/>
  <Override PartName="/ppt/notesSlides/notesSlide43.xml" ContentType="application/vnd.openxmlformats-officedocument.presentationml.notesSlide+xml"/>
  <Override PartName="/ppt/tags/tag12.xml" ContentType="application/vnd.openxmlformats-officedocument.presentationml.tags+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15.xml" ContentType="application/vnd.openxmlformats-officedocument.presentationml.tags+xml"/>
  <Override PartName="/ppt/notesSlides/notesSlide54.xml" ContentType="application/vnd.openxmlformats-officedocument.presentationml.notesSlide+xml"/>
  <Override PartName="/ppt/tags/tag16.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333" r:id="rId2"/>
    <p:sldId id="335" r:id="rId3"/>
    <p:sldId id="336" r:id="rId4"/>
    <p:sldId id="311" r:id="rId5"/>
    <p:sldId id="310" r:id="rId6"/>
    <p:sldId id="367" r:id="rId7"/>
    <p:sldId id="368" r:id="rId8"/>
    <p:sldId id="369" r:id="rId9"/>
    <p:sldId id="374" r:id="rId10"/>
    <p:sldId id="337" r:id="rId11"/>
    <p:sldId id="312" r:id="rId12"/>
    <p:sldId id="314" r:id="rId13"/>
    <p:sldId id="370" r:id="rId14"/>
    <p:sldId id="316" r:id="rId15"/>
    <p:sldId id="338" r:id="rId16"/>
    <p:sldId id="371" r:id="rId17"/>
    <p:sldId id="372" r:id="rId18"/>
    <p:sldId id="373" r:id="rId19"/>
    <p:sldId id="375" r:id="rId20"/>
    <p:sldId id="376" r:id="rId21"/>
    <p:sldId id="377" r:id="rId22"/>
    <p:sldId id="378" r:id="rId23"/>
    <p:sldId id="379" r:id="rId24"/>
    <p:sldId id="380" r:id="rId25"/>
    <p:sldId id="325" r:id="rId26"/>
    <p:sldId id="381" r:id="rId27"/>
    <p:sldId id="315" r:id="rId28"/>
    <p:sldId id="384" r:id="rId29"/>
    <p:sldId id="385" r:id="rId30"/>
    <p:sldId id="386" r:id="rId31"/>
    <p:sldId id="387" r:id="rId32"/>
    <p:sldId id="339" r:id="rId33"/>
    <p:sldId id="313" r:id="rId34"/>
    <p:sldId id="322" r:id="rId35"/>
    <p:sldId id="318" r:id="rId36"/>
    <p:sldId id="326" r:id="rId37"/>
    <p:sldId id="358" r:id="rId38"/>
    <p:sldId id="359" r:id="rId39"/>
    <p:sldId id="361" r:id="rId40"/>
    <p:sldId id="363" r:id="rId41"/>
    <p:sldId id="362" r:id="rId42"/>
    <p:sldId id="364" r:id="rId43"/>
    <p:sldId id="366" r:id="rId44"/>
    <p:sldId id="393" r:id="rId45"/>
    <p:sldId id="394" r:id="rId46"/>
    <p:sldId id="395" r:id="rId47"/>
    <p:sldId id="382" r:id="rId48"/>
    <p:sldId id="388" r:id="rId49"/>
    <p:sldId id="389" r:id="rId50"/>
    <p:sldId id="383" r:id="rId51"/>
    <p:sldId id="390" r:id="rId52"/>
    <p:sldId id="391" r:id="rId53"/>
    <p:sldId id="392" r:id="rId54"/>
    <p:sldId id="396" r:id="rId55"/>
    <p:sldId id="397" r:id="rId56"/>
    <p:sldId id="340" r:id="rId57"/>
  </p:sldIdLst>
  <p:sldSz cx="12192000" cy="6858000"/>
  <p:notesSz cx="6858000" cy="9144000"/>
  <p:custDataLst>
    <p:tags r:id="rId5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3529" initials="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2A978"/>
    <a:srgbClr val="CAB48A"/>
    <a:srgbClr val="FF959F"/>
    <a:srgbClr val="FF5D6D"/>
    <a:srgbClr val="FFC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34" autoAdjust="0"/>
    <p:restoredTop sz="94660"/>
  </p:normalViewPr>
  <p:slideViewPr>
    <p:cSldViewPr snapToGrid="0" showGuides="1">
      <p:cViewPr varScale="1">
        <p:scale>
          <a:sx n="90" d="100"/>
          <a:sy n="90" d="100"/>
        </p:scale>
        <p:origin x="226" y="72"/>
      </p:cViewPr>
      <p:guideLst>
        <p:guide orient="horz" pos="2159"/>
        <p:guide pos="384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3998B-F318-4269-A573-074B4A6F08C4}" type="datetimeFigureOut">
              <a:rPr lang="zh-CN" altLang="en-US" smtClean="0"/>
              <a:t>2020/12/24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F7EBA7-7470-4D7A-863C-5FB18504755D}" type="slidenum">
              <a:rPr lang="zh-CN" altLang="en-US" smtClean="0"/>
              <a:t>‹#›</a:t>
            </a:fld>
            <a:endParaRPr lang="zh-CN" altLang="en-US"/>
          </a:p>
        </p:txBody>
      </p:sp>
    </p:spTree>
    <p:extLst>
      <p:ext uri="{BB962C8B-B14F-4D97-AF65-F5344CB8AC3E}">
        <p14:creationId xmlns:p14="http://schemas.microsoft.com/office/powerpoint/2010/main" val="1953346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078484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12920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531641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851021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758795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81891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08073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550775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889769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59120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63413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710969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663490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093093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82852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58418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01187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429967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039489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744413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397129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047469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176861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792738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105149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52957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379320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9131551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466085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2484282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9257833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8442488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70782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9197853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9103713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1479381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1925496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1658767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0402259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200334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320314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8872990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6594149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106123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5540240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581654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9848533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8292221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9189922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906428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0578259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877993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40786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324826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258436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129586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5000" b="-5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21.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0" y="0"/>
            <a:ext cx="12192000" cy="6858000"/>
            <a:chOff x="0" y="0"/>
            <a:chExt cx="12192000" cy="6858000"/>
          </a:xfrm>
        </p:grpSpPr>
        <p:cxnSp>
          <p:nvCxnSpPr>
            <p:cNvPr id="13" name="直接连接符 12"/>
            <p:cNvCxnSpPr/>
            <p:nvPr/>
          </p:nvCxnSpPr>
          <p:spPr>
            <a:xfrm>
              <a:off x="3401961" y="0"/>
              <a:ext cx="7511845"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50723" y="1519084"/>
              <a:ext cx="11941277" cy="5338916"/>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696065" y="0"/>
              <a:ext cx="1238864"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9527458" y="0"/>
              <a:ext cx="1406013"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0" y="0"/>
              <a:ext cx="5058697" cy="408530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43" name="图片 42"/>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44" name="文本框 43"/>
          <p:cNvSpPr txBox="1"/>
          <p:nvPr/>
        </p:nvSpPr>
        <p:spPr>
          <a:xfrm>
            <a:off x="4240988" y="2350871"/>
            <a:ext cx="3491661" cy="923330"/>
          </a:xfrm>
          <a:prstGeom prst="rect">
            <a:avLst/>
          </a:prstGeom>
          <a:noFill/>
        </p:spPr>
        <p:txBody>
          <a:bodyPr wrap="none" rtlCol="0">
            <a:spAutoFit/>
          </a:bodyPr>
          <a:lstStyle/>
          <a:p>
            <a:pPr algn="ctr"/>
            <a:r>
              <a:rPr lang="en-US" altLang="zh-CN" sz="5400" dirty="0" smtClean="0">
                <a:solidFill>
                  <a:schemeClr val="tx1">
                    <a:lumMod val="75000"/>
                    <a:lumOff val="25000"/>
                  </a:schemeClr>
                </a:solidFill>
                <a:latin typeface="Impact" panose="020B0806030902050204" pitchFamily="34" charset="0"/>
                <a:ea typeface="思源黑体 CN Normal" panose="020B0400000000000000" pitchFamily="34" charset="-122"/>
                <a:sym typeface="Century Gothic" panose="020B0502020202020204" pitchFamily="34" charset="0"/>
              </a:rPr>
              <a:t>SE2020-G01</a:t>
            </a:r>
            <a:endParaRPr lang="zh-CN" altLang="en-US" sz="5400" dirty="0">
              <a:solidFill>
                <a:schemeClr val="tx1">
                  <a:lumMod val="75000"/>
                  <a:lumOff val="25000"/>
                </a:schemeClr>
              </a:solidFill>
              <a:latin typeface="Impact" panose="020B0806030902050204" pitchFamily="34" charset="0"/>
              <a:ea typeface="思源黑体 CN Normal" panose="020B0400000000000000" pitchFamily="34" charset="-122"/>
              <a:sym typeface="Century Gothic" panose="020B0502020202020204" pitchFamily="34" charset="0"/>
            </a:endParaRPr>
          </a:p>
        </p:txBody>
      </p:sp>
      <p:sp>
        <p:nvSpPr>
          <p:cNvPr id="48" name="文本框 47"/>
          <p:cNvSpPr txBox="1"/>
          <p:nvPr/>
        </p:nvSpPr>
        <p:spPr>
          <a:xfrm>
            <a:off x="4412773" y="3363769"/>
            <a:ext cx="3148086"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rPr>
              <a:t>翻转课堂</a:t>
            </a:r>
            <a:r>
              <a:rPr lang="en-US" altLang="zh-CN" sz="4400" dirty="0">
                <a:solidFill>
                  <a:schemeClr val="tx1">
                    <a:lumMod val="75000"/>
                    <a:lumOff val="2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 </a:t>
            </a:r>
            <a:r>
              <a:rPr lang="en-US" altLang="zh-CN" sz="4400" dirty="0" smtClean="0">
                <a:solidFill>
                  <a:schemeClr val="tx1">
                    <a:lumMod val="75000"/>
                    <a:lumOff val="2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 </a:t>
            </a:r>
            <a:r>
              <a:rPr kumimoji="0" lang="zh-CN" altLang="en-US" sz="44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rPr>
              <a:t>实现</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calcmode="lin" valueType="num">
                                      <p:cBhvr>
                                        <p:cTn id="13" dur="1000" fill="hold"/>
                                        <p:tgtEl>
                                          <p:spTgt spid="48"/>
                                        </p:tgtEl>
                                        <p:attrNameLst>
                                          <p:attrName>ppt_w</p:attrName>
                                        </p:attrNameLst>
                                      </p:cBhvr>
                                      <p:tavLst>
                                        <p:tav tm="0">
                                          <p:val>
                                            <p:fltVal val="0"/>
                                          </p:val>
                                        </p:tav>
                                        <p:tav tm="100000">
                                          <p:val>
                                            <p:strVal val="#ppt_w"/>
                                          </p:val>
                                        </p:tav>
                                      </p:tavLst>
                                    </p:anim>
                                    <p:anim calcmode="lin" valueType="num">
                                      <p:cBhvr>
                                        <p:cTn id="14" dur="1000" fill="hold"/>
                                        <p:tgtEl>
                                          <p:spTgt spid="48"/>
                                        </p:tgtEl>
                                        <p:attrNameLst>
                                          <p:attrName>ppt_h</p:attrName>
                                        </p:attrNameLst>
                                      </p:cBhvr>
                                      <p:tavLst>
                                        <p:tav tm="0">
                                          <p:val>
                                            <p:fltVal val="0"/>
                                          </p:val>
                                        </p:tav>
                                        <p:tav tm="100000">
                                          <p:val>
                                            <p:strVal val="#ppt_h"/>
                                          </p:val>
                                        </p:tav>
                                      </p:tavLst>
                                    </p:anim>
                                    <p:animEffect transition="in" filter="fade">
                                      <p:cBhvr>
                                        <p:cTn id="15"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02</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4412773" y="3435391"/>
            <a:ext cx="3148086" cy="1569660"/>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软件测试基础</a:t>
            </a:r>
            <a:endParaRPr lang="en-US" altLang="zh-CN"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748" y="2040835"/>
            <a:ext cx="3154018" cy="2199861"/>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矩形 6"/>
          <p:cNvSpPr/>
          <p:nvPr/>
        </p:nvSpPr>
        <p:spPr>
          <a:xfrm>
            <a:off x="4518991" y="2040834"/>
            <a:ext cx="3154018" cy="2199861"/>
          </a:xfrm>
          <a:prstGeom prst="rect">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Century Gothic" panose="020B0502020202020204" pitchFamily="34" charset="0"/>
                <a:ea typeface="思源黑体 CN Normal" panose="020B0400000000000000" pitchFamily="34" charset="-122"/>
                <a:sym typeface="Century Gothic" panose="020B0502020202020204" pitchFamily="34" charset="0"/>
              </a:rPr>
              <a:t>78%</a:t>
            </a:r>
            <a:endParaRPr lang="zh-CN" altLang="en-US" sz="4000" dirty="0">
              <a:solidFill>
                <a:schemeClr val="bg1"/>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8" name="矩形 7"/>
          <p:cNvSpPr/>
          <p:nvPr/>
        </p:nvSpPr>
        <p:spPr>
          <a:xfrm>
            <a:off x="7984234" y="2040833"/>
            <a:ext cx="3154018" cy="2199861"/>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0"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411321" y="4531799"/>
            <a:ext cx="2438871"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测试是为了发现程序中的错误而执行程序的过程</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8" name="组合 17"/>
          <p:cNvGrpSpPr/>
          <p:nvPr/>
        </p:nvGrpSpPr>
        <p:grpSpPr>
          <a:xfrm>
            <a:off x="4262209" y="-345515"/>
            <a:ext cx="3393228" cy="1969952"/>
            <a:chOff x="4262209" y="-345515"/>
            <a:chExt cx="3393228" cy="1969952"/>
          </a:xfrm>
        </p:grpSpPr>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1" name="Rectangle 30"/>
            <p:cNvSpPr/>
            <p:nvPr/>
          </p:nvSpPr>
          <p:spPr>
            <a:xfrm flipH="1">
              <a:off x="5314850" y="201682"/>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软件测试的目标</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1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4739387" y="4402904"/>
            <a:ext cx="2438871" cy="24550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好的测试方案是极可能发现迄今为止尚未发现的错误的测试方案</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6"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341807" y="4531799"/>
            <a:ext cx="2438871" cy="24550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好的测试是发现了至今为止尚未发现的错误的测试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03</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所有测试都应能追溯到用户需求</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软件测试准则</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应该远在测试开始之前就制定出测试计划</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把</a:t>
            </a:r>
            <a:r>
              <a:rPr lang="en-US" altLang="zh-CN"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Pareto</a:t>
            </a: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原理应用到软件测试中</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04</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05</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06</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18837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应该从“小规模”测试开始，并逐步进行“大规模”测试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软件测试准则</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9604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穷举测试是不可能的。</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2345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为了达到最佳的测试效果，应该由独立的第三方从事测试工作。</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extLst>
      <p:ext uri="{BB962C8B-B14F-4D97-AF65-F5344CB8AC3E}">
        <p14:creationId xmlns:p14="http://schemas.microsoft.com/office/powerpoint/2010/main" val="115543211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24125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4698" y="1815055"/>
            <a:ext cx="10841253" cy="3476174"/>
            <a:chOff x="674698" y="1402100"/>
            <a:chExt cx="10841253" cy="3476174"/>
          </a:xfrm>
        </p:grpSpPr>
        <p:grpSp>
          <p:nvGrpSpPr>
            <p:cNvPr id="5" name="îṣľíḑè"/>
            <p:cNvGrpSpPr/>
            <p:nvPr/>
          </p:nvGrpSpPr>
          <p:grpSpPr>
            <a:xfrm>
              <a:off x="3295650" y="3367602"/>
              <a:ext cx="1686266" cy="1380633"/>
              <a:chOff x="3295650" y="3367602"/>
              <a:chExt cx="1686266" cy="1380633"/>
            </a:xfrm>
          </p:grpSpPr>
          <p:sp>
            <p:nvSpPr>
              <p:cNvPr id="34" name="îsliḍé"/>
              <p:cNvSpPr/>
              <p:nvPr/>
            </p:nvSpPr>
            <p:spPr>
              <a:xfrm>
                <a:off x="3711320" y="3477657"/>
                <a:ext cx="1270596" cy="1270578"/>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solidFill>
              <a:ln w="57150">
                <a:solidFill>
                  <a:srgbClr val="92A978"/>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5" name="iṧlîḑè"/>
              <p:cNvSpPr/>
              <p:nvPr/>
            </p:nvSpPr>
            <p:spPr>
              <a:xfrm rot="3695988">
                <a:off x="3784454" y="3018387"/>
                <a:ext cx="291108" cy="989538"/>
              </a:xfrm>
              <a:custGeom>
                <a:avLst/>
                <a:gdLst>
                  <a:gd name="connsiteX0" fmla="*/ 64360 w 291108"/>
                  <a:gd name="connsiteY0" fmla="*/ 29893 h 989538"/>
                  <a:gd name="connsiteX1" fmla="*/ 197060 w 291108"/>
                  <a:gd name="connsiteY1" fmla="*/ 0 h 989538"/>
                  <a:gd name="connsiteX2" fmla="*/ 197820 w 291108"/>
                  <a:gd name="connsiteY2" fmla="*/ 133682 h 989538"/>
                  <a:gd name="connsiteX3" fmla="*/ 154483 w 291108"/>
                  <a:gd name="connsiteY3" fmla="*/ 99979 h 989538"/>
                  <a:gd name="connsiteX4" fmla="*/ 111704 w 291108"/>
                  <a:gd name="connsiteY4" fmla="*/ 167894 h 989538"/>
                  <a:gd name="connsiteX5" fmla="*/ 291108 w 291108"/>
                  <a:gd name="connsiteY5" fmla="*/ 952925 h 989538"/>
                  <a:gd name="connsiteX6" fmla="*/ 262632 w 291108"/>
                  <a:gd name="connsiteY6" fmla="*/ 989538 h 989538"/>
                  <a:gd name="connsiteX7" fmla="*/ 71078 w 291108"/>
                  <a:gd name="connsiteY7" fmla="*/ 146053 h 989538"/>
                  <a:gd name="connsiteX8" fmla="*/ 117888 w 291108"/>
                  <a:gd name="connsiteY8" fmla="*/ 71521 h 98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108" h="989538">
                    <a:moveTo>
                      <a:pt x="64360" y="29893"/>
                    </a:moveTo>
                    <a:cubicBezTo>
                      <a:pt x="64360" y="29893"/>
                      <a:pt x="197060" y="0"/>
                      <a:pt x="197060" y="0"/>
                    </a:cubicBezTo>
                    <a:lnTo>
                      <a:pt x="197820" y="133682"/>
                    </a:lnTo>
                    <a:lnTo>
                      <a:pt x="154483" y="99979"/>
                    </a:lnTo>
                    <a:lnTo>
                      <a:pt x="111704" y="167894"/>
                    </a:lnTo>
                    <a:cubicBezTo>
                      <a:pt x="-21801" y="436213"/>
                      <a:pt x="48317" y="764053"/>
                      <a:pt x="291108" y="952925"/>
                    </a:cubicBezTo>
                    <a:lnTo>
                      <a:pt x="262632" y="989538"/>
                    </a:lnTo>
                    <a:cubicBezTo>
                      <a:pt x="2127" y="786925"/>
                      <a:pt x="-70312" y="431583"/>
                      <a:pt x="71078" y="146053"/>
                    </a:cubicBezTo>
                    <a:lnTo>
                      <a:pt x="117888" y="71521"/>
                    </a:lnTo>
                    <a:close/>
                  </a:path>
                </a:pathLst>
              </a:custGeom>
              <a:solidFill>
                <a:srgbClr val="92A978"/>
              </a:solidFill>
              <a:ln w="12700" cap="flat">
                <a:noFill/>
                <a:miter lim="400000"/>
              </a:ln>
              <a:effectLst/>
            </p:spPr>
            <p:txBody>
              <a:bodyPr wrap="square" lIns="91440" tIns="45720" rIns="91440" bIns="45720" numCol="1"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6" name="íşḻiḓe"/>
              <p:cNvSpPr/>
              <p:nvPr/>
            </p:nvSpPr>
            <p:spPr>
              <a:xfrm>
                <a:off x="3295650" y="4140723"/>
                <a:ext cx="294987" cy="294987"/>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47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7" name="îṡľiďê"/>
              <p:cNvSpPr/>
              <p:nvPr/>
            </p:nvSpPr>
            <p:spPr>
              <a:xfrm>
                <a:off x="4021648" y="3788354"/>
                <a:ext cx="649940" cy="649184"/>
              </a:xfrm>
              <a:custGeom>
                <a:avLst/>
                <a:gdLst>
                  <a:gd name="connsiteX0" fmla="*/ 285664 w 607709"/>
                  <a:gd name="connsiteY0" fmla="*/ 459028 h 607004"/>
                  <a:gd name="connsiteX1" fmla="*/ 303937 w 607709"/>
                  <a:gd name="connsiteY1" fmla="*/ 460157 h 607004"/>
                  <a:gd name="connsiteX2" fmla="*/ 322116 w 607709"/>
                  <a:gd name="connsiteY2" fmla="*/ 459028 h 607004"/>
                  <a:gd name="connsiteX3" fmla="*/ 322116 w 607709"/>
                  <a:gd name="connsiteY3" fmla="*/ 467683 h 607004"/>
                  <a:gd name="connsiteX4" fmla="*/ 322116 w 607709"/>
                  <a:gd name="connsiteY4" fmla="*/ 504559 h 607004"/>
                  <a:gd name="connsiteX5" fmla="*/ 356778 w 607709"/>
                  <a:gd name="connsiteY5" fmla="*/ 554230 h 607004"/>
                  <a:gd name="connsiteX6" fmla="*/ 303937 w 607709"/>
                  <a:gd name="connsiteY6" fmla="*/ 607004 h 607004"/>
                  <a:gd name="connsiteX7" fmla="*/ 251001 w 607709"/>
                  <a:gd name="connsiteY7" fmla="*/ 554230 h 607004"/>
                  <a:gd name="connsiteX8" fmla="*/ 285664 w 607709"/>
                  <a:gd name="connsiteY8" fmla="*/ 504559 h 607004"/>
                  <a:gd name="connsiteX9" fmla="*/ 285664 w 607709"/>
                  <a:gd name="connsiteY9" fmla="*/ 467683 h 607004"/>
                  <a:gd name="connsiteX10" fmla="*/ 426971 w 607709"/>
                  <a:gd name="connsiteY10" fmla="*/ 400600 h 607004"/>
                  <a:gd name="connsiteX11" fmla="*/ 459183 w 607709"/>
                  <a:gd name="connsiteY11" fmla="*/ 432678 h 607004"/>
                  <a:gd name="connsiteX12" fmla="*/ 481411 w 607709"/>
                  <a:gd name="connsiteY12" fmla="*/ 427786 h 607004"/>
                  <a:gd name="connsiteX13" fmla="*/ 534250 w 607709"/>
                  <a:gd name="connsiteY13" fmla="*/ 480843 h 607004"/>
                  <a:gd name="connsiteX14" fmla="*/ 481411 w 607709"/>
                  <a:gd name="connsiteY14" fmla="*/ 533616 h 607004"/>
                  <a:gd name="connsiteX15" fmla="*/ 428478 w 607709"/>
                  <a:gd name="connsiteY15" fmla="*/ 480843 h 607004"/>
                  <a:gd name="connsiteX16" fmla="*/ 433376 w 607709"/>
                  <a:gd name="connsiteY16" fmla="*/ 458641 h 607004"/>
                  <a:gd name="connsiteX17" fmla="*/ 401164 w 607709"/>
                  <a:gd name="connsiteY17" fmla="*/ 426375 h 607004"/>
                  <a:gd name="connsiteX18" fmla="*/ 426971 w 607709"/>
                  <a:gd name="connsiteY18" fmla="*/ 400600 h 607004"/>
                  <a:gd name="connsiteX19" fmla="*/ 180789 w 607709"/>
                  <a:gd name="connsiteY19" fmla="*/ 400600 h 607004"/>
                  <a:gd name="connsiteX20" fmla="*/ 206686 w 607709"/>
                  <a:gd name="connsiteY20" fmla="*/ 426182 h 607004"/>
                  <a:gd name="connsiteX21" fmla="*/ 174385 w 607709"/>
                  <a:gd name="connsiteY21" fmla="*/ 458349 h 607004"/>
                  <a:gd name="connsiteX22" fmla="*/ 179282 w 607709"/>
                  <a:gd name="connsiteY22" fmla="*/ 480546 h 607004"/>
                  <a:gd name="connsiteX23" fmla="*/ 126453 w 607709"/>
                  <a:gd name="connsiteY23" fmla="*/ 533404 h 607004"/>
                  <a:gd name="connsiteX24" fmla="*/ 73529 w 607709"/>
                  <a:gd name="connsiteY24" fmla="*/ 480546 h 607004"/>
                  <a:gd name="connsiteX25" fmla="*/ 126453 w 607709"/>
                  <a:gd name="connsiteY25" fmla="*/ 427781 h 607004"/>
                  <a:gd name="connsiteX26" fmla="*/ 148677 w 607709"/>
                  <a:gd name="connsiteY26" fmla="*/ 432672 h 607004"/>
                  <a:gd name="connsiteX27" fmla="*/ 361571 w 607709"/>
                  <a:gd name="connsiteY27" fmla="*/ 349156 h 607004"/>
                  <a:gd name="connsiteX28" fmla="*/ 341320 w 607709"/>
                  <a:gd name="connsiteY28" fmla="*/ 390073 h 607004"/>
                  <a:gd name="connsiteX29" fmla="*/ 386438 w 607709"/>
                  <a:gd name="connsiteY29" fmla="*/ 349156 h 607004"/>
                  <a:gd name="connsiteX30" fmla="*/ 313439 w 607709"/>
                  <a:gd name="connsiteY30" fmla="*/ 349156 h 607004"/>
                  <a:gd name="connsiteX31" fmla="*/ 313439 w 607709"/>
                  <a:gd name="connsiteY31" fmla="*/ 393835 h 607004"/>
                  <a:gd name="connsiteX32" fmla="*/ 341603 w 607709"/>
                  <a:gd name="connsiteY32" fmla="*/ 349156 h 607004"/>
                  <a:gd name="connsiteX33" fmla="*/ 266249 w 607709"/>
                  <a:gd name="connsiteY33" fmla="*/ 349156 h 607004"/>
                  <a:gd name="connsiteX34" fmla="*/ 294318 w 607709"/>
                  <a:gd name="connsiteY34" fmla="*/ 393647 h 607004"/>
                  <a:gd name="connsiteX35" fmla="*/ 294318 w 607709"/>
                  <a:gd name="connsiteY35" fmla="*/ 349156 h 607004"/>
                  <a:gd name="connsiteX36" fmla="*/ 221413 w 607709"/>
                  <a:gd name="connsiteY36" fmla="*/ 349156 h 607004"/>
                  <a:gd name="connsiteX37" fmla="*/ 266437 w 607709"/>
                  <a:gd name="connsiteY37" fmla="*/ 390073 h 607004"/>
                  <a:gd name="connsiteX38" fmla="*/ 246280 w 607709"/>
                  <a:gd name="connsiteY38" fmla="*/ 349156 h 607004"/>
                  <a:gd name="connsiteX39" fmla="*/ 365904 w 607709"/>
                  <a:gd name="connsiteY39" fmla="*/ 276823 h 607004"/>
                  <a:gd name="connsiteX40" fmla="*/ 368165 w 607709"/>
                  <a:gd name="connsiteY40" fmla="*/ 303537 h 607004"/>
                  <a:gd name="connsiteX41" fmla="*/ 365904 w 607709"/>
                  <a:gd name="connsiteY41" fmla="*/ 330250 h 607004"/>
                  <a:gd name="connsiteX42" fmla="*/ 394350 w 607709"/>
                  <a:gd name="connsiteY42" fmla="*/ 330250 h 607004"/>
                  <a:gd name="connsiteX43" fmla="*/ 398212 w 607709"/>
                  <a:gd name="connsiteY43" fmla="*/ 303537 h 607004"/>
                  <a:gd name="connsiteX44" fmla="*/ 394350 w 607709"/>
                  <a:gd name="connsiteY44" fmla="*/ 276823 h 607004"/>
                  <a:gd name="connsiteX45" fmla="*/ 313439 w 607709"/>
                  <a:gd name="connsiteY45" fmla="*/ 276823 h 607004"/>
                  <a:gd name="connsiteX46" fmla="*/ 313439 w 607709"/>
                  <a:gd name="connsiteY46" fmla="*/ 330250 h 607004"/>
                  <a:gd name="connsiteX47" fmla="*/ 346689 w 607709"/>
                  <a:gd name="connsiteY47" fmla="*/ 330250 h 607004"/>
                  <a:gd name="connsiteX48" fmla="*/ 349232 w 607709"/>
                  <a:gd name="connsiteY48" fmla="*/ 303537 h 607004"/>
                  <a:gd name="connsiteX49" fmla="*/ 346689 w 607709"/>
                  <a:gd name="connsiteY49" fmla="*/ 276823 h 607004"/>
                  <a:gd name="connsiteX50" fmla="*/ 261068 w 607709"/>
                  <a:gd name="connsiteY50" fmla="*/ 276823 h 607004"/>
                  <a:gd name="connsiteX51" fmla="*/ 258525 w 607709"/>
                  <a:gd name="connsiteY51" fmla="*/ 303537 h 607004"/>
                  <a:gd name="connsiteX52" fmla="*/ 261068 w 607709"/>
                  <a:gd name="connsiteY52" fmla="*/ 330250 h 607004"/>
                  <a:gd name="connsiteX53" fmla="*/ 294318 w 607709"/>
                  <a:gd name="connsiteY53" fmla="*/ 330250 h 607004"/>
                  <a:gd name="connsiteX54" fmla="*/ 294318 w 607709"/>
                  <a:gd name="connsiteY54" fmla="*/ 276823 h 607004"/>
                  <a:gd name="connsiteX55" fmla="*/ 213312 w 607709"/>
                  <a:gd name="connsiteY55" fmla="*/ 276823 h 607004"/>
                  <a:gd name="connsiteX56" fmla="*/ 209450 w 607709"/>
                  <a:gd name="connsiteY56" fmla="*/ 303537 h 607004"/>
                  <a:gd name="connsiteX57" fmla="*/ 213312 w 607709"/>
                  <a:gd name="connsiteY57" fmla="*/ 330250 h 607004"/>
                  <a:gd name="connsiteX58" fmla="*/ 241758 w 607709"/>
                  <a:gd name="connsiteY58" fmla="*/ 330250 h 607004"/>
                  <a:gd name="connsiteX59" fmla="*/ 239498 w 607709"/>
                  <a:gd name="connsiteY59" fmla="*/ 303537 h 607004"/>
                  <a:gd name="connsiteX60" fmla="*/ 241758 w 607709"/>
                  <a:gd name="connsiteY60" fmla="*/ 276823 h 607004"/>
                  <a:gd name="connsiteX61" fmla="*/ 52952 w 607709"/>
                  <a:gd name="connsiteY61" fmla="*/ 253683 h 607004"/>
                  <a:gd name="connsiteX62" fmla="*/ 102701 w 607709"/>
                  <a:gd name="connsiteY62" fmla="*/ 288291 h 607004"/>
                  <a:gd name="connsiteX63" fmla="*/ 147927 w 607709"/>
                  <a:gd name="connsiteY63" fmla="*/ 288291 h 607004"/>
                  <a:gd name="connsiteX64" fmla="*/ 147173 w 607709"/>
                  <a:gd name="connsiteY64" fmla="*/ 303527 h 607004"/>
                  <a:gd name="connsiteX65" fmla="*/ 148681 w 607709"/>
                  <a:gd name="connsiteY65" fmla="*/ 324781 h 607004"/>
                  <a:gd name="connsiteX66" fmla="*/ 102701 w 607709"/>
                  <a:gd name="connsiteY66" fmla="*/ 324781 h 607004"/>
                  <a:gd name="connsiteX67" fmla="*/ 52952 w 607709"/>
                  <a:gd name="connsiteY67" fmla="*/ 359296 h 607004"/>
                  <a:gd name="connsiteX68" fmla="*/ 0 w 607709"/>
                  <a:gd name="connsiteY68" fmla="*/ 306536 h 607004"/>
                  <a:gd name="connsiteX69" fmla="*/ 52952 w 607709"/>
                  <a:gd name="connsiteY69" fmla="*/ 253683 h 607004"/>
                  <a:gd name="connsiteX70" fmla="*/ 554868 w 607709"/>
                  <a:gd name="connsiteY70" fmla="*/ 250648 h 607004"/>
                  <a:gd name="connsiteX71" fmla="*/ 607709 w 607709"/>
                  <a:gd name="connsiteY71" fmla="*/ 303631 h 607004"/>
                  <a:gd name="connsiteX72" fmla="*/ 554868 w 607709"/>
                  <a:gd name="connsiteY72" fmla="*/ 356426 h 607004"/>
                  <a:gd name="connsiteX73" fmla="*/ 506359 w 607709"/>
                  <a:gd name="connsiteY73" fmla="*/ 324805 h 607004"/>
                  <a:gd name="connsiteX74" fmla="*/ 459169 w 607709"/>
                  <a:gd name="connsiteY74" fmla="*/ 324805 h 607004"/>
                  <a:gd name="connsiteX75" fmla="*/ 460676 w 607709"/>
                  <a:gd name="connsiteY75" fmla="*/ 303537 h 607004"/>
                  <a:gd name="connsiteX76" fmla="*/ 459923 w 607709"/>
                  <a:gd name="connsiteY76" fmla="*/ 288291 h 607004"/>
                  <a:gd name="connsiteX77" fmla="*/ 504098 w 607709"/>
                  <a:gd name="connsiteY77" fmla="*/ 288291 h 607004"/>
                  <a:gd name="connsiteX78" fmla="*/ 554868 w 607709"/>
                  <a:gd name="connsiteY78" fmla="*/ 250648 h 607004"/>
                  <a:gd name="connsiteX79" fmla="*/ 341320 w 607709"/>
                  <a:gd name="connsiteY79" fmla="*/ 217001 h 607004"/>
                  <a:gd name="connsiteX80" fmla="*/ 361571 w 607709"/>
                  <a:gd name="connsiteY80" fmla="*/ 257823 h 607004"/>
                  <a:gd name="connsiteX81" fmla="*/ 386438 w 607709"/>
                  <a:gd name="connsiteY81" fmla="*/ 257823 h 607004"/>
                  <a:gd name="connsiteX82" fmla="*/ 341320 w 607709"/>
                  <a:gd name="connsiteY82" fmla="*/ 217001 h 607004"/>
                  <a:gd name="connsiteX83" fmla="*/ 266437 w 607709"/>
                  <a:gd name="connsiteY83" fmla="*/ 217001 h 607004"/>
                  <a:gd name="connsiteX84" fmla="*/ 221413 w 607709"/>
                  <a:gd name="connsiteY84" fmla="*/ 257823 h 607004"/>
                  <a:gd name="connsiteX85" fmla="*/ 246280 w 607709"/>
                  <a:gd name="connsiteY85" fmla="*/ 257823 h 607004"/>
                  <a:gd name="connsiteX86" fmla="*/ 266437 w 607709"/>
                  <a:gd name="connsiteY86" fmla="*/ 217001 h 607004"/>
                  <a:gd name="connsiteX87" fmla="*/ 313439 w 607709"/>
                  <a:gd name="connsiteY87" fmla="*/ 213332 h 607004"/>
                  <a:gd name="connsiteX88" fmla="*/ 313439 w 607709"/>
                  <a:gd name="connsiteY88" fmla="*/ 257823 h 607004"/>
                  <a:gd name="connsiteX89" fmla="*/ 341603 w 607709"/>
                  <a:gd name="connsiteY89" fmla="*/ 257823 h 607004"/>
                  <a:gd name="connsiteX90" fmla="*/ 313439 w 607709"/>
                  <a:gd name="connsiteY90" fmla="*/ 213332 h 607004"/>
                  <a:gd name="connsiteX91" fmla="*/ 294318 w 607709"/>
                  <a:gd name="connsiteY91" fmla="*/ 213238 h 607004"/>
                  <a:gd name="connsiteX92" fmla="*/ 266249 w 607709"/>
                  <a:gd name="connsiteY92" fmla="*/ 257823 h 607004"/>
                  <a:gd name="connsiteX93" fmla="*/ 294318 w 607709"/>
                  <a:gd name="connsiteY93" fmla="*/ 257823 h 607004"/>
                  <a:gd name="connsiteX94" fmla="*/ 303926 w 607709"/>
                  <a:gd name="connsiteY94" fmla="*/ 177119 h 607004"/>
                  <a:gd name="connsiteX95" fmla="*/ 430520 w 607709"/>
                  <a:gd name="connsiteY95" fmla="*/ 303537 h 607004"/>
                  <a:gd name="connsiteX96" fmla="*/ 303926 w 607709"/>
                  <a:gd name="connsiteY96" fmla="*/ 429955 h 607004"/>
                  <a:gd name="connsiteX97" fmla="*/ 177331 w 607709"/>
                  <a:gd name="connsiteY97" fmla="*/ 303537 h 607004"/>
                  <a:gd name="connsiteX98" fmla="*/ 303926 w 607709"/>
                  <a:gd name="connsiteY98" fmla="*/ 177119 h 607004"/>
                  <a:gd name="connsiteX99" fmla="*/ 481407 w 607709"/>
                  <a:gd name="connsiteY99" fmla="*/ 73505 h 607004"/>
                  <a:gd name="connsiteX100" fmla="*/ 518779 w 607709"/>
                  <a:gd name="connsiteY100" fmla="*/ 88885 h 607004"/>
                  <a:gd name="connsiteX101" fmla="*/ 518779 w 607709"/>
                  <a:gd name="connsiteY101" fmla="*/ 163578 h 607004"/>
                  <a:gd name="connsiteX102" fmla="*/ 459266 w 607709"/>
                  <a:gd name="connsiteY102" fmla="*/ 174208 h 607004"/>
                  <a:gd name="connsiteX103" fmla="*/ 426966 w 607709"/>
                  <a:gd name="connsiteY103" fmla="*/ 206475 h 607004"/>
                  <a:gd name="connsiteX104" fmla="*/ 401164 w 607709"/>
                  <a:gd name="connsiteY104" fmla="*/ 180605 h 607004"/>
                  <a:gd name="connsiteX105" fmla="*/ 406438 w 607709"/>
                  <a:gd name="connsiteY105" fmla="*/ 175337 h 607004"/>
                  <a:gd name="connsiteX106" fmla="*/ 433369 w 607709"/>
                  <a:gd name="connsiteY106" fmla="*/ 148339 h 607004"/>
                  <a:gd name="connsiteX107" fmla="*/ 444105 w 607709"/>
                  <a:gd name="connsiteY107" fmla="*/ 88885 h 607004"/>
                  <a:gd name="connsiteX108" fmla="*/ 481407 w 607709"/>
                  <a:gd name="connsiteY108" fmla="*/ 73505 h 607004"/>
                  <a:gd name="connsiteX109" fmla="*/ 126565 w 607709"/>
                  <a:gd name="connsiteY109" fmla="*/ 73459 h 607004"/>
                  <a:gd name="connsiteX110" fmla="*/ 179414 w 607709"/>
                  <a:gd name="connsiteY110" fmla="*/ 126317 h 607004"/>
                  <a:gd name="connsiteX111" fmla="*/ 174515 w 607709"/>
                  <a:gd name="connsiteY111" fmla="*/ 148514 h 607004"/>
                  <a:gd name="connsiteX112" fmla="*/ 206827 w 607709"/>
                  <a:gd name="connsiteY112" fmla="*/ 180680 h 607004"/>
                  <a:gd name="connsiteX113" fmla="*/ 180921 w 607709"/>
                  <a:gd name="connsiteY113" fmla="*/ 206545 h 607004"/>
                  <a:gd name="connsiteX114" fmla="*/ 148703 w 607709"/>
                  <a:gd name="connsiteY114" fmla="*/ 174284 h 607004"/>
                  <a:gd name="connsiteX115" fmla="*/ 126471 w 607709"/>
                  <a:gd name="connsiteY115" fmla="*/ 179175 h 607004"/>
                  <a:gd name="connsiteX116" fmla="*/ 73717 w 607709"/>
                  <a:gd name="connsiteY116" fmla="*/ 126317 h 607004"/>
                  <a:gd name="connsiteX117" fmla="*/ 126565 w 607709"/>
                  <a:gd name="connsiteY117" fmla="*/ 73459 h 607004"/>
                  <a:gd name="connsiteX118" fmla="*/ 303937 w 607709"/>
                  <a:gd name="connsiteY118" fmla="*/ 0 h 607004"/>
                  <a:gd name="connsiteX119" fmla="*/ 356778 w 607709"/>
                  <a:gd name="connsiteY119" fmla="*/ 52774 h 607004"/>
                  <a:gd name="connsiteX120" fmla="*/ 322116 w 607709"/>
                  <a:gd name="connsiteY120" fmla="*/ 102445 h 607004"/>
                  <a:gd name="connsiteX121" fmla="*/ 322116 w 607709"/>
                  <a:gd name="connsiteY121" fmla="*/ 147976 h 607004"/>
                  <a:gd name="connsiteX122" fmla="*/ 303937 w 607709"/>
                  <a:gd name="connsiteY122" fmla="*/ 146847 h 607004"/>
                  <a:gd name="connsiteX123" fmla="*/ 285664 w 607709"/>
                  <a:gd name="connsiteY123" fmla="*/ 147976 h 607004"/>
                  <a:gd name="connsiteX124" fmla="*/ 285664 w 607709"/>
                  <a:gd name="connsiteY124" fmla="*/ 102633 h 607004"/>
                  <a:gd name="connsiteX125" fmla="*/ 251001 w 607709"/>
                  <a:gd name="connsiteY125" fmla="*/ 52774 h 607004"/>
                  <a:gd name="connsiteX126" fmla="*/ 303937 w 607709"/>
                  <a:gd name="connsiteY126" fmla="*/ 0 h 60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709" h="607004">
                    <a:moveTo>
                      <a:pt x="285664" y="459028"/>
                    </a:moveTo>
                    <a:cubicBezTo>
                      <a:pt x="291598" y="459781"/>
                      <a:pt x="297720" y="460157"/>
                      <a:pt x="303937" y="460157"/>
                    </a:cubicBezTo>
                    <a:cubicBezTo>
                      <a:pt x="310059" y="460157"/>
                      <a:pt x="316087" y="459781"/>
                      <a:pt x="322116" y="459028"/>
                    </a:cubicBezTo>
                    <a:lnTo>
                      <a:pt x="322116" y="467683"/>
                    </a:lnTo>
                    <a:lnTo>
                      <a:pt x="322116" y="504559"/>
                    </a:lnTo>
                    <a:cubicBezTo>
                      <a:pt x="342367" y="511991"/>
                      <a:pt x="356778" y="531276"/>
                      <a:pt x="356778" y="554230"/>
                    </a:cubicBezTo>
                    <a:cubicBezTo>
                      <a:pt x="356778" y="583298"/>
                      <a:pt x="333136" y="607004"/>
                      <a:pt x="303937" y="607004"/>
                    </a:cubicBezTo>
                    <a:cubicBezTo>
                      <a:pt x="274737" y="607004"/>
                      <a:pt x="251001" y="583486"/>
                      <a:pt x="251001" y="554230"/>
                    </a:cubicBezTo>
                    <a:cubicBezTo>
                      <a:pt x="251001" y="531370"/>
                      <a:pt x="265507" y="511991"/>
                      <a:pt x="285664" y="504559"/>
                    </a:cubicBezTo>
                    <a:lnTo>
                      <a:pt x="285664" y="467683"/>
                    </a:lnTo>
                    <a:close/>
                    <a:moveTo>
                      <a:pt x="426971" y="400600"/>
                    </a:moveTo>
                    <a:lnTo>
                      <a:pt x="459183" y="432678"/>
                    </a:lnTo>
                    <a:cubicBezTo>
                      <a:pt x="465965" y="429574"/>
                      <a:pt x="473500" y="427786"/>
                      <a:pt x="481411" y="427786"/>
                    </a:cubicBezTo>
                    <a:cubicBezTo>
                      <a:pt x="510609" y="427786"/>
                      <a:pt x="534250" y="451492"/>
                      <a:pt x="534250" y="480843"/>
                    </a:cubicBezTo>
                    <a:cubicBezTo>
                      <a:pt x="534250" y="509910"/>
                      <a:pt x="510609" y="533616"/>
                      <a:pt x="481411" y="533616"/>
                    </a:cubicBezTo>
                    <a:cubicBezTo>
                      <a:pt x="452213" y="533616"/>
                      <a:pt x="428478" y="510099"/>
                      <a:pt x="428478" y="480843"/>
                    </a:cubicBezTo>
                    <a:cubicBezTo>
                      <a:pt x="428478" y="472941"/>
                      <a:pt x="430268" y="465415"/>
                      <a:pt x="433376" y="458641"/>
                    </a:cubicBezTo>
                    <a:lnTo>
                      <a:pt x="401164" y="426375"/>
                    </a:lnTo>
                    <a:cubicBezTo>
                      <a:pt x="410771" y="418755"/>
                      <a:pt x="419436" y="410101"/>
                      <a:pt x="426971" y="400600"/>
                    </a:cubicBezTo>
                    <a:close/>
                    <a:moveTo>
                      <a:pt x="180789" y="400600"/>
                    </a:moveTo>
                    <a:cubicBezTo>
                      <a:pt x="188417" y="410099"/>
                      <a:pt x="197080" y="418752"/>
                      <a:pt x="206686" y="426182"/>
                    </a:cubicBezTo>
                    <a:lnTo>
                      <a:pt x="174385" y="458349"/>
                    </a:lnTo>
                    <a:cubicBezTo>
                      <a:pt x="177493" y="465121"/>
                      <a:pt x="179282" y="472645"/>
                      <a:pt x="179282" y="480546"/>
                    </a:cubicBezTo>
                    <a:cubicBezTo>
                      <a:pt x="179282" y="509703"/>
                      <a:pt x="155645" y="533404"/>
                      <a:pt x="126453" y="533404"/>
                    </a:cubicBezTo>
                    <a:cubicBezTo>
                      <a:pt x="97260" y="533404"/>
                      <a:pt x="73529" y="509797"/>
                      <a:pt x="73529" y="480546"/>
                    </a:cubicBezTo>
                    <a:cubicBezTo>
                      <a:pt x="73529" y="451483"/>
                      <a:pt x="97166" y="427781"/>
                      <a:pt x="126453" y="427781"/>
                    </a:cubicBezTo>
                    <a:cubicBezTo>
                      <a:pt x="134363" y="427781"/>
                      <a:pt x="141897" y="429568"/>
                      <a:pt x="148677" y="432672"/>
                    </a:cubicBezTo>
                    <a:close/>
                    <a:moveTo>
                      <a:pt x="361571" y="349156"/>
                    </a:moveTo>
                    <a:cubicBezTo>
                      <a:pt x="356485" y="365711"/>
                      <a:pt x="348950" y="379350"/>
                      <a:pt x="341320" y="390073"/>
                    </a:cubicBezTo>
                    <a:cubicBezTo>
                      <a:pt x="360441" y="381796"/>
                      <a:pt x="376360" y="367310"/>
                      <a:pt x="386438" y="349156"/>
                    </a:cubicBezTo>
                    <a:close/>
                    <a:moveTo>
                      <a:pt x="313439" y="349156"/>
                    </a:moveTo>
                    <a:lnTo>
                      <a:pt x="313439" y="393835"/>
                    </a:lnTo>
                    <a:cubicBezTo>
                      <a:pt x="322576" y="384523"/>
                      <a:pt x="334161" y="369944"/>
                      <a:pt x="341603" y="349156"/>
                    </a:cubicBezTo>
                    <a:close/>
                    <a:moveTo>
                      <a:pt x="266249" y="349156"/>
                    </a:moveTo>
                    <a:cubicBezTo>
                      <a:pt x="273784" y="369850"/>
                      <a:pt x="285181" y="384429"/>
                      <a:pt x="294318" y="393647"/>
                    </a:cubicBezTo>
                    <a:lnTo>
                      <a:pt x="294318" y="349156"/>
                    </a:lnTo>
                    <a:close/>
                    <a:moveTo>
                      <a:pt x="221413" y="349156"/>
                    </a:moveTo>
                    <a:cubicBezTo>
                      <a:pt x="231397" y="367310"/>
                      <a:pt x="247410" y="381796"/>
                      <a:pt x="266437" y="390073"/>
                    </a:cubicBezTo>
                    <a:cubicBezTo>
                      <a:pt x="258807" y="379256"/>
                      <a:pt x="251366" y="365711"/>
                      <a:pt x="246280" y="349156"/>
                    </a:cubicBezTo>
                    <a:close/>
                    <a:moveTo>
                      <a:pt x="365904" y="276823"/>
                    </a:moveTo>
                    <a:cubicBezTo>
                      <a:pt x="367411" y="285101"/>
                      <a:pt x="368165" y="293943"/>
                      <a:pt x="368165" y="303537"/>
                    </a:cubicBezTo>
                    <a:cubicBezTo>
                      <a:pt x="368165" y="313037"/>
                      <a:pt x="367317" y="321973"/>
                      <a:pt x="365904" y="330250"/>
                    </a:cubicBezTo>
                    <a:lnTo>
                      <a:pt x="394350" y="330250"/>
                    </a:lnTo>
                    <a:cubicBezTo>
                      <a:pt x="396799" y="321785"/>
                      <a:pt x="398212" y="312755"/>
                      <a:pt x="398212" y="303537"/>
                    </a:cubicBezTo>
                    <a:cubicBezTo>
                      <a:pt x="398212" y="294225"/>
                      <a:pt x="396799" y="285289"/>
                      <a:pt x="394350" y="276823"/>
                    </a:cubicBezTo>
                    <a:close/>
                    <a:moveTo>
                      <a:pt x="313439" y="276823"/>
                    </a:moveTo>
                    <a:lnTo>
                      <a:pt x="313439" y="330250"/>
                    </a:lnTo>
                    <a:lnTo>
                      <a:pt x="346689" y="330250"/>
                    </a:lnTo>
                    <a:cubicBezTo>
                      <a:pt x="348384" y="322067"/>
                      <a:pt x="349232" y="313131"/>
                      <a:pt x="349232" y="303537"/>
                    </a:cubicBezTo>
                    <a:cubicBezTo>
                      <a:pt x="349232" y="293848"/>
                      <a:pt x="348384" y="284913"/>
                      <a:pt x="346689" y="276823"/>
                    </a:cubicBezTo>
                    <a:close/>
                    <a:moveTo>
                      <a:pt x="261068" y="276823"/>
                    </a:moveTo>
                    <a:cubicBezTo>
                      <a:pt x="259467" y="284913"/>
                      <a:pt x="258525" y="293848"/>
                      <a:pt x="258525" y="303537"/>
                    </a:cubicBezTo>
                    <a:cubicBezTo>
                      <a:pt x="258525" y="313131"/>
                      <a:pt x="259467" y="322067"/>
                      <a:pt x="261068" y="330250"/>
                    </a:cubicBezTo>
                    <a:lnTo>
                      <a:pt x="294318" y="330250"/>
                    </a:lnTo>
                    <a:lnTo>
                      <a:pt x="294318" y="276823"/>
                    </a:lnTo>
                    <a:close/>
                    <a:moveTo>
                      <a:pt x="213312" y="276823"/>
                    </a:moveTo>
                    <a:cubicBezTo>
                      <a:pt x="210863" y="285195"/>
                      <a:pt x="209450" y="294225"/>
                      <a:pt x="209450" y="303537"/>
                    </a:cubicBezTo>
                    <a:cubicBezTo>
                      <a:pt x="209450" y="312755"/>
                      <a:pt x="210863" y="321691"/>
                      <a:pt x="213312" y="330250"/>
                    </a:cubicBezTo>
                    <a:lnTo>
                      <a:pt x="241758" y="330250"/>
                    </a:lnTo>
                    <a:cubicBezTo>
                      <a:pt x="240251" y="321973"/>
                      <a:pt x="239498" y="313037"/>
                      <a:pt x="239498" y="303537"/>
                    </a:cubicBezTo>
                    <a:cubicBezTo>
                      <a:pt x="239498" y="293943"/>
                      <a:pt x="240346" y="285101"/>
                      <a:pt x="241758" y="276823"/>
                    </a:cubicBezTo>
                    <a:close/>
                    <a:moveTo>
                      <a:pt x="52952" y="253683"/>
                    </a:moveTo>
                    <a:cubicBezTo>
                      <a:pt x="75754" y="253683"/>
                      <a:pt x="95257" y="268166"/>
                      <a:pt x="102701" y="288291"/>
                    </a:cubicBezTo>
                    <a:lnTo>
                      <a:pt x="147927" y="288291"/>
                    </a:lnTo>
                    <a:cubicBezTo>
                      <a:pt x="147362" y="293370"/>
                      <a:pt x="147173" y="298354"/>
                      <a:pt x="147173" y="303527"/>
                    </a:cubicBezTo>
                    <a:cubicBezTo>
                      <a:pt x="147173" y="310768"/>
                      <a:pt x="147644" y="317822"/>
                      <a:pt x="148681" y="324781"/>
                    </a:cubicBezTo>
                    <a:lnTo>
                      <a:pt x="102701" y="324781"/>
                    </a:lnTo>
                    <a:cubicBezTo>
                      <a:pt x="95163" y="345001"/>
                      <a:pt x="75754" y="359390"/>
                      <a:pt x="52952" y="359296"/>
                    </a:cubicBezTo>
                    <a:cubicBezTo>
                      <a:pt x="23744" y="359296"/>
                      <a:pt x="0" y="335690"/>
                      <a:pt x="0" y="306536"/>
                    </a:cubicBezTo>
                    <a:cubicBezTo>
                      <a:pt x="0" y="277382"/>
                      <a:pt x="23649" y="253683"/>
                      <a:pt x="52952" y="253683"/>
                    </a:cubicBezTo>
                    <a:close/>
                    <a:moveTo>
                      <a:pt x="554868" y="250648"/>
                    </a:moveTo>
                    <a:cubicBezTo>
                      <a:pt x="584067" y="250648"/>
                      <a:pt x="607709" y="274551"/>
                      <a:pt x="607709" y="303631"/>
                    </a:cubicBezTo>
                    <a:cubicBezTo>
                      <a:pt x="607709" y="332710"/>
                      <a:pt x="584067" y="356426"/>
                      <a:pt x="554868" y="356426"/>
                    </a:cubicBezTo>
                    <a:cubicBezTo>
                      <a:pt x="533109" y="356426"/>
                      <a:pt x="514554" y="343439"/>
                      <a:pt x="506359" y="324805"/>
                    </a:cubicBezTo>
                    <a:lnTo>
                      <a:pt x="459169" y="324805"/>
                    </a:lnTo>
                    <a:cubicBezTo>
                      <a:pt x="460111" y="317841"/>
                      <a:pt x="460676" y="310783"/>
                      <a:pt x="460676" y="303537"/>
                    </a:cubicBezTo>
                    <a:cubicBezTo>
                      <a:pt x="460676" y="298361"/>
                      <a:pt x="460394" y="293373"/>
                      <a:pt x="459923" y="288291"/>
                    </a:cubicBezTo>
                    <a:lnTo>
                      <a:pt x="504098" y="288291"/>
                    </a:lnTo>
                    <a:cubicBezTo>
                      <a:pt x="510598" y="266646"/>
                      <a:pt x="530849" y="250648"/>
                      <a:pt x="554868" y="250648"/>
                    </a:cubicBezTo>
                    <a:close/>
                    <a:moveTo>
                      <a:pt x="341320" y="217001"/>
                    </a:moveTo>
                    <a:cubicBezTo>
                      <a:pt x="348950" y="227724"/>
                      <a:pt x="356391" y="241268"/>
                      <a:pt x="361571" y="257823"/>
                    </a:cubicBezTo>
                    <a:lnTo>
                      <a:pt x="386438" y="257823"/>
                    </a:lnTo>
                    <a:cubicBezTo>
                      <a:pt x="376360" y="239669"/>
                      <a:pt x="360441" y="225278"/>
                      <a:pt x="341320" y="217001"/>
                    </a:cubicBezTo>
                    <a:close/>
                    <a:moveTo>
                      <a:pt x="266437" y="217001"/>
                    </a:moveTo>
                    <a:cubicBezTo>
                      <a:pt x="247410" y="225278"/>
                      <a:pt x="231397" y="239669"/>
                      <a:pt x="221413" y="257823"/>
                    </a:cubicBezTo>
                    <a:lnTo>
                      <a:pt x="246280" y="257823"/>
                    </a:lnTo>
                    <a:cubicBezTo>
                      <a:pt x="251272" y="241268"/>
                      <a:pt x="258807" y="227630"/>
                      <a:pt x="266437" y="217001"/>
                    </a:cubicBezTo>
                    <a:close/>
                    <a:moveTo>
                      <a:pt x="313439" y="213332"/>
                    </a:moveTo>
                    <a:lnTo>
                      <a:pt x="313439" y="257823"/>
                    </a:lnTo>
                    <a:lnTo>
                      <a:pt x="341603" y="257823"/>
                    </a:lnTo>
                    <a:cubicBezTo>
                      <a:pt x="334067" y="237130"/>
                      <a:pt x="322576" y="222644"/>
                      <a:pt x="313439" y="213332"/>
                    </a:cubicBezTo>
                    <a:close/>
                    <a:moveTo>
                      <a:pt x="294318" y="213238"/>
                    </a:moveTo>
                    <a:cubicBezTo>
                      <a:pt x="285181" y="222456"/>
                      <a:pt x="273596" y="237036"/>
                      <a:pt x="266249" y="257823"/>
                    </a:cubicBezTo>
                    <a:lnTo>
                      <a:pt x="294318" y="257823"/>
                    </a:lnTo>
                    <a:close/>
                    <a:moveTo>
                      <a:pt x="303926" y="177119"/>
                    </a:moveTo>
                    <a:cubicBezTo>
                      <a:pt x="373722" y="177119"/>
                      <a:pt x="430520" y="233743"/>
                      <a:pt x="430520" y="303537"/>
                    </a:cubicBezTo>
                    <a:cubicBezTo>
                      <a:pt x="430520" y="373236"/>
                      <a:pt x="373722" y="429955"/>
                      <a:pt x="303926" y="429955"/>
                    </a:cubicBezTo>
                    <a:cubicBezTo>
                      <a:pt x="234035" y="429955"/>
                      <a:pt x="177331" y="373236"/>
                      <a:pt x="177331" y="303537"/>
                    </a:cubicBezTo>
                    <a:cubicBezTo>
                      <a:pt x="177331" y="233743"/>
                      <a:pt x="234035" y="177119"/>
                      <a:pt x="303926" y="177119"/>
                    </a:cubicBezTo>
                    <a:close/>
                    <a:moveTo>
                      <a:pt x="481407" y="73505"/>
                    </a:moveTo>
                    <a:cubicBezTo>
                      <a:pt x="494931" y="73505"/>
                      <a:pt x="508468" y="78632"/>
                      <a:pt x="518779" y="88885"/>
                    </a:cubicBezTo>
                    <a:cubicBezTo>
                      <a:pt x="539402" y="109487"/>
                      <a:pt x="539402" y="142976"/>
                      <a:pt x="518779" y="163578"/>
                    </a:cubicBezTo>
                    <a:cubicBezTo>
                      <a:pt x="502677" y="179758"/>
                      <a:pt x="478758" y="183239"/>
                      <a:pt x="459266" y="174208"/>
                    </a:cubicBezTo>
                    <a:lnTo>
                      <a:pt x="426966" y="206475"/>
                    </a:lnTo>
                    <a:cubicBezTo>
                      <a:pt x="419338" y="196879"/>
                      <a:pt x="410675" y="188225"/>
                      <a:pt x="401164" y="180605"/>
                    </a:cubicBezTo>
                    <a:lnTo>
                      <a:pt x="406438" y="175337"/>
                    </a:lnTo>
                    <a:lnTo>
                      <a:pt x="433369" y="148339"/>
                    </a:lnTo>
                    <a:cubicBezTo>
                      <a:pt x="424518" y="128772"/>
                      <a:pt x="428002" y="104972"/>
                      <a:pt x="444105" y="88885"/>
                    </a:cubicBezTo>
                    <a:cubicBezTo>
                      <a:pt x="454369" y="78632"/>
                      <a:pt x="467882" y="73505"/>
                      <a:pt x="481407" y="73505"/>
                    </a:cubicBezTo>
                    <a:close/>
                    <a:moveTo>
                      <a:pt x="126565" y="73459"/>
                    </a:moveTo>
                    <a:cubicBezTo>
                      <a:pt x="155674" y="73459"/>
                      <a:pt x="179414" y="97066"/>
                      <a:pt x="179414" y="126317"/>
                    </a:cubicBezTo>
                    <a:cubicBezTo>
                      <a:pt x="179414" y="134217"/>
                      <a:pt x="177718" y="141742"/>
                      <a:pt x="174515" y="148514"/>
                    </a:cubicBezTo>
                    <a:lnTo>
                      <a:pt x="206827" y="180680"/>
                    </a:lnTo>
                    <a:cubicBezTo>
                      <a:pt x="197124" y="188392"/>
                      <a:pt x="188457" y="197045"/>
                      <a:pt x="180921" y="206545"/>
                    </a:cubicBezTo>
                    <a:lnTo>
                      <a:pt x="148703" y="174284"/>
                    </a:lnTo>
                    <a:cubicBezTo>
                      <a:pt x="141921" y="177482"/>
                      <a:pt x="134384" y="179175"/>
                      <a:pt x="126471" y="179175"/>
                    </a:cubicBezTo>
                    <a:cubicBezTo>
                      <a:pt x="97174" y="179175"/>
                      <a:pt x="73529" y="155474"/>
                      <a:pt x="73717" y="126317"/>
                    </a:cubicBezTo>
                    <a:cubicBezTo>
                      <a:pt x="73717" y="97160"/>
                      <a:pt x="97268" y="73459"/>
                      <a:pt x="126565" y="73459"/>
                    </a:cubicBezTo>
                    <a:close/>
                    <a:moveTo>
                      <a:pt x="303937" y="0"/>
                    </a:moveTo>
                    <a:cubicBezTo>
                      <a:pt x="333042" y="0"/>
                      <a:pt x="356778" y="23612"/>
                      <a:pt x="356778" y="52774"/>
                    </a:cubicBezTo>
                    <a:cubicBezTo>
                      <a:pt x="356778" y="75634"/>
                      <a:pt x="342367" y="95107"/>
                      <a:pt x="322116" y="102445"/>
                    </a:cubicBezTo>
                    <a:lnTo>
                      <a:pt x="322116" y="147976"/>
                    </a:lnTo>
                    <a:cubicBezTo>
                      <a:pt x="316182" y="147223"/>
                      <a:pt x="310059" y="146847"/>
                      <a:pt x="303937" y="146847"/>
                    </a:cubicBezTo>
                    <a:cubicBezTo>
                      <a:pt x="297720" y="146847"/>
                      <a:pt x="291692" y="147223"/>
                      <a:pt x="285664" y="147976"/>
                    </a:cubicBezTo>
                    <a:lnTo>
                      <a:pt x="285664" y="102633"/>
                    </a:lnTo>
                    <a:cubicBezTo>
                      <a:pt x="265507" y="95107"/>
                      <a:pt x="251001" y="75728"/>
                      <a:pt x="251001" y="52774"/>
                    </a:cubicBezTo>
                    <a:cubicBezTo>
                      <a:pt x="251001" y="23706"/>
                      <a:pt x="274643" y="0"/>
                      <a:pt x="303937" y="0"/>
                    </a:cubicBezTo>
                    <a:close/>
                  </a:path>
                </a:pathLst>
              </a:custGeom>
              <a:solidFill>
                <a:srgbClr val="92A978"/>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6" name="iṧ1îḓè"/>
            <p:cNvGrpSpPr/>
            <p:nvPr/>
          </p:nvGrpSpPr>
          <p:grpSpPr>
            <a:xfrm>
              <a:off x="4705450" y="1488032"/>
              <a:ext cx="1567654" cy="1391074"/>
              <a:chOff x="4705450" y="1488032"/>
              <a:chExt cx="1567654" cy="1391074"/>
            </a:xfrm>
          </p:grpSpPr>
          <p:sp>
            <p:nvSpPr>
              <p:cNvPr id="30" name="ïśļiďê"/>
              <p:cNvSpPr/>
              <p:nvPr/>
            </p:nvSpPr>
            <p:spPr>
              <a:xfrm>
                <a:off x="4813668" y="1608533"/>
                <a:ext cx="1270595" cy="1270573"/>
              </a:xfrm>
              <a:custGeom>
                <a:avLst/>
                <a:gdLst/>
                <a:ahLst/>
                <a:cxnLst>
                  <a:cxn ang="0">
                    <a:pos x="wd2" y="hd2"/>
                  </a:cxn>
                  <a:cxn ang="5400000">
                    <a:pos x="wd2" y="hd2"/>
                  </a:cxn>
                  <a:cxn ang="10800000">
                    <a:pos x="wd2" y="hd2"/>
                  </a:cxn>
                  <a:cxn ang="16200000">
                    <a:pos x="wd2" y="hd2"/>
                  </a:cxn>
                </a:cxnLst>
                <a:rect l="0" t="0" r="r" b="b"/>
                <a:pathLst>
                  <a:path w="19331" h="19331" extrusionOk="0">
                    <a:moveTo>
                      <a:pt x="424" y="12487"/>
                    </a:moveTo>
                    <a:cubicBezTo>
                      <a:pt x="1982" y="17591"/>
                      <a:pt x="7383" y="20465"/>
                      <a:pt x="12487" y="18906"/>
                    </a:cubicBezTo>
                    <a:cubicBezTo>
                      <a:pt x="17591" y="17348"/>
                      <a:pt x="20465" y="11947"/>
                      <a:pt x="18907" y="6843"/>
                    </a:cubicBezTo>
                    <a:cubicBezTo>
                      <a:pt x="17348" y="1739"/>
                      <a:pt x="11947" y="-1135"/>
                      <a:pt x="6843" y="423"/>
                    </a:cubicBezTo>
                    <a:cubicBezTo>
                      <a:pt x="1739" y="1982"/>
                      <a:pt x="-1135" y="7383"/>
                      <a:pt x="424" y="12487"/>
                    </a:cubicBezTo>
                    <a:close/>
                  </a:path>
                </a:pathLst>
              </a:custGeom>
              <a:solidFill>
                <a:schemeClr val="bg1"/>
              </a:solidFill>
              <a:ln w="57150">
                <a:solidFill>
                  <a:srgbClr val="CAB48A"/>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1" name="iṥḻíḑe"/>
              <p:cNvSpPr/>
              <p:nvPr/>
            </p:nvSpPr>
            <p:spPr>
              <a:xfrm rot="3695988">
                <a:off x="5627783" y="1818558"/>
                <a:ext cx="975848" cy="314795"/>
              </a:xfrm>
              <a:custGeom>
                <a:avLst/>
                <a:gdLst>
                  <a:gd name="connsiteX0" fmla="*/ 0 w 975848"/>
                  <a:gd name="connsiteY0" fmla="*/ 149385 h 314795"/>
                  <a:gd name="connsiteX1" fmla="*/ 864937 w 975848"/>
                  <a:gd name="connsiteY1" fmla="*/ 158450 h 314795"/>
                  <a:gd name="connsiteX2" fmla="*/ 924973 w 975848"/>
                  <a:gd name="connsiteY2" fmla="*/ 219597 h 314795"/>
                  <a:gd name="connsiteX3" fmla="*/ 975848 w 975848"/>
                  <a:gd name="connsiteY3" fmla="*/ 178794 h 314795"/>
                  <a:gd name="connsiteX4" fmla="*/ 974187 w 975848"/>
                  <a:gd name="connsiteY4" fmla="*/ 314795 h 314795"/>
                  <a:gd name="connsiteX5" fmla="*/ 843952 w 975848"/>
                  <a:gd name="connsiteY5" fmla="*/ 284579 h 314795"/>
                  <a:gd name="connsiteX6" fmla="*/ 888821 w 975848"/>
                  <a:gd name="connsiteY6" fmla="*/ 248593 h 314795"/>
                  <a:gd name="connsiteX7" fmla="*/ 834288 w 975848"/>
                  <a:gd name="connsiteY7" fmla="*/ 192905 h 314795"/>
                  <a:gd name="connsiteX8" fmla="*/ 29041 w 975848"/>
                  <a:gd name="connsiteY8" fmla="*/ 185585 h 31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848" h="314795">
                    <a:moveTo>
                      <a:pt x="0" y="149385"/>
                    </a:moveTo>
                    <a:cubicBezTo>
                      <a:pt x="257462" y="-57104"/>
                      <a:pt x="619926" y="-45243"/>
                      <a:pt x="864937" y="158450"/>
                    </a:cubicBezTo>
                    <a:lnTo>
                      <a:pt x="924973" y="219597"/>
                    </a:lnTo>
                    <a:lnTo>
                      <a:pt x="975848" y="178794"/>
                    </a:lnTo>
                    <a:cubicBezTo>
                      <a:pt x="975848" y="178794"/>
                      <a:pt x="974187" y="314795"/>
                      <a:pt x="974187" y="314795"/>
                    </a:cubicBezTo>
                    <a:lnTo>
                      <a:pt x="843952" y="284579"/>
                    </a:lnTo>
                    <a:lnTo>
                      <a:pt x="888821" y="248593"/>
                    </a:lnTo>
                    <a:lnTo>
                      <a:pt x="834288" y="192905"/>
                    </a:lnTo>
                    <a:cubicBezTo>
                      <a:pt x="604181" y="862"/>
                      <a:pt x="269004" y="-6881"/>
                      <a:pt x="29041" y="185585"/>
                    </a:cubicBezTo>
                    <a:close/>
                  </a:path>
                </a:pathLst>
              </a:custGeom>
              <a:solidFill>
                <a:srgbClr val="CAB48A"/>
              </a:solidFill>
              <a:ln w="12700" cap="flat">
                <a:noFill/>
                <a:miter lim="400000"/>
              </a:ln>
              <a:effectLst/>
            </p:spPr>
            <p:txBody>
              <a:bodyPr wrap="square" lIns="91440" tIns="45720" rIns="91440" bIns="45720" numCol="1" anchor="ctr">
                <a:normAutofit fontScale="550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2" name="ïṩ1ídê"/>
              <p:cNvSpPr/>
              <p:nvPr/>
            </p:nvSpPr>
            <p:spPr>
              <a:xfrm>
                <a:off x="4705450" y="2609632"/>
                <a:ext cx="212390" cy="212390"/>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250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3" name="išļiḑê"/>
              <p:cNvSpPr/>
              <p:nvPr/>
            </p:nvSpPr>
            <p:spPr>
              <a:xfrm>
                <a:off x="5123995" y="1919302"/>
                <a:ext cx="649940" cy="649034"/>
              </a:xfrm>
              <a:custGeom>
                <a:avLst/>
                <a:gdLst>
                  <a:gd name="T0" fmla="*/ 0 w 6126"/>
                  <a:gd name="T1" fmla="*/ 3063 h 6126"/>
                  <a:gd name="T2" fmla="*/ 6126 w 6126"/>
                  <a:gd name="T3" fmla="*/ 3063 h 6126"/>
                  <a:gd name="T4" fmla="*/ 3063 w 6126"/>
                  <a:gd name="T5" fmla="*/ 5753 h 6126"/>
                  <a:gd name="T6" fmla="*/ 3063 w 6126"/>
                  <a:gd name="T7" fmla="*/ 374 h 6126"/>
                  <a:gd name="T8" fmla="*/ 3063 w 6126"/>
                  <a:gd name="T9" fmla="*/ 5753 h 6126"/>
                  <a:gd name="T10" fmla="*/ 2421 w 6126"/>
                  <a:gd name="T11" fmla="*/ 5020 h 6126"/>
                  <a:gd name="T12" fmla="*/ 2100 w 6126"/>
                  <a:gd name="T13" fmla="*/ 5468 h 6126"/>
                  <a:gd name="T14" fmla="*/ 1670 w 6126"/>
                  <a:gd name="T15" fmla="*/ 4576 h 6126"/>
                  <a:gd name="T16" fmla="*/ 1444 w 6126"/>
                  <a:gd name="T17" fmla="*/ 5079 h 6126"/>
                  <a:gd name="T18" fmla="*/ 1670 w 6126"/>
                  <a:gd name="T19" fmla="*/ 4576 h 6126"/>
                  <a:gd name="T20" fmla="*/ 1306 w 6126"/>
                  <a:gd name="T21" fmla="*/ 4128 h 6126"/>
                  <a:gd name="T22" fmla="*/ 772 w 6126"/>
                  <a:gd name="T23" fmla="*/ 4265 h 6126"/>
                  <a:gd name="T24" fmla="*/ 1042 w 6126"/>
                  <a:gd name="T25" fmla="*/ 3454 h 6126"/>
                  <a:gd name="T26" fmla="*/ 493 w 6126"/>
                  <a:gd name="T27" fmla="*/ 3399 h 6126"/>
                  <a:gd name="T28" fmla="*/ 1042 w 6126"/>
                  <a:gd name="T29" fmla="*/ 3454 h 6126"/>
                  <a:gd name="T30" fmla="*/ 502 w 6126"/>
                  <a:gd name="T31" fmla="*/ 2637 h 6126"/>
                  <a:gd name="T32" fmla="*/ 1050 w 6126"/>
                  <a:gd name="T33" fmla="*/ 2582 h 6126"/>
                  <a:gd name="T34" fmla="*/ 1256 w 6126"/>
                  <a:gd name="T35" fmla="*/ 2042 h 6126"/>
                  <a:gd name="T36" fmla="*/ 871 w 6126"/>
                  <a:gd name="T37" fmla="*/ 1648 h 6126"/>
                  <a:gd name="T38" fmla="*/ 1256 w 6126"/>
                  <a:gd name="T39" fmla="*/ 2042 h 6126"/>
                  <a:gd name="T40" fmla="*/ 1823 w 6126"/>
                  <a:gd name="T41" fmla="*/ 1380 h 6126"/>
                  <a:gd name="T42" fmla="*/ 1367 w 6126"/>
                  <a:gd name="T43" fmla="*/ 1070 h 6126"/>
                  <a:gd name="T44" fmla="*/ 2286 w 6126"/>
                  <a:gd name="T45" fmla="*/ 549 h 6126"/>
                  <a:gd name="T46" fmla="*/ 2327 w 6126"/>
                  <a:gd name="T47" fmla="*/ 1099 h 6126"/>
                  <a:gd name="T48" fmla="*/ 2286 w 6126"/>
                  <a:gd name="T49" fmla="*/ 549 h 6126"/>
                  <a:gd name="T50" fmla="*/ 3038 w 6126"/>
                  <a:gd name="T51" fmla="*/ 956 h 6126"/>
                  <a:gd name="T52" fmla="*/ 3187 w 6126"/>
                  <a:gd name="T53" fmla="*/ 425 h 6126"/>
                  <a:gd name="T54" fmla="*/ 3936 w 6126"/>
                  <a:gd name="T55" fmla="*/ 566 h 6126"/>
                  <a:gd name="T56" fmla="*/ 3895 w 6126"/>
                  <a:gd name="T57" fmla="*/ 1116 h 6126"/>
                  <a:gd name="T58" fmla="*/ 3936 w 6126"/>
                  <a:gd name="T59" fmla="*/ 566 h 6126"/>
                  <a:gd name="T60" fmla="*/ 4390 w 6126"/>
                  <a:gd name="T61" fmla="*/ 1411 h 6126"/>
                  <a:gd name="T62" fmla="*/ 4846 w 6126"/>
                  <a:gd name="T63" fmla="*/ 1101 h 6126"/>
                  <a:gd name="T64" fmla="*/ 4944 w 6126"/>
                  <a:gd name="T65" fmla="*/ 2085 h 6126"/>
                  <a:gd name="T66" fmla="*/ 5329 w 6126"/>
                  <a:gd name="T67" fmla="*/ 1690 h 6126"/>
                  <a:gd name="T68" fmla="*/ 4944 w 6126"/>
                  <a:gd name="T69" fmla="*/ 2085 h 6126"/>
                  <a:gd name="T70" fmla="*/ 5656 w 6126"/>
                  <a:gd name="T71" fmla="*/ 2539 h 6126"/>
                  <a:gd name="T72" fmla="*/ 5160 w 6126"/>
                  <a:gd name="T73" fmla="*/ 2778 h 6126"/>
                  <a:gd name="T74" fmla="*/ 5151 w 6126"/>
                  <a:gd name="T75" fmla="*/ 3355 h 6126"/>
                  <a:gd name="T76" fmla="*/ 5648 w 6126"/>
                  <a:gd name="T77" fmla="*/ 3594 h 6126"/>
                  <a:gd name="T78" fmla="*/ 5151 w 6126"/>
                  <a:gd name="T79" fmla="*/ 3355 h 6126"/>
                  <a:gd name="T80" fmla="*/ 5379 w 6126"/>
                  <a:gd name="T81" fmla="*/ 4307 h 6126"/>
                  <a:gd name="T82" fmla="*/ 4845 w 6126"/>
                  <a:gd name="T83" fmla="*/ 4171 h 6126"/>
                  <a:gd name="T84" fmla="*/ 4467 w 6126"/>
                  <a:gd name="T85" fmla="*/ 4608 h 6126"/>
                  <a:gd name="T86" fmla="*/ 4694 w 6126"/>
                  <a:gd name="T87" fmla="*/ 5111 h 6126"/>
                  <a:gd name="T88" fmla="*/ 4467 w 6126"/>
                  <a:gd name="T89" fmla="*/ 4608 h 6126"/>
                  <a:gd name="T90" fmla="*/ 4030 w 6126"/>
                  <a:gd name="T91" fmla="*/ 5484 h 6126"/>
                  <a:gd name="T92" fmla="*/ 3708 w 6126"/>
                  <a:gd name="T93" fmla="*/ 5036 h 6126"/>
                  <a:gd name="T94" fmla="*/ 2988 w 6126"/>
                  <a:gd name="T95" fmla="*/ 5129 h 6126"/>
                  <a:gd name="T96" fmla="*/ 3138 w 6126"/>
                  <a:gd name="T97" fmla="*/ 5659 h 6126"/>
                  <a:gd name="T98" fmla="*/ 2988 w 6126"/>
                  <a:gd name="T99" fmla="*/ 5129 h 6126"/>
                  <a:gd name="T100" fmla="*/ 3231 w 6126"/>
                  <a:gd name="T101" fmla="*/ 3355 h 6126"/>
                  <a:gd name="T102" fmla="*/ 3038 w 6126"/>
                  <a:gd name="T103" fmla="*/ 4166 h 6126"/>
                  <a:gd name="T104" fmla="*/ 2845 w 6126"/>
                  <a:gd name="T105" fmla="*/ 3319 h 6126"/>
                  <a:gd name="T106" fmla="*/ 2867 w 6126"/>
                  <a:gd name="T107" fmla="*/ 2789 h 6126"/>
                  <a:gd name="T108" fmla="*/ 3060 w 6126"/>
                  <a:gd name="T109" fmla="*/ 1514 h 6126"/>
                  <a:gd name="T110" fmla="*/ 3253 w 6126"/>
                  <a:gd name="T111" fmla="*/ 2784 h 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26" h="6126">
                    <a:moveTo>
                      <a:pt x="3063" y="0"/>
                    </a:moveTo>
                    <a:cubicBezTo>
                      <a:pt x="1374" y="0"/>
                      <a:pt x="0" y="1374"/>
                      <a:pt x="0" y="3063"/>
                    </a:cubicBezTo>
                    <a:cubicBezTo>
                      <a:pt x="0" y="4752"/>
                      <a:pt x="1374" y="6126"/>
                      <a:pt x="3063" y="6126"/>
                    </a:cubicBezTo>
                    <a:cubicBezTo>
                      <a:pt x="4752" y="6126"/>
                      <a:pt x="6126" y="4752"/>
                      <a:pt x="6126" y="3063"/>
                    </a:cubicBezTo>
                    <a:cubicBezTo>
                      <a:pt x="6126" y="1374"/>
                      <a:pt x="4752" y="0"/>
                      <a:pt x="3063" y="0"/>
                    </a:cubicBezTo>
                    <a:close/>
                    <a:moveTo>
                      <a:pt x="3063" y="5753"/>
                    </a:moveTo>
                    <a:cubicBezTo>
                      <a:pt x="1580" y="5753"/>
                      <a:pt x="374" y="4546"/>
                      <a:pt x="374" y="3063"/>
                    </a:cubicBezTo>
                    <a:cubicBezTo>
                      <a:pt x="374" y="1580"/>
                      <a:pt x="1580" y="374"/>
                      <a:pt x="3063" y="374"/>
                    </a:cubicBezTo>
                    <a:cubicBezTo>
                      <a:pt x="4546" y="374"/>
                      <a:pt x="5753" y="1580"/>
                      <a:pt x="5753" y="3063"/>
                    </a:cubicBezTo>
                    <a:cubicBezTo>
                      <a:pt x="5753" y="4546"/>
                      <a:pt x="4546" y="5753"/>
                      <a:pt x="3063" y="5753"/>
                    </a:cubicBezTo>
                    <a:close/>
                    <a:moveTo>
                      <a:pt x="2280" y="4969"/>
                    </a:moveTo>
                    <a:lnTo>
                      <a:pt x="2421" y="5020"/>
                    </a:lnTo>
                    <a:lnTo>
                      <a:pt x="2240" y="5519"/>
                    </a:lnTo>
                    <a:lnTo>
                      <a:pt x="2100" y="5468"/>
                    </a:lnTo>
                    <a:lnTo>
                      <a:pt x="2280" y="4969"/>
                    </a:lnTo>
                    <a:close/>
                    <a:moveTo>
                      <a:pt x="1670" y="4576"/>
                    </a:moveTo>
                    <a:lnTo>
                      <a:pt x="1785" y="4672"/>
                    </a:lnTo>
                    <a:lnTo>
                      <a:pt x="1444" y="5079"/>
                    </a:lnTo>
                    <a:lnTo>
                      <a:pt x="1330" y="4983"/>
                    </a:lnTo>
                    <a:lnTo>
                      <a:pt x="1670" y="4576"/>
                    </a:lnTo>
                    <a:close/>
                    <a:moveTo>
                      <a:pt x="1231" y="3999"/>
                    </a:moveTo>
                    <a:lnTo>
                      <a:pt x="1306" y="4128"/>
                    </a:lnTo>
                    <a:lnTo>
                      <a:pt x="847" y="4394"/>
                    </a:lnTo>
                    <a:lnTo>
                      <a:pt x="772" y="4265"/>
                    </a:lnTo>
                    <a:lnTo>
                      <a:pt x="1231" y="3999"/>
                    </a:lnTo>
                    <a:close/>
                    <a:moveTo>
                      <a:pt x="1042" y="3454"/>
                    </a:moveTo>
                    <a:lnTo>
                      <a:pt x="519" y="3546"/>
                    </a:lnTo>
                    <a:lnTo>
                      <a:pt x="493" y="3399"/>
                    </a:lnTo>
                    <a:lnTo>
                      <a:pt x="1016" y="3307"/>
                    </a:lnTo>
                    <a:lnTo>
                      <a:pt x="1042" y="3454"/>
                    </a:lnTo>
                    <a:close/>
                    <a:moveTo>
                      <a:pt x="1024" y="2729"/>
                    </a:moveTo>
                    <a:lnTo>
                      <a:pt x="502" y="2637"/>
                    </a:lnTo>
                    <a:lnTo>
                      <a:pt x="528" y="2490"/>
                    </a:lnTo>
                    <a:lnTo>
                      <a:pt x="1050" y="2582"/>
                    </a:lnTo>
                    <a:lnTo>
                      <a:pt x="1024" y="2729"/>
                    </a:lnTo>
                    <a:close/>
                    <a:moveTo>
                      <a:pt x="1256" y="2042"/>
                    </a:moveTo>
                    <a:lnTo>
                      <a:pt x="796" y="1777"/>
                    </a:lnTo>
                    <a:lnTo>
                      <a:pt x="871" y="1648"/>
                    </a:lnTo>
                    <a:lnTo>
                      <a:pt x="1330" y="1913"/>
                    </a:lnTo>
                    <a:lnTo>
                      <a:pt x="1256" y="2042"/>
                    </a:lnTo>
                    <a:close/>
                    <a:moveTo>
                      <a:pt x="1482" y="974"/>
                    </a:moveTo>
                    <a:lnTo>
                      <a:pt x="1823" y="1380"/>
                    </a:lnTo>
                    <a:lnTo>
                      <a:pt x="1708" y="1476"/>
                    </a:lnTo>
                    <a:lnTo>
                      <a:pt x="1367" y="1070"/>
                    </a:lnTo>
                    <a:lnTo>
                      <a:pt x="1482" y="974"/>
                    </a:lnTo>
                    <a:close/>
                    <a:moveTo>
                      <a:pt x="2286" y="549"/>
                    </a:moveTo>
                    <a:lnTo>
                      <a:pt x="2467" y="1048"/>
                    </a:lnTo>
                    <a:lnTo>
                      <a:pt x="2327" y="1099"/>
                    </a:lnTo>
                    <a:lnTo>
                      <a:pt x="2146" y="600"/>
                    </a:lnTo>
                    <a:lnTo>
                      <a:pt x="2286" y="549"/>
                    </a:lnTo>
                    <a:close/>
                    <a:moveTo>
                      <a:pt x="3187" y="956"/>
                    </a:moveTo>
                    <a:lnTo>
                      <a:pt x="3038" y="956"/>
                    </a:lnTo>
                    <a:lnTo>
                      <a:pt x="3038" y="425"/>
                    </a:lnTo>
                    <a:lnTo>
                      <a:pt x="3187" y="425"/>
                    </a:lnTo>
                    <a:lnTo>
                      <a:pt x="3187" y="956"/>
                    </a:lnTo>
                    <a:close/>
                    <a:moveTo>
                      <a:pt x="3936" y="566"/>
                    </a:moveTo>
                    <a:lnTo>
                      <a:pt x="4076" y="617"/>
                    </a:lnTo>
                    <a:lnTo>
                      <a:pt x="3895" y="1116"/>
                    </a:lnTo>
                    <a:lnTo>
                      <a:pt x="3754" y="1065"/>
                    </a:lnTo>
                    <a:lnTo>
                      <a:pt x="3936" y="566"/>
                    </a:lnTo>
                    <a:close/>
                    <a:moveTo>
                      <a:pt x="4505" y="1507"/>
                    </a:moveTo>
                    <a:lnTo>
                      <a:pt x="4390" y="1411"/>
                    </a:lnTo>
                    <a:lnTo>
                      <a:pt x="4731" y="1005"/>
                    </a:lnTo>
                    <a:lnTo>
                      <a:pt x="4846" y="1101"/>
                    </a:lnTo>
                    <a:lnTo>
                      <a:pt x="4505" y="1507"/>
                    </a:lnTo>
                    <a:close/>
                    <a:moveTo>
                      <a:pt x="4944" y="2085"/>
                    </a:moveTo>
                    <a:lnTo>
                      <a:pt x="4869" y="1956"/>
                    </a:lnTo>
                    <a:lnTo>
                      <a:pt x="5329" y="1690"/>
                    </a:lnTo>
                    <a:lnTo>
                      <a:pt x="5404" y="1820"/>
                    </a:lnTo>
                    <a:lnTo>
                      <a:pt x="4944" y="2085"/>
                    </a:lnTo>
                    <a:close/>
                    <a:moveTo>
                      <a:pt x="5134" y="2631"/>
                    </a:moveTo>
                    <a:lnTo>
                      <a:pt x="5656" y="2539"/>
                    </a:lnTo>
                    <a:lnTo>
                      <a:pt x="5682" y="2686"/>
                    </a:lnTo>
                    <a:lnTo>
                      <a:pt x="5160" y="2778"/>
                    </a:lnTo>
                    <a:lnTo>
                      <a:pt x="5134" y="2631"/>
                    </a:lnTo>
                    <a:close/>
                    <a:moveTo>
                      <a:pt x="5151" y="3355"/>
                    </a:moveTo>
                    <a:lnTo>
                      <a:pt x="5674" y="3447"/>
                    </a:lnTo>
                    <a:lnTo>
                      <a:pt x="5648" y="3594"/>
                    </a:lnTo>
                    <a:lnTo>
                      <a:pt x="5125" y="3502"/>
                    </a:lnTo>
                    <a:lnTo>
                      <a:pt x="5151" y="3355"/>
                    </a:lnTo>
                    <a:close/>
                    <a:moveTo>
                      <a:pt x="4920" y="4042"/>
                    </a:moveTo>
                    <a:lnTo>
                      <a:pt x="5379" y="4307"/>
                    </a:lnTo>
                    <a:lnTo>
                      <a:pt x="5305" y="4437"/>
                    </a:lnTo>
                    <a:lnTo>
                      <a:pt x="4845" y="4171"/>
                    </a:lnTo>
                    <a:lnTo>
                      <a:pt x="4920" y="4042"/>
                    </a:lnTo>
                    <a:close/>
                    <a:moveTo>
                      <a:pt x="4467" y="4608"/>
                    </a:moveTo>
                    <a:lnTo>
                      <a:pt x="4808" y="5015"/>
                    </a:lnTo>
                    <a:lnTo>
                      <a:pt x="4694" y="5111"/>
                    </a:lnTo>
                    <a:lnTo>
                      <a:pt x="4353" y="4704"/>
                    </a:lnTo>
                    <a:lnTo>
                      <a:pt x="4467" y="4608"/>
                    </a:lnTo>
                    <a:close/>
                    <a:moveTo>
                      <a:pt x="3849" y="4985"/>
                    </a:moveTo>
                    <a:lnTo>
                      <a:pt x="4030" y="5484"/>
                    </a:lnTo>
                    <a:lnTo>
                      <a:pt x="3890" y="5535"/>
                    </a:lnTo>
                    <a:lnTo>
                      <a:pt x="3708" y="5036"/>
                    </a:lnTo>
                    <a:lnTo>
                      <a:pt x="3849" y="4985"/>
                    </a:lnTo>
                    <a:close/>
                    <a:moveTo>
                      <a:pt x="2988" y="5129"/>
                    </a:moveTo>
                    <a:lnTo>
                      <a:pt x="3138" y="5129"/>
                    </a:lnTo>
                    <a:lnTo>
                      <a:pt x="3138" y="5659"/>
                    </a:lnTo>
                    <a:lnTo>
                      <a:pt x="2988" y="5659"/>
                    </a:lnTo>
                    <a:lnTo>
                      <a:pt x="2988" y="5129"/>
                    </a:lnTo>
                    <a:close/>
                    <a:moveTo>
                      <a:pt x="3401" y="3063"/>
                    </a:moveTo>
                    <a:cubicBezTo>
                      <a:pt x="3401" y="3189"/>
                      <a:pt x="3332" y="3297"/>
                      <a:pt x="3231" y="3355"/>
                    </a:cubicBezTo>
                    <a:lnTo>
                      <a:pt x="3231" y="3797"/>
                    </a:lnTo>
                    <a:lnTo>
                      <a:pt x="3038" y="4166"/>
                    </a:lnTo>
                    <a:lnTo>
                      <a:pt x="2845" y="3797"/>
                    </a:lnTo>
                    <a:lnTo>
                      <a:pt x="2845" y="3319"/>
                    </a:lnTo>
                    <a:cubicBezTo>
                      <a:pt x="2772" y="3257"/>
                      <a:pt x="2725" y="3166"/>
                      <a:pt x="2725" y="3063"/>
                    </a:cubicBezTo>
                    <a:cubicBezTo>
                      <a:pt x="2725" y="2950"/>
                      <a:pt x="2782" y="2850"/>
                      <a:pt x="2867" y="2789"/>
                    </a:cubicBezTo>
                    <a:lnTo>
                      <a:pt x="2867" y="1883"/>
                    </a:lnTo>
                    <a:lnTo>
                      <a:pt x="3060" y="1514"/>
                    </a:lnTo>
                    <a:lnTo>
                      <a:pt x="3253" y="1883"/>
                    </a:lnTo>
                    <a:lnTo>
                      <a:pt x="3253" y="2784"/>
                    </a:lnTo>
                    <a:cubicBezTo>
                      <a:pt x="3342" y="2844"/>
                      <a:pt x="3401" y="2947"/>
                      <a:pt x="3401" y="3063"/>
                    </a:cubicBezTo>
                    <a:close/>
                  </a:path>
                </a:pathLst>
              </a:custGeom>
              <a:solidFill>
                <a:srgbClr val="CAB48A"/>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7" name="isḻíďê"/>
            <p:cNvGrpSpPr/>
            <p:nvPr/>
          </p:nvGrpSpPr>
          <p:grpSpPr>
            <a:xfrm>
              <a:off x="7388974" y="1519469"/>
              <a:ext cx="1565956" cy="1624167"/>
              <a:chOff x="7388974" y="1519469"/>
              <a:chExt cx="1565956" cy="1624167"/>
            </a:xfrm>
          </p:grpSpPr>
          <p:sp>
            <p:nvSpPr>
              <p:cNvPr id="26" name="ísľíḋé"/>
              <p:cNvSpPr/>
              <p:nvPr/>
            </p:nvSpPr>
            <p:spPr>
              <a:xfrm>
                <a:off x="7388974" y="1519469"/>
                <a:ext cx="1270602" cy="1270571"/>
              </a:xfrm>
              <a:custGeom>
                <a:avLst/>
                <a:gdLst/>
                <a:ahLst/>
                <a:cxnLst>
                  <a:cxn ang="0">
                    <a:pos x="wd2" y="hd2"/>
                  </a:cxn>
                  <a:cxn ang="5400000">
                    <a:pos x="wd2" y="hd2"/>
                  </a:cxn>
                  <a:cxn ang="10800000">
                    <a:pos x="wd2" y="hd2"/>
                  </a:cxn>
                  <a:cxn ang="16200000">
                    <a:pos x="wd2" y="hd2"/>
                  </a:cxn>
                </a:cxnLst>
                <a:rect l="0" t="0" r="r" b="b"/>
                <a:pathLst>
                  <a:path w="19331" h="19331" extrusionOk="0">
                    <a:moveTo>
                      <a:pt x="424" y="12487"/>
                    </a:moveTo>
                    <a:cubicBezTo>
                      <a:pt x="1982" y="17591"/>
                      <a:pt x="7383" y="20465"/>
                      <a:pt x="12487" y="18906"/>
                    </a:cubicBezTo>
                    <a:cubicBezTo>
                      <a:pt x="17591" y="17348"/>
                      <a:pt x="20465" y="11947"/>
                      <a:pt x="18907" y="6843"/>
                    </a:cubicBezTo>
                    <a:cubicBezTo>
                      <a:pt x="17348" y="1739"/>
                      <a:pt x="11947" y="-1135"/>
                      <a:pt x="6843" y="424"/>
                    </a:cubicBezTo>
                    <a:cubicBezTo>
                      <a:pt x="1739" y="1982"/>
                      <a:pt x="-1135" y="7383"/>
                      <a:pt x="424" y="12487"/>
                    </a:cubicBezTo>
                    <a:close/>
                  </a:path>
                </a:pathLst>
              </a:custGeom>
              <a:solidFill>
                <a:schemeClr val="bg1"/>
              </a:solidFill>
              <a:ln w="57150">
                <a:solidFill>
                  <a:srgbClr val="CAB48A"/>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7" name="ïṡlíḍe"/>
              <p:cNvSpPr/>
              <p:nvPr/>
            </p:nvSpPr>
            <p:spPr>
              <a:xfrm rot="3695988">
                <a:off x="8284252" y="2167390"/>
                <a:ext cx="365788" cy="975569"/>
              </a:xfrm>
              <a:custGeom>
                <a:avLst/>
                <a:gdLst>
                  <a:gd name="connsiteX0" fmla="*/ 0 w 365788"/>
                  <a:gd name="connsiteY0" fmla="*/ 14919 h 975569"/>
                  <a:gd name="connsiteX1" fmla="*/ 135179 w 365788"/>
                  <a:gd name="connsiteY1" fmla="*/ 0 h 975569"/>
                  <a:gd name="connsiteX2" fmla="*/ 94951 w 365788"/>
                  <a:gd name="connsiteY2" fmla="*/ 61639 h 975569"/>
                  <a:gd name="connsiteX3" fmla="*/ 161948 w 365788"/>
                  <a:gd name="connsiteY3" fmla="*/ 115653 h 975569"/>
                  <a:gd name="connsiteX4" fmla="*/ 255333 w 365788"/>
                  <a:gd name="connsiteY4" fmla="*/ 975569 h 975569"/>
                  <a:gd name="connsiteX5" fmla="*/ 216473 w 365788"/>
                  <a:gd name="connsiteY5" fmla="*/ 950185 h 975569"/>
                  <a:gd name="connsiteX6" fmla="*/ 130635 w 365788"/>
                  <a:gd name="connsiteY6" fmla="*/ 149526 h 975569"/>
                  <a:gd name="connsiteX7" fmla="*/ 69612 w 365788"/>
                  <a:gd name="connsiteY7" fmla="*/ 100463 h 975569"/>
                  <a:gd name="connsiteX8" fmla="*/ 42775 w 365788"/>
                  <a:gd name="connsiteY8" fmla="*/ 141582 h 97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788" h="975569">
                    <a:moveTo>
                      <a:pt x="0" y="14919"/>
                    </a:moveTo>
                    <a:cubicBezTo>
                      <a:pt x="0" y="14919"/>
                      <a:pt x="135179" y="0"/>
                      <a:pt x="135179" y="0"/>
                    </a:cubicBezTo>
                    <a:lnTo>
                      <a:pt x="94951" y="61639"/>
                    </a:lnTo>
                    <a:lnTo>
                      <a:pt x="161948" y="115653"/>
                    </a:lnTo>
                    <a:cubicBezTo>
                      <a:pt x="388567" y="339625"/>
                      <a:pt x="435725" y="699219"/>
                      <a:pt x="255333" y="975569"/>
                    </a:cubicBezTo>
                    <a:lnTo>
                      <a:pt x="216473" y="950185"/>
                    </a:lnTo>
                    <a:cubicBezTo>
                      <a:pt x="384608" y="692632"/>
                      <a:pt x="344203" y="359790"/>
                      <a:pt x="130635" y="149526"/>
                    </a:cubicBezTo>
                    <a:lnTo>
                      <a:pt x="69612" y="100463"/>
                    </a:lnTo>
                    <a:lnTo>
                      <a:pt x="42775" y="141582"/>
                    </a:lnTo>
                    <a:close/>
                  </a:path>
                </a:pathLst>
              </a:custGeom>
              <a:solidFill>
                <a:srgbClr val="CAB48A"/>
              </a:solidFill>
              <a:ln w="12700" cap="flat">
                <a:noFill/>
                <a:miter lim="400000"/>
              </a:ln>
              <a:effectLst/>
            </p:spPr>
            <p:txBody>
              <a:bodyPr wrap="square" lIns="91440" tIns="45720" rIns="91440" bIns="45720" numCol="1" anchor="ctr">
                <a:normAutofit/>
              </a:bodyPr>
              <a:lstStyle/>
              <a:p>
                <a:pPr algn="ctr" defTabSz="457200"/>
                <a:endParaRPr sz="3000">
                  <a:solidFill>
                    <a:srgbClr val="FFFFFF"/>
                  </a:solidFill>
                  <a:effectLst>
                    <a:outerShdw blurRad="38100" dist="12700" dir="5400000" rotWithShape="0">
                      <a:srgbClr val="000000">
                        <a:alpha val="50000"/>
                      </a:srgbClr>
                    </a:outerShdw>
                  </a:effectLst>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8" name="ïšḻíḑê"/>
              <p:cNvSpPr/>
              <p:nvPr/>
            </p:nvSpPr>
            <p:spPr>
              <a:xfrm>
                <a:off x="8672160" y="2919446"/>
                <a:ext cx="224190" cy="224190"/>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32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9" name="îşľîdè"/>
              <p:cNvSpPr/>
              <p:nvPr/>
            </p:nvSpPr>
            <p:spPr>
              <a:xfrm>
                <a:off x="7739365" y="1829785"/>
                <a:ext cx="569820" cy="649940"/>
              </a:xfrm>
              <a:custGeom>
                <a:avLst/>
                <a:gdLst>
                  <a:gd name="connsiteX0" fmla="*/ 172121 w 530753"/>
                  <a:gd name="connsiteY0" fmla="*/ 360518 h 605380"/>
                  <a:gd name="connsiteX1" fmla="*/ 222160 w 530753"/>
                  <a:gd name="connsiteY1" fmla="*/ 518446 h 605380"/>
                  <a:gd name="connsiteX2" fmla="*/ 228937 w 530753"/>
                  <a:gd name="connsiteY2" fmla="*/ 539855 h 605380"/>
                  <a:gd name="connsiteX3" fmla="*/ 251404 w 530753"/>
                  <a:gd name="connsiteY3" fmla="*/ 476461 h 605380"/>
                  <a:gd name="connsiteX4" fmla="*/ 264866 w 530753"/>
                  <a:gd name="connsiteY4" fmla="*/ 401297 h 605380"/>
                  <a:gd name="connsiteX5" fmla="*/ 264958 w 530753"/>
                  <a:gd name="connsiteY5" fmla="*/ 401297 h 605380"/>
                  <a:gd name="connsiteX6" fmla="*/ 265237 w 530753"/>
                  <a:gd name="connsiteY6" fmla="*/ 401297 h 605380"/>
                  <a:gd name="connsiteX7" fmla="*/ 265330 w 530753"/>
                  <a:gd name="connsiteY7" fmla="*/ 401297 h 605380"/>
                  <a:gd name="connsiteX8" fmla="*/ 265516 w 530753"/>
                  <a:gd name="connsiteY8" fmla="*/ 401297 h 605380"/>
                  <a:gd name="connsiteX9" fmla="*/ 278977 w 530753"/>
                  <a:gd name="connsiteY9" fmla="*/ 476461 h 605380"/>
                  <a:gd name="connsiteX10" fmla="*/ 301351 w 530753"/>
                  <a:gd name="connsiteY10" fmla="*/ 539855 h 605380"/>
                  <a:gd name="connsiteX11" fmla="*/ 308221 w 530753"/>
                  <a:gd name="connsiteY11" fmla="*/ 518446 h 605380"/>
                  <a:gd name="connsiteX12" fmla="*/ 358168 w 530753"/>
                  <a:gd name="connsiteY12" fmla="*/ 360518 h 605380"/>
                  <a:gd name="connsiteX13" fmla="*/ 461960 w 530753"/>
                  <a:gd name="connsiteY13" fmla="*/ 410565 h 605380"/>
                  <a:gd name="connsiteX14" fmla="*/ 530753 w 530753"/>
                  <a:gd name="connsiteY14" fmla="*/ 605380 h 605380"/>
                  <a:gd name="connsiteX15" fmla="*/ 0 w 530753"/>
                  <a:gd name="connsiteY15" fmla="*/ 605380 h 605380"/>
                  <a:gd name="connsiteX16" fmla="*/ 68421 w 530753"/>
                  <a:gd name="connsiteY16" fmla="*/ 410565 h 605380"/>
                  <a:gd name="connsiteX17" fmla="*/ 172121 w 530753"/>
                  <a:gd name="connsiteY17" fmla="*/ 360518 h 605380"/>
                  <a:gd name="connsiteX18" fmla="*/ 261439 w 530753"/>
                  <a:gd name="connsiteY18" fmla="*/ 75637 h 605380"/>
                  <a:gd name="connsiteX19" fmla="*/ 256982 w 530753"/>
                  <a:gd name="connsiteY19" fmla="*/ 80086 h 605380"/>
                  <a:gd name="connsiteX20" fmla="*/ 256982 w 530753"/>
                  <a:gd name="connsiteY20" fmla="*/ 99459 h 605380"/>
                  <a:gd name="connsiteX21" fmla="*/ 226619 w 530753"/>
                  <a:gd name="connsiteY21" fmla="*/ 113363 h 605380"/>
                  <a:gd name="connsiteX22" fmla="*/ 213898 w 530753"/>
                  <a:gd name="connsiteY22" fmla="*/ 144507 h 605380"/>
                  <a:gd name="connsiteX23" fmla="*/ 225876 w 530753"/>
                  <a:gd name="connsiteY23" fmla="*/ 176208 h 605380"/>
                  <a:gd name="connsiteX24" fmla="*/ 264410 w 530753"/>
                  <a:gd name="connsiteY24" fmla="*/ 197620 h 605380"/>
                  <a:gd name="connsiteX25" fmla="*/ 279452 w 530753"/>
                  <a:gd name="connsiteY25" fmla="*/ 207167 h 605380"/>
                  <a:gd name="connsiteX26" fmla="*/ 283724 w 530753"/>
                  <a:gd name="connsiteY26" fmla="*/ 220886 h 605380"/>
                  <a:gd name="connsiteX27" fmla="*/ 279452 w 530753"/>
                  <a:gd name="connsiteY27" fmla="*/ 233214 h 605380"/>
                  <a:gd name="connsiteX28" fmla="*/ 267196 w 530753"/>
                  <a:gd name="connsiteY28" fmla="*/ 237941 h 605380"/>
                  <a:gd name="connsiteX29" fmla="*/ 251503 w 530753"/>
                  <a:gd name="connsiteY29" fmla="*/ 231823 h 605380"/>
                  <a:gd name="connsiteX30" fmla="*/ 245654 w 530753"/>
                  <a:gd name="connsiteY30" fmla="*/ 216529 h 605380"/>
                  <a:gd name="connsiteX31" fmla="*/ 240361 w 530753"/>
                  <a:gd name="connsiteY31" fmla="*/ 211987 h 605380"/>
                  <a:gd name="connsiteX32" fmla="*/ 213526 w 530753"/>
                  <a:gd name="connsiteY32" fmla="*/ 212451 h 605380"/>
                  <a:gd name="connsiteX33" fmla="*/ 208419 w 530753"/>
                  <a:gd name="connsiteY33" fmla="*/ 217920 h 605380"/>
                  <a:gd name="connsiteX34" fmla="*/ 222254 w 530753"/>
                  <a:gd name="connsiteY34" fmla="*/ 250918 h 605380"/>
                  <a:gd name="connsiteX35" fmla="*/ 256796 w 530753"/>
                  <a:gd name="connsiteY35" fmla="*/ 265841 h 605380"/>
                  <a:gd name="connsiteX36" fmla="*/ 256796 w 530753"/>
                  <a:gd name="connsiteY36" fmla="*/ 284102 h 605380"/>
                  <a:gd name="connsiteX37" fmla="*/ 261253 w 530753"/>
                  <a:gd name="connsiteY37" fmla="*/ 288551 h 605380"/>
                  <a:gd name="connsiteX38" fmla="*/ 277874 w 530753"/>
                  <a:gd name="connsiteY38" fmla="*/ 288551 h 605380"/>
                  <a:gd name="connsiteX39" fmla="*/ 282331 w 530753"/>
                  <a:gd name="connsiteY39" fmla="*/ 284102 h 605380"/>
                  <a:gd name="connsiteX40" fmla="*/ 282331 w 530753"/>
                  <a:gd name="connsiteY40" fmla="*/ 265378 h 605380"/>
                  <a:gd name="connsiteX41" fmla="*/ 309444 w 530753"/>
                  <a:gd name="connsiteY41" fmla="*/ 252216 h 605380"/>
                  <a:gd name="connsiteX42" fmla="*/ 321701 w 530753"/>
                  <a:gd name="connsiteY42" fmla="*/ 220886 h 605380"/>
                  <a:gd name="connsiteX43" fmla="*/ 309444 w 530753"/>
                  <a:gd name="connsiteY43" fmla="*/ 189370 h 605380"/>
                  <a:gd name="connsiteX44" fmla="*/ 271188 w 530753"/>
                  <a:gd name="connsiteY44" fmla="*/ 167217 h 605380"/>
                  <a:gd name="connsiteX45" fmla="*/ 255867 w 530753"/>
                  <a:gd name="connsiteY45" fmla="*/ 157484 h 605380"/>
                  <a:gd name="connsiteX46" fmla="*/ 251782 w 530753"/>
                  <a:gd name="connsiteY46" fmla="*/ 144971 h 605380"/>
                  <a:gd name="connsiteX47" fmla="*/ 255589 w 530753"/>
                  <a:gd name="connsiteY47" fmla="*/ 132457 h 605380"/>
                  <a:gd name="connsiteX48" fmla="*/ 267381 w 530753"/>
                  <a:gd name="connsiteY48" fmla="*/ 127545 h 605380"/>
                  <a:gd name="connsiteX49" fmla="*/ 279824 w 530753"/>
                  <a:gd name="connsiteY49" fmla="*/ 133477 h 605380"/>
                  <a:gd name="connsiteX50" fmla="*/ 284466 w 530753"/>
                  <a:gd name="connsiteY50" fmla="*/ 147103 h 605380"/>
                  <a:gd name="connsiteX51" fmla="*/ 289759 w 530753"/>
                  <a:gd name="connsiteY51" fmla="*/ 151645 h 605380"/>
                  <a:gd name="connsiteX52" fmla="*/ 316594 w 530753"/>
                  <a:gd name="connsiteY52" fmla="*/ 151274 h 605380"/>
                  <a:gd name="connsiteX53" fmla="*/ 321794 w 530753"/>
                  <a:gd name="connsiteY53" fmla="*/ 145805 h 605380"/>
                  <a:gd name="connsiteX54" fmla="*/ 310466 w 530753"/>
                  <a:gd name="connsiteY54" fmla="*/ 116329 h 605380"/>
                  <a:gd name="connsiteX55" fmla="*/ 282238 w 530753"/>
                  <a:gd name="connsiteY55" fmla="*/ 100386 h 605380"/>
                  <a:gd name="connsiteX56" fmla="*/ 282238 w 530753"/>
                  <a:gd name="connsiteY56" fmla="*/ 80086 h 605380"/>
                  <a:gd name="connsiteX57" fmla="*/ 277781 w 530753"/>
                  <a:gd name="connsiteY57" fmla="*/ 75637 h 605380"/>
                  <a:gd name="connsiteX58" fmla="*/ 248532 w 530753"/>
                  <a:gd name="connsiteY58" fmla="*/ 0 h 605380"/>
                  <a:gd name="connsiteX59" fmla="*/ 281309 w 530753"/>
                  <a:gd name="connsiteY59" fmla="*/ 0 h 605380"/>
                  <a:gd name="connsiteX60" fmla="*/ 293380 w 530753"/>
                  <a:gd name="connsiteY60" fmla="*/ 11957 h 605380"/>
                  <a:gd name="connsiteX61" fmla="*/ 293380 w 530753"/>
                  <a:gd name="connsiteY61" fmla="*/ 39209 h 605380"/>
                  <a:gd name="connsiteX62" fmla="*/ 346121 w 530753"/>
                  <a:gd name="connsiteY62" fmla="*/ 60899 h 605380"/>
                  <a:gd name="connsiteX63" fmla="*/ 365435 w 530753"/>
                  <a:gd name="connsiteY63" fmla="*/ 41619 h 605380"/>
                  <a:gd name="connsiteX64" fmla="*/ 382520 w 530753"/>
                  <a:gd name="connsiteY64" fmla="*/ 41619 h 605380"/>
                  <a:gd name="connsiteX65" fmla="*/ 405641 w 530753"/>
                  <a:gd name="connsiteY65" fmla="*/ 64792 h 605380"/>
                  <a:gd name="connsiteX66" fmla="*/ 405641 w 530753"/>
                  <a:gd name="connsiteY66" fmla="*/ 81847 h 605380"/>
                  <a:gd name="connsiteX67" fmla="*/ 386327 w 530753"/>
                  <a:gd name="connsiteY67" fmla="*/ 101127 h 605380"/>
                  <a:gd name="connsiteX68" fmla="*/ 408148 w 530753"/>
                  <a:gd name="connsiteY68" fmla="*/ 153777 h 605380"/>
                  <a:gd name="connsiteX69" fmla="*/ 435354 w 530753"/>
                  <a:gd name="connsiteY69" fmla="*/ 153777 h 605380"/>
                  <a:gd name="connsiteX70" fmla="*/ 447332 w 530753"/>
                  <a:gd name="connsiteY70" fmla="*/ 165734 h 605380"/>
                  <a:gd name="connsiteX71" fmla="*/ 447332 w 530753"/>
                  <a:gd name="connsiteY71" fmla="*/ 198454 h 605380"/>
                  <a:gd name="connsiteX72" fmla="*/ 435354 w 530753"/>
                  <a:gd name="connsiteY72" fmla="*/ 210504 h 605380"/>
                  <a:gd name="connsiteX73" fmla="*/ 408148 w 530753"/>
                  <a:gd name="connsiteY73" fmla="*/ 210504 h 605380"/>
                  <a:gd name="connsiteX74" fmla="*/ 386327 w 530753"/>
                  <a:gd name="connsiteY74" fmla="*/ 263153 h 605380"/>
                  <a:gd name="connsiteX75" fmla="*/ 405548 w 530753"/>
                  <a:gd name="connsiteY75" fmla="*/ 282433 h 605380"/>
                  <a:gd name="connsiteX76" fmla="*/ 405548 w 530753"/>
                  <a:gd name="connsiteY76" fmla="*/ 299489 h 605380"/>
                  <a:gd name="connsiteX77" fmla="*/ 382334 w 530753"/>
                  <a:gd name="connsiteY77" fmla="*/ 322569 h 605380"/>
                  <a:gd name="connsiteX78" fmla="*/ 365249 w 530753"/>
                  <a:gd name="connsiteY78" fmla="*/ 322569 h 605380"/>
                  <a:gd name="connsiteX79" fmla="*/ 345936 w 530753"/>
                  <a:gd name="connsiteY79" fmla="*/ 303289 h 605380"/>
                  <a:gd name="connsiteX80" fmla="*/ 293195 w 530753"/>
                  <a:gd name="connsiteY80" fmla="*/ 325072 h 605380"/>
                  <a:gd name="connsiteX81" fmla="*/ 293195 w 530753"/>
                  <a:gd name="connsiteY81" fmla="*/ 352231 h 605380"/>
                  <a:gd name="connsiteX82" fmla="*/ 281217 w 530753"/>
                  <a:gd name="connsiteY82" fmla="*/ 364188 h 605380"/>
                  <a:gd name="connsiteX83" fmla="*/ 248439 w 530753"/>
                  <a:gd name="connsiteY83" fmla="*/ 364188 h 605380"/>
                  <a:gd name="connsiteX84" fmla="*/ 236368 w 530753"/>
                  <a:gd name="connsiteY84" fmla="*/ 352231 h 605380"/>
                  <a:gd name="connsiteX85" fmla="*/ 236368 w 530753"/>
                  <a:gd name="connsiteY85" fmla="*/ 325072 h 605380"/>
                  <a:gd name="connsiteX86" fmla="*/ 183627 w 530753"/>
                  <a:gd name="connsiteY86" fmla="*/ 303289 h 605380"/>
                  <a:gd name="connsiteX87" fmla="*/ 164314 w 530753"/>
                  <a:gd name="connsiteY87" fmla="*/ 322569 h 605380"/>
                  <a:gd name="connsiteX88" fmla="*/ 147414 w 530753"/>
                  <a:gd name="connsiteY88" fmla="*/ 322569 h 605380"/>
                  <a:gd name="connsiteX89" fmla="*/ 124201 w 530753"/>
                  <a:gd name="connsiteY89" fmla="*/ 299489 h 605380"/>
                  <a:gd name="connsiteX90" fmla="*/ 124201 w 530753"/>
                  <a:gd name="connsiteY90" fmla="*/ 282433 h 605380"/>
                  <a:gd name="connsiteX91" fmla="*/ 143514 w 530753"/>
                  <a:gd name="connsiteY91" fmla="*/ 263153 h 605380"/>
                  <a:gd name="connsiteX92" fmla="*/ 121786 w 530753"/>
                  <a:gd name="connsiteY92" fmla="*/ 210504 h 605380"/>
                  <a:gd name="connsiteX93" fmla="*/ 94487 w 530753"/>
                  <a:gd name="connsiteY93" fmla="*/ 210504 h 605380"/>
                  <a:gd name="connsiteX94" fmla="*/ 82509 w 530753"/>
                  <a:gd name="connsiteY94" fmla="*/ 198454 h 605380"/>
                  <a:gd name="connsiteX95" fmla="*/ 82509 w 530753"/>
                  <a:gd name="connsiteY95" fmla="*/ 165734 h 605380"/>
                  <a:gd name="connsiteX96" fmla="*/ 94487 w 530753"/>
                  <a:gd name="connsiteY96" fmla="*/ 153777 h 605380"/>
                  <a:gd name="connsiteX97" fmla="*/ 121879 w 530753"/>
                  <a:gd name="connsiteY97" fmla="*/ 153777 h 605380"/>
                  <a:gd name="connsiteX98" fmla="*/ 143700 w 530753"/>
                  <a:gd name="connsiteY98" fmla="*/ 101127 h 605380"/>
                  <a:gd name="connsiteX99" fmla="*/ 124386 w 530753"/>
                  <a:gd name="connsiteY99" fmla="*/ 81847 h 605380"/>
                  <a:gd name="connsiteX100" fmla="*/ 124386 w 530753"/>
                  <a:gd name="connsiteY100" fmla="*/ 64792 h 605380"/>
                  <a:gd name="connsiteX101" fmla="*/ 147507 w 530753"/>
                  <a:gd name="connsiteY101" fmla="*/ 41619 h 605380"/>
                  <a:gd name="connsiteX102" fmla="*/ 164499 w 530753"/>
                  <a:gd name="connsiteY102" fmla="*/ 41619 h 605380"/>
                  <a:gd name="connsiteX103" fmla="*/ 183813 w 530753"/>
                  <a:gd name="connsiteY103" fmla="*/ 60899 h 605380"/>
                  <a:gd name="connsiteX104" fmla="*/ 236554 w 530753"/>
                  <a:gd name="connsiteY104" fmla="*/ 39209 h 605380"/>
                  <a:gd name="connsiteX105" fmla="*/ 236554 w 530753"/>
                  <a:gd name="connsiteY105" fmla="*/ 11957 h 605380"/>
                  <a:gd name="connsiteX106" fmla="*/ 248532 w 530753"/>
                  <a:gd name="connsiteY106" fmla="*/ 0 h 60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530753" h="605380">
                    <a:moveTo>
                      <a:pt x="172121" y="360518"/>
                    </a:moveTo>
                    <a:lnTo>
                      <a:pt x="222160" y="518446"/>
                    </a:lnTo>
                    <a:lnTo>
                      <a:pt x="228937" y="539855"/>
                    </a:lnTo>
                    <a:lnTo>
                      <a:pt x="251404" y="476461"/>
                    </a:lnTo>
                    <a:cubicBezTo>
                      <a:pt x="199879" y="404819"/>
                      <a:pt x="255303" y="401483"/>
                      <a:pt x="264866" y="401297"/>
                    </a:cubicBezTo>
                    <a:lnTo>
                      <a:pt x="264958" y="401297"/>
                    </a:lnTo>
                    <a:lnTo>
                      <a:pt x="265237" y="401297"/>
                    </a:lnTo>
                    <a:lnTo>
                      <a:pt x="265330" y="401297"/>
                    </a:lnTo>
                    <a:lnTo>
                      <a:pt x="265516" y="401297"/>
                    </a:lnTo>
                    <a:cubicBezTo>
                      <a:pt x="274985" y="401297"/>
                      <a:pt x="330502" y="404819"/>
                      <a:pt x="278977" y="476461"/>
                    </a:cubicBezTo>
                    <a:lnTo>
                      <a:pt x="301351" y="539855"/>
                    </a:lnTo>
                    <a:lnTo>
                      <a:pt x="308221" y="518446"/>
                    </a:lnTo>
                    <a:lnTo>
                      <a:pt x="358168" y="360518"/>
                    </a:lnTo>
                    <a:cubicBezTo>
                      <a:pt x="358168" y="360518"/>
                      <a:pt x="397067" y="385912"/>
                      <a:pt x="461960" y="410565"/>
                    </a:cubicBezTo>
                    <a:cubicBezTo>
                      <a:pt x="533352" y="436516"/>
                      <a:pt x="528896" y="495276"/>
                      <a:pt x="530753" y="605380"/>
                    </a:cubicBezTo>
                    <a:lnTo>
                      <a:pt x="0" y="605380"/>
                    </a:lnTo>
                    <a:cubicBezTo>
                      <a:pt x="1299" y="495276"/>
                      <a:pt x="-3157" y="436516"/>
                      <a:pt x="68421" y="410565"/>
                    </a:cubicBezTo>
                    <a:cubicBezTo>
                      <a:pt x="133315" y="385912"/>
                      <a:pt x="172121" y="360518"/>
                      <a:pt x="172121" y="360518"/>
                    </a:cubicBezTo>
                    <a:close/>
                    <a:moveTo>
                      <a:pt x="261439" y="75637"/>
                    </a:moveTo>
                    <a:cubicBezTo>
                      <a:pt x="258932" y="75637"/>
                      <a:pt x="256982" y="77583"/>
                      <a:pt x="256982" y="80086"/>
                    </a:cubicBezTo>
                    <a:lnTo>
                      <a:pt x="256982" y="99459"/>
                    </a:lnTo>
                    <a:cubicBezTo>
                      <a:pt x="244446" y="101313"/>
                      <a:pt x="234418" y="105947"/>
                      <a:pt x="226619" y="113363"/>
                    </a:cubicBezTo>
                    <a:cubicBezTo>
                      <a:pt x="218076" y="121520"/>
                      <a:pt x="213898" y="131901"/>
                      <a:pt x="213898" y="144507"/>
                    </a:cubicBezTo>
                    <a:cubicBezTo>
                      <a:pt x="213898" y="158411"/>
                      <a:pt x="217797" y="169071"/>
                      <a:pt x="225876" y="176208"/>
                    </a:cubicBezTo>
                    <a:cubicBezTo>
                      <a:pt x="233954" y="183531"/>
                      <a:pt x="246675" y="190575"/>
                      <a:pt x="264410" y="197620"/>
                    </a:cubicBezTo>
                    <a:cubicBezTo>
                      <a:pt x="271560" y="200679"/>
                      <a:pt x="276667" y="203923"/>
                      <a:pt x="279452" y="207167"/>
                    </a:cubicBezTo>
                    <a:cubicBezTo>
                      <a:pt x="282238" y="210319"/>
                      <a:pt x="283724" y="214953"/>
                      <a:pt x="283724" y="220886"/>
                    </a:cubicBezTo>
                    <a:cubicBezTo>
                      <a:pt x="283724" y="225891"/>
                      <a:pt x="282238" y="230155"/>
                      <a:pt x="279452" y="233214"/>
                    </a:cubicBezTo>
                    <a:cubicBezTo>
                      <a:pt x="276667" y="236273"/>
                      <a:pt x="272581" y="237941"/>
                      <a:pt x="267196" y="237941"/>
                    </a:cubicBezTo>
                    <a:cubicBezTo>
                      <a:pt x="260789" y="237941"/>
                      <a:pt x="255589" y="235902"/>
                      <a:pt x="251503" y="231823"/>
                    </a:cubicBezTo>
                    <a:cubicBezTo>
                      <a:pt x="248253" y="228486"/>
                      <a:pt x="246304" y="223296"/>
                      <a:pt x="245654" y="216529"/>
                    </a:cubicBezTo>
                    <a:cubicBezTo>
                      <a:pt x="245468" y="213934"/>
                      <a:pt x="243054" y="211987"/>
                      <a:pt x="240361" y="211987"/>
                    </a:cubicBezTo>
                    <a:lnTo>
                      <a:pt x="213526" y="212451"/>
                    </a:lnTo>
                    <a:cubicBezTo>
                      <a:pt x="210648" y="212543"/>
                      <a:pt x="208141" y="214953"/>
                      <a:pt x="208419" y="217920"/>
                    </a:cubicBezTo>
                    <a:cubicBezTo>
                      <a:pt x="209162" y="232101"/>
                      <a:pt x="213712" y="243132"/>
                      <a:pt x="222254" y="250918"/>
                    </a:cubicBezTo>
                    <a:cubicBezTo>
                      <a:pt x="231447" y="259260"/>
                      <a:pt x="243054" y="264266"/>
                      <a:pt x="256796" y="265841"/>
                    </a:cubicBezTo>
                    <a:lnTo>
                      <a:pt x="256796" y="284102"/>
                    </a:lnTo>
                    <a:cubicBezTo>
                      <a:pt x="256796" y="286605"/>
                      <a:pt x="258839" y="288551"/>
                      <a:pt x="261253" y="288551"/>
                    </a:cubicBezTo>
                    <a:lnTo>
                      <a:pt x="277874" y="288551"/>
                    </a:lnTo>
                    <a:cubicBezTo>
                      <a:pt x="280381" y="288551"/>
                      <a:pt x="282331" y="286605"/>
                      <a:pt x="282331" y="284102"/>
                    </a:cubicBezTo>
                    <a:lnTo>
                      <a:pt x="282331" y="265378"/>
                    </a:lnTo>
                    <a:cubicBezTo>
                      <a:pt x="293473" y="263339"/>
                      <a:pt x="302480" y="258890"/>
                      <a:pt x="309444" y="252216"/>
                    </a:cubicBezTo>
                    <a:cubicBezTo>
                      <a:pt x="317615" y="244337"/>
                      <a:pt x="321701" y="233863"/>
                      <a:pt x="321701" y="220886"/>
                    </a:cubicBezTo>
                    <a:cubicBezTo>
                      <a:pt x="321701" y="207260"/>
                      <a:pt x="317615" y="196600"/>
                      <a:pt x="309444" y="189370"/>
                    </a:cubicBezTo>
                    <a:cubicBezTo>
                      <a:pt x="301273" y="181955"/>
                      <a:pt x="288552" y="174632"/>
                      <a:pt x="271188" y="167217"/>
                    </a:cubicBezTo>
                    <a:cubicBezTo>
                      <a:pt x="263667" y="163880"/>
                      <a:pt x="258560" y="160636"/>
                      <a:pt x="255867" y="157484"/>
                    </a:cubicBezTo>
                    <a:cubicBezTo>
                      <a:pt x="253082" y="154333"/>
                      <a:pt x="251782" y="150161"/>
                      <a:pt x="251782" y="144971"/>
                    </a:cubicBezTo>
                    <a:cubicBezTo>
                      <a:pt x="251782" y="139873"/>
                      <a:pt x="252989" y="135794"/>
                      <a:pt x="255589" y="132457"/>
                    </a:cubicBezTo>
                    <a:cubicBezTo>
                      <a:pt x="258096" y="129120"/>
                      <a:pt x="261996" y="127545"/>
                      <a:pt x="267381" y="127545"/>
                    </a:cubicBezTo>
                    <a:cubicBezTo>
                      <a:pt x="272581" y="127545"/>
                      <a:pt x="276760" y="129491"/>
                      <a:pt x="279824" y="133477"/>
                    </a:cubicBezTo>
                    <a:cubicBezTo>
                      <a:pt x="282424" y="136721"/>
                      <a:pt x="283909" y="141263"/>
                      <a:pt x="284466" y="147103"/>
                    </a:cubicBezTo>
                    <a:cubicBezTo>
                      <a:pt x="284652" y="149791"/>
                      <a:pt x="287066" y="151645"/>
                      <a:pt x="289759" y="151645"/>
                    </a:cubicBezTo>
                    <a:lnTo>
                      <a:pt x="316594" y="151274"/>
                    </a:lnTo>
                    <a:cubicBezTo>
                      <a:pt x="319565" y="151274"/>
                      <a:pt x="321979" y="148771"/>
                      <a:pt x="321794" y="145805"/>
                    </a:cubicBezTo>
                    <a:cubicBezTo>
                      <a:pt x="321051" y="134126"/>
                      <a:pt x="317244" y="124208"/>
                      <a:pt x="310466" y="116329"/>
                    </a:cubicBezTo>
                    <a:cubicBezTo>
                      <a:pt x="303409" y="107987"/>
                      <a:pt x="293938" y="102703"/>
                      <a:pt x="282238" y="100386"/>
                    </a:cubicBezTo>
                    <a:lnTo>
                      <a:pt x="282238" y="80086"/>
                    </a:lnTo>
                    <a:cubicBezTo>
                      <a:pt x="282238" y="77583"/>
                      <a:pt x="280195" y="75637"/>
                      <a:pt x="277781" y="75637"/>
                    </a:cubicBezTo>
                    <a:close/>
                    <a:moveTo>
                      <a:pt x="248532" y="0"/>
                    </a:moveTo>
                    <a:lnTo>
                      <a:pt x="281309" y="0"/>
                    </a:lnTo>
                    <a:cubicBezTo>
                      <a:pt x="287902" y="0"/>
                      <a:pt x="293380" y="5283"/>
                      <a:pt x="293380" y="11957"/>
                    </a:cubicBezTo>
                    <a:lnTo>
                      <a:pt x="293380" y="39209"/>
                    </a:lnTo>
                    <a:cubicBezTo>
                      <a:pt x="312508" y="42917"/>
                      <a:pt x="330336" y="50425"/>
                      <a:pt x="346121" y="60899"/>
                    </a:cubicBezTo>
                    <a:lnTo>
                      <a:pt x="365435" y="41619"/>
                    </a:lnTo>
                    <a:cubicBezTo>
                      <a:pt x="370078" y="36984"/>
                      <a:pt x="377785" y="36984"/>
                      <a:pt x="382520" y="41619"/>
                    </a:cubicBezTo>
                    <a:lnTo>
                      <a:pt x="405641" y="64792"/>
                    </a:lnTo>
                    <a:cubicBezTo>
                      <a:pt x="410376" y="69427"/>
                      <a:pt x="410376" y="77120"/>
                      <a:pt x="405641" y="81847"/>
                    </a:cubicBezTo>
                    <a:lnTo>
                      <a:pt x="386327" y="101127"/>
                    </a:lnTo>
                    <a:cubicBezTo>
                      <a:pt x="396820" y="116792"/>
                      <a:pt x="404248" y="134589"/>
                      <a:pt x="408148" y="153777"/>
                    </a:cubicBezTo>
                    <a:lnTo>
                      <a:pt x="435354" y="153777"/>
                    </a:lnTo>
                    <a:cubicBezTo>
                      <a:pt x="441947" y="153777"/>
                      <a:pt x="447332" y="159060"/>
                      <a:pt x="447332" y="165734"/>
                    </a:cubicBezTo>
                    <a:lnTo>
                      <a:pt x="447332" y="198454"/>
                    </a:lnTo>
                    <a:cubicBezTo>
                      <a:pt x="447332" y="205128"/>
                      <a:pt x="442040" y="210504"/>
                      <a:pt x="435354" y="210504"/>
                    </a:cubicBezTo>
                    <a:lnTo>
                      <a:pt x="408148" y="210504"/>
                    </a:lnTo>
                    <a:cubicBezTo>
                      <a:pt x="404434" y="229599"/>
                      <a:pt x="396820" y="247396"/>
                      <a:pt x="386327" y="263153"/>
                    </a:cubicBezTo>
                    <a:lnTo>
                      <a:pt x="405548" y="282433"/>
                    </a:lnTo>
                    <a:cubicBezTo>
                      <a:pt x="410191" y="287068"/>
                      <a:pt x="410191" y="294761"/>
                      <a:pt x="405548" y="299489"/>
                    </a:cubicBezTo>
                    <a:lnTo>
                      <a:pt x="382334" y="322569"/>
                    </a:lnTo>
                    <a:cubicBezTo>
                      <a:pt x="377692" y="327296"/>
                      <a:pt x="369985" y="327296"/>
                      <a:pt x="365249" y="322569"/>
                    </a:cubicBezTo>
                    <a:lnTo>
                      <a:pt x="345936" y="303289"/>
                    </a:lnTo>
                    <a:cubicBezTo>
                      <a:pt x="330243" y="313671"/>
                      <a:pt x="312416" y="321179"/>
                      <a:pt x="293195" y="325072"/>
                    </a:cubicBezTo>
                    <a:lnTo>
                      <a:pt x="293195" y="352231"/>
                    </a:lnTo>
                    <a:cubicBezTo>
                      <a:pt x="293195" y="358905"/>
                      <a:pt x="287902" y="364188"/>
                      <a:pt x="281217" y="364188"/>
                    </a:cubicBezTo>
                    <a:lnTo>
                      <a:pt x="248439" y="364188"/>
                    </a:lnTo>
                    <a:cubicBezTo>
                      <a:pt x="241847" y="364188"/>
                      <a:pt x="236368" y="358905"/>
                      <a:pt x="236368" y="352231"/>
                    </a:cubicBezTo>
                    <a:lnTo>
                      <a:pt x="236368" y="325072"/>
                    </a:lnTo>
                    <a:cubicBezTo>
                      <a:pt x="217240" y="321364"/>
                      <a:pt x="199412" y="313763"/>
                      <a:pt x="183627" y="303289"/>
                    </a:cubicBezTo>
                    <a:lnTo>
                      <a:pt x="164314" y="322569"/>
                    </a:lnTo>
                    <a:cubicBezTo>
                      <a:pt x="159764" y="327296"/>
                      <a:pt x="152057" y="327296"/>
                      <a:pt x="147414" y="322569"/>
                    </a:cubicBezTo>
                    <a:lnTo>
                      <a:pt x="124201" y="299489"/>
                    </a:lnTo>
                    <a:cubicBezTo>
                      <a:pt x="119558" y="294761"/>
                      <a:pt x="119558" y="287068"/>
                      <a:pt x="124201" y="282433"/>
                    </a:cubicBezTo>
                    <a:lnTo>
                      <a:pt x="143514" y="263153"/>
                    </a:lnTo>
                    <a:cubicBezTo>
                      <a:pt x="133022" y="247396"/>
                      <a:pt x="125593" y="229599"/>
                      <a:pt x="121786" y="210504"/>
                    </a:cubicBezTo>
                    <a:lnTo>
                      <a:pt x="94487" y="210504"/>
                    </a:lnTo>
                    <a:cubicBezTo>
                      <a:pt x="87988" y="210504"/>
                      <a:pt x="82509" y="205128"/>
                      <a:pt x="82509" y="198454"/>
                    </a:cubicBezTo>
                    <a:lnTo>
                      <a:pt x="82509" y="165734"/>
                    </a:lnTo>
                    <a:cubicBezTo>
                      <a:pt x="82509" y="159153"/>
                      <a:pt x="87802" y="153777"/>
                      <a:pt x="94487" y="153777"/>
                    </a:cubicBezTo>
                    <a:lnTo>
                      <a:pt x="121879" y="153777"/>
                    </a:lnTo>
                    <a:cubicBezTo>
                      <a:pt x="125593" y="134589"/>
                      <a:pt x="133115" y="116792"/>
                      <a:pt x="143700" y="101127"/>
                    </a:cubicBezTo>
                    <a:lnTo>
                      <a:pt x="124386" y="81847"/>
                    </a:lnTo>
                    <a:cubicBezTo>
                      <a:pt x="119651" y="77120"/>
                      <a:pt x="119651" y="69427"/>
                      <a:pt x="124386" y="64792"/>
                    </a:cubicBezTo>
                    <a:lnTo>
                      <a:pt x="147507" y="41619"/>
                    </a:lnTo>
                    <a:cubicBezTo>
                      <a:pt x="152057" y="36984"/>
                      <a:pt x="159764" y="36984"/>
                      <a:pt x="164499" y="41619"/>
                    </a:cubicBezTo>
                    <a:lnTo>
                      <a:pt x="183813" y="60899"/>
                    </a:lnTo>
                    <a:cubicBezTo>
                      <a:pt x="199505" y="50425"/>
                      <a:pt x="217333" y="43009"/>
                      <a:pt x="236554" y="39209"/>
                    </a:cubicBezTo>
                    <a:lnTo>
                      <a:pt x="236554" y="11957"/>
                    </a:lnTo>
                    <a:cubicBezTo>
                      <a:pt x="236554" y="5469"/>
                      <a:pt x="241847" y="0"/>
                      <a:pt x="248532" y="0"/>
                    </a:cubicBezTo>
                    <a:close/>
                  </a:path>
                </a:pathLst>
              </a:custGeom>
              <a:solidFill>
                <a:srgbClr val="CAB48A"/>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8" name="isľíḑe"/>
            <p:cNvGrpSpPr/>
            <p:nvPr/>
          </p:nvGrpSpPr>
          <p:grpSpPr>
            <a:xfrm>
              <a:off x="5920359" y="3463652"/>
              <a:ext cx="1784632" cy="1414622"/>
              <a:chOff x="5920359" y="3463652"/>
              <a:chExt cx="1784632" cy="1414622"/>
            </a:xfrm>
          </p:grpSpPr>
          <p:sp>
            <p:nvSpPr>
              <p:cNvPr id="22" name="iśľîďê"/>
              <p:cNvSpPr/>
              <p:nvPr/>
            </p:nvSpPr>
            <p:spPr>
              <a:xfrm>
                <a:off x="6118939" y="3463652"/>
                <a:ext cx="1270592" cy="1270566"/>
              </a:xfrm>
              <a:custGeom>
                <a:avLst/>
                <a:gdLst/>
                <a:ahLst/>
                <a:cxnLst>
                  <a:cxn ang="0">
                    <a:pos x="wd2" y="hd2"/>
                  </a:cxn>
                  <a:cxn ang="5400000">
                    <a:pos x="wd2" y="hd2"/>
                  </a:cxn>
                  <a:cxn ang="10800000">
                    <a:pos x="wd2" y="hd2"/>
                  </a:cxn>
                  <a:cxn ang="16200000">
                    <a:pos x="wd2" y="hd2"/>
                  </a:cxn>
                </a:cxnLst>
                <a:rect l="0" t="0" r="r" b="b"/>
                <a:pathLst>
                  <a:path w="19331" h="19331" extrusionOk="0">
                    <a:moveTo>
                      <a:pt x="423" y="12487"/>
                    </a:moveTo>
                    <a:cubicBezTo>
                      <a:pt x="1982" y="17591"/>
                      <a:pt x="7383" y="20465"/>
                      <a:pt x="12487" y="18906"/>
                    </a:cubicBezTo>
                    <a:cubicBezTo>
                      <a:pt x="17591" y="17348"/>
                      <a:pt x="20465" y="11947"/>
                      <a:pt x="18906" y="6843"/>
                    </a:cubicBezTo>
                    <a:cubicBezTo>
                      <a:pt x="17348" y="1739"/>
                      <a:pt x="11947" y="-1135"/>
                      <a:pt x="6843" y="424"/>
                    </a:cubicBezTo>
                    <a:cubicBezTo>
                      <a:pt x="1739" y="1982"/>
                      <a:pt x="-1135" y="7383"/>
                      <a:pt x="423" y="12487"/>
                    </a:cubicBezTo>
                    <a:close/>
                  </a:path>
                </a:pathLst>
              </a:custGeom>
              <a:solidFill>
                <a:schemeClr val="bg1"/>
              </a:solidFill>
              <a:ln w="57150">
                <a:solidFill>
                  <a:srgbClr val="92A978"/>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íŝḷïḓé"/>
              <p:cNvSpPr/>
              <p:nvPr/>
            </p:nvSpPr>
            <p:spPr>
              <a:xfrm rot="3695988">
                <a:off x="5556611" y="4222868"/>
                <a:ext cx="1019154" cy="291657"/>
              </a:xfrm>
              <a:custGeom>
                <a:avLst/>
                <a:gdLst>
                  <a:gd name="connsiteX0" fmla="*/ 0 w 1019154"/>
                  <a:gd name="connsiteY0" fmla="*/ 28457 h 291657"/>
                  <a:gd name="connsiteX1" fmla="*/ 36653 w 1019154"/>
                  <a:gd name="connsiteY1" fmla="*/ 0 h 291657"/>
                  <a:gd name="connsiteX2" fmla="*/ 821482 w 1019154"/>
                  <a:gd name="connsiteY2" fmla="*/ 180252 h 291657"/>
                  <a:gd name="connsiteX3" fmla="*/ 923342 w 1019154"/>
                  <a:gd name="connsiteY3" fmla="*/ 116253 h 291657"/>
                  <a:gd name="connsiteX4" fmla="*/ 885470 w 1019154"/>
                  <a:gd name="connsiteY4" fmla="*/ 67450 h 291657"/>
                  <a:gd name="connsiteX5" fmla="*/ 1019154 w 1019154"/>
                  <a:gd name="connsiteY5" fmla="*/ 68365 h 291657"/>
                  <a:gd name="connsiteX6" fmla="*/ 989125 w 1019154"/>
                  <a:gd name="connsiteY6" fmla="*/ 201021 h 291657"/>
                  <a:gd name="connsiteX7" fmla="*/ 951784 w 1019154"/>
                  <a:gd name="connsiteY7" fmla="*/ 152904 h 291657"/>
                  <a:gd name="connsiteX8" fmla="*/ 843287 w 1019154"/>
                  <a:gd name="connsiteY8" fmla="*/ 220891 h 291657"/>
                  <a:gd name="connsiteX9" fmla="*/ 0 w 1019154"/>
                  <a:gd name="connsiteY9" fmla="*/ 28457 h 291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154" h="291657">
                    <a:moveTo>
                      <a:pt x="0" y="28457"/>
                    </a:moveTo>
                    <a:lnTo>
                      <a:pt x="36653" y="0"/>
                    </a:lnTo>
                    <a:cubicBezTo>
                      <a:pt x="225228" y="242994"/>
                      <a:pt x="552992" y="313465"/>
                      <a:pt x="821482" y="180252"/>
                    </a:cubicBezTo>
                    <a:lnTo>
                      <a:pt x="923342" y="116253"/>
                    </a:lnTo>
                    <a:lnTo>
                      <a:pt x="885470" y="67450"/>
                    </a:lnTo>
                    <a:lnTo>
                      <a:pt x="1019154" y="68365"/>
                    </a:lnTo>
                    <a:cubicBezTo>
                      <a:pt x="1019154" y="68365"/>
                      <a:pt x="989125" y="201021"/>
                      <a:pt x="989125" y="201021"/>
                    </a:cubicBezTo>
                    <a:lnTo>
                      <a:pt x="951784" y="152904"/>
                    </a:lnTo>
                    <a:lnTo>
                      <a:pt x="843287" y="220891"/>
                    </a:lnTo>
                    <a:cubicBezTo>
                      <a:pt x="557611" y="361989"/>
                      <a:pt x="202314" y="289183"/>
                      <a:pt x="0" y="28457"/>
                    </a:cubicBezTo>
                    <a:close/>
                  </a:path>
                </a:pathLst>
              </a:custGeom>
              <a:solidFill>
                <a:srgbClr val="92A978"/>
              </a:solidFill>
              <a:ln w="12700" cap="flat">
                <a:noFill/>
                <a:miter lim="400000"/>
              </a:ln>
              <a:effectLst/>
            </p:spPr>
            <p:txBody>
              <a:bodyPr wrap="square" lIns="91440" tIns="45720" rIns="91440" bIns="45720" numCol="1" anchor="ctr">
                <a:normAutofit fontScale="47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íṧliḑe"/>
              <p:cNvSpPr/>
              <p:nvPr/>
            </p:nvSpPr>
            <p:spPr>
              <a:xfrm>
                <a:off x="7427704" y="3943343"/>
                <a:ext cx="277287" cy="277287"/>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47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5" name="ïṥ1ïḍe"/>
              <p:cNvSpPr/>
              <p:nvPr/>
            </p:nvSpPr>
            <p:spPr>
              <a:xfrm>
                <a:off x="6429265" y="3804053"/>
                <a:ext cx="649940" cy="589764"/>
              </a:xfrm>
              <a:custGeom>
                <a:avLst/>
                <a:gdLst>
                  <a:gd name="connsiteX0" fmla="*/ 243058 w 607915"/>
                  <a:gd name="connsiteY0" fmla="*/ 416124 h 551629"/>
                  <a:gd name="connsiteX1" fmla="*/ 258029 w 607915"/>
                  <a:gd name="connsiteY1" fmla="*/ 430839 h 551629"/>
                  <a:gd name="connsiteX2" fmla="*/ 243430 w 607915"/>
                  <a:gd name="connsiteY2" fmla="*/ 445740 h 551629"/>
                  <a:gd name="connsiteX3" fmla="*/ 230412 w 607915"/>
                  <a:gd name="connsiteY3" fmla="*/ 438428 h 551629"/>
                  <a:gd name="connsiteX4" fmla="*/ 228366 w 607915"/>
                  <a:gd name="connsiteY4" fmla="*/ 431210 h 551629"/>
                  <a:gd name="connsiteX5" fmla="*/ 243058 w 607915"/>
                  <a:gd name="connsiteY5" fmla="*/ 416124 h 551629"/>
                  <a:gd name="connsiteX6" fmla="*/ 551744 w 607915"/>
                  <a:gd name="connsiteY6" fmla="*/ 407129 h 551629"/>
                  <a:gd name="connsiteX7" fmla="*/ 531968 w 607915"/>
                  <a:gd name="connsiteY7" fmla="*/ 412505 h 551629"/>
                  <a:gd name="connsiteX8" fmla="*/ 518598 w 607915"/>
                  <a:gd name="connsiteY8" fmla="*/ 445040 h 551629"/>
                  <a:gd name="connsiteX9" fmla="*/ 486381 w 607915"/>
                  <a:gd name="connsiteY9" fmla="*/ 458481 h 551629"/>
                  <a:gd name="connsiteX10" fmla="*/ 481089 w 607915"/>
                  <a:gd name="connsiteY10" fmla="*/ 478688 h 551629"/>
                  <a:gd name="connsiteX11" fmla="*/ 533082 w 607915"/>
                  <a:gd name="connsiteY11" fmla="*/ 459593 h 551629"/>
                  <a:gd name="connsiteX12" fmla="*/ 551744 w 607915"/>
                  <a:gd name="connsiteY12" fmla="*/ 407129 h 551629"/>
                  <a:gd name="connsiteX13" fmla="*/ 179372 w 607915"/>
                  <a:gd name="connsiteY13" fmla="*/ 401381 h 551629"/>
                  <a:gd name="connsiteX14" fmla="*/ 190690 w 607915"/>
                  <a:gd name="connsiteY14" fmla="*/ 402770 h 551629"/>
                  <a:gd name="connsiteX15" fmla="*/ 196344 w 607915"/>
                  <a:gd name="connsiteY15" fmla="*/ 422865 h 551629"/>
                  <a:gd name="connsiteX16" fmla="*/ 176232 w 607915"/>
                  <a:gd name="connsiteY16" fmla="*/ 428607 h 551629"/>
                  <a:gd name="connsiteX17" fmla="*/ 170671 w 607915"/>
                  <a:gd name="connsiteY17" fmla="*/ 423143 h 551629"/>
                  <a:gd name="connsiteX18" fmla="*/ 170486 w 607915"/>
                  <a:gd name="connsiteY18" fmla="*/ 408326 h 551629"/>
                  <a:gd name="connsiteX19" fmla="*/ 179372 w 607915"/>
                  <a:gd name="connsiteY19" fmla="*/ 401381 h 551629"/>
                  <a:gd name="connsiteX20" fmla="*/ 306331 w 607915"/>
                  <a:gd name="connsiteY20" fmla="*/ 400103 h 551629"/>
                  <a:gd name="connsiteX21" fmla="*/ 315310 w 607915"/>
                  <a:gd name="connsiteY21" fmla="*/ 406833 h 551629"/>
                  <a:gd name="connsiteX22" fmla="*/ 310106 w 607915"/>
                  <a:gd name="connsiteY22" fmla="*/ 427126 h 551629"/>
                  <a:gd name="connsiteX23" fmla="*/ 289847 w 607915"/>
                  <a:gd name="connsiteY23" fmla="*/ 421937 h 551629"/>
                  <a:gd name="connsiteX24" fmla="*/ 295051 w 607915"/>
                  <a:gd name="connsiteY24" fmla="*/ 401644 h 551629"/>
                  <a:gd name="connsiteX25" fmla="*/ 306331 w 607915"/>
                  <a:gd name="connsiteY25" fmla="*/ 400103 h 551629"/>
                  <a:gd name="connsiteX26" fmla="*/ 485847 w 607915"/>
                  <a:gd name="connsiteY26" fmla="*/ 390456 h 551629"/>
                  <a:gd name="connsiteX27" fmla="*/ 470319 w 607915"/>
                  <a:gd name="connsiteY27" fmla="*/ 396933 h 551629"/>
                  <a:gd name="connsiteX28" fmla="*/ 470412 w 607915"/>
                  <a:gd name="connsiteY28" fmla="*/ 428077 h 551629"/>
                  <a:gd name="connsiteX29" fmla="*/ 501608 w 607915"/>
                  <a:gd name="connsiteY29" fmla="*/ 427985 h 551629"/>
                  <a:gd name="connsiteX30" fmla="*/ 501515 w 607915"/>
                  <a:gd name="connsiteY30" fmla="*/ 396840 h 551629"/>
                  <a:gd name="connsiteX31" fmla="*/ 485847 w 607915"/>
                  <a:gd name="connsiteY31" fmla="*/ 390456 h 551629"/>
                  <a:gd name="connsiteX32" fmla="*/ 432810 w 607915"/>
                  <a:gd name="connsiteY32" fmla="*/ 376726 h 551629"/>
                  <a:gd name="connsiteX33" fmla="*/ 440609 w 607915"/>
                  <a:gd name="connsiteY33" fmla="*/ 459871 h 551629"/>
                  <a:gd name="connsiteX34" fmla="*/ 457785 w 607915"/>
                  <a:gd name="connsiteY34" fmla="*/ 472199 h 551629"/>
                  <a:gd name="connsiteX35" fmla="*/ 463077 w 607915"/>
                  <a:gd name="connsiteY35" fmla="*/ 452548 h 551629"/>
                  <a:gd name="connsiteX36" fmla="*/ 453607 w 607915"/>
                  <a:gd name="connsiteY36" fmla="*/ 445318 h 551629"/>
                  <a:gd name="connsiteX37" fmla="*/ 445994 w 607915"/>
                  <a:gd name="connsiteY37" fmla="*/ 389888 h 551629"/>
                  <a:gd name="connsiteX38" fmla="*/ 143052 w 607915"/>
                  <a:gd name="connsiteY38" fmla="*/ 358214 h 551629"/>
                  <a:gd name="connsiteX39" fmla="*/ 152140 w 607915"/>
                  <a:gd name="connsiteY39" fmla="*/ 365023 h 551629"/>
                  <a:gd name="connsiteX40" fmla="*/ 146940 w 607915"/>
                  <a:gd name="connsiteY40" fmla="*/ 385345 h 551629"/>
                  <a:gd name="connsiteX41" fmla="*/ 126604 w 607915"/>
                  <a:gd name="connsiteY41" fmla="*/ 380149 h 551629"/>
                  <a:gd name="connsiteX42" fmla="*/ 131804 w 607915"/>
                  <a:gd name="connsiteY42" fmla="*/ 359826 h 551629"/>
                  <a:gd name="connsiteX43" fmla="*/ 143052 w 607915"/>
                  <a:gd name="connsiteY43" fmla="*/ 358214 h 551629"/>
                  <a:gd name="connsiteX44" fmla="*/ 341949 w 607915"/>
                  <a:gd name="connsiteY44" fmla="*/ 356317 h 551629"/>
                  <a:gd name="connsiteX45" fmla="*/ 353191 w 607915"/>
                  <a:gd name="connsiteY45" fmla="*/ 357637 h 551629"/>
                  <a:gd name="connsiteX46" fmla="*/ 358772 w 607915"/>
                  <a:gd name="connsiteY46" fmla="*/ 377838 h 551629"/>
                  <a:gd name="connsiteX47" fmla="*/ 338589 w 607915"/>
                  <a:gd name="connsiteY47" fmla="*/ 383398 h 551629"/>
                  <a:gd name="connsiteX48" fmla="*/ 333102 w 607915"/>
                  <a:gd name="connsiteY48" fmla="*/ 378023 h 551629"/>
                  <a:gd name="connsiteX49" fmla="*/ 333008 w 607915"/>
                  <a:gd name="connsiteY49" fmla="*/ 363197 h 551629"/>
                  <a:gd name="connsiteX50" fmla="*/ 341949 w 607915"/>
                  <a:gd name="connsiteY50" fmla="*/ 356317 h 551629"/>
                  <a:gd name="connsiteX51" fmla="*/ 492439 w 607915"/>
                  <a:gd name="connsiteY51" fmla="*/ 348419 h 551629"/>
                  <a:gd name="connsiteX52" fmla="*/ 449893 w 607915"/>
                  <a:gd name="connsiteY52" fmla="*/ 359485 h 551629"/>
                  <a:gd name="connsiteX53" fmla="*/ 462984 w 607915"/>
                  <a:gd name="connsiteY53" fmla="*/ 372647 h 551629"/>
                  <a:gd name="connsiteX54" fmla="*/ 518413 w 607915"/>
                  <a:gd name="connsiteY54" fmla="*/ 379877 h 551629"/>
                  <a:gd name="connsiteX55" fmla="*/ 525655 w 607915"/>
                  <a:gd name="connsiteY55" fmla="*/ 389146 h 551629"/>
                  <a:gd name="connsiteX56" fmla="*/ 545059 w 607915"/>
                  <a:gd name="connsiteY56" fmla="*/ 383863 h 551629"/>
                  <a:gd name="connsiteX57" fmla="*/ 532896 w 607915"/>
                  <a:gd name="connsiteY57" fmla="*/ 367178 h 551629"/>
                  <a:gd name="connsiteX58" fmla="*/ 492439 w 607915"/>
                  <a:gd name="connsiteY58" fmla="*/ 348419 h 551629"/>
                  <a:gd name="connsiteX59" fmla="*/ 122546 w 607915"/>
                  <a:gd name="connsiteY59" fmla="*/ 298280 h 551629"/>
                  <a:gd name="connsiteX60" fmla="*/ 137574 w 607915"/>
                  <a:gd name="connsiteY60" fmla="*/ 313019 h 551629"/>
                  <a:gd name="connsiteX61" fmla="*/ 122917 w 607915"/>
                  <a:gd name="connsiteY61" fmla="*/ 327944 h 551629"/>
                  <a:gd name="connsiteX62" fmla="*/ 109929 w 607915"/>
                  <a:gd name="connsiteY62" fmla="*/ 320713 h 551629"/>
                  <a:gd name="connsiteX63" fmla="*/ 107981 w 607915"/>
                  <a:gd name="connsiteY63" fmla="*/ 313390 h 551629"/>
                  <a:gd name="connsiteX64" fmla="*/ 122546 w 607915"/>
                  <a:gd name="connsiteY64" fmla="*/ 298280 h 551629"/>
                  <a:gd name="connsiteX65" fmla="*/ 245832 w 607915"/>
                  <a:gd name="connsiteY65" fmla="*/ 296467 h 551629"/>
                  <a:gd name="connsiteX66" fmla="*/ 226516 w 607915"/>
                  <a:gd name="connsiteY66" fmla="*/ 307870 h 551629"/>
                  <a:gd name="connsiteX67" fmla="*/ 237938 w 607915"/>
                  <a:gd name="connsiteY67" fmla="*/ 327152 h 551629"/>
                  <a:gd name="connsiteX68" fmla="*/ 257254 w 607915"/>
                  <a:gd name="connsiteY68" fmla="*/ 315750 h 551629"/>
                  <a:gd name="connsiteX69" fmla="*/ 245832 w 607915"/>
                  <a:gd name="connsiteY69" fmla="*/ 296467 h 551629"/>
                  <a:gd name="connsiteX70" fmla="*/ 361161 w 607915"/>
                  <a:gd name="connsiteY70" fmla="*/ 296093 h 551629"/>
                  <a:gd name="connsiteX71" fmla="*/ 376108 w 607915"/>
                  <a:gd name="connsiteY71" fmla="*/ 310819 h 551629"/>
                  <a:gd name="connsiteX72" fmla="*/ 361347 w 607915"/>
                  <a:gd name="connsiteY72" fmla="*/ 325730 h 551629"/>
                  <a:gd name="connsiteX73" fmla="*/ 348536 w 607915"/>
                  <a:gd name="connsiteY73" fmla="*/ 318506 h 551629"/>
                  <a:gd name="connsiteX74" fmla="*/ 346400 w 607915"/>
                  <a:gd name="connsiteY74" fmla="*/ 311097 h 551629"/>
                  <a:gd name="connsiteX75" fmla="*/ 361161 w 607915"/>
                  <a:gd name="connsiteY75" fmla="*/ 296093 h 551629"/>
                  <a:gd name="connsiteX76" fmla="*/ 478582 w 607915"/>
                  <a:gd name="connsiteY76" fmla="*/ 292282 h 551629"/>
                  <a:gd name="connsiteX77" fmla="*/ 494459 w 607915"/>
                  <a:gd name="connsiteY77" fmla="*/ 292282 h 551629"/>
                  <a:gd name="connsiteX78" fmla="*/ 504672 w 607915"/>
                  <a:gd name="connsiteY78" fmla="*/ 302571 h 551629"/>
                  <a:gd name="connsiteX79" fmla="*/ 504672 w 607915"/>
                  <a:gd name="connsiteY79" fmla="*/ 317587 h 551629"/>
                  <a:gd name="connsiteX80" fmla="*/ 541438 w 607915"/>
                  <a:gd name="connsiteY80" fmla="*/ 332789 h 551629"/>
                  <a:gd name="connsiteX81" fmla="*/ 552208 w 607915"/>
                  <a:gd name="connsiteY81" fmla="*/ 322037 h 551629"/>
                  <a:gd name="connsiteX82" fmla="*/ 566692 w 607915"/>
                  <a:gd name="connsiteY82" fmla="*/ 322037 h 551629"/>
                  <a:gd name="connsiteX83" fmla="*/ 578019 w 607915"/>
                  <a:gd name="connsiteY83" fmla="*/ 333160 h 551629"/>
                  <a:gd name="connsiteX84" fmla="*/ 578019 w 607915"/>
                  <a:gd name="connsiteY84" fmla="*/ 347620 h 551629"/>
                  <a:gd name="connsiteX85" fmla="*/ 567063 w 607915"/>
                  <a:gd name="connsiteY85" fmla="*/ 358558 h 551629"/>
                  <a:gd name="connsiteX86" fmla="*/ 582197 w 607915"/>
                  <a:gd name="connsiteY86" fmla="*/ 395079 h 551629"/>
                  <a:gd name="connsiteX87" fmla="*/ 597795 w 607915"/>
                  <a:gd name="connsiteY87" fmla="*/ 395079 h 551629"/>
                  <a:gd name="connsiteX88" fmla="*/ 607915 w 607915"/>
                  <a:gd name="connsiteY88" fmla="*/ 405368 h 551629"/>
                  <a:gd name="connsiteX89" fmla="*/ 607915 w 607915"/>
                  <a:gd name="connsiteY89" fmla="*/ 421218 h 551629"/>
                  <a:gd name="connsiteX90" fmla="*/ 597702 w 607915"/>
                  <a:gd name="connsiteY90" fmla="*/ 431414 h 551629"/>
                  <a:gd name="connsiteX91" fmla="*/ 582104 w 607915"/>
                  <a:gd name="connsiteY91" fmla="*/ 431414 h 551629"/>
                  <a:gd name="connsiteX92" fmla="*/ 566971 w 607915"/>
                  <a:gd name="connsiteY92" fmla="*/ 467935 h 551629"/>
                  <a:gd name="connsiteX93" fmla="*/ 578112 w 607915"/>
                  <a:gd name="connsiteY93" fmla="*/ 478873 h 551629"/>
                  <a:gd name="connsiteX94" fmla="*/ 578112 w 607915"/>
                  <a:gd name="connsiteY94" fmla="*/ 493333 h 551629"/>
                  <a:gd name="connsiteX95" fmla="*/ 566971 w 607915"/>
                  <a:gd name="connsiteY95" fmla="*/ 504642 h 551629"/>
                  <a:gd name="connsiteX96" fmla="*/ 552487 w 607915"/>
                  <a:gd name="connsiteY96" fmla="*/ 504642 h 551629"/>
                  <a:gd name="connsiteX97" fmla="*/ 541345 w 607915"/>
                  <a:gd name="connsiteY97" fmla="*/ 493611 h 551629"/>
                  <a:gd name="connsiteX98" fmla="*/ 504950 w 607915"/>
                  <a:gd name="connsiteY98" fmla="*/ 508813 h 551629"/>
                  <a:gd name="connsiteX99" fmla="*/ 504950 w 607915"/>
                  <a:gd name="connsiteY99" fmla="*/ 524385 h 551629"/>
                  <a:gd name="connsiteX100" fmla="*/ 494644 w 607915"/>
                  <a:gd name="connsiteY100" fmla="*/ 534674 h 551629"/>
                  <a:gd name="connsiteX101" fmla="*/ 478861 w 607915"/>
                  <a:gd name="connsiteY101" fmla="*/ 534674 h 551629"/>
                  <a:gd name="connsiteX102" fmla="*/ 468555 w 607915"/>
                  <a:gd name="connsiteY102" fmla="*/ 524385 h 551629"/>
                  <a:gd name="connsiteX103" fmla="*/ 468555 w 607915"/>
                  <a:gd name="connsiteY103" fmla="*/ 508813 h 551629"/>
                  <a:gd name="connsiteX104" fmla="*/ 431881 w 607915"/>
                  <a:gd name="connsiteY104" fmla="*/ 493889 h 551629"/>
                  <a:gd name="connsiteX105" fmla="*/ 421018 w 607915"/>
                  <a:gd name="connsiteY105" fmla="*/ 504734 h 551629"/>
                  <a:gd name="connsiteX106" fmla="*/ 406534 w 607915"/>
                  <a:gd name="connsiteY106" fmla="*/ 504734 h 551629"/>
                  <a:gd name="connsiteX107" fmla="*/ 395300 w 607915"/>
                  <a:gd name="connsiteY107" fmla="*/ 493611 h 551629"/>
                  <a:gd name="connsiteX108" fmla="*/ 395300 w 607915"/>
                  <a:gd name="connsiteY108" fmla="*/ 479151 h 551629"/>
                  <a:gd name="connsiteX109" fmla="*/ 406070 w 607915"/>
                  <a:gd name="connsiteY109" fmla="*/ 468399 h 551629"/>
                  <a:gd name="connsiteX110" fmla="*/ 390658 w 607915"/>
                  <a:gd name="connsiteY110" fmla="*/ 431785 h 551629"/>
                  <a:gd name="connsiteX111" fmla="*/ 375617 w 607915"/>
                  <a:gd name="connsiteY111" fmla="*/ 431785 h 551629"/>
                  <a:gd name="connsiteX112" fmla="*/ 365311 w 607915"/>
                  <a:gd name="connsiteY112" fmla="*/ 421589 h 551629"/>
                  <a:gd name="connsiteX113" fmla="*/ 365311 w 607915"/>
                  <a:gd name="connsiteY113" fmla="*/ 405738 h 551629"/>
                  <a:gd name="connsiteX114" fmla="*/ 375617 w 607915"/>
                  <a:gd name="connsiteY114" fmla="*/ 395449 h 551629"/>
                  <a:gd name="connsiteX115" fmla="*/ 390658 w 607915"/>
                  <a:gd name="connsiteY115" fmla="*/ 395449 h 551629"/>
                  <a:gd name="connsiteX116" fmla="*/ 405792 w 607915"/>
                  <a:gd name="connsiteY116" fmla="*/ 358650 h 551629"/>
                  <a:gd name="connsiteX117" fmla="*/ 395114 w 607915"/>
                  <a:gd name="connsiteY117" fmla="*/ 347991 h 551629"/>
                  <a:gd name="connsiteX118" fmla="*/ 395114 w 607915"/>
                  <a:gd name="connsiteY118" fmla="*/ 333531 h 551629"/>
                  <a:gd name="connsiteX119" fmla="*/ 406256 w 607915"/>
                  <a:gd name="connsiteY119" fmla="*/ 322315 h 551629"/>
                  <a:gd name="connsiteX120" fmla="*/ 420740 w 607915"/>
                  <a:gd name="connsiteY120" fmla="*/ 322315 h 551629"/>
                  <a:gd name="connsiteX121" fmla="*/ 431417 w 607915"/>
                  <a:gd name="connsiteY121" fmla="*/ 332974 h 551629"/>
                  <a:gd name="connsiteX122" fmla="*/ 468276 w 607915"/>
                  <a:gd name="connsiteY122" fmla="*/ 317587 h 551629"/>
                  <a:gd name="connsiteX123" fmla="*/ 468276 w 607915"/>
                  <a:gd name="connsiteY123" fmla="*/ 302571 h 551629"/>
                  <a:gd name="connsiteX124" fmla="*/ 478582 w 607915"/>
                  <a:gd name="connsiteY124" fmla="*/ 292282 h 551629"/>
                  <a:gd name="connsiteX125" fmla="*/ 134055 w 607915"/>
                  <a:gd name="connsiteY125" fmla="*/ 239316 h 551629"/>
                  <a:gd name="connsiteX126" fmla="*/ 145381 w 607915"/>
                  <a:gd name="connsiteY126" fmla="*/ 240658 h 551629"/>
                  <a:gd name="connsiteX127" fmla="*/ 151038 w 607915"/>
                  <a:gd name="connsiteY127" fmla="*/ 260754 h 551629"/>
                  <a:gd name="connsiteX128" fmla="*/ 130913 w 607915"/>
                  <a:gd name="connsiteY128" fmla="*/ 266403 h 551629"/>
                  <a:gd name="connsiteX129" fmla="*/ 125349 w 607915"/>
                  <a:gd name="connsiteY129" fmla="*/ 261124 h 551629"/>
                  <a:gd name="connsiteX130" fmla="*/ 125163 w 607915"/>
                  <a:gd name="connsiteY130" fmla="*/ 246307 h 551629"/>
                  <a:gd name="connsiteX131" fmla="*/ 134055 w 607915"/>
                  <a:gd name="connsiteY131" fmla="*/ 239316 h 551629"/>
                  <a:gd name="connsiteX132" fmla="*/ 348433 w 607915"/>
                  <a:gd name="connsiteY132" fmla="*/ 237404 h 551629"/>
                  <a:gd name="connsiteX133" fmla="*/ 356802 w 607915"/>
                  <a:gd name="connsiteY133" fmla="*/ 243997 h 551629"/>
                  <a:gd name="connsiteX134" fmla="*/ 352438 w 607915"/>
                  <a:gd name="connsiteY134" fmla="*/ 263280 h 551629"/>
                  <a:gd name="connsiteX135" fmla="*/ 277405 w 607915"/>
                  <a:gd name="connsiteY135" fmla="*/ 315935 h 551629"/>
                  <a:gd name="connsiteX136" fmla="*/ 259947 w 607915"/>
                  <a:gd name="connsiteY136" fmla="*/ 343005 h 551629"/>
                  <a:gd name="connsiteX137" fmla="*/ 210451 w 607915"/>
                  <a:gd name="connsiteY137" fmla="*/ 330211 h 551629"/>
                  <a:gd name="connsiteX138" fmla="*/ 223173 w 607915"/>
                  <a:gd name="connsiteY138" fmla="*/ 280800 h 551629"/>
                  <a:gd name="connsiteX139" fmla="*/ 255397 w 607915"/>
                  <a:gd name="connsiteY139" fmla="*/ 278576 h 551629"/>
                  <a:gd name="connsiteX140" fmla="*/ 337765 w 607915"/>
                  <a:gd name="connsiteY140" fmla="*/ 238250 h 551629"/>
                  <a:gd name="connsiteX141" fmla="*/ 348433 w 607915"/>
                  <a:gd name="connsiteY141" fmla="*/ 237404 h 551629"/>
                  <a:gd name="connsiteX142" fmla="*/ 185407 w 607915"/>
                  <a:gd name="connsiteY142" fmla="*/ 194979 h 551629"/>
                  <a:gd name="connsiteX143" fmla="*/ 194484 w 607915"/>
                  <a:gd name="connsiteY143" fmla="*/ 201787 h 551629"/>
                  <a:gd name="connsiteX144" fmla="*/ 189290 w 607915"/>
                  <a:gd name="connsiteY144" fmla="*/ 222070 h 551629"/>
                  <a:gd name="connsiteX145" fmla="*/ 189198 w 607915"/>
                  <a:gd name="connsiteY145" fmla="*/ 222070 h 551629"/>
                  <a:gd name="connsiteX146" fmla="*/ 188919 w 607915"/>
                  <a:gd name="connsiteY146" fmla="*/ 222162 h 551629"/>
                  <a:gd name="connsiteX147" fmla="*/ 188827 w 607915"/>
                  <a:gd name="connsiteY147" fmla="*/ 222255 h 551629"/>
                  <a:gd name="connsiteX148" fmla="*/ 168515 w 607915"/>
                  <a:gd name="connsiteY148" fmla="*/ 216976 h 551629"/>
                  <a:gd name="connsiteX149" fmla="*/ 173709 w 607915"/>
                  <a:gd name="connsiteY149" fmla="*/ 196693 h 551629"/>
                  <a:gd name="connsiteX150" fmla="*/ 173987 w 607915"/>
                  <a:gd name="connsiteY150" fmla="*/ 196600 h 551629"/>
                  <a:gd name="connsiteX151" fmla="*/ 174173 w 607915"/>
                  <a:gd name="connsiteY151" fmla="*/ 196507 h 551629"/>
                  <a:gd name="connsiteX152" fmla="*/ 185407 w 607915"/>
                  <a:gd name="connsiteY152" fmla="*/ 194979 h 551629"/>
                  <a:gd name="connsiteX153" fmla="*/ 296864 w 607915"/>
                  <a:gd name="connsiteY153" fmla="*/ 194030 h 551629"/>
                  <a:gd name="connsiteX154" fmla="*/ 308161 w 607915"/>
                  <a:gd name="connsiteY154" fmla="*/ 195456 h 551629"/>
                  <a:gd name="connsiteX155" fmla="*/ 313734 w 607915"/>
                  <a:gd name="connsiteY155" fmla="*/ 215593 h 551629"/>
                  <a:gd name="connsiteX156" fmla="*/ 293578 w 607915"/>
                  <a:gd name="connsiteY156" fmla="*/ 221161 h 551629"/>
                  <a:gd name="connsiteX157" fmla="*/ 288099 w 607915"/>
                  <a:gd name="connsiteY157" fmla="*/ 215872 h 551629"/>
                  <a:gd name="connsiteX158" fmla="*/ 288006 w 607915"/>
                  <a:gd name="connsiteY158" fmla="*/ 201024 h 551629"/>
                  <a:gd name="connsiteX159" fmla="*/ 296864 w 607915"/>
                  <a:gd name="connsiteY159" fmla="*/ 194030 h 551629"/>
                  <a:gd name="connsiteX160" fmla="*/ 240930 w 607915"/>
                  <a:gd name="connsiteY160" fmla="*/ 178059 h 551629"/>
                  <a:gd name="connsiteX161" fmla="*/ 255890 w 607915"/>
                  <a:gd name="connsiteY161" fmla="*/ 192809 h 551629"/>
                  <a:gd name="connsiteX162" fmla="*/ 241209 w 607915"/>
                  <a:gd name="connsiteY162" fmla="*/ 207745 h 551629"/>
                  <a:gd name="connsiteX163" fmla="*/ 228200 w 607915"/>
                  <a:gd name="connsiteY163" fmla="*/ 200324 h 551629"/>
                  <a:gd name="connsiteX164" fmla="*/ 226156 w 607915"/>
                  <a:gd name="connsiteY164" fmla="*/ 192902 h 551629"/>
                  <a:gd name="connsiteX165" fmla="*/ 240930 w 607915"/>
                  <a:gd name="connsiteY165" fmla="*/ 178059 h 551629"/>
                  <a:gd name="connsiteX166" fmla="*/ 205545 w 607915"/>
                  <a:gd name="connsiteY166" fmla="*/ 0 h 551629"/>
                  <a:gd name="connsiteX167" fmla="*/ 277402 w 607915"/>
                  <a:gd name="connsiteY167" fmla="*/ 0 h 551629"/>
                  <a:gd name="connsiteX168" fmla="*/ 289100 w 607915"/>
                  <a:gd name="connsiteY168" fmla="*/ 11587 h 551629"/>
                  <a:gd name="connsiteX169" fmla="*/ 289100 w 607915"/>
                  <a:gd name="connsiteY169" fmla="*/ 41527 h 551629"/>
                  <a:gd name="connsiteX170" fmla="*/ 277402 w 607915"/>
                  <a:gd name="connsiteY170" fmla="*/ 53114 h 551629"/>
                  <a:gd name="connsiteX171" fmla="*/ 269047 w 607915"/>
                  <a:gd name="connsiteY171" fmla="*/ 53114 h 551629"/>
                  <a:gd name="connsiteX172" fmla="*/ 269047 w 607915"/>
                  <a:gd name="connsiteY172" fmla="*/ 74156 h 551629"/>
                  <a:gd name="connsiteX173" fmla="*/ 391223 w 607915"/>
                  <a:gd name="connsiteY173" fmla="*/ 124767 h 551629"/>
                  <a:gd name="connsiteX174" fmla="*/ 407563 w 607915"/>
                  <a:gd name="connsiteY174" fmla="*/ 108453 h 551629"/>
                  <a:gd name="connsiteX175" fmla="*/ 392894 w 607915"/>
                  <a:gd name="connsiteY175" fmla="*/ 93900 h 551629"/>
                  <a:gd name="connsiteX176" fmla="*/ 405706 w 607915"/>
                  <a:gd name="connsiteY176" fmla="*/ 81201 h 551629"/>
                  <a:gd name="connsiteX177" fmla="*/ 455468 w 607915"/>
                  <a:gd name="connsiteY177" fmla="*/ 81201 h 551629"/>
                  <a:gd name="connsiteX178" fmla="*/ 473014 w 607915"/>
                  <a:gd name="connsiteY178" fmla="*/ 98720 h 551629"/>
                  <a:gd name="connsiteX179" fmla="*/ 473014 w 607915"/>
                  <a:gd name="connsiteY179" fmla="*/ 148404 h 551629"/>
                  <a:gd name="connsiteX180" fmla="*/ 460295 w 607915"/>
                  <a:gd name="connsiteY180" fmla="*/ 161104 h 551629"/>
                  <a:gd name="connsiteX181" fmla="*/ 445441 w 607915"/>
                  <a:gd name="connsiteY181" fmla="*/ 146272 h 551629"/>
                  <a:gd name="connsiteX182" fmla="*/ 429101 w 607915"/>
                  <a:gd name="connsiteY182" fmla="*/ 162587 h 551629"/>
                  <a:gd name="connsiteX183" fmla="*/ 448505 w 607915"/>
                  <a:gd name="connsiteY183" fmla="*/ 190673 h 551629"/>
                  <a:gd name="connsiteX184" fmla="*/ 477470 w 607915"/>
                  <a:gd name="connsiteY184" fmla="*/ 267702 h 551629"/>
                  <a:gd name="connsiteX185" fmla="*/ 475892 w 607915"/>
                  <a:gd name="connsiteY185" fmla="*/ 267702 h 551629"/>
                  <a:gd name="connsiteX186" fmla="*/ 443213 w 607915"/>
                  <a:gd name="connsiteY186" fmla="*/ 299960 h 551629"/>
                  <a:gd name="connsiteX187" fmla="*/ 437271 w 607915"/>
                  <a:gd name="connsiteY187" fmla="*/ 302370 h 551629"/>
                  <a:gd name="connsiteX188" fmla="*/ 425109 w 607915"/>
                  <a:gd name="connsiteY188" fmla="*/ 294955 h 551629"/>
                  <a:gd name="connsiteX189" fmla="*/ 400600 w 607915"/>
                  <a:gd name="connsiteY189" fmla="*/ 218852 h 551629"/>
                  <a:gd name="connsiteX190" fmla="*/ 148356 w 607915"/>
                  <a:gd name="connsiteY190" fmla="*/ 153317 h 551629"/>
                  <a:gd name="connsiteX191" fmla="*/ 82719 w 607915"/>
                  <a:gd name="connsiteY191" fmla="*/ 405261 h 551629"/>
                  <a:gd name="connsiteX192" fmla="*/ 334963 w 607915"/>
                  <a:gd name="connsiteY192" fmla="*/ 470704 h 551629"/>
                  <a:gd name="connsiteX193" fmla="*/ 359101 w 607915"/>
                  <a:gd name="connsiteY193" fmla="*/ 453833 h 551629"/>
                  <a:gd name="connsiteX194" fmla="*/ 373027 w 607915"/>
                  <a:gd name="connsiteY194" fmla="*/ 457170 h 551629"/>
                  <a:gd name="connsiteX195" fmla="*/ 375440 w 607915"/>
                  <a:gd name="connsiteY195" fmla="*/ 463103 h 551629"/>
                  <a:gd name="connsiteX196" fmla="*/ 366156 w 607915"/>
                  <a:gd name="connsiteY196" fmla="*/ 485906 h 551629"/>
                  <a:gd name="connsiteX197" fmla="*/ 375719 w 607915"/>
                  <a:gd name="connsiteY197" fmla="*/ 509079 h 551629"/>
                  <a:gd name="connsiteX198" fmla="*/ 376740 w 607915"/>
                  <a:gd name="connsiteY198" fmla="*/ 510006 h 551629"/>
                  <a:gd name="connsiteX199" fmla="*/ 363093 w 607915"/>
                  <a:gd name="connsiteY199" fmla="*/ 518719 h 551629"/>
                  <a:gd name="connsiteX200" fmla="*/ 34536 w 607915"/>
                  <a:gd name="connsiteY200" fmla="*/ 433440 h 551629"/>
                  <a:gd name="connsiteX201" fmla="*/ 54032 w 607915"/>
                  <a:gd name="connsiteY201" fmla="*/ 162587 h 551629"/>
                  <a:gd name="connsiteX202" fmla="*/ 37692 w 607915"/>
                  <a:gd name="connsiteY202" fmla="*/ 146180 h 551629"/>
                  <a:gd name="connsiteX203" fmla="*/ 23024 w 607915"/>
                  <a:gd name="connsiteY203" fmla="*/ 160733 h 551629"/>
                  <a:gd name="connsiteX204" fmla="*/ 10305 w 607915"/>
                  <a:gd name="connsiteY204" fmla="*/ 148126 h 551629"/>
                  <a:gd name="connsiteX205" fmla="*/ 10305 w 607915"/>
                  <a:gd name="connsiteY205" fmla="*/ 98442 h 551629"/>
                  <a:gd name="connsiteX206" fmla="*/ 27851 w 607915"/>
                  <a:gd name="connsiteY206" fmla="*/ 80923 h 551629"/>
                  <a:gd name="connsiteX207" fmla="*/ 77613 w 607915"/>
                  <a:gd name="connsiteY207" fmla="*/ 80923 h 551629"/>
                  <a:gd name="connsiteX208" fmla="*/ 90425 w 607915"/>
                  <a:gd name="connsiteY208" fmla="*/ 93529 h 551629"/>
                  <a:gd name="connsiteX209" fmla="*/ 75571 w 607915"/>
                  <a:gd name="connsiteY209" fmla="*/ 108360 h 551629"/>
                  <a:gd name="connsiteX210" fmla="*/ 91910 w 607915"/>
                  <a:gd name="connsiteY210" fmla="*/ 124675 h 551629"/>
                  <a:gd name="connsiteX211" fmla="*/ 119948 w 607915"/>
                  <a:gd name="connsiteY211" fmla="*/ 105301 h 551629"/>
                  <a:gd name="connsiteX212" fmla="*/ 215386 w 607915"/>
                  <a:gd name="connsiteY212" fmla="*/ 73785 h 551629"/>
                  <a:gd name="connsiteX213" fmla="*/ 215386 w 607915"/>
                  <a:gd name="connsiteY213" fmla="*/ 53022 h 551629"/>
                  <a:gd name="connsiteX214" fmla="*/ 205545 w 607915"/>
                  <a:gd name="connsiteY214" fmla="*/ 53022 h 551629"/>
                  <a:gd name="connsiteX215" fmla="*/ 193847 w 607915"/>
                  <a:gd name="connsiteY215" fmla="*/ 41342 h 551629"/>
                  <a:gd name="connsiteX216" fmla="*/ 193847 w 607915"/>
                  <a:gd name="connsiteY216" fmla="*/ 11587 h 551629"/>
                  <a:gd name="connsiteX217" fmla="*/ 205545 w 607915"/>
                  <a:gd name="connsiteY217" fmla="*/ 0 h 55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Lst>
                <a:rect l="l" t="t" r="r" b="b"/>
                <a:pathLst>
                  <a:path w="607915" h="551629">
                    <a:moveTo>
                      <a:pt x="243058" y="416124"/>
                    </a:moveTo>
                    <a:cubicBezTo>
                      <a:pt x="251334" y="416124"/>
                      <a:pt x="258029" y="422695"/>
                      <a:pt x="258029" y="430839"/>
                    </a:cubicBezTo>
                    <a:cubicBezTo>
                      <a:pt x="258122" y="438984"/>
                      <a:pt x="251613" y="445647"/>
                      <a:pt x="243430" y="445740"/>
                    </a:cubicBezTo>
                    <a:cubicBezTo>
                      <a:pt x="237851" y="445832"/>
                      <a:pt x="233016" y="442871"/>
                      <a:pt x="230412" y="438428"/>
                    </a:cubicBezTo>
                    <a:cubicBezTo>
                      <a:pt x="229110" y="436392"/>
                      <a:pt x="228366" y="433894"/>
                      <a:pt x="228366" y="431210"/>
                    </a:cubicBezTo>
                    <a:cubicBezTo>
                      <a:pt x="228273" y="422880"/>
                      <a:pt x="234875" y="416217"/>
                      <a:pt x="243058" y="416124"/>
                    </a:cubicBezTo>
                    <a:close/>
                    <a:moveTo>
                      <a:pt x="551744" y="407129"/>
                    </a:moveTo>
                    <a:lnTo>
                      <a:pt x="531968" y="412505"/>
                    </a:lnTo>
                    <a:cubicBezTo>
                      <a:pt x="531968" y="424277"/>
                      <a:pt x="527511" y="436049"/>
                      <a:pt x="518598" y="445040"/>
                    </a:cubicBezTo>
                    <a:cubicBezTo>
                      <a:pt x="509778" y="453939"/>
                      <a:pt x="497987" y="458388"/>
                      <a:pt x="486381" y="458481"/>
                    </a:cubicBezTo>
                    <a:lnTo>
                      <a:pt x="481089" y="478688"/>
                    </a:lnTo>
                    <a:cubicBezTo>
                      <a:pt x="499751" y="480263"/>
                      <a:pt x="518784" y="473868"/>
                      <a:pt x="533082" y="459593"/>
                    </a:cubicBezTo>
                    <a:cubicBezTo>
                      <a:pt x="547380" y="445318"/>
                      <a:pt x="553694" y="425853"/>
                      <a:pt x="551744" y="407129"/>
                    </a:cubicBezTo>
                    <a:close/>
                    <a:moveTo>
                      <a:pt x="179372" y="401381"/>
                    </a:moveTo>
                    <a:cubicBezTo>
                      <a:pt x="183021" y="400362"/>
                      <a:pt x="187076" y="400733"/>
                      <a:pt x="190690" y="402770"/>
                    </a:cubicBezTo>
                    <a:cubicBezTo>
                      <a:pt x="197827" y="406752"/>
                      <a:pt x="200329" y="415735"/>
                      <a:pt x="196344" y="422865"/>
                    </a:cubicBezTo>
                    <a:cubicBezTo>
                      <a:pt x="192359" y="430089"/>
                      <a:pt x="183369" y="432496"/>
                      <a:pt x="176232" y="428607"/>
                    </a:cubicBezTo>
                    <a:cubicBezTo>
                      <a:pt x="173823" y="427218"/>
                      <a:pt x="171969" y="425366"/>
                      <a:pt x="170671" y="423143"/>
                    </a:cubicBezTo>
                    <a:cubicBezTo>
                      <a:pt x="168076" y="418698"/>
                      <a:pt x="167798" y="413142"/>
                      <a:pt x="170486" y="408326"/>
                    </a:cubicBezTo>
                    <a:cubicBezTo>
                      <a:pt x="172479" y="404807"/>
                      <a:pt x="175722" y="402399"/>
                      <a:pt x="179372" y="401381"/>
                    </a:cubicBezTo>
                    <a:close/>
                    <a:moveTo>
                      <a:pt x="306331" y="400103"/>
                    </a:moveTo>
                    <a:cubicBezTo>
                      <a:pt x="309990" y="401041"/>
                      <a:pt x="313266" y="403358"/>
                      <a:pt x="315310" y="406833"/>
                    </a:cubicBezTo>
                    <a:cubicBezTo>
                      <a:pt x="319585" y="413875"/>
                      <a:pt x="317169" y="423049"/>
                      <a:pt x="310106" y="427126"/>
                    </a:cubicBezTo>
                    <a:cubicBezTo>
                      <a:pt x="303043" y="431296"/>
                      <a:pt x="294029" y="428980"/>
                      <a:pt x="289847" y="421937"/>
                    </a:cubicBezTo>
                    <a:cubicBezTo>
                      <a:pt x="285572" y="414895"/>
                      <a:pt x="287988" y="405813"/>
                      <a:pt x="295051" y="401644"/>
                    </a:cubicBezTo>
                    <a:cubicBezTo>
                      <a:pt x="298629" y="399605"/>
                      <a:pt x="302672" y="399165"/>
                      <a:pt x="306331" y="400103"/>
                    </a:cubicBezTo>
                    <a:close/>
                    <a:moveTo>
                      <a:pt x="485847" y="390456"/>
                    </a:moveTo>
                    <a:cubicBezTo>
                      <a:pt x="480207" y="390467"/>
                      <a:pt x="474590" y="392622"/>
                      <a:pt x="470319" y="396933"/>
                    </a:cubicBezTo>
                    <a:cubicBezTo>
                      <a:pt x="461777" y="405646"/>
                      <a:pt x="461777" y="419550"/>
                      <a:pt x="470412" y="428077"/>
                    </a:cubicBezTo>
                    <a:cubicBezTo>
                      <a:pt x="479046" y="436791"/>
                      <a:pt x="493066" y="436791"/>
                      <a:pt x="501608" y="427985"/>
                    </a:cubicBezTo>
                    <a:cubicBezTo>
                      <a:pt x="510149" y="419364"/>
                      <a:pt x="510149" y="405368"/>
                      <a:pt x="501515" y="396840"/>
                    </a:cubicBezTo>
                    <a:cubicBezTo>
                      <a:pt x="497151" y="392576"/>
                      <a:pt x="491487" y="390444"/>
                      <a:pt x="485847" y="390456"/>
                    </a:cubicBezTo>
                    <a:close/>
                    <a:moveTo>
                      <a:pt x="432810" y="376726"/>
                    </a:moveTo>
                    <a:cubicBezTo>
                      <a:pt x="415169" y="402123"/>
                      <a:pt x="417769" y="437254"/>
                      <a:pt x="440609" y="459871"/>
                    </a:cubicBezTo>
                    <a:cubicBezTo>
                      <a:pt x="445622" y="465062"/>
                      <a:pt x="451564" y="469140"/>
                      <a:pt x="457785" y="472199"/>
                    </a:cubicBezTo>
                    <a:lnTo>
                      <a:pt x="463077" y="452548"/>
                    </a:lnTo>
                    <a:cubicBezTo>
                      <a:pt x="459642" y="450602"/>
                      <a:pt x="456392" y="448099"/>
                      <a:pt x="453607" y="445318"/>
                    </a:cubicBezTo>
                    <a:cubicBezTo>
                      <a:pt x="438473" y="430302"/>
                      <a:pt x="435966" y="407500"/>
                      <a:pt x="445994" y="389888"/>
                    </a:cubicBezTo>
                    <a:close/>
                    <a:moveTo>
                      <a:pt x="143052" y="358214"/>
                    </a:moveTo>
                    <a:cubicBezTo>
                      <a:pt x="146731" y="359153"/>
                      <a:pt x="150051" y="361497"/>
                      <a:pt x="152140" y="365023"/>
                    </a:cubicBezTo>
                    <a:cubicBezTo>
                      <a:pt x="156226" y="372075"/>
                      <a:pt x="153998" y="381169"/>
                      <a:pt x="146940" y="385345"/>
                    </a:cubicBezTo>
                    <a:cubicBezTo>
                      <a:pt x="139883" y="389521"/>
                      <a:pt x="130690" y="387201"/>
                      <a:pt x="126604" y="380149"/>
                    </a:cubicBezTo>
                    <a:cubicBezTo>
                      <a:pt x="122425" y="373003"/>
                      <a:pt x="124747" y="363909"/>
                      <a:pt x="131804" y="359826"/>
                    </a:cubicBezTo>
                    <a:cubicBezTo>
                      <a:pt x="135333" y="357738"/>
                      <a:pt x="139372" y="357274"/>
                      <a:pt x="143052" y="358214"/>
                    </a:cubicBezTo>
                    <a:close/>
                    <a:moveTo>
                      <a:pt x="341949" y="356317"/>
                    </a:moveTo>
                    <a:cubicBezTo>
                      <a:pt x="345611" y="355321"/>
                      <a:pt x="349657" y="355691"/>
                      <a:pt x="353191" y="357637"/>
                    </a:cubicBezTo>
                    <a:cubicBezTo>
                      <a:pt x="360260" y="361622"/>
                      <a:pt x="362771" y="370610"/>
                      <a:pt x="358772" y="377838"/>
                    </a:cubicBezTo>
                    <a:cubicBezTo>
                      <a:pt x="354866" y="384881"/>
                      <a:pt x="345751" y="387475"/>
                      <a:pt x="338589" y="383398"/>
                    </a:cubicBezTo>
                    <a:cubicBezTo>
                      <a:pt x="336078" y="382101"/>
                      <a:pt x="334218" y="380247"/>
                      <a:pt x="333102" y="378023"/>
                    </a:cubicBezTo>
                    <a:cubicBezTo>
                      <a:pt x="330497" y="373576"/>
                      <a:pt x="330311" y="368016"/>
                      <a:pt x="333008" y="363197"/>
                    </a:cubicBezTo>
                    <a:cubicBezTo>
                      <a:pt x="335008" y="359676"/>
                      <a:pt x="338287" y="357313"/>
                      <a:pt x="341949" y="356317"/>
                    </a:cubicBezTo>
                    <a:close/>
                    <a:moveTo>
                      <a:pt x="492439" y="348419"/>
                    </a:moveTo>
                    <a:cubicBezTo>
                      <a:pt x="477700" y="347156"/>
                      <a:pt x="462613" y="350864"/>
                      <a:pt x="449893" y="359485"/>
                    </a:cubicBezTo>
                    <a:lnTo>
                      <a:pt x="462984" y="372647"/>
                    </a:lnTo>
                    <a:cubicBezTo>
                      <a:pt x="480532" y="362636"/>
                      <a:pt x="503465" y="364953"/>
                      <a:pt x="518413" y="379877"/>
                    </a:cubicBezTo>
                    <a:cubicBezTo>
                      <a:pt x="521291" y="382751"/>
                      <a:pt x="523612" y="385809"/>
                      <a:pt x="525655" y="389146"/>
                    </a:cubicBezTo>
                    <a:lnTo>
                      <a:pt x="545059" y="383863"/>
                    </a:lnTo>
                    <a:cubicBezTo>
                      <a:pt x="542088" y="377838"/>
                      <a:pt x="538003" y="372276"/>
                      <a:pt x="532896" y="367178"/>
                    </a:cubicBezTo>
                    <a:cubicBezTo>
                      <a:pt x="521569" y="355916"/>
                      <a:pt x="507178" y="349682"/>
                      <a:pt x="492439" y="348419"/>
                    </a:cubicBezTo>
                    <a:close/>
                    <a:moveTo>
                      <a:pt x="122546" y="298280"/>
                    </a:moveTo>
                    <a:cubicBezTo>
                      <a:pt x="130710" y="298280"/>
                      <a:pt x="137389" y="304862"/>
                      <a:pt x="137574" y="313019"/>
                    </a:cubicBezTo>
                    <a:cubicBezTo>
                      <a:pt x="137667" y="321177"/>
                      <a:pt x="131081" y="327851"/>
                      <a:pt x="122917" y="327944"/>
                    </a:cubicBezTo>
                    <a:cubicBezTo>
                      <a:pt x="117351" y="328129"/>
                      <a:pt x="112527" y="325163"/>
                      <a:pt x="109929" y="320713"/>
                    </a:cubicBezTo>
                    <a:cubicBezTo>
                      <a:pt x="108723" y="318581"/>
                      <a:pt x="107981" y="316078"/>
                      <a:pt x="107981" y="313390"/>
                    </a:cubicBezTo>
                    <a:cubicBezTo>
                      <a:pt x="107888" y="305233"/>
                      <a:pt x="114382" y="298558"/>
                      <a:pt x="122546" y="298280"/>
                    </a:cubicBezTo>
                    <a:close/>
                    <a:moveTo>
                      <a:pt x="245832" y="296467"/>
                    </a:moveTo>
                    <a:cubicBezTo>
                      <a:pt x="237474" y="294243"/>
                      <a:pt x="228745" y="299341"/>
                      <a:pt x="226516" y="307870"/>
                    </a:cubicBezTo>
                    <a:cubicBezTo>
                      <a:pt x="224288" y="316306"/>
                      <a:pt x="229395" y="324927"/>
                      <a:pt x="237938" y="327152"/>
                    </a:cubicBezTo>
                    <a:cubicBezTo>
                      <a:pt x="246389" y="329377"/>
                      <a:pt x="255025" y="324278"/>
                      <a:pt x="257254" y="315750"/>
                    </a:cubicBezTo>
                    <a:cubicBezTo>
                      <a:pt x="259483" y="307221"/>
                      <a:pt x="254282" y="298600"/>
                      <a:pt x="245832" y="296467"/>
                    </a:cubicBezTo>
                    <a:close/>
                    <a:moveTo>
                      <a:pt x="361161" y="296093"/>
                    </a:moveTo>
                    <a:cubicBezTo>
                      <a:pt x="369424" y="296093"/>
                      <a:pt x="376108" y="302669"/>
                      <a:pt x="376108" y="310819"/>
                    </a:cubicBezTo>
                    <a:cubicBezTo>
                      <a:pt x="376108" y="318969"/>
                      <a:pt x="369517" y="325638"/>
                      <a:pt x="361347" y="325730"/>
                    </a:cubicBezTo>
                    <a:cubicBezTo>
                      <a:pt x="355963" y="325730"/>
                      <a:pt x="351135" y="322767"/>
                      <a:pt x="348536" y="318506"/>
                    </a:cubicBezTo>
                    <a:cubicBezTo>
                      <a:pt x="347143" y="316283"/>
                      <a:pt x="346400" y="313783"/>
                      <a:pt x="346400" y="311097"/>
                    </a:cubicBezTo>
                    <a:cubicBezTo>
                      <a:pt x="346400" y="302947"/>
                      <a:pt x="352992" y="296093"/>
                      <a:pt x="361161" y="296093"/>
                    </a:cubicBezTo>
                    <a:close/>
                    <a:moveTo>
                      <a:pt x="478582" y="292282"/>
                    </a:moveTo>
                    <a:lnTo>
                      <a:pt x="494459" y="292282"/>
                    </a:lnTo>
                    <a:cubicBezTo>
                      <a:pt x="500122" y="292282"/>
                      <a:pt x="504672" y="296824"/>
                      <a:pt x="504672" y="302571"/>
                    </a:cubicBezTo>
                    <a:lnTo>
                      <a:pt x="504672" y="317587"/>
                    </a:lnTo>
                    <a:cubicBezTo>
                      <a:pt x="517670" y="320090"/>
                      <a:pt x="530204" y="325188"/>
                      <a:pt x="541438" y="332789"/>
                    </a:cubicBezTo>
                    <a:lnTo>
                      <a:pt x="552208" y="322037"/>
                    </a:lnTo>
                    <a:cubicBezTo>
                      <a:pt x="556201" y="318144"/>
                      <a:pt x="562793" y="318144"/>
                      <a:pt x="566692" y="322037"/>
                    </a:cubicBezTo>
                    <a:lnTo>
                      <a:pt x="578019" y="333160"/>
                    </a:lnTo>
                    <a:cubicBezTo>
                      <a:pt x="581919" y="337146"/>
                      <a:pt x="581919" y="343727"/>
                      <a:pt x="578019" y="347620"/>
                    </a:cubicBezTo>
                    <a:lnTo>
                      <a:pt x="567063" y="358558"/>
                    </a:lnTo>
                    <a:cubicBezTo>
                      <a:pt x="574770" y="369774"/>
                      <a:pt x="579690" y="382287"/>
                      <a:pt x="582197" y="395079"/>
                    </a:cubicBezTo>
                    <a:lnTo>
                      <a:pt x="597795" y="395079"/>
                    </a:lnTo>
                    <a:cubicBezTo>
                      <a:pt x="603366" y="395079"/>
                      <a:pt x="607915" y="399713"/>
                      <a:pt x="607915" y="405368"/>
                    </a:cubicBezTo>
                    <a:lnTo>
                      <a:pt x="607915" y="421218"/>
                    </a:lnTo>
                    <a:cubicBezTo>
                      <a:pt x="607915" y="426872"/>
                      <a:pt x="603366" y="431414"/>
                      <a:pt x="597702" y="431414"/>
                    </a:cubicBezTo>
                    <a:lnTo>
                      <a:pt x="582104" y="431414"/>
                    </a:lnTo>
                    <a:cubicBezTo>
                      <a:pt x="579598" y="444299"/>
                      <a:pt x="574677" y="456812"/>
                      <a:pt x="566971" y="467935"/>
                    </a:cubicBezTo>
                    <a:lnTo>
                      <a:pt x="578112" y="478873"/>
                    </a:lnTo>
                    <a:cubicBezTo>
                      <a:pt x="582104" y="482859"/>
                      <a:pt x="582104" y="489440"/>
                      <a:pt x="578112" y="493333"/>
                    </a:cubicBezTo>
                    <a:lnTo>
                      <a:pt x="566971" y="504642"/>
                    </a:lnTo>
                    <a:cubicBezTo>
                      <a:pt x="562978" y="508535"/>
                      <a:pt x="556479" y="508535"/>
                      <a:pt x="552487" y="504642"/>
                    </a:cubicBezTo>
                    <a:lnTo>
                      <a:pt x="541345" y="493611"/>
                    </a:lnTo>
                    <a:cubicBezTo>
                      <a:pt x="530204" y="501305"/>
                      <a:pt x="517856" y="506310"/>
                      <a:pt x="504950" y="508813"/>
                    </a:cubicBezTo>
                    <a:lnTo>
                      <a:pt x="504950" y="524385"/>
                    </a:lnTo>
                    <a:cubicBezTo>
                      <a:pt x="504950" y="530040"/>
                      <a:pt x="500401" y="534674"/>
                      <a:pt x="494644" y="534674"/>
                    </a:cubicBezTo>
                    <a:lnTo>
                      <a:pt x="478861" y="534674"/>
                    </a:lnTo>
                    <a:cubicBezTo>
                      <a:pt x="473104" y="534674"/>
                      <a:pt x="468555" y="530040"/>
                      <a:pt x="468555" y="524385"/>
                    </a:cubicBezTo>
                    <a:lnTo>
                      <a:pt x="468555" y="508813"/>
                    </a:lnTo>
                    <a:cubicBezTo>
                      <a:pt x="455649" y="506496"/>
                      <a:pt x="443208" y="501397"/>
                      <a:pt x="431881" y="493889"/>
                    </a:cubicBezTo>
                    <a:lnTo>
                      <a:pt x="421018" y="504734"/>
                    </a:lnTo>
                    <a:cubicBezTo>
                      <a:pt x="417026" y="508720"/>
                      <a:pt x="410527" y="508720"/>
                      <a:pt x="406534" y="504734"/>
                    </a:cubicBezTo>
                    <a:lnTo>
                      <a:pt x="395300" y="493611"/>
                    </a:lnTo>
                    <a:cubicBezTo>
                      <a:pt x="391308" y="489625"/>
                      <a:pt x="391308" y="483137"/>
                      <a:pt x="395300" y="479151"/>
                    </a:cubicBezTo>
                    <a:lnTo>
                      <a:pt x="406070" y="468399"/>
                    </a:lnTo>
                    <a:cubicBezTo>
                      <a:pt x="398364" y="457183"/>
                      <a:pt x="393165" y="444669"/>
                      <a:pt x="390658" y="431785"/>
                    </a:cubicBezTo>
                    <a:lnTo>
                      <a:pt x="375617" y="431785"/>
                    </a:lnTo>
                    <a:cubicBezTo>
                      <a:pt x="369861" y="431785"/>
                      <a:pt x="365311" y="427243"/>
                      <a:pt x="365311" y="421589"/>
                    </a:cubicBezTo>
                    <a:lnTo>
                      <a:pt x="365311" y="405738"/>
                    </a:lnTo>
                    <a:cubicBezTo>
                      <a:pt x="365311" y="400084"/>
                      <a:pt x="369861" y="395449"/>
                      <a:pt x="375617" y="395449"/>
                    </a:cubicBezTo>
                    <a:lnTo>
                      <a:pt x="390658" y="395449"/>
                    </a:lnTo>
                    <a:cubicBezTo>
                      <a:pt x="393072" y="382472"/>
                      <a:pt x="398086" y="370052"/>
                      <a:pt x="405792" y="358650"/>
                    </a:cubicBezTo>
                    <a:lnTo>
                      <a:pt x="395114" y="347991"/>
                    </a:lnTo>
                    <a:cubicBezTo>
                      <a:pt x="391215" y="344098"/>
                      <a:pt x="391215" y="337516"/>
                      <a:pt x="395114" y="333531"/>
                    </a:cubicBezTo>
                    <a:lnTo>
                      <a:pt x="406256" y="322315"/>
                    </a:lnTo>
                    <a:cubicBezTo>
                      <a:pt x="410248" y="318329"/>
                      <a:pt x="416840" y="318329"/>
                      <a:pt x="420740" y="322315"/>
                    </a:cubicBezTo>
                    <a:lnTo>
                      <a:pt x="431417" y="332974"/>
                    </a:lnTo>
                    <a:cubicBezTo>
                      <a:pt x="442837" y="325188"/>
                      <a:pt x="455278" y="320090"/>
                      <a:pt x="468276" y="317587"/>
                    </a:cubicBezTo>
                    <a:lnTo>
                      <a:pt x="468276" y="302571"/>
                    </a:lnTo>
                    <a:cubicBezTo>
                      <a:pt x="468276" y="296824"/>
                      <a:pt x="472919" y="292282"/>
                      <a:pt x="478582" y="292282"/>
                    </a:cubicBezTo>
                    <a:close/>
                    <a:moveTo>
                      <a:pt x="134055" y="239316"/>
                    </a:moveTo>
                    <a:cubicBezTo>
                      <a:pt x="137707" y="238297"/>
                      <a:pt x="141764" y="238667"/>
                      <a:pt x="145381" y="240658"/>
                    </a:cubicBezTo>
                    <a:cubicBezTo>
                      <a:pt x="152522" y="244548"/>
                      <a:pt x="155026" y="253623"/>
                      <a:pt x="151038" y="260754"/>
                    </a:cubicBezTo>
                    <a:cubicBezTo>
                      <a:pt x="147050" y="267884"/>
                      <a:pt x="138054" y="270477"/>
                      <a:pt x="130913" y="266403"/>
                    </a:cubicBezTo>
                    <a:cubicBezTo>
                      <a:pt x="128409" y="265199"/>
                      <a:pt x="126554" y="263347"/>
                      <a:pt x="125349" y="261124"/>
                    </a:cubicBezTo>
                    <a:cubicBezTo>
                      <a:pt x="122752" y="256679"/>
                      <a:pt x="122566" y="251030"/>
                      <a:pt x="125163" y="246307"/>
                    </a:cubicBezTo>
                    <a:cubicBezTo>
                      <a:pt x="127157" y="242742"/>
                      <a:pt x="130403" y="240334"/>
                      <a:pt x="134055" y="239316"/>
                    </a:cubicBezTo>
                    <a:close/>
                    <a:moveTo>
                      <a:pt x="348433" y="237404"/>
                    </a:moveTo>
                    <a:cubicBezTo>
                      <a:pt x="351857" y="238435"/>
                      <a:pt x="354899" y="240706"/>
                      <a:pt x="356802" y="243997"/>
                    </a:cubicBezTo>
                    <a:cubicBezTo>
                      <a:pt x="360795" y="250486"/>
                      <a:pt x="358938" y="259015"/>
                      <a:pt x="352438" y="263280"/>
                    </a:cubicBezTo>
                    <a:lnTo>
                      <a:pt x="277405" y="315935"/>
                    </a:lnTo>
                    <a:cubicBezTo>
                      <a:pt x="276198" y="326781"/>
                      <a:pt x="270162" y="336886"/>
                      <a:pt x="259947" y="343005"/>
                    </a:cubicBezTo>
                    <a:cubicBezTo>
                      <a:pt x="242767" y="353109"/>
                      <a:pt x="220573" y="347454"/>
                      <a:pt x="210451" y="330211"/>
                    </a:cubicBezTo>
                    <a:cubicBezTo>
                      <a:pt x="200329" y="313061"/>
                      <a:pt x="205994" y="290905"/>
                      <a:pt x="223173" y="280800"/>
                    </a:cubicBezTo>
                    <a:cubicBezTo>
                      <a:pt x="233388" y="274867"/>
                      <a:pt x="245275" y="274404"/>
                      <a:pt x="255397" y="278576"/>
                    </a:cubicBezTo>
                    <a:lnTo>
                      <a:pt x="337765" y="238250"/>
                    </a:lnTo>
                    <a:cubicBezTo>
                      <a:pt x="341201" y="236581"/>
                      <a:pt x="345009" y="236372"/>
                      <a:pt x="348433" y="237404"/>
                    </a:cubicBezTo>
                    <a:close/>
                    <a:moveTo>
                      <a:pt x="185407" y="194979"/>
                    </a:moveTo>
                    <a:cubicBezTo>
                      <a:pt x="189082" y="195929"/>
                      <a:pt x="192398" y="198267"/>
                      <a:pt x="194484" y="201787"/>
                    </a:cubicBezTo>
                    <a:cubicBezTo>
                      <a:pt x="198565" y="208825"/>
                      <a:pt x="196247" y="217809"/>
                      <a:pt x="189290" y="222070"/>
                    </a:cubicBezTo>
                    <a:lnTo>
                      <a:pt x="189198" y="222070"/>
                    </a:lnTo>
                    <a:cubicBezTo>
                      <a:pt x="189012" y="222070"/>
                      <a:pt x="189012" y="222162"/>
                      <a:pt x="188919" y="222162"/>
                    </a:cubicBezTo>
                    <a:lnTo>
                      <a:pt x="188827" y="222255"/>
                    </a:lnTo>
                    <a:cubicBezTo>
                      <a:pt x="181778" y="226515"/>
                      <a:pt x="172689" y="224107"/>
                      <a:pt x="168515" y="216976"/>
                    </a:cubicBezTo>
                    <a:cubicBezTo>
                      <a:pt x="164341" y="209937"/>
                      <a:pt x="166660" y="200953"/>
                      <a:pt x="173709" y="196693"/>
                    </a:cubicBezTo>
                    <a:cubicBezTo>
                      <a:pt x="173802" y="196693"/>
                      <a:pt x="173802" y="196600"/>
                      <a:pt x="173987" y="196600"/>
                    </a:cubicBezTo>
                    <a:cubicBezTo>
                      <a:pt x="174080" y="196600"/>
                      <a:pt x="174173" y="196507"/>
                      <a:pt x="174173" y="196507"/>
                    </a:cubicBezTo>
                    <a:cubicBezTo>
                      <a:pt x="177697" y="194470"/>
                      <a:pt x="181732" y="194030"/>
                      <a:pt x="185407" y="194979"/>
                    </a:cubicBezTo>
                    <a:close/>
                    <a:moveTo>
                      <a:pt x="296864" y="194030"/>
                    </a:moveTo>
                    <a:cubicBezTo>
                      <a:pt x="300521" y="193020"/>
                      <a:pt x="304585" y="193415"/>
                      <a:pt x="308161" y="195456"/>
                    </a:cubicBezTo>
                    <a:cubicBezTo>
                      <a:pt x="315220" y="199447"/>
                      <a:pt x="317820" y="208448"/>
                      <a:pt x="313734" y="215593"/>
                    </a:cubicBezTo>
                    <a:cubicBezTo>
                      <a:pt x="309740" y="222646"/>
                      <a:pt x="300730" y="225244"/>
                      <a:pt x="293578" y="221161"/>
                    </a:cubicBezTo>
                    <a:cubicBezTo>
                      <a:pt x="291164" y="219955"/>
                      <a:pt x="289306" y="218006"/>
                      <a:pt x="288099" y="215872"/>
                    </a:cubicBezTo>
                    <a:cubicBezTo>
                      <a:pt x="285498" y="211417"/>
                      <a:pt x="285219" y="205850"/>
                      <a:pt x="288006" y="201024"/>
                    </a:cubicBezTo>
                    <a:cubicBezTo>
                      <a:pt x="289956" y="197452"/>
                      <a:pt x="293207" y="195039"/>
                      <a:pt x="296864" y="194030"/>
                    </a:cubicBezTo>
                    <a:close/>
                    <a:moveTo>
                      <a:pt x="240930" y="178059"/>
                    </a:moveTo>
                    <a:cubicBezTo>
                      <a:pt x="249200" y="177966"/>
                      <a:pt x="255890" y="184646"/>
                      <a:pt x="255890" y="192809"/>
                    </a:cubicBezTo>
                    <a:cubicBezTo>
                      <a:pt x="256076" y="201066"/>
                      <a:pt x="249386" y="207652"/>
                      <a:pt x="241209" y="207745"/>
                    </a:cubicBezTo>
                    <a:cubicBezTo>
                      <a:pt x="235727" y="207745"/>
                      <a:pt x="230895" y="204777"/>
                      <a:pt x="228200" y="200324"/>
                    </a:cubicBezTo>
                    <a:cubicBezTo>
                      <a:pt x="226900" y="198097"/>
                      <a:pt x="226156" y="195592"/>
                      <a:pt x="226156" y="192902"/>
                    </a:cubicBezTo>
                    <a:cubicBezTo>
                      <a:pt x="226156" y="184738"/>
                      <a:pt x="232754" y="178059"/>
                      <a:pt x="240930" y="178059"/>
                    </a:cubicBezTo>
                    <a:close/>
                    <a:moveTo>
                      <a:pt x="205545" y="0"/>
                    </a:moveTo>
                    <a:lnTo>
                      <a:pt x="277402" y="0"/>
                    </a:lnTo>
                    <a:cubicBezTo>
                      <a:pt x="283901" y="0"/>
                      <a:pt x="289100" y="5191"/>
                      <a:pt x="289100" y="11587"/>
                    </a:cubicBezTo>
                    <a:lnTo>
                      <a:pt x="289100" y="41527"/>
                    </a:lnTo>
                    <a:cubicBezTo>
                      <a:pt x="289100" y="47923"/>
                      <a:pt x="283901" y="53114"/>
                      <a:pt x="277402" y="53114"/>
                    </a:cubicBezTo>
                    <a:lnTo>
                      <a:pt x="269047" y="53114"/>
                    </a:lnTo>
                    <a:lnTo>
                      <a:pt x="269047" y="74156"/>
                    </a:lnTo>
                    <a:cubicBezTo>
                      <a:pt x="313331" y="79347"/>
                      <a:pt x="355758" y="96588"/>
                      <a:pt x="391223" y="124767"/>
                    </a:cubicBezTo>
                    <a:lnTo>
                      <a:pt x="407563" y="108453"/>
                    </a:lnTo>
                    <a:lnTo>
                      <a:pt x="392894" y="93900"/>
                    </a:lnTo>
                    <a:lnTo>
                      <a:pt x="405706" y="81201"/>
                    </a:lnTo>
                    <a:cubicBezTo>
                      <a:pt x="419446" y="67482"/>
                      <a:pt x="441727" y="67482"/>
                      <a:pt x="455468" y="81201"/>
                    </a:cubicBezTo>
                    <a:lnTo>
                      <a:pt x="473014" y="98720"/>
                    </a:lnTo>
                    <a:cubicBezTo>
                      <a:pt x="486754" y="112439"/>
                      <a:pt x="486754" y="134686"/>
                      <a:pt x="473014" y="148404"/>
                    </a:cubicBezTo>
                    <a:lnTo>
                      <a:pt x="460295" y="161104"/>
                    </a:lnTo>
                    <a:lnTo>
                      <a:pt x="445441" y="146272"/>
                    </a:lnTo>
                    <a:lnTo>
                      <a:pt x="429101" y="162587"/>
                    </a:lnTo>
                    <a:cubicBezTo>
                      <a:pt x="436157" y="171393"/>
                      <a:pt x="442656" y="180662"/>
                      <a:pt x="448505" y="190673"/>
                    </a:cubicBezTo>
                    <a:cubicBezTo>
                      <a:pt x="462987" y="215144"/>
                      <a:pt x="472550" y="241192"/>
                      <a:pt x="477470" y="267702"/>
                    </a:cubicBezTo>
                    <a:lnTo>
                      <a:pt x="475892" y="267702"/>
                    </a:lnTo>
                    <a:cubicBezTo>
                      <a:pt x="458067" y="267702"/>
                      <a:pt x="443398" y="282163"/>
                      <a:pt x="443213" y="299960"/>
                    </a:cubicBezTo>
                    <a:cubicBezTo>
                      <a:pt x="441170" y="300702"/>
                      <a:pt x="439221" y="301536"/>
                      <a:pt x="437271" y="302370"/>
                    </a:cubicBezTo>
                    <a:cubicBezTo>
                      <a:pt x="433743" y="299033"/>
                      <a:pt x="429565" y="296623"/>
                      <a:pt x="425109" y="294955"/>
                    </a:cubicBezTo>
                    <a:cubicBezTo>
                      <a:pt x="422788" y="268907"/>
                      <a:pt x="414711" y="242953"/>
                      <a:pt x="400600" y="218852"/>
                    </a:cubicBezTo>
                    <a:cubicBezTo>
                      <a:pt x="349074" y="131349"/>
                      <a:pt x="235996" y="101964"/>
                      <a:pt x="148356" y="153317"/>
                    </a:cubicBezTo>
                    <a:cubicBezTo>
                      <a:pt x="60716" y="204763"/>
                      <a:pt x="31194" y="317757"/>
                      <a:pt x="82719" y="405261"/>
                    </a:cubicBezTo>
                    <a:cubicBezTo>
                      <a:pt x="134245" y="492765"/>
                      <a:pt x="247323" y="522149"/>
                      <a:pt x="334963" y="470704"/>
                    </a:cubicBezTo>
                    <a:cubicBezTo>
                      <a:pt x="343504" y="465698"/>
                      <a:pt x="351581" y="459951"/>
                      <a:pt x="359101" y="453833"/>
                    </a:cubicBezTo>
                    <a:cubicBezTo>
                      <a:pt x="363371" y="455872"/>
                      <a:pt x="368013" y="457170"/>
                      <a:pt x="373027" y="457170"/>
                    </a:cubicBezTo>
                    <a:cubicBezTo>
                      <a:pt x="373769" y="459117"/>
                      <a:pt x="374605" y="461063"/>
                      <a:pt x="375440" y="463103"/>
                    </a:cubicBezTo>
                    <a:cubicBezTo>
                      <a:pt x="369499" y="469220"/>
                      <a:pt x="366156" y="477285"/>
                      <a:pt x="366156" y="485906"/>
                    </a:cubicBezTo>
                    <a:cubicBezTo>
                      <a:pt x="366156" y="494711"/>
                      <a:pt x="369499" y="502869"/>
                      <a:pt x="375719" y="509079"/>
                    </a:cubicBezTo>
                    <a:lnTo>
                      <a:pt x="376740" y="510006"/>
                    </a:lnTo>
                    <a:cubicBezTo>
                      <a:pt x="372284" y="512972"/>
                      <a:pt x="367828" y="515939"/>
                      <a:pt x="363093" y="518719"/>
                    </a:cubicBezTo>
                    <a:cubicBezTo>
                      <a:pt x="248994" y="585552"/>
                      <a:pt x="101565" y="547362"/>
                      <a:pt x="34536" y="433440"/>
                    </a:cubicBezTo>
                    <a:cubicBezTo>
                      <a:pt x="-17083" y="345566"/>
                      <a:pt x="-6035" y="238040"/>
                      <a:pt x="54032" y="162587"/>
                    </a:cubicBezTo>
                    <a:lnTo>
                      <a:pt x="37692" y="146180"/>
                    </a:lnTo>
                    <a:lnTo>
                      <a:pt x="23024" y="160733"/>
                    </a:lnTo>
                    <a:lnTo>
                      <a:pt x="10305" y="148126"/>
                    </a:lnTo>
                    <a:cubicBezTo>
                      <a:pt x="-3435" y="134407"/>
                      <a:pt x="-3435" y="112161"/>
                      <a:pt x="10305" y="98442"/>
                    </a:cubicBezTo>
                    <a:lnTo>
                      <a:pt x="27851" y="80923"/>
                    </a:lnTo>
                    <a:cubicBezTo>
                      <a:pt x="41591" y="67204"/>
                      <a:pt x="63873" y="67204"/>
                      <a:pt x="77613" y="80923"/>
                    </a:cubicBezTo>
                    <a:lnTo>
                      <a:pt x="90425" y="93529"/>
                    </a:lnTo>
                    <a:lnTo>
                      <a:pt x="75571" y="108360"/>
                    </a:lnTo>
                    <a:lnTo>
                      <a:pt x="91910" y="124675"/>
                    </a:lnTo>
                    <a:cubicBezTo>
                      <a:pt x="100637" y="117630"/>
                      <a:pt x="109921" y="111048"/>
                      <a:pt x="119948" y="105301"/>
                    </a:cubicBezTo>
                    <a:cubicBezTo>
                      <a:pt x="150213" y="87597"/>
                      <a:pt x="182614" y="77308"/>
                      <a:pt x="215386" y="73785"/>
                    </a:cubicBezTo>
                    <a:lnTo>
                      <a:pt x="215386" y="53022"/>
                    </a:lnTo>
                    <a:lnTo>
                      <a:pt x="205545" y="53022"/>
                    </a:lnTo>
                    <a:cubicBezTo>
                      <a:pt x="199046" y="53022"/>
                      <a:pt x="193847" y="47831"/>
                      <a:pt x="193847" y="41342"/>
                    </a:cubicBezTo>
                    <a:lnTo>
                      <a:pt x="193847" y="11587"/>
                    </a:lnTo>
                    <a:cubicBezTo>
                      <a:pt x="193847" y="5191"/>
                      <a:pt x="199046" y="0"/>
                      <a:pt x="205545" y="0"/>
                    </a:cubicBezTo>
                    <a:close/>
                  </a:path>
                </a:pathLst>
              </a:custGeom>
              <a:solidFill>
                <a:srgbClr val="92A978"/>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19" name="ïşľîḑé"/>
            <p:cNvSpPr txBox="1"/>
            <p:nvPr/>
          </p:nvSpPr>
          <p:spPr bwMode="auto">
            <a:xfrm>
              <a:off x="674698" y="3437233"/>
              <a:ext cx="2575941"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验收测试</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0" name="iṣļïḑe"/>
            <p:cNvGrpSpPr/>
            <p:nvPr/>
          </p:nvGrpSpPr>
          <p:grpSpPr>
            <a:xfrm>
              <a:off x="784857" y="1402100"/>
              <a:ext cx="3856817" cy="1600873"/>
              <a:chOff x="2029971" y="1223767"/>
              <a:chExt cx="2630665" cy="1600873"/>
            </a:xfrm>
          </p:grpSpPr>
          <p:sp>
            <p:nvSpPr>
              <p:cNvPr id="17" name="ísľídé"/>
              <p:cNvSpPr txBox="1"/>
              <p:nvPr/>
            </p:nvSpPr>
            <p:spPr bwMode="auto">
              <a:xfrm>
                <a:off x="2029971" y="1223767"/>
                <a:ext cx="2575941"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子系统测试</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8" name="ís1iďê"/>
              <p:cNvSpPr/>
              <p:nvPr/>
            </p:nvSpPr>
            <p:spPr bwMode="auto">
              <a:xfrm>
                <a:off x="2663077" y="1605924"/>
                <a:ext cx="1997559" cy="121871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子系统测试 是把经过单元测试的模块放在一起形成一个子系统来测试</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15" name="ïṡľíḓé"/>
            <p:cNvSpPr txBox="1"/>
            <p:nvPr/>
          </p:nvSpPr>
          <p:spPr bwMode="auto">
            <a:xfrm>
              <a:off x="7739365" y="3492813"/>
              <a:ext cx="3776586"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平行运行</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2" name="ïS1îďè"/>
            <p:cNvGrpSpPr/>
            <p:nvPr/>
          </p:nvGrpSpPr>
          <p:grpSpPr>
            <a:xfrm>
              <a:off x="8896350" y="1402100"/>
              <a:ext cx="2591392" cy="968938"/>
              <a:chOff x="628332" y="2291992"/>
              <a:chExt cx="2591392" cy="968938"/>
            </a:xfrm>
          </p:grpSpPr>
          <p:sp>
            <p:nvSpPr>
              <p:cNvPr id="13" name="îš1iḍe"/>
              <p:cNvSpPr txBox="1"/>
              <p:nvPr/>
            </p:nvSpPr>
            <p:spPr bwMode="auto">
              <a:xfrm>
                <a:off x="643783" y="2291992"/>
                <a:ext cx="2575941"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系统测试 </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4" name="îśļiḓè"/>
              <p:cNvSpPr/>
              <p:nvPr/>
            </p:nvSpPr>
            <p:spPr bwMode="auto">
              <a:xfrm>
                <a:off x="628332" y="2690454"/>
                <a:ext cx="2575941" cy="57047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系统测试 是把经过测试的子系统装配成一个完整的系统来测试</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grpSp>
        <p:nvGrpSpPr>
          <p:cNvPr id="38" name="组合 37"/>
          <p:cNvGrpSpPr/>
          <p:nvPr/>
        </p:nvGrpSpPr>
        <p:grpSpPr>
          <a:xfrm>
            <a:off x="4262209" y="-345515"/>
            <a:ext cx="3393228" cy="1969952"/>
            <a:chOff x="4262209" y="-345515"/>
            <a:chExt cx="3393228" cy="1969952"/>
          </a:xfrm>
        </p:grpSpPr>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40"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测试步骤</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41" name="ís1iďê"/>
          <p:cNvSpPr/>
          <p:nvPr/>
        </p:nvSpPr>
        <p:spPr bwMode="auto">
          <a:xfrm>
            <a:off x="662016" y="4356298"/>
            <a:ext cx="2928621" cy="121871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验收测试 把软件系统作为单一的实体进行测试</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2" name="îśļiḓè"/>
          <p:cNvSpPr/>
          <p:nvPr/>
        </p:nvSpPr>
        <p:spPr bwMode="auto">
          <a:xfrm>
            <a:off x="7699857" y="4368168"/>
            <a:ext cx="3388690" cy="1824287"/>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平行运行 所谓平行运行就是同时运行新开发出来的系统和将被它取代的旧系统，以便比较新旧两个系统的处理结果。</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3" name="ïṡľíḓé"/>
          <p:cNvSpPr txBox="1"/>
          <p:nvPr/>
        </p:nvSpPr>
        <p:spPr bwMode="auto">
          <a:xfrm>
            <a:off x="4895574" y="5508252"/>
            <a:ext cx="3776586"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模块测试</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03</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4412773" y="3435391"/>
            <a:ext cx="3148086"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单元测试</a:t>
            </a:r>
            <a:endParaRPr lang="en-US" altLang="zh-CN"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03</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模块接口</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测试重点</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局部数据结构</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9604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重要的执行通路</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extLst>
      <p:ext uri="{BB962C8B-B14F-4D97-AF65-F5344CB8AC3E}">
        <p14:creationId xmlns:p14="http://schemas.microsoft.com/office/powerpoint/2010/main" val="302530222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996007"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04</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6973379"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05</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2954369" y="4364066"/>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出错处理通路</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测试重点</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6931741" y="4364066"/>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边界条件</a:t>
            </a:r>
          </a:p>
        </p:txBody>
      </p:sp>
    </p:spTree>
    <p:extLst>
      <p:ext uri="{BB962C8B-B14F-4D97-AF65-F5344CB8AC3E}">
        <p14:creationId xmlns:p14="http://schemas.microsoft.com/office/powerpoint/2010/main" val="1747824756"/>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1000"/>
                                        <p:tgtEl>
                                          <p:spTgt spid="34"/>
                                        </p:tgtEl>
                                      </p:cBhvr>
                                    </p:animEffect>
                                    <p:anim calcmode="lin" valueType="num">
                                      <p:cBhvr>
                                        <p:cTn id="17" dur="1000" fill="hold"/>
                                        <p:tgtEl>
                                          <p:spTgt spid="34"/>
                                        </p:tgtEl>
                                        <p:attrNameLst>
                                          <p:attrName>ppt_x</p:attrName>
                                        </p:attrNameLst>
                                      </p:cBhvr>
                                      <p:tavLst>
                                        <p:tav tm="0">
                                          <p:val>
                                            <p:strVal val="#ppt_x"/>
                                          </p:val>
                                        </p:tav>
                                        <p:tav tm="100000">
                                          <p:val>
                                            <p:strVal val="#ppt_x"/>
                                          </p:val>
                                        </p:tav>
                                      </p:tavLst>
                                    </p:anim>
                                    <p:anim calcmode="lin" valueType="num">
                                      <p:cBhvr>
                                        <p:cTn id="1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代码审查</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8860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人工测试源程序可以由程序的编写者本人非正式地进行，也可以由审查小组正式进行。</a:t>
            </a:r>
          </a:p>
          <a:p>
            <a:pPr lvl="0">
              <a:lnSpc>
                <a:spcPct val="200000"/>
              </a:lnSpc>
              <a:defRPr/>
            </a:pP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后者称为代码审查，它是一种非常有效的程序验证技术，对于典型的程序来说，可以查出</a:t>
            </a: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30~70%</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的逻辑设计错误和编码错误。审查小组最好由下述</a:t>
            </a: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4</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人组成。</a:t>
            </a: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1.</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组长，应该是一个很有能力的程序员，而且没有直接参与这项工程</a:t>
            </a: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程序的设计者</a:t>
            </a: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程序的编写者</a:t>
            </a: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4.</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程序的测试者</a:t>
            </a:r>
            <a:endParaRPr kumimoji="0" lang="zh-CN" altLang="en-US"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代码审查</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167678249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04</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a:t>
            </a:r>
            <a:r>
              <a:rPr lang="zh-CN" altLang="en-US"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成测试</a:t>
            </a:r>
            <a:endPar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spTree>
    <p:extLst>
      <p:ext uri="{BB962C8B-B14F-4D97-AF65-F5344CB8AC3E}">
        <p14:creationId xmlns:p14="http://schemas.microsoft.com/office/powerpoint/2010/main" val="252849702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218364" y="-764275"/>
            <a:ext cx="12524096" cy="8529851"/>
            <a:chOff x="-218364" y="-764275"/>
            <a:chExt cx="12524096" cy="8529851"/>
          </a:xfrm>
        </p:grpSpPr>
        <p:cxnSp>
          <p:nvCxnSpPr>
            <p:cNvPr id="13" name="直接连接符 12"/>
            <p:cNvCxnSpPr/>
            <p:nvPr/>
          </p:nvCxnSpPr>
          <p:spPr>
            <a:xfrm>
              <a:off x="-218364" y="1589963"/>
              <a:ext cx="7888406" cy="617561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122830" y="0"/>
              <a:ext cx="6305266" cy="406703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539320" y="-764275"/>
              <a:ext cx="8766412" cy="444917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9662615" y="0"/>
              <a:ext cx="1678675"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15" name="图片 14"/>
          <p:cNvPicPr>
            <a:picLocks noChangeAspect="1"/>
          </p:cNvPicPr>
          <p:nvPr/>
        </p:nvPicPr>
        <p:blipFill rotWithShape="1">
          <a:blip r:embed="rId3">
            <a:extLst>
              <a:ext uri="{28A0092B-C50C-407E-A947-70E740481C1C}">
                <a14:useLocalDpi xmlns:a14="http://schemas.microsoft.com/office/drawing/2010/main" val="0"/>
              </a:ext>
            </a:extLst>
          </a:blip>
          <a:srcRect t="13892" r="57355" b="13892"/>
          <a:stretch>
            <a:fillRect/>
          </a:stretch>
        </p:blipFill>
        <p:spPr>
          <a:xfrm>
            <a:off x="3577" y="955343"/>
            <a:ext cx="5196220" cy="4947314"/>
          </a:xfrm>
          <a:prstGeom prst="rect">
            <a:avLst/>
          </a:prstGeom>
        </p:spPr>
      </p:pic>
      <p:sp>
        <p:nvSpPr>
          <p:cNvPr id="78" name="文本框 77"/>
          <p:cNvSpPr txBox="1"/>
          <p:nvPr/>
        </p:nvSpPr>
        <p:spPr>
          <a:xfrm>
            <a:off x="1810600" y="2860572"/>
            <a:ext cx="1674128" cy="137268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4400" i="0" u="none" strike="noStrike" kern="1200" cap="none" normalizeH="0" baseline="0" noProof="0" dirty="0" smtClean="0">
                <a:ln>
                  <a:noFill/>
                </a:ln>
                <a:solidFill>
                  <a:schemeClr val="tx1">
                    <a:lumMod val="65000"/>
                    <a:lumOff val="35000"/>
                  </a:schemeClr>
                </a:solidFill>
                <a:uLnTx/>
                <a:uFillTx/>
                <a:latin typeface="思源黑体 CN Bold" panose="020B0800000000000000" pitchFamily="34" charset="-122"/>
                <a:ea typeface="思源黑体 CN Bold" panose="020B0800000000000000" pitchFamily="34" charset="-122"/>
                <a:sym typeface="Century Gothic" panose="020B0502020202020204" pitchFamily="34" charset="0"/>
              </a:rPr>
              <a:t>目 录</a:t>
            </a:r>
            <a:endParaRPr kumimoji="0" lang="en-US" altLang="zh-CN" sz="4400" i="0" u="none" strike="noStrike" kern="1200" cap="none" normalizeH="0" baseline="0" noProof="0" dirty="0" smtClean="0">
              <a:ln>
                <a:noFill/>
              </a:ln>
              <a:solidFill>
                <a:schemeClr val="tx1">
                  <a:lumMod val="65000"/>
                  <a:lumOff val="35000"/>
                </a:schemeClr>
              </a:solidFill>
              <a:uLnTx/>
              <a:uFillTx/>
              <a:latin typeface="思源黑体 CN Bold" panose="020B0800000000000000" pitchFamily="34" charset="-122"/>
              <a:ea typeface="思源黑体 CN Bold" panose="020B0800000000000000" pitchFamily="34" charset="-122"/>
              <a:sym typeface="Century Gothic" panose="020B0502020202020204" pitchFamily="34" charset="0"/>
            </a:endParaRPr>
          </a:p>
          <a:p>
            <a:pPr lvl="0" algn="ctr">
              <a:lnSpc>
                <a:spcPct val="130000"/>
              </a:lnSpc>
              <a:defRPr/>
            </a:pPr>
            <a:r>
              <a:rPr lang="en-US" altLang="zh-CN" sz="2000" b="1" i="1" dirty="0" smtClean="0">
                <a:solidFill>
                  <a:schemeClr val="tx1">
                    <a:lumMod val="65000"/>
                    <a:lumOff val="35000"/>
                  </a:schemeClr>
                </a:solidFill>
                <a:ea typeface="思源黑体 CN Bold" panose="020B0800000000000000" pitchFamily="34" charset="-122"/>
                <a:sym typeface="Century Gothic" panose="020B0502020202020204" pitchFamily="34" charset="0"/>
              </a:rPr>
              <a:t>CONTENTS</a:t>
            </a:r>
          </a:p>
        </p:txBody>
      </p:sp>
      <p:sp>
        <p:nvSpPr>
          <p:cNvPr id="79" name="文本框 78"/>
          <p:cNvSpPr txBox="1"/>
          <p:nvPr/>
        </p:nvSpPr>
        <p:spPr>
          <a:xfrm>
            <a:off x="5692667" y="188016"/>
            <a:ext cx="825867" cy="646331"/>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01.</a:t>
            </a:r>
            <a:endParaRPr lang="zh-CN" altLang="en-US" sz="3600" dirty="0">
              <a:solidFill>
                <a:schemeClr val="tx1">
                  <a:lumMod val="75000"/>
                  <a:lumOff val="25000"/>
                </a:schemeClr>
              </a:solidFill>
            </a:endParaRPr>
          </a:p>
        </p:txBody>
      </p:sp>
      <p:cxnSp>
        <p:nvCxnSpPr>
          <p:cNvPr id="80" name="直接连接符 79"/>
          <p:cNvCxnSpPr/>
          <p:nvPr/>
        </p:nvCxnSpPr>
        <p:spPr>
          <a:xfrm>
            <a:off x="6754568" y="135071"/>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82" name="Rectangle 30"/>
          <p:cNvSpPr/>
          <p:nvPr/>
        </p:nvSpPr>
        <p:spPr>
          <a:xfrm flipH="1">
            <a:off x="6968490" y="311102"/>
            <a:ext cx="2059940" cy="400050"/>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normalizeH="0" baseline="0" noProof="0" dirty="0" smtClean="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a:t>
            </a:r>
            <a:endParaRPr kumimoji="0" lang="en-US" altLang="zh-CN" sz="2000" i="0" u="none" strike="noStrike" kern="1200" cap="none"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84" name="文本框 83"/>
          <p:cNvSpPr txBox="1"/>
          <p:nvPr/>
        </p:nvSpPr>
        <p:spPr>
          <a:xfrm>
            <a:off x="5677427" y="1006542"/>
            <a:ext cx="825867" cy="646331"/>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02.</a:t>
            </a:r>
            <a:endParaRPr lang="zh-CN" altLang="en-US" sz="3600" dirty="0">
              <a:solidFill>
                <a:schemeClr val="tx1">
                  <a:lumMod val="75000"/>
                  <a:lumOff val="25000"/>
                </a:schemeClr>
              </a:solidFill>
            </a:endParaRPr>
          </a:p>
        </p:txBody>
      </p:sp>
      <p:cxnSp>
        <p:nvCxnSpPr>
          <p:cNvPr id="85" name="直接连接符 84"/>
          <p:cNvCxnSpPr/>
          <p:nvPr/>
        </p:nvCxnSpPr>
        <p:spPr>
          <a:xfrm>
            <a:off x="6754568" y="968837"/>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87" name="Rectangle 30"/>
          <p:cNvSpPr/>
          <p:nvPr/>
        </p:nvSpPr>
        <p:spPr>
          <a:xfrm flipH="1">
            <a:off x="6968490" y="1129682"/>
            <a:ext cx="2059940" cy="40005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软件测试基础</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89" name="文本框 88"/>
          <p:cNvSpPr txBox="1"/>
          <p:nvPr/>
        </p:nvSpPr>
        <p:spPr>
          <a:xfrm>
            <a:off x="5692533" y="3060778"/>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04.</a:t>
            </a:r>
            <a:endParaRPr lang="zh-CN" altLang="en-US" sz="3600" dirty="0">
              <a:solidFill>
                <a:schemeClr val="tx1">
                  <a:lumMod val="75000"/>
                  <a:lumOff val="25000"/>
                </a:schemeClr>
              </a:solidFill>
            </a:endParaRPr>
          </a:p>
        </p:txBody>
      </p:sp>
      <p:cxnSp>
        <p:nvCxnSpPr>
          <p:cNvPr id="90" name="直接连接符 89"/>
          <p:cNvCxnSpPr/>
          <p:nvPr/>
        </p:nvCxnSpPr>
        <p:spPr>
          <a:xfrm>
            <a:off x="6754568" y="2014693"/>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92" name="Rectangle 30"/>
          <p:cNvSpPr/>
          <p:nvPr/>
        </p:nvSpPr>
        <p:spPr>
          <a:xfrm flipH="1">
            <a:off x="6968490" y="2121439"/>
            <a:ext cx="2059940" cy="40005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单元测试</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94" name="文本框 93"/>
          <p:cNvSpPr txBox="1"/>
          <p:nvPr/>
        </p:nvSpPr>
        <p:spPr>
          <a:xfrm>
            <a:off x="5677427" y="4177489"/>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05.</a:t>
            </a:r>
            <a:endParaRPr lang="zh-CN" altLang="en-US" sz="3600" dirty="0">
              <a:solidFill>
                <a:schemeClr val="tx1">
                  <a:lumMod val="75000"/>
                  <a:lumOff val="25000"/>
                </a:schemeClr>
              </a:solidFill>
            </a:endParaRPr>
          </a:p>
        </p:txBody>
      </p:sp>
      <p:cxnSp>
        <p:nvCxnSpPr>
          <p:cNvPr id="95" name="直接连接符 94"/>
          <p:cNvCxnSpPr/>
          <p:nvPr/>
        </p:nvCxnSpPr>
        <p:spPr>
          <a:xfrm>
            <a:off x="6754568" y="3060549"/>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97" name="Rectangle 30"/>
          <p:cNvSpPr/>
          <p:nvPr/>
        </p:nvSpPr>
        <p:spPr>
          <a:xfrm flipH="1">
            <a:off x="6968490" y="3231533"/>
            <a:ext cx="2059940" cy="400050"/>
          </a:xfrm>
          <a:prstGeom prst="rect">
            <a:avLst/>
          </a:prstGeom>
        </p:spPr>
        <p:txBody>
          <a:bodyPr wrap="square">
            <a:spAutoFit/>
          </a:bodyPr>
          <a:lstStyle/>
          <a:p>
            <a:pPr lvl="0">
              <a:defRPr/>
            </a:pPr>
            <a:r>
              <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a:t>
            </a: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成测试</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 name="文本框 1"/>
          <p:cNvSpPr txBox="1"/>
          <p:nvPr/>
        </p:nvSpPr>
        <p:spPr>
          <a:xfrm>
            <a:off x="5688088" y="2003481"/>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03.</a:t>
            </a:r>
            <a:endParaRPr lang="zh-CN" altLang="en-US" sz="3600" dirty="0">
              <a:solidFill>
                <a:schemeClr val="tx1">
                  <a:lumMod val="75000"/>
                  <a:lumOff val="25000"/>
                </a:schemeClr>
              </a:solidFill>
            </a:endParaRPr>
          </a:p>
        </p:txBody>
      </p:sp>
      <p:sp>
        <p:nvSpPr>
          <p:cNvPr id="3" name="文本框 2"/>
          <p:cNvSpPr txBox="1"/>
          <p:nvPr/>
        </p:nvSpPr>
        <p:spPr>
          <a:xfrm>
            <a:off x="5688088" y="5040629"/>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06.</a:t>
            </a:r>
            <a:endParaRPr lang="zh-CN" altLang="en-US" sz="3600" dirty="0">
              <a:solidFill>
                <a:schemeClr val="tx1">
                  <a:lumMod val="75000"/>
                  <a:lumOff val="25000"/>
                </a:schemeClr>
              </a:solidFill>
            </a:endParaRPr>
          </a:p>
        </p:txBody>
      </p:sp>
      <p:sp>
        <p:nvSpPr>
          <p:cNvPr id="5" name="文本框 4"/>
          <p:cNvSpPr txBox="1"/>
          <p:nvPr/>
        </p:nvSpPr>
        <p:spPr>
          <a:xfrm>
            <a:off x="5702559" y="5950517"/>
            <a:ext cx="815975" cy="645160"/>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07.</a:t>
            </a:r>
            <a:endParaRPr lang="zh-CN" altLang="en-US" sz="3600" dirty="0">
              <a:solidFill>
                <a:schemeClr val="tx1">
                  <a:lumMod val="75000"/>
                  <a:lumOff val="25000"/>
                </a:schemeClr>
              </a:solidFill>
            </a:endParaRPr>
          </a:p>
        </p:txBody>
      </p:sp>
      <p:cxnSp>
        <p:nvCxnSpPr>
          <p:cNvPr id="27" name="直接连接符 26"/>
          <p:cNvCxnSpPr/>
          <p:nvPr/>
        </p:nvCxnSpPr>
        <p:spPr>
          <a:xfrm>
            <a:off x="6754568" y="3957147"/>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0" name="Rectangle 30"/>
          <p:cNvSpPr/>
          <p:nvPr/>
        </p:nvSpPr>
        <p:spPr>
          <a:xfrm flipH="1">
            <a:off x="6968490" y="4278458"/>
            <a:ext cx="2059940" cy="40005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确认测试</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cxnSp>
        <p:nvCxnSpPr>
          <p:cNvPr id="32" name="直接连接符 31"/>
          <p:cNvCxnSpPr/>
          <p:nvPr/>
        </p:nvCxnSpPr>
        <p:spPr>
          <a:xfrm>
            <a:off x="6754568" y="5003003"/>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4" name="Rectangle 30"/>
          <p:cNvSpPr/>
          <p:nvPr/>
        </p:nvSpPr>
        <p:spPr>
          <a:xfrm flipH="1">
            <a:off x="6968490" y="5166408"/>
            <a:ext cx="2059940" cy="40005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白盒测试技术</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cxnSp>
        <p:nvCxnSpPr>
          <p:cNvPr id="36" name="直接连接符 35"/>
          <p:cNvCxnSpPr/>
          <p:nvPr/>
        </p:nvCxnSpPr>
        <p:spPr>
          <a:xfrm>
            <a:off x="6754568" y="6048859"/>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8" name="Rectangle 30"/>
          <p:cNvSpPr/>
          <p:nvPr/>
        </p:nvSpPr>
        <p:spPr>
          <a:xfrm flipH="1">
            <a:off x="6968490" y="6077046"/>
            <a:ext cx="2059940" cy="398780"/>
          </a:xfrm>
          <a:prstGeom prst="rect">
            <a:avLst/>
          </a:prstGeom>
        </p:spPr>
        <p:txBody>
          <a:bodyPr wrap="square">
            <a:spAutoFit/>
          </a:bodyPr>
          <a:lstStyle/>
          <a:p>
            <a:pPr lvl="0">
              <a:defRPr/>
            </a:pPr>
            <a:r>
              <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黑盒测试技术</a:t>
            </a:r>
          </a:p>
        </p:txBody>
      </p:sp>
      <p:sp>
        <p:nvSpPr>
          <p:cNvPr id="31" name="文本框 30"/>
          <p:cNvSpPr txBox="1"/>
          <p:nvPr/>
        </p:nvSpPr>
        <p:spPr>
          <a:xfrm>
            <a:off x="8861183" y="184402"/>
            <a:ext cx="825868" cy="646331"/>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08.</a:t>
            </a:r>
            <a:endParaRPr lang="zh-CN" altLang="en-US" sz="3600" dirty="0">
              <a:solidFill>
                <a:schemeClr val="tx1">
                  <a:lumMod val="75000"/>
                  <a:lumOff val="25000"/>
                </a:schemeClr>
              </a:solidFill>
            </a:endParaRPr>
          </a:p>
        </p:txBody>
      </p:sp>
      <p:cxnSp>
        <p:nvCxnSpPr>
          <p:cNvPr id="33" name="直接连接符 32"/>
          <p:cNvCxnSpPr/>
          <p:nvPr/>
        </p:nvCxnSpPr>
        <p:spPr>
          <a:xfrm>
            <a:off x="9918138" y="282744"/>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5" name="Rectangle 30"/>
          <p:cNvSpPr/>
          <p:nvPr/>
        </p:nvSpPr>
        <p:spPr>
          <a:xfrm flipH="1">
            <a:off x="10132060" y="310931"/>
            <a:ext cx="2059940" cy="39878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调试</a:t>
            </a:r>
            <a:endPar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37" name="文本框 36"/>
          <p:cNvSpPr txBox="1"/>
          <p:nvPr/>
        </p:nvSpPr>
        <p:spPr>
          <a:xfrm>
            <a:off x="8861183" y="1328100"/>
            <a:ext cx="825868" cy="646331"/>
          </a:xfrm>
          <a:prstGeom prst="rect">
            <a:avLst/>
          </a:prstGeom>
          <a:noFill/>
        </p:spPr>
        <p:txBody>
          <a:bodyPr wrap="none" rtlCol="0">
            <a:spAutoFit/>
          </a:bodyPr>
          <a:lstStyle/>
          <a:p>
            <a:pPr algn="ctr"/>
            <a:r>
              <a:rPr lang="en-US" altLang="zh-CN" sz="3600" dirty="0" smtClean="0">
                <a:solidFill>
                  <a:schemeClr val="tx1">
                    <a:lumMod val="75000"/>
                    <a:lumOff val="25000"/>
                  </a:schemeClr>
                </a:solidFill>
              </a:rPr>
              <a:t>09.</a:t>
            </a:r>
            <a:endParaRPr lang="zh-CN" altLang="en-US" sz="3600" dirty="0">
              <a:solidFill>
                <a:schemeClr val="tx1">
                  <a:lumMod val="75000"/>
                  <a:lumOff val="25000"/>
                </a:schemeClr>
              </a:solidFill>
            </a:endParaRPr>
          </a:p>
        </p:txBody>
      </p:sp>
      <p:cxnSp>
        <p:nvCxnSpPr>
          <p:cNvPr id="39" name="直接连接符 38"/>
          <p:cNvCxnSpPr/>
          <p:nvPr/>
        </p:nvCxnSpPr>
        <p:spPr>
          <a:xfrm>
            <a:off x="9918138" y="1426442"/>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40" name="Rectangle 30"/>
          <p:cNvSpPr/>
          <p:nvPr/>
        </p:nvSpPr>
        <p:spPr>
          <a:xfrm flipH="1">
            <a:off x="10132060" y="1454629"/>
            <a:ext cx="2059940" cy="398780"/>
          </a:xfrm>
          <a:prstGeom prst="rect">
            <a:avLst/>
          </a:prstGeom>
        </p:spPr>
        <p:txBody>
          <a:bodyPr wrap="square">
            <a:spAutoFit/>
          </a:bodyPr>
          <a:lstStyle/>
          <a:p>
            <a:pPr lvl="0">
              <a:defRPr/>
            </a:pPr>
            <a:r>
              <a:rPr lang="zh-CN" altLang="en-US" sz="20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软件可靠性</a:t>
            </a:r>
            <a:endPar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 calcmode="lin" valueType="num">
                                      <p:cBhvr>
                                        <p:cTn id="9" dur="500" fill="hold"/>
                                        <p:tgtEl>
                                          <p:spTgt spid="15"/>
                                        </p:tgtEl>
                                        <p:attrNameLst>
                                          <p:attrName>style.rotation</p:attrName>
                                        </p:attrNameLst>
                                      </p:cBhvr>
                                      <p:tavLst>
                                        <p:tav tm="0">
                                          <p:val>
                                            <p:fltVal val="360"/>
                                          </p:val>
                                        </p:tav>
                                        <p:tav tm="100000">
                                          <p:val>
                                            <p:fltVal val="0"/>
                                          </p:val>
                                        </p:tav>
                                      </p:tavLst>
                                    </p:anim>
                                    <p:animEffect transition="in" filter="fade">
                                      <p:cBhvr>
                                        <p:cTn id="10" dur="500"/>
                                        <p:tgtEl>
                                          <p:spTgt spid="15"/>
                                        </p:tgtEl>
                                      </p:cBhvr>
                                    </p:animEffect>
                                  </p:childTnLst>
                                </p:cTn>
                              </p:par>
                            </p:childTnLst>
                          </p:cTn>
                        </p:par>
                        <p:par>
                          <p:cTn id="11" fill="hold">
                            <p:stCondLst>
                              <p:cond delay="500"/>
                            </p:stCondLst>
                            <p:childTnLst>
                              <p:par>
                                <p:cTn id="12" presetID="53" presetClass="entr" presetSubtype="16" fill="hold" grpId="0" nodeType="afterEffect">
                                  <p:stCondLst>
                                    <p:cond delay="0"/>
                                  </p:stCondLst>
                                  <p:iterate type="lt">
                                    <p:tmPct val="10000"/>
                                  </p:iterate>
                                  <p:childTnLst>
                                    <p:set>
                                      <p:cBhvr>
                                        <p:cTn id="13" dur="1" fill="hold">
                                          <p:stCondLst>
                                            <p:cond delay="0"/>
                                          </p:stCondLst>
                                        </p:cTn>
                                        <p:tgtEl>
                                          <p:spTgt spid="78"/>
                                        </p:tgtEl>
                                        <p:attrNameLst>
                                          <p:attrName>style.visibility</p:attrName>
                                        </p:attrNameLst>
                                      </p:cBhvr>
                                      <p:to>
                                        <p:strVal val="visible"/>
                                      </p:to>
                                    </p:set>
                                    <p:anim calcmode="lin" valueType="num">
                                      <p:cBhvr>
                                        <p:cTn id="14" dur="1000" fill="hold"/>
                                        <p:tgtEl>
                                          <p:spTgt spid="78"/>
                                        </p:tgtEl>
                                        <p:attrNameLst>
                                          <p:attrName>ppt_w</p:attrName>
                                        </p:attrNameLst>
                                      </p:cBhvr>
                                      <p:tavLst>
                                        <p:tav tm="0">
                                          <p:val>
                                            <p:fltVal val="0"/>
                                          </p:val>
                                        </p:tav>
                                        <p:tav tm="100000">
                                          <p:val>
                                            <p:strVal val="#ppt_w"/>
                                          </p:val>
                                        </p:tav>
                                      </p:tavLst>
                                    </p:anim>
                                    <p:anim calcmode="lin" valueType="num">
                                      <p:cBhvr>
                                        <p:cTn id="15" dur="1000" fill="hold"/>
                                        <p:tgtEl>
                                          <p:spTgt spid="78"/>
                                        </p:tgtEl>
                                        <p:attrNameLst>
                                          <p:attrName>ppt_h</p:attrName>
                                        </p:attrNameLst>
                                      </p:cBhvr>
                                      <p:tavLst>
                                        <p:tav tm="0">
                                          <p:val>
                                            <p:fltVal val="0"/>
                                          </p:val>
                                        </p:tav>
                                        <p:tav tm="100000">
                                          <p:val>
                                            <p:strVal val="#ppt_h"/>
                                          </p:val>
                                        </p:tav>
                                      </p:tavLst>
                                    </p:anim>
                                    <p:animEffect transition="in" filter="fade">
                                      <p:cBhvr>
                                        <p:cTn id="16" dur="1000"/>
                                        <p:tgtEl>
                                          <p:spTgt spid="78"/>
                                        </p:tgtEl>
                                      </p:cBhvr>
                                    </p:animEffect>
                                  </p:childTnLst>
                                </p:cTn>
                              </p:par>
                            </p:childTnLst>
                          </p:cTn>
                        </p:par>
                        <p:par>
                          <p:cTn id="17" fill="hold">
                            <p:stCondLst>
                              <p:cond delay="2500"/>
                            </p:stCondLst>
                            <p:childTnLst>
                              <p:par>
                                <p:cTn id="18" presetID="53" presetClass="entr" presetSubtype="528" fill="hold" grpId="0" nodeType="afterEffect">
                                  <p:stCondLst>
                                    <p:cond delay="0"/>
                                  </p:stCondLst>
                                  <p:childTnLst>
                                    <p:set>
                                      <p:cBhvr>
                                        <p:cTn id="19" dur="1" fill="hold">
                                          <p:stCondLst>
                                            <p:cond delay="0"/>
                                          </p:stCondLst>
                                        </p:cTn>
                                        <p:tgtEl>
                                          <p:spTgt spid="79"/>
                                        </p:tgtEl>
                                        <p:attrNameLst>
                                          <p:attrName>style.visibility</p:attrName>
                                        </p:attrNameLst>
                                      </p:cBhvr>
                                      <p:to>
                                        <p:strVal val="visible"/>
                                      </p:to>
                                    </p:set>
                                    <p:anim calcmode="lin" valueType="num">
                                      <p:cBhvr>
                                        <p:cTn id="20" dur="500" fill="hold"/>
                                        <p:tgtEl>
                                          <p:spTgt spid="79"/>
                                        </p:tgtEl>
                                        <p:attrNameLst>
                                          <p:attrName>ppt_w</p:attrName>
                                        </p:attrNameLst>
                                      </p:cBhvr>
                                      <p:tavLst>
                                        <p:tav tm="0">
                                          <p:val>
                                            <p:fltVal val="0"/>
                                          </p:val>
                                        </p:tav>
                                        <p:tav tm="100000">
                                          <p:val>
                                            <p:strVal val="#ppt_w"/>
                                          </p:val>
                                        </p:tav>
                                      </p:tavLst>
                                    </p:anim>
                                    <p:anim calcmode="lin" valueType="num">
                                      <p:cBhvr>
                                        <p:cTn id="21" dur="500" fill="hold"/>
                                        <p:tgtEl>
                                          <p:spTgt spid="79"/>
                                        </p:tgtEl>
                                        <p:attrNameLst>
                                          <p:attrName>ppt_h</p:attrName>
                                        </p:attrNameLst>
                                      </p:cBhvr>
                                      <p:tavLst>
                                        <p:tav tm="0">
                                          <p:val>
                                            <p:fltVal val="0"/>
                                          </p:val>
                                        </p:tav>
                                        <p:tav tm="100000">
                                          <p:val>
                                            <p:strVal val="#ppt_h"/>
                                          </p:val>
                                        </p:tav>
                                      </p:tavLst>
                                    </p:anim>
                                    <p:animEffect transition="in" filter="fade">
                                      <p:cBhvr>
                                        <p:cTn id="22" dur="500"/>
                                        <p:tgtEl>
                                          <p:spTgt spid="79"/>
                                        </p:tgtEl>
                                      </p:cBhvr>
                                    </p:animEffect>
                                    <p:anim calcmode="lin" valueType="num">
                                      <p:cBhvr>
                                        <p:cTn id="23" dur="500" fill="hold"/>
                                        <p:tgtEl>
                                          <p:spTgt spid="79"/>
                                        </p:tgtEl>
                                        <p:attrNameLst>
                                          <p:attrName>ppt_x</p:attrName>
                                        </p:attrNameLst>
                                      </p:cBhvr>
                                      <p:tavLst>
                                        <p:tav tm="0">
                                          <p:val>
                                            <p:fltVal val="0.5"/>
                                          </p:val>
                                        </p:tav>
                                        <p:tav tm="100000">
                                          <p:val>
                                            <p:strVal val="#ppt_x"/>
                                          </p:val>
                                        </p:tav>
                                      </p:tavLst>
                                    </p:anim>
                                    <p:anim calcmode="lin" valueType="num">
                                      <p:cBhvr>
                                        <p:cTn id="24" dur="500" fill="hold"/>
                                        <p:tgtEl>
                                          <p:spTgt spid="79"/>
                                        </p:tgtEl>
                                        <p:attrNameLst>
                                          <p:attrName>ppt_y</p:attrName>
                                        </p:attrNameLst>
                                      </p:cBhvr>
                                      <p:tavLst>
                                        <p:tav tm="0">
                                          <p:val>
                                            <p:fltVal val="0.5"/>
                                          </p:val>
                                        </p:tav>
                                        <p:tav tm="100000">
                                          <p:val>
                                            <p:strVal val="#ppt_y"/>
                                          </p:val>
                                        </p:tav>
                                      </p:tavLst>
                                    </p:anim>
                                  </p:childTnLst>
                                </p:cTn>
                              </p:par>
                              <p:par>
                                <p:cTn id="25" presetID="53" presetClass="entr" presetSubtype="528"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anim calcmode="lin" valueType="num">
                                      <p:cBhvr>
                                        <p:cTn id="27" dur="500" fill="hold"/>
                                        <p:tgtEl>
                                          <p:spTgt spid="84"/>
                                        </p:tgtEl>
                                        <p:attrNameLst>
                                          <p:attrName>ppt_w</p:attrName>
                                        </p:attrNameLst>
                                      </p:cBhvr>
                                      <p:tavLst>
                                        <p:tav tm="0">
                                          <p:val>
                                            <p:fltVal val="0"/>
                                          </p:val>
                                        </p:tav>
                                        <p:tav tm="100000">
                                          <p:val>
                                            <p:strVal val="#ppt_w"/>
                                          </p:val>
                                        </p:tav>
                                      </p:tavLst>
                                    </p:anim>
                                    <p:anim calcmode="lin" valueType="num">
                                      <p:cBhvr>
                                        <p:cTn id="28" dur="500" fill="hold"/>
                                        <p:tgtEl>
                                          <p:spTgt spid="84"/>
                                        </p:tgtEl>
                                        <p:attrNameLst>
                                          <p:attrName>ppt_h</p:attrName>
                                        </p:attrNameLst>
                                      </p:cBhvr>
                                      <p:tavLst>
                                        <p:tav tm="0">
                                          <p:val>
                                            <p:fltVal val="0"/>
                                          </p:val>
                                        </p:tav>
                                        <p:tav tm="100000">
                                          <p:val>
                                            <p:strVal val="#ppt_h"/>
                                          </p:val>
                                        </p:tav>
                                      </p:tavLst>
                                    </p:anim>
                                    <p:animEffect transition="in" filter="fade">
                                      <p:cBhvr>
                                        <p:cTn id="29" dur="500"/>
                                        <p:tgtEl>
                                          <p:spTgt spid="84"/>
                                        </p:tgtEl>
                                      </p:cBhvr>
                                    </p:animEffect>
                                    <p:anim calcmode="lin" valueType="num">
                                      <p:cBhvr>
                                        <p:cTn id="30" dur="500" fill="hold"/>
                                        <p:tgtEl>
                                          <p:spTgt spid="84"/>
                                        </p:tgtEl>
                                        <p:attrNameLst>
                                          <p:attrName>ppt_x</p:attrName>
                                        </p:attrNameLst>
                                      </p:cBhvr>
                                      <p:tavLst>
                                        <p:tav tm="0">
                                          <p:val>
                                            <p:fltVal val="0.5"/>
                                          </p:val>
                                        </p:tav>
                                        <p:tav tm="100000">
                                          <p:val>
                                            <p:strVal val="#ppt_x"/>
                                          </p:val>
                                        </p:tav>
                                      </p:tavLst>
                                    </p:anim>
                                    <p:anim calcmode="lin" valueType="num">
                                      <p:cBhvr>
                                        <p:cTn id="31" dur="500" fill="hold"/>
                                        <p:tgtEl>
                                          <p:spTgt spid="84"/>
                                        </p:tgtEl>
                                        <p:attrNameLst>
                                          <p:attrName>ppt_y</p:attrName>
                                        </p:attrNameLst>
                                      </p:cBhvr>
                                      <p:tavLst>
                                        <p:tav tm="0">
                                          <p:val>
                                            <p:fltVal val="0.5"/>
                                          </p:val>
                                        </p:tav>
                                        <p:tav tm="100000">
                                          <p:val>
                                            <p:strVal val="#ppt_y"/>
                                          </p:val>
                                        </p:tav>
                                      </p:tavLst>
                                    </p:anim>
                                  </p:childTnLst>
                                </p:cTn>
                              </p:par>
                              <p:par>
                                <p:cTn id="32" presetID="53" presetClass="entr" presetSubtype="528" fill="hold" grpId="0" nodeType="withEffect">
                                  <p:stCondLst>
                                    <p:cond delay="0"/>
                                  </p:stCondLst>
                                  <p:childTnLst>
                                    <p:set>
                                      <p:cBhvr>
                                        <p:cTn id="33" dur="1" fill="hold">
                                          <p:stCondLst>
                                            <p:cond delay="0"/>
                                          </p:stCondLst>
                                        </p:cTn>
                                        <p:tgtEl>
                                          <p:spTgt spid="89"/>
                                        </p:tgtEl>
                                        <p:attrNameLst>
                                          <p:attrName>style.visibility</p:attrName>
                                        </p:attrNameLst>
                                      </p:cBhvr>
                                      <p:to>
                                        <p:strVal val="visible"/>
                                      </p:to>
                                    </p:set>
                                    <p:anim calcmode="lin" valueType="num">
                                      <p:cBhvr>
                                        <p:cTn id="34" dur="500" fill="hold"/>
                                        <p:tgtEl>
                                          <p:spTgt spid="89"/>
                                        </p:tgtEl>
                                        <p:attrNameLst>
                                          <p:attrName>ppt_w</p:attrName>
                                        </p:attrNameLst>
                                      </p:cBhvr>
                                      <p:tavLst>
                                        <p:tav tm="0">
                                          <p:val>
                                            <p:fltVal val="0"/>
                                          </p:val>
                                        </p:tav>
                                        <p:tav tm="100000">
                                          <p:val>
                                            <p:strVal val="#ppt_w"/>
                                          </p:val>
                                        </p:tav>
                                      </p:tavLst>
                                    </p:anim>
                                    <p:anim calcmode="lin" valueType="num">
                                      <p:cBhvr>
                                        <p:cTn id="35" dur="500" fill="hold"/>
                                        <p:tgtEl>
                                          <p:spTgt spid="89"/>
                                        </p:tgtEl>
                                        <p:attrNameLst>
                                          <p:attrName>ppt_h</p:attrName>
                                        </p:attrNameLst>
                                      </p:cBhvr>
                                      <p:tavLst>
                                        <p:tav tm="0">
                                          <p:val>
                                            <p:fltVal val="0"/>
                                          </p:val>
                                        </p:tav>
                                        <p:tav tm="100000">
                                          <p:val>
                                            <p:strVal val="#ppt_h"/>
                                          </p:val>
                                        </p:tav>
                                      </p:tavLst>
                                    </p:anim>
                                    <p:animEffect transition="in" filter="fade">
                                      <p:cBhvr>
                                        <p:cTn id="36" dur="500"/>
                                        <p:tgtEl>
                                          <p:spTgt spid="89"/>
                                        </p:tgtEl>
                                      </p:cBhvr>
                                    </p:animEffect>
                                    <p:anim calcmode="lin" valueType="num">
                                      <p:cBhvr>
                                        <p:cTn id="37" dur="500" fill="hold"/>
                                        <p:tgtEl>
                                          <p:spTgt spid="89"/>
                                        </p:tgtEl>
                                        <p:attrNameLst>
                                          <p:attrName>ppt_x</p:attrName>
                                        </p:attrNameLst>
                                      </p:cBhvr>
                                      <p:tavLst>
                                        <p:tav tm="0">
                                          <p:val>
                                            <p:fltVal val="0.5"/>
                                          </p:val>
                                        </p:tav>
                                        <p:tav tm="100000">
                                          <p:val>
                                            <p:strVal val="#ppt_x"/>
                                          </p:val>
                                        </p:tav>
                                      </p:tavLst>
                                    </p:anim>
                                    <p:anim calcmode="lin" valueType="num">
                                      <p:cBhvr>
                                        <p:cTn id="38" dur="500" fill="hold"/>
                                        <p:tgtEl>
                                          <p:spTgt spid="89"/>
                                        </p:tgtEl>
                                        <p:attrNameLst>
                                          <p:attrName>ppt_y</p:attrName>
                                        </p:attrNameLst>
                                      </p:cBhvr>
                                      <p:tavLst>
                                        <p:tav tm="0">
                                          <p:val>
                                            <p:fltVal val="0.5"/>
                                          </p:val>
                                        </p:tav>
                                        <p:tav tm="100000">
                                          <p:val>
                                            <p:strVal val="#ppt_y"/>
                                          </p:val>
                                        </p:tav>
                                      </p:tavLst>
                                    </p:anim>
                                  </p:childTnLst>
                                </p:cTn>
                              </p:par>
                              <p:par>
                                <p:cTn id="39" presetID="53" presetClass="entr" presetSubtype="528" fill="hold" grpId="0" nodeType="withEffect">
                                  <p:stCondLst>
                                    <p:cond delay="0"/>
                                  </p:stCondLst>
                                  <p:childTnLst>
                                    <p:set>
                                      <p:cBhvr>
                                        <p:cTn id="40" dur="1" fill="hold">
                                          <p:stCondLst>
                                            <p:cond delay="0"/>
                                          </p:stCondLst>
                                        </p:cTn>
                                        <p:tgtEl>
                                          <p:spTgt spid="94"/>
                                        </p:tgtEl>
                                        <p:attrNameLst>
                                          <p:attrName>style.visibility</p:attrName>
                                        </p:attrNameLst>
                                      </p:cBhvr>
                                      <p:to>
                                        <p:strVal val="visible"/>
                                      </p:to>
                                    </p:set>
                                    <p:anim calcmode="lin" valueType="num">
                                      <p:cBhvr>
                                        <p:cTn id="41" dur="500" fill="hold"/>
                                        <p:tgtEl>
                                          <p:spTgt spid="94"/>
                                        </p:tgtEl>
                                        <p:attrNameLst>
                                          <p:attrName>ppt_w</p:attrName>
                                        </p:attrNameLst>
                                      </p:cBhvr>
                                      <p:tavLst>
                                        <p:tav tm="0">
                                          <p:val>
                                            <p:fltVal val="0"/>
                                          </p:val>
                                        </p:tav>
                                        <p:tav tm="100000">
                                          <p:val>
                                            <p:strVal val="#ppt_w"/>
                                          </p:val>
                                        </p:tav>
                                      </p:tavLst>
                                    </p:anim>
                                    <p:anim calcmode="lin" valueType="num">
                                      <p:cBhvr>
                                        <p:cTn id="42" dur="500" fill="hold"/>
                                        <p:tgtEl>
                                          <p:spTgt spid="94"/>
                                        </p:tgtEl>
                                        <p:attrNameLst>
                                          <p:attrName>ppt_h</p:attrName>
                                        </p:attrNameLst>
                                      </p:cBhvr>
                                      <p:tavLst>
                                        <p:tav tm="0">
                                          <p:val>
                                            <p:fltVal val="0"/>
                                          </p:val>
                                        </p:tav>
                                        <p:tav tm="100000">
                                          <p:val>
                                            <p:strVal val="#ppt_h"/>
                                          </p:val>
                                        </p:tav>
                                      </p:tavLst>
                                    </p:anim>
                                    <p:animEffect transition="in" filter="fade">
                                      <p:cBhvr>
                                        <p:cTn id="43" dur="500"/>
                                        <p:tgtEl>
                                          <p:spTgt spid="94"/>
                                        </p:tgtEl>
                                      </p:cBhvr>
                                    </p:animEffect>
                                    <p:anim calcmode="lin" valueType="num">
                                      <p:cBhvr>
                                        <p:cTn id="44" dur="500" fill="hold"/>
                                        <p:tgtEl>
                                          <p:spTgt spid="94"/>
                                        </p:tgtEl>
                                        <p:attrNameLst>
                                          <p:attrName>ppt_x</p:attrName>
                                        </p:attrNameLst>
                                      </p:cBhvr>
                                      <p:tavLst>
                                        <p:tav tm="0">
                                          <p:val>
                                            <p:fltVal val="0.5"/>
                                          </p:val>
                                        </p:tav>
                                        <p:tav tm="100000">
                                          <p:val>
                                            <p:strVal val="#ppt_x"/>
                                          </p:val>
                                        </p:tav>
                                      </p:tavLst>
                                    </p:anim>
                                    <p:anim calcmode="lin" valueType="num">
                                      <p:cBhvr>
                                        <p:cTn id="45" dur="500" fill="hold"/>
                                        <p:tgtEl>
                                          <p:spTgt spid="94"/>
                                        </p:tgtEl>
                                        <p:attrNameLst>
                                          <p:attrName>ppt_y</p:attrName>
                                        </p:attrNameLst>
                                      </p:cBhvr>
                                      <p:tavLst>
                                        <p:tav tm="0">
                                          <p:val>
                                            <p:fltVal val="0.5"/>
                                          </p:val>
                                        </p:tav>
                                        <p:tav tm="100000">
                                          <p:val>
                                            <p:strVal val="#ppt_y"/>
                                          </p:val>
                                        </p:tav>
                                      </p:tavLst>
                                    </p:anim>
                                  </p:childTnLst>
                                </p:cTn>
                              </p:par>
                            </p:childTnLst>
                          </p:cTn>
                        </p:par>
                        <p:par>
                          <p:cTn id="46" fill="hold">
                            <p:stCondLst>
                              <p:cond delay="3000"/>
                            </p:stCondLst>
                            <p:childTnLst>
                              <p:par>
                                <p:cTn id="47" presetID="16" presetClass="entr" presetSubtype="42" fill="hold" nodeType="after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barn(outHorizontal)">
                                      <p:cBhvr>
                                        <p:cTn id="49" dur="500"/>
                                        <p:tgtEl>
                                          <p:spTgt spid="80"/>
                                        </p:tgtEl>
                                      </p:cBhvr>
                                    </p:animEffect>
                                  </p:childTnLst>
                                </p:cTn>
                              </p:par>
                              <p:par>
                                <p:cTn id="50" presetID="16" presetClass="entr" presetSubtype="42" fill="hold" nodeType="with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barn(outHorizontal)">
                                      <p:cBhvr>
                                        <p:cTn id="52" dur="500"/>
                                        <p:tgtEl>
                                          <p:spTgt spid="85"/>
                                        </p:tgtEl>
                                      </p:cBhvr>
                                    </p:animEffect>
                                  </p:childTnLst>
                                </p:cTn>
                              </p:par>
                              <p:par>
                                <p:cTn id="53" presetID="16" presetClass="entr" presetSubtype="42" fill="hold" nodeType="with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barn(outHorizontal)">
                                      <p:cBhvr>
                                        <p:cTn id="55" dur="500"/>
                                        <p:tgtEl>
                                          <p:spTgt spid="90"/>
                                        </p:tgtEl>
                                      </p:cBhvr>
                                    </p:animEffect>
                                  </p:childTnLst>
                                </p:cTn>
                              </p:par>
                              <p:par>
                                <p:cTn id="56" presetID="16" presetClass="entr" presetSubtype="42" fill="hold" nodeType="with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barn(outHorizontal)">
                                      <p:cBhvr>
                                        <p:cTn id="58" dur="500"/>
                                        <p:tgtEl>
                                          <p:spTgt spid="95"/>
                                        </p:tgtEl>
                                      </p:cBhvr>
                                    </p:animEffect>
                                  </p:childTnLst>
                                </p:cTn>
                              </p:par>
                            </p:childTnLst>
                          </p:cTn>
                        </p:par>
                        <p:par>
                          <p:cTn id="59" fill="hold">
                            <p:stCondLst>
                              <p:cond delay="3500"/>
                            </p:stCondLst>
                            <p:childTnLst>
                              <p:par>
                                <p:cTn id="60" presetID="53" presetClass="entr" presetSubtype="528" fill="hold" grpId="0" nodeType="afterEffect">
                                  <p:stCondLst>
                                    <p:cond delay="0"/>
                                  </p:stCondLst>
                                  <p:childTnLst>
                                    <p:set>
                                      <p:cBhvr>
                                        <p:cTn id="61" dur="1" fill="hold">
                                          <p:stCondLst>
                                            <p:cond delay="0"/>
                                          </p:stCondLst>
                                        </p:cTn>
                                        <p:tgtEl>
                                          <p:spTgt spid="2"/>
                                        </p:tgtEl>
                                        <p:attrNameLst>
                                          <p:attrName>style.visibility</p:attrName>
                                        </p:attrNameLst>
                                      </p:cBhvr>
                                      <p:to>
                                        <p:strVal val="visible"/>
                                      </p:to>
                                    </p:set>
                                    <p:anim calcmode="lin" valueType="num">
                                      <p:cBhvr>
                                        <p:cTn id="62" dur="500" fill="hold"/>
                                        <p:tgtEl>
                                          <p:spTgt spid="2"/>
                                        </p:tgtEl>
                                        <p:attrNameLst>
                                          <p:attrName>ppt_w</p:attrName>
                                        </p:attrNameLst>
                                      </p:cBhvr>
                                      <p:tavLst>
                                        <p:tav tm="0">
                                          <p:val>
                                            <p:fltVal val="0"/>
                                          </p:val>
                                        </p:tav>
                                        <p:tav tm="100000">
                                          <p:val>
                                            <p:strVal val="#ppt_w"/>
                                          </p:val>
                                        </p:tav>
                                      </p:tavLst>
                                    </p:anim>
                                    <p:anim calcmode="lin" valueType="num">
                                      <p:cBhvr>
                                        <p:cTn id="63" dur="500" fill="hold"/>
                                        <p:tgtEl>
                                          <p:spTgt spid="2"/>
                                        </p:tgtEl>
                                        <p:attrNameLst>
                                          <p:attrName>ppt_h</p:attrName>
                                        </p:attrNameLst>
                                      </p:cBhvr>
                                      <p:tavLst>
                                        <p:tav tm="0">
                                          <p:val>
                                            <p:fltVal val="0"/>
                                          </p:val>
                                        </p:tav>
                                        <p:tav tm="100000">
                                          <p:val>
                                            <p:strVal val="#ppt_h"/>
                                          </p:val>
                                        </p:tav>
                                      </p:tavLst>
                                    </p:anim>
                                    <p:animEffect transition="in" filter="fade">
                                      <p:cBhvr>
                                        <p:cTn id="64" dur="500"/>
                                        <p:tgtEl>
                                          <p:spTgt spid="2"/>
                                        </p:tgtEl>
                                      </p:cBhvr>
                                    </p:animEffect>
                                    <p:anim calcmode="lin" valueType="num">
                                      <p:cBhvr>
                                        <p:cTn id="65" dur="500" fill="hold"/>
                                        <p:tgtEl>
                                          <p:spTgt spid="2"/>
                                        </p:tgtEl>
                                        <p:attrNameLst>
                                          <p:attrName>ppt_x</p:attrName>
                                        </p:attrNameLst>
                                      </p:cBhvr>
                                      <p:tavLst>
                                        <p:tav tm="0">
                                          <p:val>
                                            <p:fltVal val="0.5"/>
                                          </p:val>
                                        </p:tav>
                                        <p:tav tm="100000">
                                          <p:val>
                                            <p:strVal val="#ppt_x"/>
                                          </p:val>
                                        </p:tav>
                                      </p:tavLst>
                                    </p:anim>
                                    <p:anim calcmode="lin" valueType="num">
                                      <p:cBhvr>
                                        <p:cTn id="66" dur="500" fill="hold"/>
                                        <p:tgtEl>
                                          <p:spTgt spid="2"/>
                                        </p:tgtEl>
                                        <p:attrNameLst>
                                          <p:attrName>ppt_y</p:attrName>
                                        </p:attrNameLst>
                                      </p:cBhvr>
                                      <p:tavLst>
                                        <p:tav tm="0">
                                          <p:val>
                                            <p:fltVal val="0.5"/>
                                          </p:val>
                                        </p:tav>
                                        <p:tav tm="100000">
                                          <p:val>
                                            <p:strVal val="#ppt_y"/>
                                          </p:val>
                                        </p:tav>
                                      </p:tavLst>
                                    </p:anim>
                                  </p:childTnLst>
                                </p:cTn>
                              </p:par>
                              <p:par>
                                <p:cTn id="67" presetID="53" presetClass="entr" presetSubtype="528" fill="hold" grpId="0" nodeType="with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p:cTn id="69" dur="500" fill="hold"/>
                                        <p:tgtEl>
                                          <p:spTgt spid="3"/>
                                        </p:tgtEl>
                                        <p:attrNameLst>
                                          <p:attrName>ppt_w</p:attrName>
                                        </p:attrNameLst>
                                      </p:cBhvr>
                                      <p:tavLst>
                                        <p:tav tm="0">
                                          <p:val>
                                            <p:fltVal val="0"/>
                                          </p:val>
                                        </p:tav>
                                        <p:tav tm="100000">
                                          <p:val>
                                            <p:strVal val="#ppt_w"/>
                                          </p:val>
                                        </p:tav>
                                      </p:tavLst>
                                    </p:anim>
                                    <p:anim calcmode="lin" valueType="num">
                                      <p:cBhvr>
                                        <p:cTn id="70" dur="500" fill="hold"/>
                                        <p:tgtEl>
                                          <p:spTgt spid="3"/>
                                        </p:tgtEl>
                                        <p:attrNameLst>
                                          <p:attrName>ppt_h</p:attrName>
                                        </p:attrNameLst>
                                      </p:cBhvr>
                                      <p:tavLst>
                                        <p:tav tm="0">
                                          <p:val>
                                            <p:fltVal val="0"/>
                                          </p:val>
                                        </p:tav>
                                        <p:tav tm="100000">
                                          <p:val>
                                            <p:strVal val="#ppt_h"/>
                                          </p:val>
                                        </p:tav>
                                      </p:tavLst>
                                    </p:anim>
                                    <p:animEffect transition="in" filter="fade">
                                      <p:cBhvr>
                                        <p:cTn id="71" dur="500"/>
                                        <p:tgtEl>
                                          <p:spTgt spid="3"/>
                                        </p:tgtEl>
                                      </p:cBhvr>
                                    </p:animEffect>
                                    <p:anim calcmode="lin" valueType="num">
                                      <p:cBhvr>
                                        <p:cTn id="72" dur="500" fill="hold"/>
                                        <p:tgtEl>
                                          <p:spTgt spid="3"/>
                                        </p:tgtEl>
                                        <p:attrNameLst>
                                          <p:attrName>ppt_x</p:attrName>
                                        </p:attrNameLst>
                                      </p:cBhvr>
                                      <p:tavLst>
                                        <p:tav tm="0">
                                          <p:val>
                                            <p:fltVal val="0.5"/>
                                          </p:val>
                                        </p:tav>
                                        <p:tav tm="100000">
                                          <p:val>
                                            <p:strVal val="#ppt_x"/>
                                          </p:val>
                                        </p:tav>
                                      </p:tavLst>
                                    </p:anim>
                                    <p:anim calcmode="lin" valueType="num">
                                      <p:cBhvr>
                                        <p:cTn id="73" dur="500" fill="hold"/>
                                        <p:tgtEl>
                                          <p:spTgt spid="3"/>
                                        </p:tgtEl>
                                        <p:attrNameLst>
                                          <p:attrName>ppt_y</p:attrName>
                                        </p:attrNameLst>
                                      </p:cBhvr>
                                      <p:tavLst>
                                        <p:tav tm="0">
                                          <p:val>
                                            <p:fltVal val="0.5"/>
                                          </p:val>
                                        </p:tav>
                                        <p:tav tm="100000">
                                          <p:val>
                                            <p:strVal val="#ppt_y"/>
                                          </p:val>
                                        </p:tav>
                                      </p:tavLst>
                                    </p:anim>
                                  </p:childTnLst>
                                </p:cTn>
                              </p:par>
                              <p:par>
                                <p:cTn id="74" presetID="53" presetClass="entr" presetSubtype="528" fill="hold" grpId="0" nodeType="withEffect">
                                  <p:stCondLst>
                                    <p:cond delay="0"/>
                                  </p:stCondLst>
                                  <p:childTnLst>
                                    <p:set>
                                      <p:cBhvr>
                                        <p:cTn id="75" dur="1" fill="hold">
                                          <p:stCondLst>
                                            <p:cond delay="0"/>
                                          </p:stCondLst>
                                        </p:cTn>
                                        <p:tgtEl>
                                          <p:spTgt spid="5"/>
                                        </p:tgtEl>
                                        <p:attrNameLst>
                                          <p:attrName>style.visibility</p:attrName>
                                        </p:attrNameLst>
                                      </p:cBhvr>
                                      <p:to>
                                        <p:strVal val="visible"/>
                                      </p:to>
                                    </p:set>
                                    <p:anim calcmode="lin" valueType="num">
                                      <p:cBhvr>
                                        <p:cTn id="76" dur="500" fill="hold"/>
                                        <p:tgtEl>
                                          <p:spTgt spid="5"/>
                                        </p:tgtEl>
                                        <p:attrNameLst>
                                          <p:attrName>ppt_w</p:attrName>
                                        </p:attrNameLst>
                                      </p:cBhvr>
                                      <p:tavLst>
                                        <p:tav tm="0">
                                          <p:val>
                                            <p:fltVal val="0"/>
                                          </p:val>
                                        </p:tav>
                                        <p:tav tm="100000">
                                          <p:val>
                                            <p:strVal val="#ppt_w"/>
                                          </p:val>
                                        </p:tav>
                                      </p:tavLst>
                                    </p:anim>
                                    <p:anim calcmode="lin" valueType="num">
                                      <p:cBhvr>
                                        <p:cTn id="77" dur="500" fill="hold"/>
                                        <p:tgtEl>
                                          <p:spTgt spid="5"/>
                                        </p:tgtEl>
                                        <p:attrNameLst>
                                          <p:attrName>ppt_h</p:attrName>
                                        </p:attrNameLst>
                                      </p:cBhvr>
                                      <p:tavLst>
                                        <p:tav tm="0">
                                          <p:val>
                                            <p:fltVal val="0"/>
                                          </p:val>
                                        </p:tav>
                                        <p:tav tm="100000">
                                          <p:val>
                                            <p:strVal val="#ppt_h"/>
                                          </p:val>
                                        </p:tav>
                                      </p:tavLst>
                                    </p:anim>
                                    <p:animEffect transition="in" filter="fade">
                                      <p:cBhvr>
                                        <p:cTn id="78" dur="500"/>
                                        <p:tgtEl>
                                          <p:spTgt spid="5"/>
                                        </p:tgtEl>
                                      </p:cBhvr>
                                    </p:animEffect>
                                    <p:anim calcmode="lin" valueType="num">
                                      <p:cBhvr>
                                        <p:cTn id="79" dur="500" fill="hold"/>
                                        <p:tgtEl>
                                          <p:spTgt spid="5"/>
                                        </p:tgtEl>
                                        <p:attrNameLst>
                                          <p:attrName>ppt_x</p:attrName>
                                        </p:attrNameLst>
                                      </p:cBhvr>
                                      <p:tavLst>
                                        <p:tav tm="0">
                                          <p:val>
                                            <p:fltVal val="0.5"/>
                                          </p:val>
                                        </p:tav>
                                        <p:tav tm="100000">
                                          <p:val>
                                            <p:strVal val="#ppt_x"/>
                                          </p:val>
                                        </p:tav>
                                      </p:tavLst>
                                    </p:anim>
                                    <p:anim calcmode="lin" valueType="num">
                                      <p:cBhvr>
                                        <p:cTn id="80" dur="500" fill="hold"/>
                                        <p:tgtEl>
                                          <p:spTgt spid="5"/>
                                        </p:tgtEl>
                                        <p:attrNameLst>
                                          <p:attrName>ppt_y</p:attrName>
                                        </p:attrNameLst>
                                      </p:cBhvr>
                                      <p:tavLst>
                                        <p:tav tm="0">
                                          <p:val>
                                            <p:fltVal val="0.5"/>
                                          </p:val>
                                        </p:tav>
                                        <p:tav tm="100000">
                                          <p:val>
                                            <p:strVal val="#ppt_y"/>
                                          </p:val>
                                        </p:tav>
                                      </p:tavLst>
                                    </p:anim>
                                  </p:childTnLst>
                                </p:cTn>
                              </p:par>
                              <p:par>
                                <p:cTn id="81" presetID="16" presetClass="entr" presetSubtype="42" fill="hold"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barn(outHorizontal)">
                                      <p:cBhvr>
                                        <p:cTn id="83" dur="500"/>
                                        <p:tgtEl>
                                          <p:spTgt spid="27"/>
                                        </p:tgtEl>
                                      </p:cBhvr>
                                    </p:animEffect>
                                  </p:childTnLst>
                                </p:cTn>
                              </p:par>
                              <p:par>
                                <p:cTn id="84" presetID="16" presetClass="entr" presetSubtype="42" fill="hold"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barn(outHorizontal)">
                                      <p:cBhvr>
                                        <p:cTn id="86" dur="500"/>
                                        <p:tgtEl>
                                          <p:spTgt spid="32"/>
                                        </p:tgtEl>
                                      </p:cBhvr>
                                    </p:animEffect>
                                  </p:childTnLst>
                                </p:cTn>
                              </p:par>
                              <p:par>
                                <p:cTn id="87" presetID="16" presetClass="entr" presetSubtype="42"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barn(outHorizontal)">
                                      <p:cBhvr>
                                        <p:cTn id="89" dur="500"/>
                                        <p:tgtEl>
                                          <p:spTgt spid="36"/>
                                        </p:tgtEl>
                                      </p:cBhvr>
                                    </p:animEffect>
                                  </p:childTnLst>
                                </p:cTn>
                              </p:par>
                              <p:par>
                                <p:cTn id="90" presetID="53" presetClass="entr" presetSubtype="528" fill="hold" grpId="0" nodeType="withEffect">
                                  <p:stCondLst>
                                    <p:cond delay="0"/>
                                  </p:stCondLst>
                                  <p:childTnLst>
                                    <p:set>
                                      <p:cBhvr>
                                        <p:cTn id="91" dur="1" fill="hold">
                                          <p:stCondLst>
                                            <p:cond delay="0"/>
                                          </p:stCondLst>
                                        </p:cTn>
                                        <p:tgtEl>
                                          <p:spTgt spid="31"/>
                                        </p:tgtEl>
                                        <p:attrNameLst>
                                          <p:attrName>style.visibility</p:attrName>
                                        </p:attrNameLst>
                                      </p:cBhvr>
                                      <p:to>
                                        <p:strVal val="visible"/>
                                      </p:to>
                                    </p:set>
                                    <p:anim calcmode="lin" valueType="num">
                                      <p:cBhvr>
                                        <p:cTn id="92" dur="500" fill="hold"/>
                                        <p:tgtEl>
                                          <p:spTgt spid="31"/>
                                        </p:tgtEl>
                                        <p:attrNameLst>
                                          <p:attrName>ppt_w</p:attrName>
                                        </p:attrNameLst>
                                      </p:cBhvr>
                                      <p:tavLst>
                                        <p:tav tm="0">
                                          <p:val>
                                            <p:fltVal val="0"/>
                                          </p:val>
                                        </p:tav>
                                        <p:tav tm="100000">
                                          <p:val>
                                            <p:strVal val="#ppt_w"/>
                                          </p:val>
                                        </p:tav>
                                      </p:tavLst>
                                    </p:anim>
                                    <p:anim calcmode="lin" valueType="num">
                                      <p:cBhvr>
                                        <p:cTn id="93" dur="500" fill="hold"/>
                                        <p:tgtEl>
                                          <p:spTgt spid="31"/>
                                        </p:tgtEl>
                                        <p:attrNameLst>
                                          <p:attrName>ppt_h</p:attrName>
                                        </p:attrNameLst>
                                      </p:cBhvr>
                                      <p:tavLst>
                                        <p:tav tm="0">
                                          <p:val>
                                            <p:fltVal val="0"/>
                                          </p:val>
                                        </p:tav>
                                        <p:tav tm="100000">
                                          <p:val>
                                            <p:strVal val="#ppt_h"/>
                                          </p:val>
                                        </p:tav>
                                      </p:tavLst>
                                    </p:anim>
                                    <p:animEffect transition="in" filter="fade">
                                      <p:cBhvr>
                                        <p:cTn id="94" dur="500"/>
                                        <p:tgtEl>
                                          <p:spTgt spid="31"/>
                                        </p:tgtEl>
                                      </p:cBhvr>
                                    </p:animEffect>
                                    <p:anim calcmode="lin" valueType="num">
                                      <p:cBhvr>
                                        <p:cTn id="95" dur="500" fill="hold"/>
                                        <p:tgtEl>
                                          <p:spTgt spid="31"/>
                                        </p:tgtEl>
                                        <p:attrNameLst>
                                          <p:attrName>ppt_x</p:attrName>
                                        </p:attrNameLst>
                                      </p:cBhvr>
                                      <p:tavLst>
                                        <p:tav tm="0">
                                          <p:val>
                                            <p:fltVal val="0.5"/>
                                          </p:val>
                                        </p:tav>
                                        <p:tav tm="100000">
                                          <p:val>
                                            <p:strVal val="#ppt_x"/>
                                          </p:val>
                                        </p:tav>
                                      </p:tavLst>
                                    </p:anim>
                                    <p:anim calcmode="lin" valueType="num">
                                      <p:cBhvr>
                                        <p:cTn id="96" dur="500" fill="hold"/>
                                        <p:tgtEl>
                                          <p:spTgt spid="31"/>
                                        </p:tgtEl>
                                        <p:attrNameLst>
                                          <p:attrName>ppt_y</p:attrName>
                                        </p:attrNameLst>
                                      </p:cBhvr>
                                      <p:tavLst>
                                        <p:tav tm="0">
                                          <p:val>
                                            <p:fltVal val="0.5"/>
                                          </p:val>
                                        </p:tav>
                                        <p:tav tm="100000">
                                          <p:val>
                                            <p:strVal val="#ppt_y"/>
                                          </p:val>
                                        </p:tav>
                                      </p:tavLst>
                                    </p:anim>
                                  </p:childTnLst>
                                </p:cTn>
                              </p:par>
                              <p:par>
                                <p:cTn id="97" presetID="16" presetClass="entr" presetSubtype="42" fill="hold" nodeType="with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barn(outHorizontal)">
                                      <p:cBhvr>
                                        <p:cTn id="99" dur="500"/>
                                        <p:tgtEl>
                                          <p:spTgt spid="33"/>
                                        </p:tgtEl>
                                      </p:cBhvr>
                                    </p:animEffect>
                                  </p:childTnLst>
                                </p:cTn>
                              </p:par>
                              <p:par>
                                <p:cTn id="100" presetID="53" presetClass="entr" presetSubtype="528"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 calcmode="lin" valueType="num">
                                      <p:cBhvr>
                                        <p:cTn id="102" dur="500" fill="hold"/>
                                        <p:tgtEl>
                                          <p:spTgt spid="37"/>
                                        </p:tgtEl>
                                        <p:attrNameLst>
                                          <p:attrName>ppt_w</p:attrName>
                                        </p:attrNameLst>
                                      </p:cBhvr>
                                      <p:tavLst>
                                        <p:tav tm="0">
                                          <p:val>
                                            <p:fltVal val="0"/>
                                          </p:val>
                                        </p:tav>
                                        <p:tav tm="100000">
                                          <p:val>
                                            <p:strVal val="#ppt_w"/>
                                          </p:val>
                                        </p:tav>
                                      </p:tavLst>
                                    </p:anim>
                                    <p:anim calcmode="lin" valueType="num">
                                      <p:cBhvr>
                                        <p:cTn id="103" dur="500" fill="hold"/>
                                        <p:tgtEl>
                                          <p:spTgt spid="37"/>
                                        </p:tgtEl>
                                        <p:attrNameLst>
                                          <p:attrName>ppt_h</p:attrName>
                                        </p:attrNameLst>
                                      </p:cBhvr>
                                      <p:tavLst>
                                        <p:tav tm="0">
                                          <p:val>
                                            <p:fltVal val="0"/>
                                          </p:val>
                                        </p:tav>
                                        <p:tav tm="100000">
                                          <p:val>
                                            <p:strVal val="#ppt_h"/>
                                          </p:val>
                                        </p:tav>
                                      </p:tavLst>
                                    </p:anim>
                                    <p:animEffect transition="in" filter="fade">
                                      <p:cBhvr>
                                        <p:cTn id="104" dur="500"/>
                                        <p:tgtEl>
                                          <p:spTgt spid="37"/>
                                        </p:tgtEl>
                                      </p:cBhvr>
                                    </p:animEffect>
                                    <p:anim calcmode="lin" valueType="num">
                                      <p:cBhvr>
                                        <p:cTn id="105" dur="500" fill="hold"/>
                                        <p:tgtEl>
                                          <p:spTgt spid="37"/>
                                        </p:tgtEl>
                                        <p:attrNameLst>
                                          <p:attrName>ppt_x</p:attrName>
                                        </p:attrNameLst>
                                      </p:cBhvr>
                                      <p:tavLst>
                                        <p:tav tm="0">
                                          <p:val>
                                            <p:fltVal val="0.5"/>
                                          </p:val>
                                        </p:tav>
                                        <p:tav tm="100000">
                                          <p:val>
                                            <p:strVal val="#ppt_x"/>
                                          </p:val>
                                        </p:tav>
                                      </p:tavLst>
                                    </p:anim>
                                    <p:anim calcmode="lin" valueType="num">
                                      <p:cBhvr>
                                        <p:cTn id="106" dur="500" fill="hold"/>
                                        <p:tgtEl>
                                          <p:spTgt spid="37"/>
                                        </p:tgtEl>
                                        <p:attrNameLst>
                                          <p:attrName>ppt_y</p:attrName>
                                        </p:attrNameLst>
                                      </p:cBhvr>
                                      <p:tavLst>
                                        <p:tav tm="0">
                                          <p:val>
                                            <p:fltVal val="0.5"/>
                                          </p:val>
                                        </p:tav>
                                        <p:tav tm="100000">
                                          <p:val>
                                            <p:strVal val="#ppt_y"/>
                                          </p:val>
                                        </p:tav>
                                      </p:tavLst>
                                    </p:anim>
                                  </p:childTnLst>
                                </p:cTn>
                              </p:par>
                              <p:par>
                                <p:cTn id="107" presetID="16" presetClass="entr" presetSubtype="42" fill="hold"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barn(outHorizontal)">
                                      <p:cBhvr>
                                        <p:cTn id="10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4" grpId="0"/>
      <p:bldP spid="89" grpId="0"/>
      <p:bldP spid="94" grpId="0"/>
      <p:bldP spid="2" grpId="0"/>
      <p:bldP spid="3" grpId="0"/>
      <p:bldP spid="5" grpId="0"/>
      <p:bldP spid="3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集成测试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5545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1.</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自</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顶向下测试 </a:t>
            </a:r>
            <a:endPar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从</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主控制模块开始，沿着程序的控制层次向下移动，逐渐把各个模块结合起来。在把附属于主控制模块的那些模块组装到程序结构中去时，或者使用深度优先的策略，或者使用宽度优先策略。</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a:t>
              </a: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成测试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60265950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集成测试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8453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自底向上测试 </a:t>
            </a:r>
            <a:endPar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从</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“原子”模块（即在软件结构最低层的模块）开始组装和测试。因为是从底部向上结合模块，总能得到所需的下层模块处理功能，所以不需要存根程序。</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a:t>
              </a: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成测试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263893216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集成测试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回归测</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试</a:t>
            </a:r>
            <a:endPar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就</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是用于保证由于调试或其他原因引起的变化，不会导致非预期的软件行为或额外错误的测试活动。</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a:t>
              </a: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成测试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45744755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05</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确认测试</a:t>
            </a:r>
          </a:p>
        </p:txBody>
      </p:sp>
    </p:spTree>
    <p:extLst>
      <p:ext uri="{BB962C8B-B14F-4D97-AF65-F5344CB8AC3E}">
        <p14:creationId xmlns:p14="http://schemas.microsoft.com/office/powerpoint/2010/main" val="72795072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确认测试的范围</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229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确认测试通常使用黑盒测试法。应该仔细设计测试计划和测试过程，测试计划包括要进行的测试的种类及进度安排，测试过程规定了用来检测软件是否与需求一致的测试方案。</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确认测试</a:t>
              </a:r>
            </a:p>
          </p:txBody>
        </p:sp>
      </p:grpSp>
    </p:spTree>
    <p:extLst>
      <p:ext uri="{BB962C8B-B14F-4D97-AF65-F5344CB8AC3E}">
        <p14:creationId xmlns:p14="http://schemas.microsoft.com/office/powerpoint/2010/main" val="2527279742"/>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53308" y="2517634"/>
            <a:ext cx="900000" cy="900000"/>
            <a:chOff x="1334976" y="4178484"/>
            <a:chExt cx="597809" cy="597809"/>
          </a:xfrm>
        </p:grpSpPr>
        <p:sp>
          <p:nvSpPr>
            <p:cNvPr id="5" name="Oval 13"/>
            <p:cNvSpPr/>
            <p:nvPr/>
          </p:nvSpPr>
          <p:spPr>
            <a:xfrm>
              <a:off x="1334976" y="4178484"/>
              <a:ext cx="597809" cy="597809"/>
            </a:xfrm>
            <a:prstGeom prst="ellipse">
              <a:avLst/>
            </a:prstGeom>
            <a:solidFill>
              <a:srgbClr val="CAB4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6" name="Oval 13"/>
            <p:cNvSpPr/>
            <p:nvPr/>
          </p:nvSpPr>
          <p:spPr>
            <a:xfrm>
              <a:off x="1473138" y="4321143"/>
              <a:ext cx="321486" cy="308850"/>
            </a:xfrm>
            <a:custGeom>
              <a:avLst/>
              <a:gdLst>
                <a:gd name="T0" fmla="*/ 114 w 276"/>
                <a:gd name="T1" fmla="*/ 257 h 265"/>
                <a:gd name="T2" fmla="*/ 143 w 276"/>
                <a:gd name="T3" fmla="*/ 249 h 265"/>
                <a:gd name="T4" fmla="*/ 263 w 276"/>
                <a:gd name="T5" fmla="*/ 35 h 265"/>
                <a:gd name="T6" fmla="*/ 234 w 276"/>
                <a:gd name="T7" fmla="*/ 17 h 265"/>
                <a:gd name="T8" fmla="*/ 117 w 276"/>
                <a:gd name="T9" fmla="*/ 210 h 265"/>
                <a:gd name="T10" fmla="*/ 42 w 276"/>
                <a:gd name="T11" fmla="*/ 140 h 265"/>
                <a:gd name="T12" fmla="*/ 18 w 276"/>
                <a:gd name="T13" fmla="*/ 164 h 265"/>
                <a:gd name="T14" fmla="*/ 114 w 276"/>
                <a:gd name="T15" fmla="*/ 257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265">
                  <a:moveTo>
                    <a:pt x="114" y="257"/>
                  </a:moveTo>
                  <a:cubicBezTo>
                    <a:pt x="123" y="265"/>
                    <a:pt x="141" y="262"/>
                    <a:pt x="143" y="249"/>
                  </a:cubicBezTo>
                  <a:cubicBezTo>
                    <a:pt x="155" y="168"/>
                    <a:pt x="217" y="99"/>
                    <a:pt x="263" y="35"/>
                  </a:cubicBezTo>
                  <a:cubicBezTo>
                    <a:pt x="276" y="17"/>
                    <a:pt x="246" y="0"/>
                    <a:pt x="234" y="17"/>
                  </a:cubicBezTo>
                  <a:cubicBezTo>
                    <a:pt x="191" y="77"/>
                    <a:pt x="138" y="139"/>
                    <a:pt x="117" y="210"/>
                  </a:cubicBezTo>
                  <a:cubicBezTo>
                    <a:pt x="93" y="186"/>
                    <a:pt x="69" y="162"/>
                    <a:pt x="42" y="140"/>
                  </a:cubicBezTo>
                  <a:cubicBezTo>
                    <a:pt x="25" y="126"/>
                    <a:pt x="0" y="150"/>
                    <a:pt x="18" y="164"/>
                  </a:cubicBezTo>
                  <a:cubicBezTo>
                    <a:pt x="53" y="192"/>
                    <a:pt x="83" y="225"/>
                    <a:pt x="114" y="257"/>
                  </a:cubicBez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7" name="组合 6"/>
          <p:cNvGrpSpPr/>
          <p:nvPr/>
        </p:nvGrpSpPr>
        <p:grpSpPr>
          <a:xfrm>
            <a:off x="7002680" y="2517634"/>
            <a:ext cx="900000" cy="900000"/>
            <a:chOff x="3548240" y="4178484"/>
            <a:chExt cx="597809" cy="597809"/>
          </a:xfrm>
        </p:grpSpPr>
        <p:sp>
          <p:nvSpPr>
            <p:cNvPr id="8" name="Oval 14"/>
            <p:cNvSpPr/>
            <p:nvPr/>
          </p:nvSpPr>
          <p:spPr>
            <a:xfrm>
              <a:off x="3548240" y="4178484"/>
              <a:ext cx="597809" cy="597809"/>
            </a:xfrm>
            <a:prstGeom prst="ellipse">
              <a:avLst/>
            </a:prstGeom>
            <a:solidFill>
              <a:srgbClr val="92A9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9" name="Oval 14"/>
            <p:cNvSpPr/>
            <p:nvPr/>
          </p:nvSpPr>
          <p:spPr>
            <a:xfrm>
              <a:off x="3686402" y="4345590"/>
              <a:ext cx="321486" cy="25995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16" name="Rectangle 30"/>
          <p:cNvSpPr/>
          <p:nvPr/>
        </p:nvSpPr>
        <p:spPr>
          <a:xfrm flipH="1">
            <a:off x="2508184" y="2496464"/>
            <a:ext cx="2806665" cy="461665"/>
          </a:xfrm>
          <a:prstGeom prst="rect">
            <a:avLst/>
          </a:prstGeom>
        </p:spPr>
        <p:txBody>
          <a:bodyPr wrap="square">
            <a:spAutoFit/>
          </a:bodyPr>
          <a:lstStyle/>
          <a:p>
            <a:pPr lvl="0">
              <a:defRPr/>
            </a:pPr>
            <a:r>
              <a:rPr lang="en-US" altLang="zh-CN" sz="2400" b="1" spc="600" dirty="0" smtClean="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Alpha</a:t>
            </a:r>
            <a:r>
              <a:rPr lang="zh-CN" altLang="en-US" sz="2400" b="1"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测试</a:t>
            </a:r>
            <a:endParaRPr kumimoji="0" lang="en-US" altLang="zh-CN" sz="2400" b="1"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7"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2508185" y="2830901"/>
            <a:ext cx="3854436" cy="28623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Alpha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测试由用户在开发者的场所进行，并且在开发者对用户的“指导”下进行测试。总之，</a:t>
            </a: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Alpha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测试是在受控的环境中进行的。</a:t>
            </a:r>
            <a:endParaRPr kumimoji="0" lang="en-US" altLang="zh-CN"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1" name="Rectangle 30"/>
          <p:cNvSpPr/>
          <p:nvPr/>
        </p:nvSpPr>
        <p:spPr>
          <a:xfrm flipH="1">
            <a:off x="8255196" y="2517634"/>
            <a:ext cx="2060241" cy="461665"/>
          </a:xfrm>
          <a:prstGeom prst="rect">
            <a:avLst/>
          </a:prstGeom>
        </p:spPr>
        <p:txBody>
          <a:bodyPr wrap="square">
            <a:spAutoFit/>
          </a:bodyPr>
          <a:lstStyle/>
          <a:p>
            <a:pPr lvl="0">
              <a:defRPr/>
            </a:pPr>
            <a:r>
              <a:rPr lang="en-US" altLang="zh-CN" sz="2400" b="1"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Beta</a:t>
            </a:r>
            <a:r>
              <a:rPr lang="zh-CN" altLang="en-US" sz="2400" b="1"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测试</a:t>
            </a:r>
            <a:endParaRPr kumimoji="0" lang="en-US" altLang="zh-CN" sz="2400" b="1"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2"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255195" y="2852071"/>
            <a:ext cx="3608856" cy="34163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Beta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测试由软件的最终用户们在一个或多个客户场所进行。开发者通常不在</a:t>
            </a: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Beta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测试的现场，因此，</a:t>
            </a: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Beta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测试是软件在开发者不能控制的环境中的“真实”应用。</a:t>
            </a:r>
            <a:endParaRPr kumimoji="0" lang="en-US" altLang="zh-CN"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25" name="组合 24"/>
          <p:cNvGrpSpPr/>
          <p:nvPr/>
        </p:nvGrpSpPr>
        <p:grpSpPr>
          <a:xfrm>
            <a:off x="4262209" y="-345515"/>
            <a:ext cx="3393228" cy="1969952"/>
            <a:chOff x="4262209" y="-345515"/>
            <a:chExt cx="3393228" cy="1969952"/>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7"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确认测试</a:t>
              </a: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000" fill="hold"/>
                                        <p:tgtEl>
                                          <p:spTgt spid="16"/>
                                        </p:tgtEl>
                                        <p:attrNameLst>
                                          <p:attrName>ppt_w</p:attrName>
                                        </p:attrNameLst>
                                      </p:cBhvr>
                                      <p:tavLst>
                                        <p:tav tm="0">
                                          <p:val>
                                            <p:fltVal val="0"/>
                                          </p:val>
                                        </p:tav>
                                        <p:tav tm="100000">
                                          <p:val>
                                            <p:strVal val="#ppt_w"/>
                                          </p:val>
                                        </p:tav>
                                      </p:tavLst>
                                    </p:anim>
                                    <p:anim calcmode="lin" valueType="num">
                                      <p:cBhvr>
                                        <p:cTn id="20" dur="1000" fill="hold"/>
                                        <p:tgtEl>
                                          <p:spTgt spid="16"/>
                                        </p:tgtEl>
                                        <p:attrNameLst>
                                          <p:attrName>ppt_h</p:attrName>
                                        </p:attrNameLst>
                                      </p:cBhvr>
                                      <p:tavLst>
                                        <p:tav tm="0">
                                          <p:val>
                                            <p:fltVal val="0"/>
                                          </p:val>
                                        </p:tav>
                                        <p:tav tm="100000">
                                          <p:val>
                                            <p:strVal val="#ppt_h"/>
                                          </p:val>
                                        </p:tav>
                                      </p:tavLst>
                                    </p:anim>
                                    <p:anim calcmode="lin" valueType="num">
                                      <p:cBhvr>
                                        <p:cTn id="21" dur="1000" fill="hold"/>
                                        <p:tgtEl>
                                          <p:spTgt spid="16"/>
                                        </p:tgtEl>
                                        <p:attrNameLst>
                                          <p:attrName>style.rotation</p:attrName>
                                        </p:attrNameLst>
                                      </p:cBhvr>
                                      <p:tavLst>
                                        <p:tav tm="0">
                                          <p:val>
                                            <p:fltVal val="90"/>
                                          </p:val>
                                        </p:tav>
                                        <p:tav tm="100000">
                                          <p:val>
                                            <p:fltVal val="0"/>
                                          </p:val>
                                        </p:tav>
                                      </p:tavLst>
                                    </p:anim>
                                    <p:animEffect transition="in" filter="fade">
                                      <p:cBhvr>
                                        <p:cTn id="22" dur="1000"/>
                                        <p:tgtEl>
                                          <p:spTgt spid="1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1000" fill="hold"/>
                                        <p:tgtEl>
                                          <p:spTgt spid="17"/>
                                        </p:tgtEl>
                                        <p:attrNameLst>
                                          <p:attrName>ppt_w</p:attrName>
                                        </p:attrNameLst>
                                      </p:cBhvr>
                                      <p:tavLst>
                                        <p:tav tm="0">
                                          <p:val>
                                            <p:fltVal val="0"/>
                                          </p:val>
                                        </p:tav>
                                        <p:tav tm="100000">
                                          <p:val>
                                            <p:strVal val="#ppt_w"/>
                                          </p:val>
                                        </p:tav>
                                      </p:tavLst>
                                    </p:anim>
                                    <p:anim calcmode="lin" valueType="num">
                                      <p:cBhvr>
                                        <p:cTn id="26" dur="1000" fill="hold"/>
                                        <p:tgtEl>
                                          <p:spTgt spid="17"/>
                                        </p:tgtEl>
                                        <p:attrNameLst>
                                          <p:attrName>ppt_h</p:attrName>
                                        </p:attrNameLst>
                                      </p:cBhvr>
                                      <p:tavLst>
                                        <p:tav tm="0">
                                          <p:val>
                                            <p:fltVal val="0"/>
                                          </p:val>
                                        </p:tav>
                                        <p:tav tm="100000">
                                          <p:val>
                                            <p:strVal val="#ppt_h"/>
                                          </p:val>
                                        </p:tav>
                                      </p:tavLst>
                                    </p:anim>
                                    <p:anim calcmode="lin" valueType="num">
                                      <p:cBhvr>
                                        <p:cTn id="27" dur="1000" fill="hold"/>
                                        <p:tgtEl>
                                          <p:spTgt spid="17"/>
                                        </p:tgtEl>
                                        <p:attrNameLst>
                                          <p:attrName>style.rotation</p:attrName>
                                        </p:attrNameLst>
                                      </p:cBhvr>
                                      <p:tavLst>
                                        <p:tav tm="0">
                                          <p:val>
                                            <p:fltVal val="90"/>
                                          </p:val>
                                        </p:tav>
                                        <p:tav tm="100000">
                                          <p:val>
                                            <p:fltVal val="0"/>
                                          </p:val>
                                        </p:tav>
                                      </p:tavLst>
                                    </p:anim>
                                    <p:animEffect transition="in" filter="fade">
                                      <p:cBhvr>
                                        <p:cTn id="28" dur="1000"/>
                                        <p:tgtEl>
                                          <p:spTgt spid="1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1000" fill="hold"/>
                                        <p:tgtEl>
                                          <p:spTgt spid="21"/>
                                        </p:tgtEl>
                                        <p:attrNameLst>
                                          <p:attrName>ppt_w</p:attrName>
                                        </p:attrNameLst>
                                      </p:cBhvr>
                                      <p:tavLst>
                                        <p:tav tm="0">
                                          <p:val>
                                            <p:fltVal val="0"/>
                                          </p:val>
                                        </p:tav>
                                        <p:tav tm="100000">
                                          <p:val>
                                            <p:strVal val="#ppt_w"/>
                                          </p:val>
                                        </p:tav>
                                      </p:tavLst>
                                    </p:anim>
                                    <p:anim calcmode="lin" valueType="num">
                                      <p:cBhvr>
                                        <p:cTn id="32" dur="1000" fill="hold"/>
                                        <p:tgtEl>
                                          <p:spTgt spid="21"/>
                                        </p:tgtEl>
                                        <p:attrNameLst>
                                          <p:attrName>ppt_h</p:attrName>
                                        </p:attrNameLst>
                                      </p:cBhvr>
                                      <p:tavLst>
                                        <p:tav tm="0">
                                          <p:val>
                                            <p:fltVal val="0"/>
                                          </p:val>
                                        </p:tav>
                                        <p:tav tm="100000">
                                          <p:val>
                                            <p:strVal val="#ppt_h"/>
                                          </p:val>
                                        </p:tav>
                                      </p:tavLst>
                                    </p:anim>
                                    <p:anim calcmode="lin" valueType="num">
                                      <p:cBhvr>
                                        <p:cTn id="33" dur="1000" fill="hold"/>
                                        <p:tgtEl>
                                          <p:spTgt spid="21"/>
                                        </p:tgtEl>
                                        <p:attrNameLst>
                                          <p:attrName>style.rotation</p:attrName>
                                        </p:attrNameLst>
                                      </p:cBhvr>
                                      <p:tavLst>
                                        <p:tav tm="0">
                                          <p:val>
                                            <p:fltVal val="90"/>
                                          </p:val>
                                        </p:tav>
                                        <p:tav tm="100000">
                                          <p:val>
                                            <p:fltVal val="0"/>
                                          </p:val>
                                        </p:tav>
                                      </p:tavLst>
                                    </p:anim>
                                    <p:animEffect transition="in" filter="fade">
                                      <p:cBhvr>
                                        <p:cTn id="34" dur="1000"/>
                                        <p:tgtEl>
                                          <p:spTgt spid="21"/>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1000" fill="hold"/>
                                        <p:tgtEl>
                                          <p:spTgt spid="22"/>
                                        </p:tgtEl>
                                        <p:attrNameLst>
                                          <p:attrName>ppt_w</p:attrName>
                                        </p:attrNameLst>
                                      </p:cBhvr>
                                      <p:tavLst>
                                        <p:tav tm="0">
                                          <p:val>
                                            <p:fltVal val="0"/>
                                          </p:val>
                                        </p:tav>
                                        <p:tav tm="100000">
                                          <p:val>
                                            <p:strVal val="#ppt_w"/>
                                          </p:val>
                                        </p:tav>
                                      </p:tavLst>
                                    </p:anim>
                                    <p:anim calcmode="lin" valueType="num">
                                      <p:cBhvr>
                                        <p:cTn id="38" dur="1000" fill="hold"/>
                                        <p:tgtEl>
                                          <p:spTgt spid="22"/>
                                        </p:tgtEl>
                                        <p:attrNameLst>
                                          <p:attrName>ppt_h</p:attrName>
                                        </p:attrNameLst>
                                      </p:cBhvr>
                                      <p:tavLst>
                                        <p:tav tm="0">
                                          <p:val>
                                            <p:fltVal val="0"/>
                                          </p:val>
                                        </p:tav>
                                        <p:tav tm="100000">
                                          <p:val>
                                            <p:strVal val="#ppt_h"/>
                                          </p:val>
                                        </p:tav>
                                      </p:tavLst>
                                    </p:anim>
                                    <p:anim calcmode="lin" valueType="num">
                                      <p:cBhvr>
                                        <p:cTn id="39" dur="1000" fill="hold"/>
                                        <p:tgtEl>
                                          <p:spTgt spid="22"/>
                                        </p:tgtEl>
                                        <p:attrNameLst>
                                          <p:attrName>style.rotation</p:attrName>
                                        </p:attrNameLst>
                                      </p:cBhvr>
                                      <p:tavLst>
                                        <p:tav tm="0">
                                          <p:val>
                                            <p:fltVal val="90"/>
                                          </p:val>
                                        </p:tav>
                                        <p:tav tm="100000">
                                          <p:val>
                                            <p:fltVal val="0"/>
                                          </p:val>
                                        </p:tav>
                                      </p:tavLst>
                                    </p:anim>
                                    <p:animEffect transition="in" filter="fade">
                                      <p:cBhvr>
                                        <p:cTn id="40"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06</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白盒测试方法</a:t>
            </a:r>
          </a:p>
        </p:txBody>
      </p:sp>
    </p:spTree>
    <p:extLst>
      <p:ext uri="{BB962C8B-B14F-4D97-AF65-F5344CB8AC3E}">
        <p14:creationId xmlns:p14="http://schemas.microsoft.com/office/powerpoint/2010/main" val="30735668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íŝ1ïďé"/>
          <p:cNvSpPr/>
          <p:nvPr/>
        </p:nvSpPr>
        <p:spPr>
          <a:xfrm>
            <a:off x="4268823" y="2069123"/>
            <a:ext cx="3672943" cy="4338833"/>
          </a:xfrm>
          <a:custGeom>
            <a:avLst/>
            <a:gdLst>
              <a:gd name="connsiteX0" fmla="*/ 2616176 w 3762734"/>
              <a:gd name="connsiteY0" fmla="*/ 3007986 h 4444902"/>
              <a:gd name="connsiteX1" fmla="*/ 3472376 w 3762734"/>
              <a:gd name="connsiteY1" fmla="*/ 3007986 h 4444902"/>
              <a:gd name="connsiteX2" fmla="*/ 3762734 w 3762734"/>
              <a:gd name="connsiteY2" fmla="*/ 3298344 h 4444902"/>
              <a:gd name="connsiteX3" fmla="*/ 3762734 w 3762734"/>
              <a:gd name="connsiteY3" fmla="*/ 4154544 h 4444902"/>
              <a:gd name="connsiteX4" fmla="*/ 3472376 w 3762734"/>
              <a:gd name="connsiteY4" fmla="*/ 4444902 h 4444902"/>
              <a:gd name="connsiteX5" fmla="*/ 2616176 w 3762734"/>
              <a:gd name="connsiteY5" fmla="*/ 4444902 h 4444902"/>
              <a:gd name="connsiteX6" fmla="*/ 2325818 w 3762734"/>
              <a:gd name="connsiteY6" fmla="*/ 4154544 h 4444902"/>
              <a:gd name="connsiteX7" fmla="*/ 2325818 w 3762734"/>
              <a:gd name="connsiteY7" fmla="*/ 3298344 h 4444902"/>
              <a:gd name="connsiteX8" fmla="*/ 2616176 w 3762734"/>
              <a:gd name="connsiteY8" fmla="*/ 3007986 h 4444902"/>
              <a:gd name="connsiteX9" fmla="*/ 2557366 w 3762734"/>
              <a:gd name="connsiteY9" fmla="*/ 1712589 h 4444902"/>
              <a:gd name="connsiteX10" fmla="*/ 3197353 w 3762734"/>
              <a:gd name="connsiteY10" fmla="*/ 1712589 h 4444902"/>
              <a:gd name="connsiteX11" fmla="*/ 3414387 w 3762734"/>
              <a:gd name="connsiteY11" fmla="*/ 1929623 h 4444902"/>
              <a:gd name="connsiteX12" fmla="*/ 3414387 w 3762734"/>
              <a:gd name="connsiteY12" fmla="*/ 2569610 h 4444902"/>
              <a:gd name="connsiteX13" fmla="*/ 3197353 w 3762734"/>
              <a:gd name="connsiteY13" fmla="*/ 2786644 h 4444902"/>
              <a:gd name="connsiteX14" fmla="*/ 2557366 w 3762734"/>
              <a:gd name="connsiteY14" fmla="*/ 2786644 h 4444902"/>
              <a:gd name="connsiteX15" fmla="*/ 2340332 w 3762734"/>
              <a:gd name="connsiteY15" fmla="*/ 2569610 h 4444902"/>
              <a:gd name="connsiteX16" fmla="*/ 2340332 w 3762734"/>
              <a:gd name="connsiteY16" fmla="*/ 1929623 h 4444902"/>
              <a:gd name="connsiteX17" fmla="*/ 2557366 w 3762734"/>
              <a:gd name="connsiteY17" fmla="*/ 1712589 h 4444902"/>
              <a:gd name="connsiteX18" fmla="*/ 433316 w 3762734"/>
              <a:gd name="connsiteY18" fmla="*/ 0 h 4444902"/>
              <a:gd name="connsiteX19" fmla="*/ 1711071 w 3762734"/>
              <a:gd name="connsiteY19" fmla="*/ 0 h 4444902"/>
              <a:gd name="connsiteX20" fmla="*/ 2144387 w 3762734"/>
              <a:gd name="connsiteY20" fmla="*/ 433316 h 4444902"/>
              <a:gd name="connsiteX21" fmla="*/ 2144387 w 3762734"/>
              <a:gd name="connsiteY21" fmla="*/ 1711071 h 4444902"/>
              <a:gd name="connsiteX22" fmla="*/ 1711071 w 3762734"/>
              <a:gd name="connsiteY22" fmla="*/ 2144387 h 4444902"/>
              <a:gd name="connsiteX23" fmla="*/ 433316 w 3762734"/>
              <a:gd name="connsiteY23" fmla="*/ 2144387 h 4444902"/>
              <a:gd name="connsiteX24" fmla="*/ 0 w 3762734"/>
              <a:gd name="connsiteY24" fmla="*/ 1711071 h 4444902"/>
              <a:gd name="connsiteX25" fmla="*/ 0 w 3762734"/>
              <a:gd name="connsiteY25" fmla="*/ 433316 h 4444902"/>
              <a:gd name="connsiteX26" fmla="*/ 433316 w 3762734"/>
              <a:gd name="connsiteY26" fmla="*/ 0 h 444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62734" h="4444902">
                <a:moveTo>
                  <a:pt x="2616176" y="3007986"/>
                </a:moveTo>
                <a:lnTo>
                  <a:pt x="3472376" y="3007986"/>
                </a:lnTo>
                <a:cubicBezTo>
                  <a:pt x="3632736" y="3007986"/>
                  <a:pt x="3762734" y="3137984"/>
                  <a:pt x="3762734" y="3298344"/>
                </a:cubicBezTo>
                <a:lnTo>
                  <a:pt x="3762734" y="4154544"/>
                </a:lnTo>
                <a:cubicBezTo>
                  <a:pt x="3762734" y="4314904"/>
                  <a:pt x="3632736" y="4444902"/>
                  <a:pt x="3472376" y="4444902"/>
                </a:cubicBezTo>
                <a:lnTo>
                  <a:pt x="2616176" y="4444902"/>
                </a:lnTo>
                <a:cubicBezTo>
                  <a:pt x="2455816" y="4444902"/>
                  <a:pt x="2325818" y="4314904"/>
                  <a:pt x="2325818" y="4154544"/>
                </a:cubicBezTo>
                <a:lnTo>
                  <a:pt x="2325818" y="3298344"/>
                </a:lnTo>
                <a:cubicBezTo>
                  <a:pt x="2325818" y="3137984"/>
                  <a:pt x="2455816" y="3007986"/>
                  <a:pt x="2616176" y="3007986"/>
                </a:cubicBezTo>
                <a:close/>
                <a:moveTo>
                  <a:pt x="2557366" y="1712589"/>
                </a:moveTo>
                <a:lnTo>
                  <a:pt x="3197353" y="1712589"/>
                </a:lnTo>
                <a:cubicBezTo>
                  <a:pt x="3317218" y="1712589"/>
                  <a:pt x="3414387" y="1809758"/>
                  <a:pt x="3414387" y="1929623"/>
                </a:cubicBezTo>
                <a:lnTo>
                  <a:pt x="3414387" y="2569610"/>
                </a:lnTo>
                <a:cubicBezTo>
                  <a:pt x="3414387" y="2689475"/>
                  <a:pt x="3317218" y="2786644"/>
                  <a:pt x="3197353" y="2786644"/>
                </a:cubicBezTo>
                <a:lnTo>
                  <a:pt x="2557366" y="2786644"/>
                </a:lnTo>
                <a:cubicBezTo>
                  <a:pt x="2437501" y="2786644"/>
                  <a:pt x="2340332" y="2689475"/>
                  <a:pt x="2340332" y="2569610"/>
                </a:cubicBezTo>
                <a:lnTo>
                  <a:pt x="2340332" y="1929623"/>
                </a:lnTo>
                <a:cubicBezTo>
                  <a:pt x="2340332" y="1809758"/>
                  <a:pt x="2437501" y="1712589"/>
                  <a:pt x="2557366" y="1712589"/>
                </a:cubicBezTo>
                <a:close/>
                <a:moveTo>
                  <a:pt x="433316" y="0"/>
                </a:moveTo>
                <a:lnTo>
                  <a:pt x="1711071" y="0"/>
                </a:lnTo>
                <a:cubicBezTo>
                  <a:pt x="1950385" y="0"/>
                  <a:pt x="2144387" y="194002"/>
                  <a:pt x="2144387" y="433316"/>
                </a:cubicBezTo>
                <a:lnTo>
                  <a:pt x="2144387" y="1711071"/>
                </a:lnTo>
                <a:cubicBezTo>
                  <a:pt x="2144387" y="1950385"/>
                  <a:pt x="1950385" y="2144387"/>
                  <a:pt x="1711071" y="2144387"/>
                </a:cubicBezTo>
                <a:lnTo>
                  <a:pt x="433316" y="2144387"/>
                </a:lnTo>
                <a:cubicBezTo>
                  <a:pt x="194002" y="2144387"/>
                  <a:pt x="0" y="1950385"/>
                  <a:pt x="0" y="1711071"/>
                </a:cubicBezTo>
                <a:lnTo>
                  <a:pt x="0" y="433316"/>
                </a:lnTo>
                <a:cubicBezTo>
                  <a:pt x="0" y="194002"/>
                  <a:pt x="194002" y="0"/>
                  <a:pt x="433316" y="0"/>
                </a:cubicBezTo>
                <a:close/>
              </a:path>
            </a:pathLst>
          </a:custGeom>
          <a:blipFill>
            <a:blip r:embed="rId3"/>
            <a:stretch>
              <a:fillRect/>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7" name="íš1íḋè"/>
          <p:cNvSpPr/>
          <p:nvPr/>
        </p:nvSpPr>
        <p:spPr>
          <a:xfrm>
            <a:off x="6437848" y="3029837"/>
            <a:ext cx="529969" cy="52996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8" name="iśļíḓé"/>
          <p:cNvSpPr/>
          <p:nvPr/>
        </p:nvSpPr>
        <p:spPr>
          <a:xfrm>
            <a:off x="5840310" y="5801120"/>
            <a:ext cx="606836" cy="606836"/>
          </a:xfrm>
          <a:prstGeom prst="roundRect">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9" name="îśļíďe"/>
          <p:cNvSpPr/>
          <p:nvPr/>
        </p:nvSpPr>
        <p:spPr>
          <a:xfrm>
            <a:off x="5081203" y="4362014"/>
            <a:ext cx="1313666" cy="1313664"/>
          </a:xfrm>
          <a:prstGeom prst="roundRect">
            <a:avLst>
              <a:gd name="adj" fmla="val 16667"/>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r>
              <a:rPr lang="en-US" altLang="zh-CN">
                <a:latin typeface="Century Gothic" panose="020B0502020202020204" pitchFamily="34" charset="0"/>
                <a:ea typeface="思源黑体 CN Normal" panose="020B0400000000000000" pitchFamily="34" charset="-122"/>
                <a:sym typeface="Century Gothic" panose="020B0502020202020204" pitchFamily="34" charset="0"/>
              </a:rPr>
              <a:t>…text</a:t>
            </a: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0" name="íṥļïḓe"/>
          <p:cNvSpPr/>
          <p:nvPr/>
        </p:nvSpPr>
        <p:spPr bwMode="auto">
          <a:xfrm>
            <a:off x="5492471" y="4597444"/>
            <a:ext cx="491129" cy="460410"/>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933" h="568969">
                <a:moveTo>
                  <a:pt x="186787" y="175073"/>
                </a:moveTo>
                <a:lnTo>
                  <a:pt x="606933" y="175073"/>
                </a:lnTo>
                <a:lnTo>
                  <a:pt x="606933" y="474766"/>
                </a:lnTo>
                <a:lnTo>
                  <a:pt x="542311" y="474766"/>
                </a:lnTo>
                <a:lnTo>
                  <a:pt x="542311" y="568969"/>
                </a:lnTo>
                <a:lnTo>
                  <a:pt x="447978" y="474766"/>
                </a:lnTo>
                <a:lnTo>
                  <a:pt x="186787" y="474766"/>
                </a:lnTo>
                <a:close/>
                <a:moveTo>
                  <a:pt x="0" y="0"/>
                </a:moveTo>
                <a:lnTo>
                  <a:pt x="420217" y="0"/>
                </a:lnTo>
                <a:lnTo>
                  <a:pt x="420217" y="135062"/>
                </a:lnTo>
                <a:lnTo>
                  <a:pt x="186797" y="135062"/>
                </a:lnTo>
                <a:lnTo>
                  <a:pt x="146776" y="135062"/>
                </a:lnTo>
                <a:lnTo>
                  <a:pt x="146776" y="175021"/>
                </a:lnTo>
                <a:lnTo>
                  <a:pt x="146776" y="311880"/>
                </a:lnTo>
                <a:lnTo>
                  <a:pt x="64634" y="393896"/>
                </a:lnTo>
                <a:lnTo>
                  <a:pt x="64634" y="299693"/>
                </a:lnTo>
                <a:lnTo>
                  <a:pt x="0" y="299693"/>
                </a:lnTo>
                <a:close/>
              </a:path>
            </a:pathLst>
          </a:custGeom>
          <a:solidFill>
            <a:schemeClr val="bg1"/>
          </a:solidFill>
          <a:ln>
            <a:noFill/>
          </a:ln>
        </p:spPr>
        <p:txBody>
          <a:bodyPr/>
          <a:lstStyle/>
          <a:p>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54" name="Rectangle 30"/>
          <p:cNvSpPr/>
          <p:nvPr/>
        </p:nvSpPr>
        <p:spPr>
          <a:xfrm flipH="1">
            <a:off x="1864713" y="2425777"/>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语句覆盖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5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527570" y="2735058"/>
            <a:ext cx="2347472" cy="1223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zh-CN" sz="2000" dirty="0"/>
              <a:t>程序中每个语句至少执行一次。</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7" name="组合 16"/>
          <p:cNvGrpSpPr/>
          <p:nvPr/>
        </p:nvGrpSpPr>
        <p:grpSpPr>
          <a:xfrm>
            <a:off x="4262209" y="-345515"/>
            <a:ext cx="3393228" cy="1969952"/>
            <a:chOff x="4262209" y="-345515"/>
            <a:chExt cx="3393228" cy="1969952"/>
          </a:xfrm>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逻辑覆盖</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20"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057662" y="830659"/>
            <a:ext cx="3430038" cy="1229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有选择地执行程序中某些最有代表性的通</a:t>
            </a:r>
            <a:r>
              <a:rPr lang="zh-CN" altLang="en-US" sz="2000"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路</a:t>
            </a:r>
            <a:endPar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2" name="Rectangle 30"/>
          <p:cNvSpPr/>
          <p:nvPr/>
        </p:nvSpPr>
        <p:spPr>
          <a:xfrm flipH="1">
            <a:off x="2659605" y="4597444"/>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342645" y="4906725"/>
            <a:ext cx="3327289"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en-US" sz="2000" dirty="0"/>
              <a:t>不仅每个语句至少执行一次，而且使判定表达式中的每个条件都取到可能的结果。</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7198485" y="2113930"/>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判定覆盖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542353" y="2429672"/>
            <a:ext cx="4001947"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zh-CN" sz="2000" dirty="0"/>
              <a:t>不仅每个语句至少执行一次，而且每个判定的每个分支至少执行一次。</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6" name="Rectangle 30"/>
          <p:cNvSpPr/>
          <p:nvPr/>
        </p:nvSpPr>
        <p:spPr>
          <a:xfrm flipH="1">
            <a:off x="8353035" y="4113839"/>
            <a:ext cx="2759899"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判断</a:t>
            </a:r>
            <a:r>
              <a:rPr lang="en-US" altLang="zh-CN"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a:t>
            </a: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7"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996175" y="4448130"/>
            <a:ext cx="3868567" cy="24550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t>选取足够多的测试数据，使得判定表达式中的每个条件都取到各种可能的值，而且每个判定表达式都取到各种可能的结果。</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anim calcmode="lin" valueType="num">
                                      <p:cBhvr>
                                        <p:cTn id="13" dur="1000" fill="hold"/>
                                        <p:tgtEl>
                                          <p:spTgt spid="54"/>
                                        </p:tgtEl>
                                        <p:attrNameLst>
                                          <p:attrName>ppt_x</p:attrName>
                                        </p:attrNameLst>
                                      </p:cBhvr>
                                      <p:tavLst>
                                        <p:tav tm="0">
                                          <p:val>
                                            <p:strVal val="#ppt_x"/>
                                          </p:val>
                                        </p:tav>
                                        <p:tav tm="100000">
                                          <p:val>
                                            <p:strVal val="#ppt_x"/>
                                          </p:val>
                                        </p:tav>
                                      </p:tavLst>
                                    </p:anim>
                                    <p:anim calcmode="lin" valueType="num">
                                      <p:cBhvr>
                                        <p:cTn id="1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anim calcmode="lin" valueType="num">
                                      <p:cBhvr>
                                        <p:cTn id="51" dur="1000" fill="hold"/>
                                        <p:tgtEl>
                                          <p:spTgt spid="27"/>
                                        </p:tgtEl>
                                        <p:attrNameLst>
                                          <p:attrName>ppt_x</p:attrName>
                                        </p:attrNameLst>
                                      </p:cBhvr>
                                      <p:tavLst>
                                        <p:tav tm="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0"/>
                                        <p:tgtEl>
                                          <p:spTgt spid="26"/>
                                        </p:tgtEl>
                                      </p:cBhvr>
                                    </p:animEffect>
                                    <p:anim calcmode="lin" valueType="num">
                                      <p:cBhvr>
                                        <p:cTn id="56" dur="1000" fill="hold"/>
                                        <p:tgtEl>
                                          <p:spTgt spid="26"/>
                                        </p:tgtEl>
                                        <p:attrNameLst>
                                          <p:attrName>ppt_x</p:attrName>
                                        </p:attrNameLst>
                                      </p:cBhvr>
                                      <p:tavLst>
                                        <p:tav tm="0">
                                          <p:val>
                                            <p:strVal val="#ppt_x"/>
                                          </p:val>
                                        </p:tav>
                                        <p:tav tm="100000">
                                          <p:val>
                                            <p:strVal val="#ppt_x"/>
                                          </p:val>
                                        </p:tav>
                                      </p:tavLst>
                                    </p:anim>
                                    <p:anim calcmode="lin" valueType="num">
                                      <p:cBhvr>
                                        <p:cTn id="5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20" grpId="0"/>
      <p:bldP spid="22" grpId="0"/>
      <p:bldP spid="23" grpId="0"/>
      <p:bldP spid="24" grpId="0"/>
      <p:bldP spid="25" grpId="0"/>
      <p:bldP spid="26"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íŝ1ïďé"/>
          <p:cNvSpPr/>
          <p:nvPr/>
        </p:nvSpPr>
        <p:spPr>
          <a:xfrm>
            <a:off x="4268823" y="2069123"/>
            <a:ext cx="3672943" cy="4338833"/>
          </a:xfrm>
          <a:custGeom>
            <a:avLst/>
            <a:gdLst>
              <a:gd name="connsiteX0" fmla="*/ 2616176 w 3762734"/>
              <a:gd name="connsiteY0" fmla="*/ 3007986 h 4444902"/>
              <a:gd name="connsiteX1" fmla="*/ 3472376 w 3762734"/>
              <a:gd name="connsiteY1" fmla="*/ 3007986 h 4444902"/>
              <a:gd name="connsiteX2" fmla="*/ 3762734 w 3762734"/>
              <a:gd name="connsiteY2" fmla="*/ 3298344 h 4444902"/>
              <a:gd name="connsiteX3" fmla="*/ 3762734 w 3762734"/>
              <a:gd name="connsiteY3" fmla="*/ 4154544 h 4444902"/>
              <a:gd name="connsiteX4" fmla="*/ 3472376 w 3762734"/>
              <a:gd name="connsiteY4" fmla="*/ 4444902 h 4444902"/>
              <a:gd name="connsiteX5" fmla="*/ 2616176 w 3762734"/>
              <a:gd name="connsiteY5" fmla="*/ 4444902 h 4444902"/>
              <a:gd name="connsiteX6" fmla="*/ 2325818 w 3762734"/>
              <a:gd name="connsiteY6" fmla="*/ 4154544 h 4444902"/>
              <a:gd name="connsiteX7" fmla="*/ 2325818 w 3762734"/>
              <a:gd name="connsiteY7" fmla="*/ 3298344 h 4444902"/>
              <a:gd name="connsiteX8" fmla="*/ 2616176 w 3762734"/>
              <a:gd name="connsiteY8" fmla="*/ 3007986 h 4444902"/>
              <a:gd name="connsiteX9" fmla="*/ 2557366 w 3762734"/>
              <a:gd name="connsiteY9" fmla="*/ 1712589 h 4444902"/>
              <a:gd name="connsiteX10" fmla="*/ 3197353 w 3762734"/>
              <a:gd name="connsiteY10" fmla="*/ 1712589 h 4444902"/>
              <a:gd name="connsiteX11" fmla="*/ 3414387 w 3762734"/>
              <a:gd name="connsiteY11" fmla="*/ 1929623 h 4444902"/>
              <a:gd name="connsiteX12" fmla="*/ 3414387 w 3762734"/>
              <a:gd name="connsiteY12" fmla="*/ 2569610 h 4444902"/>
              <a:gd name="connsiteX13" fmla="*/ 3197353 w 3762734"/>
              <a:gd name="connsiteY13" fmla="*/ 2786644 h 4444902"/>
              <a:gd name="connsiteX14" fmla="*/ 2557366 w 3762734"/>
              <a:gd name="connsiteY14" fmla="*/ 2786644 h 4444902"/>
              <a:gd name="connsiteX15" fmla="*/ 2340332 w 3762734"/>
              <a:gd name="connsiteY15" fmla="*/ 2569610 h 4444902"/>
              <a:gd name="connsiteX16" fmla="*/ 2340332 w 3762734"/>
              <a:gd name="connsiteY16" fmla="*/ 1929623 h 4444902"/>
              <a:gd name="connsiteX17" fmla="*/ 2557366 w 3762734"/>
              <a:gd name="connsiteY17" fmla="*/ 1712589 h 4444902"/>
              <a:gd name="connsiteX18" fmla="*/ 433316 w 3762734"/>
              <a:gd name="connsiteY18" fmla="*/ 0 h 4444902"/>
              <a:gd name="connsiteX19" fmla="*/ 1711071 w 3762734"/>
              <a:gd name="connsiteY19" fmla="*/ 0 h 4444902"/>
              <a:gd name="connsiteX20" fmla="*/ 2144387 w 3762734"/>
              <a:gd name="connsiteY20" fmla="*/ 433316 h 4444902"/>
              <a:gd name="connsiteX21" fmla="*/ 2144387 w 3762734"/>
              <a:gd name="connsiteY21" fmla="*/ 1711071 h 4444902"/>
              <a:gd name="connsiteX22" fmla="*/ 1711071 w 3762734"/>
              <a:gd name="connsiteY22" fmla="*/ 2144387 h 4444902"/>
              <a:gd name="connsiteX23" fmla="*/ 433316 w 3762734"/>
              <a:gd name="connsiteY23" fmla="*/ 2144387 h 4444902"/>
              <a:gd name="connsiteX24" fmla="*/ 0 w 3762734"/>
              <a:gd name="connsiteY24" fmla="*/ 1711071 h 4444902"/>
              <a:gd name="connsiteX25" fmla="*/ 0 w 3762734"/>
              <a:gd name="connsiteY25" fmla="*/ 433316 h 4444902"/>
              <a:gd name="connsiteX26" fmla="*/ 433316 w 3762734"/>
              <a:gd name="connsiteY26" fmla="*/ 0 h 444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62734" h="4444902">
                <a:moveTo>
                  <a:pt x="2616176" y="3007986"/>
                </a:moveTo>
                <a:lnTo>
                  <a:pt x="3472376" y="3007986"/>
                </a:lnTo>
                <a:cubicBezTo>
                  <a:pt x="3632736" y="3007986"/>
                  <a:pt x="3762734" y="3137984"/>
                  <a:pt x="3762734" y="3298344"/>
                </a:cubicBezTo>
                <a:lnTo>
                  <a:pt x="3762734" y="4154544"/>
                </a:lnTo>
                <a:cubicBezTo>
                  <a:pt x="3762734" y="4314904"/>
                  <a:pt x="3632736" y="4444902"/>
                  <a:pt x="3472376" y="4444902"/>
                </a:cubicBezTo>
                <a:lnTo>
                  <a:pt x="2616176" y="4444902"/>
                </a:lnTo>
                <a:cubicBezTo>
                  <a:pt x="2455816" y="4444902"/>
                  <a:pt x="2325818" y="4314904"/>
                  <a:pt x="2325818" y="4154544"/>
                </a:cubicBezTo>
                <a:lnTo>
                  <a:pt x="2325818" y="3298344"/>
                </a:lnTo>
                <a:cubicBezTo>
                  <a:pt x="2325818" y="3137984"/>
                  <a:pt x="2455816" y="3007986"/>
                  <a:pt x="2616176" y="3007986"/>
                </a:cubicBezTo>
                <a:close/>
                <a:moveTo>
                  <a:pt x="2557366" y="1712589"/>
                </a:moveTo>
                <a:lnTo>
                  <a:pt x="3197353" y="1712589"/>
                </a:lnTo>
                <a:cubicBezTo>
                  <a:pt x="3317218" y="1712589"/>
                  <a:pt x="3414387" y="1809758"/>
                  <a:pt x="3414387" y="1929623"/>
                </a:cubicBezTo>
                <a:lnTo>
                  <a:pt x="3414387" y="2569610"/>
                </a:lnTo>
                <a:cubicBezTo>
                  <a:pt x="3414387" y="2689475"/>
                  <a:pt x="3317218" y="2786644"/>
                  <a:pt x="3197353" y="2786644"/>
                </a:cubicBezTo>
                <a:lnTo>
                  <a:pt x="2557366" y="2786644"/>
                </a:lnTo>
                <a:cubicBezTo>
                  <a:pt x="2437501" y="2786644"/>
                  <a:pt x="2340332" y="2689475"/>
                  <a:pt x="2340332" y="2569610"/>
                </a:cubicBezTo>
                <a:lnTo>
                  <a:pt x="2340332" y="1929623"/>
                </a:lnTo>
                <a:cubicBezTo>
                  <a:pt x="2340332" y="1809758"/>
                  <a:pt x="2437501" y="1712589"/>
                  <a:pt x="2557366" y="1712589"/>
                </a:cubicBezTo>
                <a:close/>
                <a:moveTo>
                  <a:pt x="433316" y="0"/>
                </a:moveTo>
                <a:lnTo>
                  <a:pt x="1711071" y="0"/>
                </a:lnTo>
                <a:cubicBezTo>
                  <a:pt x="1950385" y="0"/>
                  <a:pt x="2144387" y="194002"/>
                  <a:pt x="2144387" y="433316"/>
                </a:cubicBezTo>
                <a:lnTo>
                  <a:pt x="2144387" y="1711071"/>
                </a:lnTo>
                <a:cubicBezTo>
                  <a:pt x="2144387" y="1950385"/>
                  <a:pt x="1950385" y="2144387"/>
                  <a:pt x="1711071" y="2144387"/>
                </a:cubicBezTo>
                <a:lnTo>
                  <a:pt x="433316" y="2144387"/>
                </a:lnTo>
                <a:cubicBezTo>
                  <a:pt x="194002" y="2144387"/>
                  <a:pt x="0" y="1950385"/>
                  <a:pt x="0" y="1711071"/>
                </a:cubicBezTo>
                <a:lnTo>
                  <a:pt x="0" y="433316"/>
                </a:lnTo>
                <a:cubicBezTo>
                  <a:pt x="0" y="194002"/>
                  <a:pt x="194002" y="0"/>
                  <a:pt x="433316" y="0"/>
                </a:cubicBezTo>
                <a:close/>
              </a:path>
            </a:pathLst>
          </a:custGeom>
          <a:blipFill>
            <a:blip r:embed="rId3"/>
            <a:stretch>
              <a:fillRect/>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7" name="íš1íḋè"/>
          <p:cNvSpPr/>
          <p:nvPr/>
        </p:nvSpPr>
        <p:spPr>
          <a:xfrm>
            <a:off x="6437848" y="3029837"/>
            <a:ext cx="529969" cy="52996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8" name="iśļíḓé"/>
          <p:cNvSpPr/>
          <p:nvPr/>
        </p:nvSpPr>
        <p:spPr>
          <a:xfrm>
            <a:off x="5840310" y="5801120"/>
            <a:ext cx="606836" cy="606836"/>
          </a:xfrm>
          <a:prstGeom prst="roundRect">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9" name="îśļíďe"/>
          <p:cNvSpPr/>
          <p:nvPr/>
        </p:nvSpPr>
        <p:spPr>
          <a:xfrm>
            <a:off x="5081203" y="4362014"/>
            <a:ext cx="1313666" cy="1313664"/>
          </a:xfrm>
          <a:prstGeom prst="roundRect">
            <a:avLst>
              <a:gd name="adj" fmla="val 16667"/>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r>
              <a:rPr lang="en-US" altLang="zh-CN">
                <a:latin typeface="Century Gothic" panose="020B0502020202020204" pitchFamily="34" charset="0"/>
                <a:ea typeface="思源黑体 CN Normal" panose="020B0400000000000000" pitchFamily="34" charset="-122"/>
                <a:sym typeface="Century Gothic" panose="020B0502020202020204" pitchFamily="34" charset="0"/>
              </a:rPr>
              <a:t>…text</a:t>
            </a: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0" name="íṥļïḓe"/>
          <p:cNvSpPr/>
          <p:nvPr/>
        </p:nvSpPr>
        <p:spPr bwMode="auto">
          <a:xfrm>
            <a:off x="5492471" y="4597444"/>
            <a:ext cx="491129" cy="460410"/>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933" h="568969">
                <a:moveTo>
                  <a:pt x="186787" y="175073"/>
                </a:moveTo>
                <a:lnTo>
                  <a:pt x="606933" y="175073"/>
                </a:lnTo>
                <a:lnTo>
                  <a:pt x="606933" y="474766"/>
                </a:lnTo>
                <a:lnTo>
                  <a:pt x="542311" y="474766"/>
                </a:lnTo>
                <a:lnTo>
                  <a:pt x="542311" y="568969"/>
                </a:lnTo>
                <a:lnTo>
                  <a:pt x="447978" y="474766"/>
                </a:lnTo>
                <a:lnTo>
                  <a:pt x="186787" y="474766"/>
                </a:lnTo>
                <a:close/>
                <a:moveTo>
                  <a:pt x="0" y="0"/>
                </a:moveTo>
                <a:lnTo>
                  <a:pt x="420217" y="0"/>
                </a:lnTo>
                <a:lnTo>
                  <a:pt x="420217" y="135062"/>
                </a:lnTo>
                <a:lnTo>
                  <a:pt x="186797" y="135062"/>
                </a:lnTo>
                <a:lnTo>
                  <a:pt x="146776" y="135062"/>
                </a:lnTo>
                <a:lnTo>
                  <a:pt x="146776" y="175021"/>
                </a:lnTo>
                <a:lnTo>
                  <a:pt x="146776" y="311880"/>
                </a:lnTo>
                <a:lnTo>
                  <a:pt x="64634" y="393896"/>
                </a:lnTo>
                <a:lnTo>
                  <a:pt x="64634" y="299693"/>
                </a:lnTo>
                <a:lnTo>
                  <a:pt x="0" y="299693"/>
                </a:lnTo>
                <a:close/>
              </a:path>
            </a:pathLst>
          </a:custGeom>
          <a:solidFill>
            <a:schemeClr val="bg1"/>
          </a:solidFill>
          <a:ln>
            <a:noFill/>
          </a:ln>
        </p:spPr>
        <p:txBody>
          <a:bodyPr/>
          <a:lstStyle/>
          <a:p>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54" name="Rectangle 30"/>
          <p:cNvSpPr/>
          <p:nvPr/>
        </p:nvSpPr>
        <p:spPr>
          <a:xfrm flipH="1">
            <a:off x="1342644" y="2425777"/>
            <a:ext cx="2582309"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条件组合覆盖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5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0" y="2735058"/>
            <a:ext cx="4104162"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en-US" sz="2000" dirty="0"/>
              <a:t>选取足够多的测试数据，使得每个判定表达式中条件的各种可能组合都至少出现一次。</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7" name="组合 16"/>
          <p:cNvGrpSpPr/>
          <p:nvPr/>
        </p:nvGrpSpPr>
        <p:grpSpPr>
          <a:xfrm>
            <a:off x="4262209" y="-345515"/>
            <a:ext cx="3393228" cy="1969952"/>
            <a:chOff x="4262209" y="-345515"/>
            <a:chExt cx="3393228" cy="1969952"/>
          </a:xfrm>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逻辑覆盖</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20"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057662" y="830659"/>
            <a:ext cx="3430038" cy="1229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有选择地执行程序中某些最有代表性的通</a:t>
            </a:r>
            <a:r>
              <a:rPr lang="zh-CN" altLang="en-US" sz="2000"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路</a:t>
            </a:r>
            <a:endPar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2" name="Rectangle 30"/>
          <p:cNvSpPr/>
          <p:nvPr/>
        </p:nvSpPr>
        <p:spPr>
          <a:xfrm flipH="1">
            <a:off x="2659605" y="4597444"/>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边覆盖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342645" y="4906725"/>
            <a:ext cx="3327289"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en-US" sz="2000" dirty="0"/>
              <a:t>如果连通图</a:t>
            </a:r>
            <a:r>
              <a:rPr lang="en-US" altLang="zh-CN" sz="2000" dirty="0"/>
              <a:t>G</a:t>
            </a:r>
            <a:r>
              <a:rPr lang="zh-CN" altLang="en-US" sz="2000" dirty="0"/>
              <a:t>的子图</a:t>
            </a:r>
            <a:r>
              <a:rPr lang="en-US" altLang="zh-CN" sz="2000" dirty="0"/>
              <a:t>G”</a:t>
            </a:r>
            <a:r>
              <a:rPr lang="zh-CN" altLang="en-US" sz="2000" dirty="0"/>
              <a:t>是连通的，而且包含</a:t>
            </a:r>
            <a:r>
              <a:rPr lang="en-US" altLang="zh-CN" sz="2000" dirty="0"/>
              <a:t>G</a:t>
            </a:r>
            <a:r>
              <a:rPr lang="zh-CN" altLang="en-US" sz="2000" dirty="0"/>
              <a:t>的所有边，则称</a:t>
            </a:r>
            <a:r>
              <a:rPr lang="en-US" altLang="zh-CN" sz="2000" dirty="0"/>
              <a:t>G”</a:t>
            </a:r>
            <a:r>
              <a:rPr lang="zh-CN" altLang="en-US" sz="2000" dirty="0"/>
              <a:t>是</a:t>
            </a:r>
            <a:r>
              <a:rPr lang="en-US" altLang="zh-CN" sz="2000" dirty="0"/>
              <a:t>G</a:t>
            </a:r>
            <a:r>
              <a:rPr lang="zh-CN" altLang="en-US" sz="2000" dirty="0"/>
              <a:t>的边覆盖。</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7198485" y="2113930"/>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点覆盖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542353" y="2429672"/>
            <a:ext cx="4459147"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t>如果连通图</a:t>
            </a:r>
            <a:r>
              <a:rPr lang="en-US" altLang="zh-CN" sz="2000" dirty="0"/>
              <a:t>G</a:t>
            </a:r>
            <a:r>
              <a:rPr lang="zh-CN" altLang="en-US" sz="2000" dirty="0"/>
              <a:t>的子图</a:t>
            </a:r>
            <a:r>
              <a:rPr lang="en-US" altLang="zh-CN" sz="2000" dirty="0"/>
              <a:t>G’</a:t>
            </a:r>
            <a:r>
              <a:rPr lang="zh-CN" altLang="en-US" sz="2000" dirty="0"/>
              <a:t>是连通的，而且包含</a:t>
            </a:r>
            <a:r>
              <a:rPr lang="en-US" altLang="zh-CN" sz="2000" dirty="0"/>
              <a:t>G</a:t>
            </a:r>
            <a:r>
              <a:rPr lang="zh-CN" altLang="en-US" sz="2000" dirty="0"/>
              <a:t>的所有结点，则称</a:t>
            </a:r>
            <a:r>
              <a:rPr lang="en-US" altLang="zh-CN" sz="2000" dirty="0"/>
              <a:t>G’</a:t>
            </a:r>
            <a:r>
              <a:rPr lang="zh-CN" altLang="en-US" sz="2000" dirty="0"/>
              <a:t>是</a:t>
            </a:r>
            <a:r>
              <a:rPr lang="en-US" altLang="zh-CN" sz="2000" dirty="0"/>
              <a:t>G</a:t>
            </a:r>
            <a:r>
              <a:rPr lang="zh-CN" altLang="en-US" sz="2000" dirty="0"/>
              <a:t>点的点覆</a:t>
            </a:r>
            <a:r>
              <a:rPr lang="zh-CN" altLang="en-US" sz="2000" dirty="0" smtClean="0"/>
              <a:t>盖</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6" name="Rectangle 30"/>
          <p:cNvSpPr/>
          <p:nvPr/>
        </p:nvSpPr>
        <p:spPr>
          <a:xfrm flipH="1">
            <a:off x="8353035" y="4113839"/>
            <a:ext cx="2759899"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路径覆盖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7"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996175" y="4448130"/>
            <a:ext cx="3868567"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t>要求选取足够多的测试数据，使程序的每条可能路径都至少执行一次</a:t>
            </a:r>
            <a:r>
              <a:rPr lang="zh-CN" altLang="en-US" sz="2000" dirty="0" smtClean="0"/>
              <a:t>。</a:t>
            </a:r>
            <a:endParaRPr lang="zh-CN" altLang="en-US" sz="2000" dirty="0"/>
          </a:p>
        </p:txBody>
      </p:sp>
    </p:spTree>
    <p:extLst>
      <p:ext uri="{BB962C8B-B14F-4D97-AF65-F5344CB8AC3E}">
        <p14:creationId xmlns:p14="http://schemas.microsoft.com/office/powerpoint/2010/main" val="3587998834"/>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anim calcmode="lin" valueType="num">
                                      <p:cBhvr>
                                        <p:cTn id="13" dur="1000" fill="hold"/>
                                        <p:tgtEl>
                                          <p:spTgt spid="54"/>
                                        </p:tgtEl>
                                        <p:attrNameLst>
                                          <p:attrName>ppt_x</p:attrName>
                                        </p:attrNameLst>
                                      </p:cBhvr>
                                      <p:tavLst>
                                        <p:tav tm="0">
                                          <p:val>
                                            <p:strVal val="#ppt_x"/>
                                          </p:val>
                                        </p:tav>
                                        <p:tav tm="100000">
                                          <p:val>
                                            <p:strVal val="#ppt_x"/>
                                          </p:val>
                                        </p:tav>
                                      </p:tavLst>
                                    </p:anim>
                                    <p:anim calcmode="lin" valueType="num">
                                      <p:cBhvr>
                                        <p:cTn id="1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anim calcmode="lin" valueType="num">
                                      <p:cBhvr>
                                        <p:cTn id="51" dur="1000" fill="hold"/>
                                        <p:tgtEl>
                                          <p:spTgt spid="27"/>
                                        </p:tgtEl>
                                        <p:attrNameLst>
                                          <p:attrName>ppt_x</p:attrName>
                                        </p:attrNameLst>
                                      </p:cBhvr>
                                      <p:tavLst>
                                        <p:tav tm="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0"/>
                                        <p:tgtEl>
                                          <p:spTgt spid="26"/>
                                        </p:tgtEl>
                                      </p:cBhvr>
                                    </p:animEffect>
                                    <p:anim calcmode="lin" valueType="num">
                                      <p:cBhvr>
                                        <p:cTn id="56" dur="1000" fill="hold"/>
                                        <p:tgtEl>
                                          <p:spTgt spid="26"/>
                                        </p:tgtEl>
                                        <p:attrNameLst>
                                          <p:attrName>ppt_x</p:attrName>
                                        </p:attrNameLst>
                                      </p:cBhvr>
                                      <p:tavLst>
                                        <p:tav tm="0">
                                          <p:val>
                                            <p:strVal val="#ppt_x"/>
                                          </p:val>
                                        </p:tav>
                                        <p:tav tm="100000">
                                          <p:val>
                                            <p:strVal val="#ppt_x"/>
                                          </p:val>
                                        </p:tav>
                                      </p:tavLst>
                                    </p:anim>
                                    <p:anim calcmode="lin" valueType="num">
                                      <p:cBhvr>
                                        <p:cTn id="5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20" grpId="0"/>
      <p:bldP spid="22" grpId="0"/>
      <p:bldP spid="23" grpId="0"/>
      <p:bldP spid="24" grpId="0"/>
      <p:bldP spid="25" grpId="0"/>
      <p:bldP spid="26"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基本路径测试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5545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基</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本路径测试是</a:t>
            </a:r>
            <a:r>
              <a:rPr lang="en-US" altLang="zh-CN"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Tom McCabe</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提出的一种白盒测试技术。使用这种技术设计测试用例时，首先计算程序的环形复杂度，并且用该复杂度为指南定义执行路径的基本集合，从该集合导出的测试用例可以保证程序中的每条语句至少执行一次，而且每个条件在执行时都将分别取真，假两种值。</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白盒测试技术</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253809936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19"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01</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4412773" y="3435391"/>
            <a:ext cx="3148086" cy="830997"/>
          </a:xfrm>
          <a:prstGeom prst="rect">
            <a:avLst/>
          </a:prstGeom>
          <a:noFill/>
        </p:spPr>
        <p:txBody>
          <a:bodyPr wrap="square" rtlCol="0">
            <a:spAutoFit/>
          </a:bodyPr>
          <a:lstStyle/>
          <a:p>
            <a:pPr lvl="0" algn="ctr">
              <a:defRPr/>
            </a:pPr>
            <a:r>
              <a:rPr lang="zh-CN" altLang="en-US" sz="48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a:t>
            </a:r>
            <a:endParaRPr lang="en-US" altLang="zh-CN" sz="48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1700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用</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条件测试技术设计的测试用例能够检查程序模块中包含的逻辑条件。一个简单条件是一个布尔变量或是一个关系表达式。不包含关系表达式的条件被称为布尔表达式。</a:t>
            </a:r>
          </a:p>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条</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件成分类型包括布尔算符，布尔变量，布尔括弧，关系算符及算数表达式。</a:t>
            </a:r>
          </a:p>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条</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件测试方法着重测试程序中的每个条件。</a:t>
            </a:r>
          </a:p>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20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条</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件测试的目的不仅是检测程序条件中的错误，而且是检测程序中的其他错误。</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白盒测试技术</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1490789003"/>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循环测试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4503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循环测试是专注于测试循环结构有效性白盒测试技术。在结构化的程序中通常只有</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种循环，即简单循环，串接循环和嵌套循环。</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白盒测试技术</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1040573223"/>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11202" y="2350871"/>
            <a:ext cx="951230" cy="92202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07</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29945"/>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黑盒测试技术</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31349" y="-760170"/>
            <a:ext cx="3393228" cy="1969952"/>
            <a:chOff x="4262209" y="-345515"/>
            <a:chExt cx="3393228" cy="1969952"/>
          </a:xfrm>
        </p:grpSpPr>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8"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黑盒测试</a:t>
              </a:r>
            </a:p>
          </p:txBody>
        </p:sp>
      </p:grpSp>
      <p:sp>
        <p:nvSpPr>
          <p:cNvPr id="2" name="文本框 1"/>
          <p:cNvSpPr txBox="1"/>
          <p:nvPr/>
        </p:nvSpPr>
        <p:spPr>
          <a:xfrm>
            <a:off x="367030" y="1139825"/>
            <a:ext cx="5500370" cy="460375"/>
          </a:xfrm>
          <a:prstGeom prst="rect">
            <a:avLst/>
          </a:prstGeom>
          <a:noFill/>
        </p:spPr>
        <p:txBody>
          <a:bodyPr wrap="square" rtlCol="0">
            <a:spAutoFit/>
          </a:bodyPr>
          <a:lstStyle/>
          <a:p>
            <a:r>
              <a:rPr lang="zh-CN" alt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rPr>
              <a:t>何为黑盒测试？</a:t>
            </a:r>
          </a:p>
        </p:txBody>
      </p:sp>
      <p:sp>
        <p:nvSpPr>
          <p:cNvPr id="20" name="文本框 19"/>
          <p:cNvSpPr txBox="1"/>
          <p:nvPr/>
        </p:nvSpPr>
        <p:spPr>
          <a:xfrm>
            <a:off x="257810" y="1720850"/>
            <a:ext cx="4279900" cy="3785652"/>
          </a:xfrm>
          <a:prstGeom prst="rect">
            <a:avLst/>
          </a:prstGeom>
          <a:noFill/>
        </p:spPr>
        <p:txBody>
          <a:bodyPr wrap="square" rtlCol="0">
            <a:spAutoFit/>
          </a:bodyPr>
          <a:lstStyle/>
          <a:p>
            <a:r>
              <a:rPr lang="zh-CN" altLang="en-US" sz="2000" dirty="0"/>
              <a:t>黑盒测试，它是通过测试来检测每个功能是否都能正常使用。在测试中，把程序看作一个不能打开的黑盒子，</a:t>
            </a:r>
            <a:r>
              <a:rPr lang="zh-CN" altLang="en-US" sz="2000" dirty="0">
                <a:solidFill>
                  <a:srgbClr val="FF0000"/>
                </a:solidFill>
              </a:rPr>
              <a:t>在完全不考虑程序内部结构和内部特性的情况下</a:t>
            </a:r>
            <a:r>
              <a:rPr lang="zh-CN" altLang="en-US" sz="2000" dirty="0"/>
              <a:t>，在程序接口进行测试，它</a:t>
            </a:r>
            <a:r>
              <a:rPr lang="zh-CN" altLang="en-US" sz="2000" dirty="0">
                <a:solidFill>
                  <a:srgbClr val="FF0000"/>
                </a:solidFill>
              </a:rPr>
              <a:t>只检查程序功能</a:t>
            </a:r>
            <a:r>
              <a:rPr lang="zh-CN" altLang="en-US" sz="2000" dirty="0"/>
              <a:t>是否按照需求规格说明书的规定正常使用，程序是否能适当地接收输入数据而产生正确的输出信息，不考虑内部逻辑结构，主要针对</a:t>
            </a:r>
            <a:r>
              <a:rPr lang="zh-CN" altLang="en-US" sz="2000" dirty="0">
                <a:solidFill>
                  <a:srgbClr val="FF0000"/>
                </a:solidFill>
              </a:rPr>
              <a:t>软件界面</a:t>
            </a:r>
            <a:r>
              <a:rPr lang="zh-CN" altLang="en-US" sz="2000" dirty="0"/>
              <a:t>和</a:t>
            </a:r>
            <a:r>
              <a:rPr lang="zh-CN" altLang="en-US" sz="2000" dirty="0">
                <a:solidFill>
                  <a:srgbClr val="FF0000"/>
                </a:solidFill>
              </a:rPr>
              <a:t>软件功能</a:t>
            </a:r>
            <a:r>
              <a:rPr lang="zh-CN" altLang="en-US" sz="2000" dirty="0"/>
              <a:t>进行测试。</a:t>
            </a:r>
          </a:p>
          <a:p>
            <a:endParaRPr lang="zh-CN" altLang="en-US" sz="2000" dirty="0"/>
          </a:p>
          <a:p>
            <a:r>
              <a:rPr lang="zh-CN" altLang="en-US" sz="2000" dirty="0"/>
              <a:t>黑盒测试主要用于</a:t>
            </a:r>
            <a:r>
              <a:rPr lang="zh-CN" altLang="en-US" sz="2000" dirty="0">
                <a:solidFill>
                  <a:srgbClr val="FF0000"/>
                </a:solidFill>
              </a:rPr>
              <a:t>测试过程的后期</a:t>
            </a:r>
          </a:p>
        </p:txBody>
      </p:sp>
      <p:sp>
        <p:nvSpPr>
          <p:cNvPr id="30" name="文本框 29"/>
          <p:cNvSpPr txBox="1"/>
          <p:nvPr/>
        </p:nvSpPr>
        <p:spPr>
          <a:xfrm>
            <a:off x="7373620" y="1139825"/>
            <a:ext cx="4098290" cy="460375"/>
          </a:xfrm>
          <a:prstGeom prst="rect">
            <a:avLst/>
          </a:prstGeom>
          <a:noFill/>
        </p:spPr>
        <p:txBody>
          <a:bodyPr wrap="square" rtlCol="0">
            <a:spAutoFit/>
          </a:bodyPr>
          <a:lstStyle/>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黑盒测试所能够发现的错误</a:t>
            </a:r>
          </a:p>
        </p:txBody>
      </p:sp>
      <p:sp>
        <p:nvSpPr>
          <p:cNvPr id="31" name="文本框 30"/>
          <p:cNvSpPr txBox="1"/>
          <p:nvPr/>
        </p:nvSpPr>
        <p:spPr>
          <a:xfrm>
            <a:off x="7191375" y="1803400"/>
            <a:ext cx="4462780" cy="258445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a:t>1</a:t>
            </a:r>
            <a:r>
              <a:rPr lang="zh-CN" altLang="en-US"/>
              <a:t>、</a:t>
            </a:r>
            <a:r>
              <a:rPr lang="zh-CN" altLang="en-US">
                <a:solidFill>
                  <a:srgbClr val="FF0000"/>
                </a:solidFill>
              </a:rPr>
              <a:t>功能不正确或遗漏功能</a:t>
            </a:r>
          </a:p>
          <a:p>
            <a:endParaRPr lang="zh-CN" altLang="en-US"/>
          </a:p>
          <a:p>
            <a:r>
              <a:rPr lang="en-US" altLang="zh-CN"/>
              <a:t>2</a:t>
            </a:r>
            <a:r>
              <a:rPr lang="zh-CN" altLang="en-US"/>
              <a:t>、</a:t>
            </a:r>
            <a:r>
              <a:rPr lang="zh-CN" altLang="en-US">
                <a:solidFill>
                  <a:srgbClr val="FF0000"/>
                </a:solidFill>
              </a:rPr>
              <a:t>界面错误</a:t>
            </a:r>
          </a:p>
          <a:p>
            <a:endParaRPr lang="zh-CN" altLang="en-US"/>
          </a:p>
          <a:p>
            <a:r>
              <a:rPr lang="en-US" altLang="zh-CN"/>
              <a:t>3</a:t>
            </a:r>
            <a:r>
              <a:rPr lang="zh-CN" altLang="en-US"/>
              <a:t>、</a:t>
            </a:r>
            <a:r>
              <a:rPr lang="zh-CN" altLang="en-US">
                <a:solidFill>
                  <a:srgbClr val="FF0000"/>
                </a:solidFill>
              </a:rPr>
              <a:t>数据结构错误或外部数据库访问错误</a:t>
            </a:r>
          </a:p>
          <a:p>
            <a:endParaRPr lang="zh-CN" altLang="en-US">
              <a:solidFill>
                <a:srgbClr val="FF0000"/>
              </a:solidFill>
            </a:endParaRPr>
          </a:p>
          <a:p>
            <a:r>
              <a:rPr lang="en-US" altLang="zh-CN"/>
              <a:t>4</a:t>
            </a:r>
            <a:r>
              <a:rPr lang="zh-CN" altLang="en-US"/>
              <a:t>、</a:t>
            </a:r>
            <a:r>
              <a:rPr lang="zh-CN" altLang="en-US">
                <a:solidFill>
                  <a:srgbClr val="FF0000"/>
                </a:solidFill>
              </a:rPr>
              <a:t>性能错误</a:t>
            </a:r>
            <a:endParaRPr lang="zh-CN" altLang="en-US"/>
          </a:p>
          <a:p>
            <a:endParaRPr lang="zh-CN" altLang="en-US"/>
          </a:p>
          <a:p>
            <a:r>
              <a:rPr lang="en-US" altLang="zh-CN"/>
              <a:t>5</a:t>
            </a:r>
            <a:r>
              <a:rPr lang="zh-CN" altLang="en-US"/>
              <a:t>、</a:t>
            </a:r>
            <a:r>
              <a:rPr lang="zh-CN" altLang="en-US">
                <a:solidFill>
                  <a:srgbClr val="FF0000"/>
                </a:solidFill>
              </a:rPr>
              <a:t>初始化和终止错误</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ïšḻïďê-Freeform: Shape 8"/>
          <p:cNvSpPr/>
          <p:nvPr/>
        </p:nvSpPr>
        <p:spPr bwMode="auto">
          <a:xfrm>
            <a:off x="2288305" y="2191089"/>
            <a:ext cx="415307" cy="416535"/>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rgbClr val="92A978"/>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5" name="Rectangle 30"/>
          <p:cNvSpPr/>
          <p:nvPr/>
        </p:nvSpPr>
        <p:spPr>
          <a:xfrm flipH="1">
            <a:off x="1500039" y="2732872"/>
            <a:ext cx="2060241" cy="36830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pc="60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划分等价类</a:t>
            </a:r>
          </a:p>
        </p:txBody>
      </p:sp>
      <p:sp>
        <p:nvSpPr>
          <p:cNvPr id="7" name="ïšḻïďê-Freeform: Shape 8"/>
          <p:cNvSpPr/>
          <p:nvPr/>
        </p:nvSpPr>
        <p:spPr bwMode="auto">
          <a:xfrm>
            <a:off x="3663715" y="4175366"/>
            <a:ext cx="415307" cy="416535"/>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8" name="Rectangle 30"/>
          <p:cNvSpPr/>
          <p:nvPr/>
        </p:nvSpPr>
        <p:spPr>
          <a:xfrm flipH="1">
            <a:off x="2875449" y="4717149"/>
            <a:ext cx="2060241" cy="36830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pc="60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错误推测法</a:t>
            </a:r>
          </a:p>
        </p:txBody>
      </p:sp>
      <p:sp>
        <p:nvSpPr>
          <p:cNvPr id="10" name="ïšḻïďê-Freeform: Shape 8"/>
          <p:cNvSpPr/>
          <p:nvPr/>
        </p:nvSpPr>
        <p:spPr bwMode="auto">
          <a:xfrm>
            <a:off x="5151388" y="2191089"/>
            <a:ext cx="415307" cy="416535"/>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1" name="Rectangle 30"/>
          <p:cNvSpPr/>
          <p:nvPr/>
        </p:nvSpPr>
        <p:spPr>
          <a:xfrm flipH="1">
            <a:off x="4363122" y="2732872"/>
            <a:ext cx="2060241" cy="36830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pc="60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边界值分析</a:t>
            </a:r>
          </a:p>
        </p:txBody>
      </p:sp>
      <p:sp>
        <p:nvSpPr>
          <p:cNvPr id="2" name="矩形 1"/>
          <p:cNvSpPr/>
          <p:nvPr/>
        </p:nvSpPr>
        <p:spPr>
          <a:xfrm>
            <a:off x="7443453" y="1996613"/>
            <a:ext cx="3171464" cy="3931919"/>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7" name="组合 16"/>
          <p:cNvGrpSpPr/>
          <p:nvPr/>
        </p:nvGrpSpPr>
        <p:grpSpPr>
          <a:xfrm>
            <a:off x="3998049" y="-673175"/>
            <a:ext cx="3393228" cy="1969952"/>
            <a:chOff x="4262209" y="-345515"/>
            <a:chExt cx="3393228" cy="1969952"/>
          </a:xfrm>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9"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测试方法</a:t>
              </a: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bldLvl="0" animBg="1"/>
      <p:bldP spid="8" grpId="0"/>
      <p:bldP spid="10" grpId="0" animBg="1"/>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724999" y="-691590"/>
            <a:ext cx="3393228" cy="1969952"/>
            <a:chOff x="4262209" y="-345515"/>
            <a:chExt cx="3393228" cy="1969952"/>
          </a:xfrm>
        </p:grpSpPr>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9"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p>
          </p:txBody>
        </p:sp>
      </p:grpSp>
      <p:sp>
        <p:nvSpPr>
          <p:cNvPr id="2" name="文本框 1"/>
          <p:cNvSpPr txBox="1"/>
          <p:nvPr/>
        </p:nvSpPr>
        <p:spPr>
          <a:xfrm>
            <a:off x="311785" y="1010285"/>
            <a:ext cx="4162425" cy="5631180"/>
          </a:xfrm>
          <a:prstGeom prst="rect">
            <a:avLst/>
          </a:prstGeom>
          <a:noFill/>
        </p:spPr>
        <p:txBody>
          <a:bodyPr wrap="square" rtlCol="0">
            <a:spAutoFit/>
          </a:bodyPr>
          <a:lstStyle/>
          <a:p>
            <a:r>
              <a:rPr lang="zh-CN" altLang="en-US" dirty="0">
                <a:solidFill>
                  <a:srgbClr val="FF0000"/>
                </a:solidFill>
              </a:rPr>
              <a:t>等价类</a:t>
            </a:r>
            <a:r>
              <a:rPr lang="zh-CN" altLang="en-US" dirty="0"/>
              <a:t>是指某个输入域的子集合。在该子集合中，各个输入数据对于揭露程序中的错误都是等效的，并合理地假定：测试某等价类的代表值就等于对这一类其它值的测试。因此，可以把全部输入数据合理划分为若干等价类，在每一个等价类中取一个数据作为测试的输入条件，就可以用少量代表性的测试数据.取得较好的测试结果。等价类划分可有两种不同的情况：</a:t>
            </a:r>
            <a:r>
              <a:rPr lang="zh-CN" altLang="en-US" dirty="0">
                <a:solidFill>
                  <a:srgbClr val="FF0000"/>
                </a:solidFill>
              </a:rPr>
              <a:t>有效等价类</a:t>
            </a:r>
            <a:r>
              <a:rPr lang="zh-CN" altLang="en-US" dirty="0"/>
              <a:t>和</a:t>
            </a:r>
            <a:r>
              <a:rPr lang="zh-CN" altLang="en-US" dirty="0">
                <a:solidFill>
                  <a:srgbClr val="FF0000"/>
                </a:solidFill>
              </a:rPr>
              <a:t>无效等价类</a:t>
            </a:r>
            <a:r>
              <a:rPr lang="zh-CN" altLang="en-US" dirty="0"/>
              <a:t>。</a:t>
            </a:r>
          </a:p>
          <a:p>
            <a:endParaRPr lang="zh-CN" altLang="en-US" dirty="0"/>
          </a:p>
          <a:p>
            <a:r>
              <a:rPr lang="zh-CN" altLang="en-US" dirty="0">
                <a:solidFill>
                  <a:srgbClr val="FF0000"/>
                </a:solidFill>
              </a:rPr>
              <a:t>有效等价类</a:t>
            </a:r>
            <a:r>
              <a:rPr lang="zh-CN" altLang="en-US" dirty="0"/>
              <a:t>：是指对于程序的规格说明来说是合理的，有意义的输入数据构成的集合.利用有效等价类可检验程序是否实现了规格说明中所规定的功能和性能。 </a:t>
            </a:r>
          </a:p>
          <a:p>
            <a:endParaRPr lang="zh-CN" altLang="en-US" dirty="0"/>
          </a:p>
          <a:p>
            <a:r>
              <a:rPr lang="zh-CN" altLang="en-US" dirty="0">
                <a:solidFill>
                  <a:srgbClr val="FF0000"/>
                </a:solidFill>
              </a:rPr>
              <a:t>无效等价类</a:t>
            </a:r>
            <a:r>
              <a:rPr lang="zh-CN" altLang="en-US" dirty="0"/>
              <a:t>：与有效等价类的定义恰巧相反。 </a:t>
            </a:r>
          </a:p>
          <a:p>
            <a:endParaRPr lang="zh-CN" altLang="en-US" dirty="0"/>
          </a:p>
        </p:txBody>
      </p:sp>
      <p:sp>
        <p:nvSpPr>
          <p:cNvPr id="3" name="文本框 2"/>
          <p:cNvSpPr txBox="1"/>
          <p:nvPr/>
        </p:nvSpPr>
        <p:spPr>
          <a:xfrm>
            <a:off x="6809740" y="673100"/>
            <a:ext cx="5382260" cy="5908040"/>
          </a:xfrm>
          <a:prstGeom prst="rect">
            <a:avLst/>
          </a:prstGeom>
          <a:noFill/>
        </p:spPr>
        <p:txBody>
          <a:bodyPr wrap="square" rtlCol="0">
            <a:spAutoFit/>
          </a:bodyPr>
          <a:lstStyle/>
          <a:p>
            <a:r>
              <a:rPr lang="zh-CN" altLang="en-US"/>
              <a:t>例：游戏攻略网站的管理员登陆页面</a:t>
            </a:r>
          </a:p>
          <a:p>
            <a:endParaRPr lang="zh-CN" altLang="en-US"/>
          </a:p>
          <a:p>
            <a:r>
              <a:rPr lang="zh-CN" altLang="en-US">
                <a:solidFill>
                  <a:srgbClr val="FF0000"/>
                </a:solidFill>
              </a:rPr>
              <a:t>有效输入等价类：</a:t>
            </a:r>
          </a:p>
          <a:p>
            <a:r>
              <a:rPr lang="en-US" altLang="zh-CN"/>
              <a:t>1</a:t>
            </a:r>
            <a:r>
              <a:rPr lang="zh-CN" altLang="en-US"/>
              <a:t>、输入正确账号和密码</a:t>
            </a:r>
          </a:p>
          <a:p>
            <a:endParaRPr lang="zh-CN" altLang="en-US"/>
          </a:p>
          <a:p>
            <a:r>
              <a:rPr lang="zh-CN" altLang="en-US">
                <a:solidFill>
                  <a:srgbClr val="FF0000"/>
                </a:solidFill>
              </a:rPr>
              <a:t>无效输入的等价类：</a:t>
            </a:r>
          </a:p>
          <a:p>
            <a:r>
              <a:rPr lang="en-US" altLang="zh-CN"/>
              <a:t>1</a:t>
            </a:r>
            <a:r>
              <a:rPr lang="zh-CN" altLang="en-US"/>
              <a:t>、输入错误账号和正确密码</a:t>
            </a:r>
          </a:p>
          <a:p>
            <a:r>
              <a:rPr lang="en-US" altLang="zh-CN"/>
              <a:t>2</a:t>
            </a:r>
            <a:r>
              <a:rPr lang="zh-CN" altLang="en-US"/>
              <a:t>、输入错误账号和错误密码</a:t>
            </a:r>
          </a:p>
          <a:p>
            <a:r>
              <a:rPr lang="en-US" altLang="zh-CN"/>
              <a:t>3</a:t>
            </a:r>
            <a:r>
              <a:rPr lang="zh-CN" altLang="en-US"/>
              <a:t>、输入正确账号和错误密码</a:t>
            </a:r>
          </a:p>
          <a:p>
            <a:r>
              <a:rPr lang="en-US" altLang="zh-CN"/>
              <a:t>4</a:t>
            </a:r>
            <a:r>
              <a:rPr lang="zh-CN" altLang="en-US"/>
              <a:t>、只输入正确密码</a:t>
            </a:r>
          </a:p>
          <a:p>
            <a:r>
              <a:rPr lang="en-US" altLang="zh-CN"/>
              <a:t>5</a:t>
            </a:r>
            <a:r>
              <a:rPr lang="zh-CN" altLang="en-US"/>
              <a:t>、</a:t>
            </a:r>
            <a:r>
              <a:rPr lang="zh-CN" altLang="en-US">
                <a:sym typeface="+mn-ea"/>
              </a:rPr>
              <a:t>只输入错误密码</a:t>
            </a:r>
          </a:p>
          <a:p>
            <a:r>
              <a:rPr lang="en-US" altLang="zh-CN">
                <a:sym typeface="+mn-ea"/>
              </a:rPr>
              <a:t>6</a:t>
            </a:r>
            <a:r>
              <a:rPr lang="zh-CN" altLang="en-US">
                <a:sym typeface="+mn-ea"/>
              </a:rPr>
              <a:t>、不输入账号和密码</a:t>
            </a:r>
          </a:p>
          <a:p>
            <a:r>
              <a:rPr lang="zh-CN" altLang="en-US" b="1"/>
              <a:t>。。。。。。</a:t>
            </a:r>
          </a:p>
          <a:p>
            <a:endParaRPr lang="zh-CN" altLang="en-US" b="1"/>
          </a:p>
          <a:p>
            <a:r>
              <a:rPr lang="zh-CN" altLang="en-US">
                <a:solidFill>
                  <a:srgbClr val="FF0000"/>
                </a:solidFill>
              </a:rPr>
              <a:t>合理输出的等价类：</a:t>
            </a:r>
          </a:p>
          <a:p>
            <a:r>
              <a:rPr lang="en-US" altLang="zh-CN"/>
              <a:t>1</a:t>
            </a:r>
            <a:r>
              <a:rPr lang="zh-CN" altLang="en-US"/>
              <a:t>、界面显示已输入，并且点击登陆后跳转到管理员主界面；</a:t>
            </a:r>
          </a:p>
          <a:p>
            <a:endParaRPr lang="zh-CN" altLang="en-US"/>
          </a:p>
          <a:p>
            <a:r>
              <a:rPr lang="zh-CN" altLang="en-US">
                <a:solidFill>
                  <a:srgbClr val="FF0000"/>
                </a:solidFill>
              </a:rPr>
              <a:t>非法输出的等价类</a:t>
            </a:r>
            <a:r>
              <a:rPr lang="en-US" altLang="zh-CN">
                <a:solidFill>
                  <a:srgbClr val="FF0000"/>
                </a:solidFill>
              </a:rPr>
              <a:t>:</a:t>
            </a:r>
          </a:p>
          <a:p>
            <a:r>
              <a:rPr lang="en-US" altLang="zh-CN"/>
              <a:t>1</a:t>
            </a:r>
            <a:r>
              <a:rPr lang="zh-CN" altLang="en-US"/>
              <a:t>、界面显示已输入，但是登陆失败</a:t>
            </a:r>
          </a:p>
          <a:p>
            <a:r>
              <a:rPr lang="en-US" altLang="zh-CN"/>
              <a:t>2</a:t>
            </a:r>
            <a:r>
              <a:rPr lang="zh-CN" altLang="en-US"/>
              <a:t>、界面显示为未输入，点击登陆按钮失败</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79634" y="-655395"/>
            <a:ext cx="3393228" cy="1969952"/>
            <a:chOff x="4262209" y="-345515"/>
            <a:chExt cx="3393228" cy="1969952"/>
          </a:xfrm>
        </p:grpSpPr>
        <p:pic>
          <p:nvPicPr>
            <p:cNvPr id="23" name="图片 22"/>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p>
          </p:txBody>
        </p:sp>
      </p:grpSp>
      <p:pic>
        <p:nvPicPr>
          <p:cNvPr id="2" name="图片 1"/>
          <p:cNvPicPr>
            <a:picLocks noChangeAspect="1"/>
          </p:cNvPicPr>
          <p:nvPr>
            <p:custDataLst>
              <p:tags r:id="rId1"/>
            </p:custDataLst>
          </p:nvPr>
        </p:nvPicPr>
        <p:blipFill>
          <a:blip r:embed="rId6"/>
          <a:stretch>
            <a:fillRect/>
          </a:stretch>
        </p:blipFill>
        <p:spPr>
          <a:xfrm>
            <a:off x="2426335" y="2046605"/>
            <a:ext cx="5909945" cy="4153535"/>
          </a:xfrm>
          <a:prstGeom prst="rect">
            <a:avLst/>
          </a:prstGeom>
        </p:spPr>
      </p:pic>
      <p:sp>
        <p:nvSpPr>
          <p:cNvPr id="3" name="文本框 2"/>
          <p:cNvSpPr txBox="1"/>
          <p:nvPr/>
        </p:nvSpPr>
        <p:spPr>
          <a:xfrm>
            <a:off x="3415030" y="1516380"/>
            <a:ext cx="4115435"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zh-CN" altLang="en-US">
                <a:ln/>
                <a:solidFill>
                  <a:schemeClr val="accent4"/>
                </a:solidFill>
                <a:effectLst/>
                <a:sym typeface="+mn-ea"/>
              </a:rPr>
              <a:t>界面显示为未输入，点击登陆按钮失败</a:t>
            </a:r>
          </a:p>
        </p:txBody>
      </p:sp>
      <p:sp>
        <p:nvSpPr>
          <p:cNvPr id="27" name="文本框 26"/>
          <p:cNvSpPr txBox="1"/>
          <p:nvPr/>
        </p:nvSpPr>
        <p:spPr>
          <a:xfrm>
            <a:off x="8490585" y="846455"/>
            <a:ext cx="2741295" cy="230695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zh-CN" altLang="en-US"/>
              <a:t>测试方案一：</a:t>
            </a:r>
          </a:p>
          <a:p>
            <a:endParaRPr lang="zh-CN" altLang="en-US"/>
          </a:p>
          <a:p>
            <a:r>
              <a:rPr lang="zh-CN" altLang="en-US"/>
              <a:t>输入：</a:t>
            </a:r>
          </a:p>
          <a:p>
            <a:r>
              <a:rPr lang="zh-CN" altLang="en-US"/>
              <a:t>           </a:t>
            </a:r>
            <a:r>
              <a:rPr lang="zh-CN" altLang="en-US">
                <a:solidFill>
                  <a:srgbClr val="FF0000"/>
                </a:solidFill>
                <a:sym typeface="+mn-ea"/>
              </a:rPr>
              <a:t>用户名：</a:t>
            </a:r>
            <a:r>
              <a:rPr lang="en-US" altLang="zh-CN">
                <a:solidFill>
                  <a:srgbClr val="FF0000"/>
                </a:solidFill>
                <a:sym typeface="+mn-ea"/>
              </a:rPr>
              <a:t>‘’</a:t>
            </a:r>
            <a:endParaRPr lang="en-US" altLang="zh-CN">
              <a:solidFill>
                <a:srgbClr val="FF0000"/>
              </a:solidFill>
            </a:endParaRPr>
          </a:p>
          <a:p>
            <a:r>
              <a:rPr lang="en-US" altLang="zh-CN">
                <a:solidFill>
                  <a:srgbClr val="FF0000"/>
                </a:solidFill>
                <a:sym typeface="+mn-ea"/>
              </a:rPr>
              <a:t>           </a:t>
            </a:r>
            <a:r>
              <a:rPr lang="zh-CN" altLang="en-US">
                <a:solidFill>
                  <a:srgbClr val="FF0000"/>
                </a:solidFill>
                <a:sym typeface="+mn-ea"/>
              </a:rPr>
              <a:t>密码：</a:t>
            </a:r>
            <a:r>
              <a:rPr lang="en-US" altLang="zh-CN">
                <a:solidFill>
                  <a:srgbClr val="FF0000"/>
                </a:solidFill>
                <a:sym typeface="+mn-ea"/>
              </a:rPr>
              <a:t>' '</a:t>
            </a:r>
            <a:endParaRPr lang="en-US" altLang="zh-CN">
              <a:solidFill>
                <a:srgbClr val="FF0000"/>
              </a:solidFill>
            </a:endParaRPr>
          </a:p>
          <a:p>
            <a:endParaRPr lang="zh-CN" altLang="en-US"/>
          </a:p>
          <a:p>
            <a:r>
              <a:rPr lang="zh-CN" altLang="en-US"/>
              <a:t>预期输出：</a:t>
            </a:r>
          </a:p>
          <a:p>
            <a:r>
              <a:rPr lang="zh-CN" altLang="en-US">
                <a:solidFill>
                  <a:srgbClr val="FF0000"/>
                </a:solidFill>
              </a:rPr>
              <a:t>提示请输入用户名及密码</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79634" y="-655395"/>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p>
          </p:txBody>
        </p:sp>
      </p:grpSp>
      <p:pic>
        <p:nvPicPr>
          <p:cNvPr id="14" name="图片 13"/>
          <p:cNvPicPr>
            <a:picLocks noChangeAspect="1"/>
          </p:cNvPicPr>
          <p:nvPr/>
        </p:nvPicPr>
        <p:blipFill>
          <a:blip r:embed="rId5"/>
          <a:stretch>
            <a:fillRect/>
          </a:stretch>
        </p:blipFill>
        <p:spPr>
          <a:xfrm>
            <a:off x="7530465" y="3331845"/>
            <a:ext cx="4294505" cy="3115945"/>
          </a:xfrm>
          <a:prstGeom prst="rect">
            <a:avLst/>
          </a:prstGeom>
        </p:spPr>
      </p:pic>
      <p:sp>
        <p:nvSpPr>
          <p:cNvPr id="20" name="文本框 19"/>
          <p:cNvSpPr txBox="1"/>
          <p:nvPr/>
        </p:nvSpPr>
        <p:spPr>
          <a:xfrm>
            <a:off x="293370" y="1438910"/>
            <a:ext cx="6078855" cy="64516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zh-CN" altLang="en-US">
                <a:solidFill>
                  <a:schemeClr val="accent4"/>
                </a:solidFill>
                <a:effectLst/>
                <a:sym typeface="+mn-ea"/>
              </a:rPr>
              <a:t>界面显示已输入，并且点击登陆后跳转到管理员主界面</a:t>
            </a:r>
            <a:endParaRPr lang="zh-CN" altLang="en-US">
              <a:solidFill>
                <a:schemeClr val="accent4"/>
              </a:solidFill>
            </a:endParaRPr>
          </a:p>
          <a:p>
            <a:endParaRPr lang="zh-CN" altLang="en-US">
              <a:solidFill>
                <a:schemeClr val="accent4"/>
              </a:solidFill>
            </a:endParaRPr>
          </a:p>
        </p:txBody>
      </p:sp>
      <p:pic>
        <p:nvPicPr>
          <p:cNvPr id="25" name="图片 24"/>
          <p:cNvPicPr>
            <a:picLocks noChangeAspect="1"/>
          </p:cNvPicPr>
          <p:nvPr/>
        </p:nvPicPr>
        <p:blipFill>
          <a:blip r:embed="rId6"/>
          <a:stretch>
            <a:fillRect/>
          </a:stretch>
        </p:blipFill>
        <p:spPr>
          <a:xfrm>
            <a:off x="358140" y="5433060"/>
            <a:ext cx="3672840" cy="914400"/>
          </a:xfrm>
          <a:prstGeom prst="rect">
            <a:avLst/>
          </a:prstGeom>
        </p:spPr>
      </p:pic>
      <p:pic>
        <p:nvPicPr>
          <p:cNvPr id="26" name="图片 25"/>
          <p:cNvPicPr>
            <a:picLocks noChangeAspect="1"/>
          </p:cNvPicPr>
          <p:nvPr/>
        </p:nvPicPr>
        <p:blipFill>
          <a:blip r:embed="rId7"/>
          <a:stretch>
            <a:fillRect/>
          </a:stretch>
        </p:blipFill>
        <p:spPr>
          <a:xfrm>
            <a:off x="121920" y="1851025"/>
            <a:ext cx="6791960" cy="3156585"/>
          </a:xfrm>
          <a:prstGeom prst="rect">
            <a:avLst/>
          </a:prstGeom>
        </p:spPr>
      </p:pic>
      <p:sp>
        <p:nvSpPr>
          <p:cNvPr id="27" name="文本框 26"/>
          <p:cNvSpPr txBox="1"/>
          <p:nvPr/>
        </p:nvSpPr>
        <p:spPr>
          <a:xfrm>
            <a:off x="8235315" y="607695"/>
            <a:ext cx="3041650" cy="258445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a:t>测试方案二：</a:t>
            </a:r>
          </a:p>
          <a:p>
            <a:endParaRPr lang="zh-CN" altLang="en-US"/>
          </a:p>
          <a:p>
            <a:r>
              <a:rPr lang="zh-CN" altLang="en-US"/>
              <a:t>输入：</a:t>
            </a:r>
          </a:p>
          <a:p>
            <a:r>
              <a:rPr lang="zh-CN" altLang="en-US"/>
              <a:t>           </a:t>
            </a:r>
            <a:r>
              <a:rPr lang="zh-CN" altLang="en-US">
                <a:solidFill>
                  <a:srgbClr val="FF0000"/>
                </a:solidFill>
                <a:sym typeface="+mn-ea"/>
              </a:rPr>
              <a:t>用户名：</a:t>
            </a:r>
            <a:r>
              <a:rPr lang="en-US" altLang="zh-CN">
                <a:solidFill>
                  <a:srgbClr val="FF0000"/>
                </a:solidFill>
                <a:sym typeface="+mn-ea"/>
              </a:rPr>
              <a:t>‘1212’</a:t>
            </a:r>
            <a:endParaRPr lang="en-US" altLang="zh-CN">
              <a:solidFill>
                <a:srgbClr val="FF0000"/>
              </a:solidFill>
            </a:endParaRPr>
          </a:p>
          <a:p>
            <a:r>
              <a:rPr lang="en-US" altLang="zh-CN">
                <a:solidFill>
                  <a:srgbClr val="FF0000"/>
                </a:solidFill>
                <a:sym typeface="+mn-ea"/>
              </a:rPr>
              <a:t>           </a:t>
            </a:r>
            <a:r>
              <a:rPr lang="zh-CN" altLang="en-US">
                <a:solidFill>
                  <a:srgbClr val="FF0000"/>
                </a:solidFill>
                <a:sym typeface="+mn-ea"/>
              </a:rPr>
              <a:t>密码：</a:t>
            </a:r>
            <a:r>
              <a:rPr lang="en-US" altLang="zh-CN">
                <a:solidFill>
                  <a:srgbClr val="FF0000"/>
                </a:solidFill>
                <a:sym typeface="+mn-ea"/>
              </a:rPr>
              <a:t>'123456890'</a:t>
            </a:r>
            <a:endParaRPr lang="en-US" altLang="zh-CN">
              <a:solidFill>
                <a:srgbClr val="FF0000"/>
              </a:solidFill>
            </a:endParaRPr>
          </a:p>
          <a:p>
            <a:endParaRPr lang="zh-CN" altLang="en-US"/>
          </a:p>
          <a:p>
            <a:r>
              <a:rPr lang="zh-CN" altLang="en-US"/>
              <a:t>预期输出：</a:t>
            </a:r>
          </a:p>
          <a:p>
            <a:r>
              <a:rPr lang="zh-CN" altLang="en-US">
                <a:solidFill>
                  <a:srgbClr val="FF0000"/>
                </a:solidFill>
              </a:rPr>
              <a:t>界面显示已填写，并成功登陆跳出登陆成功界面；</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p>
          </p:txBody>
        </p:sp>
      </p:grpSp>
      <p:sp>
        <p:nvSpPr>
          <p:cNvPr id="4" name="文本框 3"/>
          <p:cNvSpPr txBox="1"/>
          <p:nvPr/>
        </p:nvSpPr>
        <p:spPr>
          <a:xfrm>
            <a:off x="1410335" y="1429385"/>
            <a:ext cx="8943340" cy="396938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a:t>划分等价类的方法：下面给出确定等价类的经验。</a:t>
            </a:r>
          </a:p>
          <a:p>
            <a:endParaRPr lang="zh-CN" altLang="en-US"/>
          </a:p>
          <a:p>
            <a:r>
              <a:rPr lang="zh-CN" altLang="en-US"/>
              <a:t>①在输入条件规定了取值范围或值的个数的情况下，则可以确立一个有效等价类和两个无效等价类。</a:t>
            </a:r>
          </a:p>
          <a:p>
            <a:endParaRPr lang="zh-CN" altLang="en-US"/>
          </a:p>
          <a:p>
            <a:r>
              <a:rPr lang="zh-CN" altLang="en-US"/>
              <a:t>②在输入条件规定了输入值的集合或者规定了“必须如何”的条件的情况下，可确立一个有效等价类和一个无效等价类（任一个不允许的输入值或者操作）。</a:t>
            </a:r>
          </a:p>
          <a:p>
            <a:endParaRPr lang="zh-CN" altLang="en-US"/>
          </a:p>
          <a:p>
            <a:r>
              <a:rPr lang="zh-CN" altLang="en-US"/>
              <a:t>③在输入条件是一系列必须遵循的规则，则可以划分出一个有效的等价类（符合规则）和若干个无效的等价类（从各个方面违反规则） </a:t>
            </a:r>
          </a:p>
          <a:p>
            <a:endParaRPr lang="zh-CN" altLang="en-US"/>
          </a:p>
          <a:p>
            <a:r>
              <a:rPr lang="zh-CN" altLang="en-US"/>
              <a:t>④在规定了输入数据为整型，则可以划分出正整数、零和负整数</a:t>
            </a:r>
            <a:r>
              <a:rPr lang="en-US" altLang="zh-CN"/>
              <a:t>3</a:t>
            </a:r>
            <a:r>
              <a:rPr lang="zh-CN" altLang="en-US"/>
              <a:t>个有效类。</a:t>
            </a:r>
          </a:p>
          <a:p>
            <a:endParaRPr lang="zh-CN" altLang="en-US"/>
          </a:p>
          <a:p>
            <a:r>
              <a:rPr lang="zh-CN" altLang="en-US"/>
              <a:t>⑤在规定了程序的处理对象是表格，则应该使用空表，以及含一项或多项的表</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边界值分析</a:t>
              </a:r>
            </a:p>
          </p:txBody>
        </p:sp>
      </p:grpSp>
      <p:sp>
        <p:nvSpPr>
          <p:cNvPr id="2" name="文本框 1"/>
          <p:cNvSpPr txBox="1"/>
          <p:nvPr/>
        </p:nvSpPr>
        <p:spPr>
          <a:xfrm>
            <a:off x="198120" y="1503680"/>
            <a:ext cx="7168515" cy="4523105"/>
          </a:xfrm>
          <a:prstGeom prst="rect">
            <a:avLst/>
          </a:prstGeom>
          <a:noFill/>
        </p:spPr>
        <p:txBody>
          <a:bodyPr wrap="square" rtlCol="0">
            <a:spAutoFit/>
          </a:bodyPr>
          <a:lstStyle/>
          <a:p>
            <a:r>
              <a:rPr lang="zh-CN" altLang="en-US" dirty="0"/>
              <a:t>边界值分析是通过选择等价类边界的测试用例。边界值分析法不仅</a:t>
            </a:r>
            <a:r>
              <a:rPr lang="zh-CN" altLang="en-US" dirty="0">
                <a:solidFill>
                  <a:srgbClr val="FF0000"/>
                </a:solidFill>
              </a:rPr>
              <a:t>重视输入条件边界</a:t>
            </a:r>
            <a:r>
              <a:rPr lang="zh-CN" altLang="en-US" dirty="0"/>
              <a:t>，而且也必须</a:t>
            </a:r>
            <a:r>
              <a:rPr lang="zh-CN" altLang="en-US" dirty="0">
                <a:solidFill>
                  <a:srgbClr val="FF0000"/>
                </a:solidFill>
              </a:rPr>
              <a:t>考虑输出域边界</a:t>
            </a:r>
            <a:r>
              <a:rPr lang="zh-CN" altLang="en-US" dirty="0"/>
              <a:t>。</a:t>
            </a:r>
            <a:r>
              <a:rPr lang="zh-CN" altLang="en-US" dirty="0">
                <a:solidFill>
                  <a:srgbClr val="FF0000"/>
                </a:solidFill>
              </a:rPr>
              <a:t>它是对等价类划分方法的补充</a:t>
            </a:r>
            <a:r>
              <a:rPr lang="zh-CN" altLang="en-US" dirty="0"/>
              <a:t>。</a:t>
            </a:r>
          </a:p>
          <a:p>
            <a:endParaRPr lang="zh-CN" altLang="en-US" dirty="0"/>
          </a:p>
          <a:p>
            <a:endParaRPr lang="zh-CN" altLang="en-US" dirty="0"/>
          </a:p>
          <a:p>
            <a:r>
              <a:rPr lang="zh-CN" altLang="en-US" dirty="0"/>
              <a:t>                            例：</a:t>
            </a:r>
            <a:r>
              <a:rPr lang="zh-CN" altLang="en-US" dirty="0">
                <a:solidFill>
                  <a:srgbClr val="FF0000"/>
                </a:solidFill>
              </a:rPr>
              <a:t>游戏攻略网站的注册界面中的密码输入</a:t>
            </a:r>
          </a:p>
          <a:p>
            <a:endParaRPr lang="zh-CN" altLang="en-US" dirty="0">
              <a:solidFill>
                <a:srgbClr val="FF0000"/>
              </a:solidFill>
            </a:endParaRPr>
          </a:p>
          <a:p>
            <a:r>
              <a:rPr lang="zh-CN" altLang="en-US" dirty="0">
                <a:solidFill>
                  <a:srgbClr val="FF0000"/>
                </a:solidFill>
              </a:rPr>
              <a:t>测试</a:t>
            </a:r>
            <a:r>
              <a:rPr lang="en-US" altLang="zh-CN" dirty="0">
                <a:solidFill>
                  <a:srgbClr val="FF0000"/>
                </a:solidFill>
              </a:rPr>
              <a:t>1</a:t>
            </a:r>
            <a:r>
              <a:rPr lang="zh-CN" altLang="en-US" dirty="0">
                <a:solidFill>
                  <a:srgbClr val="FF0000"/>
                </a:solidFill>
              </a:rPr>
              <a:t>、输入邮箱长度符合标准</a:t>
            </a:r>
          </a:p>
          <a:p>
            <a:endParaRPr lang="zh-CN" altLang="en-US" dirty="0">
              <a:solidFill>
                <a:srgbClr val="FF0000"/>
              </a:solidFill>
            </a:endParaRPr>
          </a:p>
          <a:p>
            <a:r>
              <a:rPr lang="zh-CN" altLang="en-US" dirty="0">
                <a:solidFill>
                  <a:schemeClr val="tx1"/>
                </a:solidFill>
              </a:rPr>
              <a:t>输入</a:t>
            </a:r>
            <a:r>
              <a:rPr lang="en-US" altLang="zh-CN" dirty="0">
                <a:solidFill>
                  <a:schemeClr val="tx1"/>
                </a:solidFill>
              </a:rPr>
              <a:t>1</a:t>
            </a:r>
            <a:r>
              <a:rPr lang="zh-CN" altLang="en-US" dirty="0">
                <a:solidFill>
                  <a:schemeClr val="tx1"/>
                </a:solidFill>
              </a:rPr>
              <a:t>：</a:t>
            </a:r>
            <a:r>
              <a:rPr lang="en-US" altLang="zh-CN" dirty="0">
                <a:solidFill>
                  <a:schemeClr val="tx1"/>
                </a:solidFill>
              </a:rPr>
              <a:t>1545559120@qq.com</a:t>
            </a:r>
            <a:endParaRPr lang="zh-CN" altLang="en-US" dirty="0">
              <a:solidFill>
                <a:schemeClr val="tx1"/>
              </a:solidFill>
            </a:endParaRPr>
          </a:p>
          <a:p>
            <a:r>
              <a:rPr lang="zh-CN" altLang="en-US" dirty="0">
                <a:solidFill>
                  <a:schemeClr val="tx1"/>
                </a:solidFill>
              </a:rPr>
              <a:t>输入</a:t>
            </a:r>
            <a:r>
              <a:rPr lang="en-US" altLang="zh-CN" dirty="0">
                <a:solidFill>
                  <a:schemeClr val="tx1"/>
                </a:solidFill>
              </a:rPr>
              <a:t>2</a:t>
            </a:r>
            <a:r>
              <a:rPr lang="zh-CN" altLang="en-US" dirty="0">
                <a:solidFill>
                  <a:schemeClr val="tx1"/>
                </a:solidFill>
              </a:rPr>
              <a:t>：</a:t>
            </a:r>
            <a:r>
              <a:rPr lang="en-US" altLang="zh-CN" dirty="0">
                <a:solidFill>
                  <a:schemeClr val="tx1"/>
                </a:solidFill>
              </a:rPr>
              <a:t>12345678901@qq.com</a:t>
            </a:r>
          </a:p>
          <a:p>
            <a:endParaRPr lang="en-US" altLang="zh-CN" dirty="0">
              <a:solidFill>
                <a:schemeClr val="tx1"/>
              </a:solidFill>
            </a:endParaRPr>
          </a:p>
          <a:p>
            <a:r>
              <a:rPr lang="zh-CN" altLang="en-US" dirty="0">
                <a:solidFill>
                  <a:schemeClr val="tx1"/>
                </a:solidFill>
              </a:rPr>
              <a:t>输出</a:t>
            </a:r>
            <a:r>
              <a:rPr lang="en-US" altLang="zh-CN" dirty="0">
                <a:solidFill>
                  <a:schemeClr val="tx1"/>
                </a:solidFill>
              </a:rPr>
              <a:t>1</a:t>
            </a:r>
            <a:r>
              <a:rPr lang="zh-CN" altLang="en-US" dirty="0">
                <a:solidFill>
                  <a:schemeClr val="tx1"/>
                </a:solidFill>
              </a:rPr>
              <a:t>：界面显示出符合要求的符号</a:t>
            </a:r>
          </a:p>
          <a:p>
            <a:r>
              <a:rPr lang="zh-CN" altLang="en-US" dirty="0">
                <a:solidFill>
                  <a:schemeClr val="tx1"/>
                </a:solidFill>
              </a:rPr>
              <a:t>输出</a:t>
            </a:r>
            <a:r>
              <a:rPr lang="en-US" altLang="zh-CN" dirty="0">
                <a:solidFill>
                  <a:schemeClr val="tx1"/>
                </a:solidFill>
              </a:rPr>
              <a:t>2</a:t>
            </a:r>
            <a:r>
              <a:rPr lang="zh-CN" altLang="en-US" dirty="0">
                <a:solidFill>
                  <a:schemeClr val="tx1"/>
                </a:solidFill>
              </a:rPr>
              <a:t>：显示：邮件格式不符合</a:t>
            </a:r>
          </a:p>
          <a:p>
            <a:endParaRPr lang="zh-CN" altLang="en-US" dirty="0">
              <a:solidFill>
                <a:srgbClr val="FF0000"/>
              </a:solidFill>
            </a:endParaRPr>
          </a:p>
          <a:p>
            <a:endParaRPr lang="zh-CN" altLang="en-US" dirty="0">
              <a:solidFill>
                <a:srgbClr val="FF0000"/>
              </a:solidFill>
            </a:endParaRPr>
          </a:p>
        </p:txBody>
      </p:sp>
      <p:sp>
        <p:nvSpPr>
          <p:cNvPr id="3" name="文本框 2"/>
          <p:cNvSpPr txBox="1"/>
          <p:nvPr/>
        </p:nvSpPr>
        <p:spPr>
          <a:xfrm>
            <a:off x="5757545" y="3467735"/>
            <a:ext cx="4790440" cy="2584450"/>
          </a:xfrm>
          <a:prstGeom prst="rect">
            <a:avLst/>
          </a:prstGeom>
          <a:noFill/>
        </p:spPr>
        <p:txBody>
          <a:bodyPr wrap="square" rtlCol="0">
            <a:spAutoFit/>
          </a:bodyPr>
          <a:lstStyle/>
          <a:p>
            <a:r>
              <a:rPr lang="zh-CN" altLang="en-US" dirty="0">
                <a:solidFill>
                  <a:srgbClr val="FF0000"/>
                </a:solidFill>
                <a:sym typeface="+mn-ea"/>
              </a:rPr>
              <a:t>测试</a:t>
            </a:r>
            <a:r>
              <a:rPr lang="en-US" altLang="zh-CN" dirty="0">
                <a:solidFill>
                  <a:srgbClr val="FF0000"/>
                </a:solidFill>
                <a:sym typeface="+mn-ea"/>
              </a:rPr>
              <a:t>2</a:t>
            </a:r>
            <a:r>
              <a:rPr lang="zh-CN" altLang="en-US" dirty="0">
                <a:solidFill>
                  <a:srgbClr val="FF0000"/>
                </a:solidFill>
                <a:sym typeface="+mn-ea"/>
              </a:rPr>
              <a:t>、输入密码长度在</a:t>
            </a:r>
            <a:r>
              <a:rPr lang="en-US" altLang="zh-CN" dirty="0">
                <a:solidFill>
                  <a:srgbClr val="FF0000"/>
                </a:solidFill>
                <a:sym typeface="+mn-ea"/>
              </a:rPr>
              <a:t>1-10</a:t>
            </a:r>
            <a:r>
              <a:rPr lang="zh-CN" altLang="en-US" dirty="0">
                <a:solidFill>
                  <a:srgbClr val="FF0000"/>
                </a:solidFill>
                <a:sym typeface="+mn-ea"/>
              </a:rPr>
              <a:t>之间</a:t>
            </a:r>
            <a:endParaRPr lang="zh-CN" altLang="en-US" dirty="0">
              <a:solidFill>
                <a:srgbClr val="FF0000"/>
              </a:solidFill>
            </a:endParaRPr>
          </a:p>
          <a:p>
            <a:endParaRPr lang="zh-CN" altLang="en-US" dirty="0">
              <a:solidFill>
                <a:srgbClr val="FF0000"/>
              </a:solidFill>
            </a:endParaRPr>
          </a:p>
          <a:p>
            <a:r>
              <a:rPr lang="zh-CN" altLang="en-US" dirty="0">
                <a:solidFill>
                  <a:schemeClr val="tx1"/>
                </a:solidFill>
                <a:sym typeface="+mn-ea"/>
              </a:rPr>
              <a:t>输入</a:t>
            </a:r>
            <a:r>
              <a:rPr lang="en-US" altLang="zh-CN" dirty="0">
                <a:solidFill>
                  <a:schemeClr val="tx1"/>
                </a:solidFill>
                <a:sym typeface="+mn-ea"/>
              </a:rPr>
              <a:t>1</a:t>
            </a:r>
            <a:r>
              <a:rPr lang="zh-CN" altLang="en-US" dirty="0">
                <a:solidFill>
                  <a:schemeClr val="tx1"/>
                </a:solidFill>
                <a:sym typeface="+mn-ea"/>
              </a:rPr>
              <a:t>：不输入任何密码</a:t>
            </a:r>
            <a:endParaRPr lang="zh-CN" altLang="en-US" dirty="0">
              <a:solidFill>
                <a:schemeClr val="tx1"/>
              </a:solidFill>
            </a:endParaRPr>
          </a:p>
          <a:p>
            <a:r>
              <a:rPr lang="zh-CN" altLang="en-US" dirty="0">
                <a:solidFill>
                  <a:schemeClr val="tx1"/>
                </a:solidFill>
                <a:sym typeface="+mn-ea"/>
              </a:rPr>
              <a:t>输入</a:t>
            </a:r>
            <a:r>
              <a:rPr lang="en-US" altLang="zh-CN" dirty="0">
                <a:solidFill>
                  <a:schemeClr val="tx1"/>
                </a:solidFill>
                <a:sym typeface="+mn-ea"/>
              </a:rPr>
              <a:t>2</a:t>
            </a:r>
            <a:r>
              <a:rPr lang="zh-CN" altLang="en-US" dirty="0">
                <a:solidFill>
                  <a:schemeClr val="tx1"/>
                </a:solidFill>
                <a:sym typeface="+mn-ea"/>
              </a:rPr>
              <a:t>：输入</a:t>
            </a:r>
            <a:r>
              <a:rPr lang="en-US" altLang="zh-CN" dirty="0">
                <a:solidFill>
                  <a:schemeClr val="tx1"/>
                </a:solidFill>
                <a:sym typeface="+mn-ea"/>
              </a:rPr>
              <a:t>‘1234’</a:t>
            </a:r>
          </a:p>
          <a:p>
            <a:r>
              <a:rPr lang="zh-CN" altLang="en-US" dirty="0">
                <a:solidFill>
                  <a:schemeClr val="tx1"/>
                </a:solidFill>
                <a:sym typeface="+mn-ea"/>
              </a:rPr>
              <a:t>输入</a:t>
            </a:r>
            <a:r>
              <a:rPr lang="en-US" altLang="zh-CN" dirty="0">
                <a:solidFill>
                  <a:schemeClr val="tx1"/>
                </a:solidFill>
                <a:sym typeface="+mn-ea"/>
              </a:rPr>
              <a:t>3</a:t>
            </a:r>
            <a:r>
              <a:rPr lang="zh-CN" altLang="en-US" dirty="0">
                <a:solidFill>
                  <a:schemeClr val="tx1"/>
                </a:solidFill>
                <a:sym typeface="+mn-ea"/>
              </a:rPr>
              <a:t>：输入</a:t>
            </a:r>
            <a:r>
              <a:rPr lang="en-US" altLang="zh-CN" dirty="0">
                <a:solidFill>
                  <a:schemeClr val="tx1"/>
                </a:solidFill>
                <a:sym typeface="+mn-ea"/>
              </a:rPr>
              <a:t>‘12345678901’</a:t>
            </a:r>
          </a:p>
          <a:p>
            <a:endParaRPr lang="en-US" altLang="zh-CN" dirty="0">
              <a:solidFill>
                <a:schemeClr val="tx1"/>
              </a:solidFill>
              <a:sym typeface="+mn-ea"/>
            </a:endParaRPr>
          </a:p>
          <a:p>
            <a:r>
              <a:rPr lang="zh-CN" altLang="en-US" dirty="0">
                <a:solidFill>
                  <a:schemeClr val="tx1"/>
                </a:solidFill>
                <a:sym typeface="+mn-ea"/>
              </a:rPr>
              <a:t>输出</a:t>
            </a:r>
            <a:r>
              <a:rPr lang="en-US" altLang="zh-CN" dirty="0">
                <a:solidFill>
                  <a:schemeClr val="tx1"/>
                </a:solidFill>
                <a:sym typeface="+mn-ea"/>
              </a:rPr>
              <a:t>1</a:t>
            </a:r>
            <a:r>
              <a:rPr lang="zh-CN" altLang="en-US" dirty="0">
                <a:solidFill>
                  <a:schemeClr val="tx1"/>
                </a:solidFill>
                <a:sym typeface="+mn-ea"/>
              </a:rPr>
              <a:t>：界面显示请输入密码</a:t>
            </a:r>
          </a:p>
          <a:p>
            <a:r>
              <a:rPr lang="zh-CN" altLang="en-US" dirty="0">
                <a:solidFill>
                  <a:schemeClr val="tx1"/>
                </a:solidFill>
                <a:sym typeface="+mn-ea"/>
              </a:rPr>
              <a:t>输出</a:t>
            </a:r>
            <a:r>
              <a:rPr lang="en-US" altLang="zh-CN" dirty="0">
                <a:solidFill>
                  <a:schemeClr val="tx1"/>
                </a:solidFill>
                <a:sym typeface="+mn-ea"/>
              </a:rPr>
              <a:t>2</a:t>
            </a:r>
            <a:r>
              <a:rPr lang="zh-CN" altLang="en-US" dirty="0">
                <a:solidFill>
                  <a:schemeClr val="tx1"/>
                </a:solidFill>
                <a:sym typeface="+mn-ea"/>
              </a:rPr>
              <a:t>：界面显示出符合要求的符号</a:t>
            </a:r>
          </a:p>
          <a:p>
            <a:r>
              <a:rPr lang="zh-CN" altLang="en-US" dirty="0">
                <a:solidFill>
                  <a:schemeClr val="tx1"/>
                </a:solidFill>
                <a:sym typeface="+mn-ea"/>
              </a:rPr>
              <a:t>输出</a:t>
            </a:r>
            <a:r>
              <a:rPr lang="en-US" altLang="zh-CN" dirty="0">
                <a:solidFill>
                  <a:schemeClr val="tx1"/>
                </a:solidFill>
                <a:sym typeface="+mn-ea"/>
              </a:rPr>
              <a:t>3</a:t>
            </a:r>
            <a:r>
              <a:rPr lang="zh-CN" altLang="en-US" dirty="0">
                <a:solidFill>
                  <a:schemeClr val="tx1"/>
                </a:solidFill>
                <a:sym typeface="+mn-ea"/>
              </a:rPr>
              <a:t>：界面显示出提示</a:t>
            </a:r>
            <a:r>
              <a:rPr lang="en-US" altLang="zh-CN" dirty="0">
                <a:solidFill>
                  <a:schemeClr val="tx1"/>
                </a:solidFill>
                <a:sym typeface="+mn-ea"/>
              </a:rPr>
              <a:t>‘输入密码长度为1-10’</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选择程序设计语言</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2087455"/>
            <a:ext cx="10323765" cy="30469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200000"/>
              </a:lnSpc>
              <a:spcBef>
                <a:spcPts val="0"/>
              </a:spcBef>
              <a:spcAft>
                <a:spcPts val="0"/>
              </a:spcAft>
              <a:buClrTx/>
              <a:buSzTx/>
              <a:buFontTx/>
              <a:buNone/>
              <a:defRPr/>
            </a:pPr>
            <a:r>
              <a:rPr lang="en-US" altLang="zh-CN" sz="16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sz="16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kumimoji="0" lang="zh-CN" altLang="en-US" sz="1600"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程序设计语言是人和计算机通信的最基本的工具，他的特点必然会影响人的思维和解题方式，会影响人和计算机通信的方式和质量，因此，编码之前一项重要工作就是选择一种适当的程序设计语言。</a:t>
            </a:r>
            <a:endParaRPr kumimoji="0" lang="en-US" altLang="zh-CN" sz="1600"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sz="1600"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1600" noProof="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适</a:t>
            </a:r>
            <a:r>
              <a:rPr lang="zh-CN" altLang="en-US" sz="1600"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宜的程序设计语言能使更具设计去完成编码时困难最少，可以减少需要的程序测试量，并且可以得出更容易阅读和更容易维护的程序。由于软件系统的绝大部分成本用在生命周期的测试和维护阶段，所以容易测试和容易维护是极端重要的。</a:t>
            </a:r>
            <a:endParaRPr lang="en-US" altLang="zh-CN" sz="1600"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sz="1600"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16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以</a:t>
            </a:r>
            <a:r>
              <a:rPr lang="zh-CN" altLang="en-US" sz="16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下是主要的实用标准。</a:t>
            </a:r>
            <a:endParaRPr kumimoji="0" lang="zh-CN" altLang="en-US" sz="1600"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边界值分析</a:t>
              </a:r>
            </a:p>
          </p:txBody>
        </p:sp>
      </p:grpSp>
      <p:sp>
        <p:nvSpPr>
          <p:cNvPr id="3" name="文本框 2"/>
          <p:cNvSpPr txBox="1"/>
          <p:nvPr/>
        </p:nvSpPr>
        <p:spPr>
          <a:xfrm>
            <a:off x="299720" y="1172845"/>
            <a:ext cx="4444365" cy="922020"/>
          </a:xfrm>
          <a:prstGeom prst="rect">
            <a:avLst/>
          </a:prstGeom>
          <a:noFill/>
        </p:spPr>
        <p:txBody>
          <a:bodyPr wrap="square" rtlCol="0">
            <a:spAutoFit/>
          </a:bodyPr>
          <a:lstStyle/>
          <a:p>
            <a:r>
              <a:rPr lang="zh-CN" altLang="en-US">
                <a:solidFill>
                  <a:srgbClr val="FF0000"/>
                </a:solidFill>
                <a:sym typeface="+mn-ea"/>
              </a:rPr>
              <a:t>测试</a:t>
            </a:r>
            <a:r>
              <a:rPr lang="en-US" altLang="zh-CN">
                <a:solidFill>
                  <a:srgbClr val="FF0000"/>
                </a:solidFill>
                <a:sym typeface="+mn-ea"/>
              </a:rPr>
              <a:t>1</a:t>
            </a:r>
            <a:r>
              <a:rPr lang="zh-CN" altLang="en-US">
                <a:solidFill>
                  <a:srgbClr val="FF0000"/>
                </a:solidFill>
                <a:sym typeface="+mn-ea"/>
              </a:rPr>
              <a:t>、输入邮箱长度符合标准</a:t>
            </a:r>
          </a:p>
          <a:p>
            <a:endParaRPr lang="zh-CN" altLang="en-US"/>
          </a:p>
          <a:p>
            <a:r>
              <a:rPr lang="en-US" altLang="zh-CN"/>
              <a:t>1</a:t>
            </a:r>
            <a:r>
              <a:rPr lang="zh-CN" altLang="en-US"/>
              <a:t>、不输入邮箱前缀</a:t>
            </a:r>
          </a:p>
        </p:txBody>
      </p:sp>
      <p:pic>
        <p:nvPicPr>
          <p:cNvPr id="4" name="图片 3"/>
          <p:cNvPicPr>
            <a:picLocks noChangeAspect="1"/>
          </p:cNvPicPr>
          <p:nvPr/>
        </p:nvPicPr>
        <p:blipFill>
          <a:blip r:embed="rId5"/>
          <a:stretch>
            <a:fillRect/>
          </a:stretch>
        </p:blipFill>
        <p:spPr>
          <a:xfrm>
            <a:off x="299720" y="2278380"/>
            <a:ext cx="3730625" cy="4358640"/>
          </a:xfrm>
          <a:prstGeom prst="rect">
            <a:avLst/>
          </a:prstGeom>
        </p:spPr>
      </p:pic>
      <p:sp>
        <p:nvSpPr>
          <p:cNvPr id="5" name="文本框 4"/>
          <p:cNvSpPr txBox="1"/>
          <p:nvPr/>
        </p:nvSpPr>
        <p:spPr>
          <a:xfrm>
            <a:off x="4674235" y="1746250"/>
            <a:ext cx="3488055" cy="368300"/>
          </a:xfrm>
          <a:prstGeom prst="rect">
            <a:avLst/>
          </a:prstGeom>
          <a:noFill/>
        </p:spPr>
        <p:txBody>
          <a:bodyPr wrap="square" rtlCol="0">
            <a:spAutoFit/>
          </a:bodyPr>
          <a:lstStyle/>
          <a:p>
            <a:r>
              <a:rPr lang="en-US" altLang="zh-CN"/>
              <a:t>2</a:t>
            </a:r>
            <a:r>
              <a:rPr lang="zh-CN" altLang="en-US"/>
              <a:t>、输入的邮箱长度不符合</a:t>
            </a:r>
            <a:r>
              <a:rPr lang="en-US" altLang="zh-CN"/>
              <a:t>10</a:t>
            </a:r>
            <a:r>
              <a:rPr lang="zh-CN" altLang="en-US"/>
              <a:t>位</a:t>
            </a:r>
          </a:p>
        </p:txBody>
      </p:sp>
      <p:pic>
        <p:nvPicPr>
          <p:cNvPr id="6" name="图片 5"/>
          <p:cNvPicPr>
            <a:picLocks noChangeAspect="1"/>
          </p:cNvPicPr>
          <p:nvPr/>
        </p:nvPicPr>
        <p:blipFill>
          <a:blip r:embed="rId6"/>
          <a:stretch>
            <a:fillRect/>
          </a:stretch>
        </p:blipFill>
        <p:spPr>
          <a:xfrm>
            <a:off x="4575810" y="2278380"/>
            <a:ext cx="3586480" cy="4391025"/>
          </a:xfrm>
          <a:prstGeom prst="rect">
            <a:avLst/>
          </a:prstGeom>
        </p:spPr>
      </p:pic>
      <p:sp>
        <p:nvSpPr>
          <p:cNvPr id="7" name="文本框 6"/>
          <p:cNvSpPr txBox="1"/>
          <p:nvPr/>
        </p:nvSpPr>
        <p:spPr>
          <a:xfrm>
            <a:off x="8517890" y="1773555"/>
            <a:ext cx="3460115" cy="368300"/>
          </a:xfrm>
          <a:prstGeom prst="rect">
            <a:avLst/>
          </a:prstGeom>
          <a:noFill/>
        </p:spPr>
        <p:txBody>
          <a:bodyPr wrap="square" rtlCol="0">
            <a:spAutoFit/>
          </a:bodyPr>
          <a:lstStyle/>
          <a:p>
            <a:r>
              <a:rPr lang="en-US" altLang="zh-CN">
                <a:sym typeface="+mn-ea"/>
              </a:rPr>
              <a:t>3</a:t>
            </a:r>
            <a:r>
              <a:rPr lang="zh-CN" altLang="en-US">
                <a:sym typeface="+mn-ea"/>
              </a:rPr>
              <a:t>、输入的邮箱长度符合</a:t>
            </a:r>
            <a:r>
              <a:rPr lang="en-US" altLang="zh-CN">
                <a:sym typeface="+mn-ea"/>
              </a:rPr>
              <a:t>10</a:t>
            </a:r>
            <a:r>
              <a:rPr lang="zh-CN" altLang="en-US">
                <a:sym typeface="+mn-ea"/>
              </a:rPr>
              <a:t>位</a:t>
            </a:r>
            <a:endParaRPr lang="en-US" altLang="zh-CN"/>
          </a:p>
        </p:txBody>
      </p:sp>
      <p:pic>
        <p:nvPicPr>
          <p:cNvPr id="8" name="图片 7"/>
          <p:cNvPicPr>
            <a:picLocks noChangeAspect="1"/>
          </p:cNvPicPr>
          <p:nvPr/>
        </p:nvPicPr>
        <p:blipFill>
          <a:blip r:embed="rId7"/>
          <a:stretch>
            <a:fillRect/>
          </a:stretch>
        </p:blipFill>
        <p:spPr>
          <a:xfrm>
            <a:off x="8459470" y="2278380"/>
            <a:ext cx="3576955" cy="43586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边界值分析</a:t>
              </a:r>
            </a:p>
          </p:txBody>
        </p:sp>
      </p:grpSp>
      <p:sp>
        <p:nvSpPr>
          <p:cNvPr id="2" name="文本框 1"/>
          <p:cNvSpPr txBox="1"/>
          <p:nvPr/>
        </p:nvSpPr>
        <p:spPr>
          <a:xfrm>
            <a:off x="120650" y="1263650"/>
            <a:ext cx="4098290" cy="922020"/>
          </a:xfrm>
          <a:prstGeom prst="rect">
            <a:avLst/>
          </a:prstGeom>
          <a:noFill/>
        </p:spPr>
        <p:txBody>
          <a:bodyPr wrap="square" rtlCol="0">
            <a:spAutoFit/>
          </a:bodyPr>
          <a:lstStyle/>
          <a:p>
            <a:r>
              <a:rPr lang="zh-CN" altLang="en-US">
                <a:solidFill>
                  <a:srgbClr val="FF0000"/>
                </a:solidFill>
                <a:sym typeface="+mn-ea"/>
              </a:rPr>
              <a:t>测试</a:t>
            </a:r>
            <a:r>
              <a:rPr lang="en-US" altLang="zh-CN">
                <a:solidFill>
                  <a:srgbClr val="FF0000"/>
                </a:solidFill>
                <a:sym typeface="+mn-ea"/>
              </a:rPr>
              <a:t>2</a:t>
            </a:r>
            <a:r>
              <a:rPr lang="zh-CN" altLang="en-US">
                <a:solidFill>
                  <a:srgbClr val="FF0000"/>
                </a:solidFill>
                <a:sym typeface="+mn-ea"/>
              </a:rPr>
              <a:t>、输入密码长度在</a:t>
            </a:r>
            <a:r>
              <a:rPr lang="en-US" altLang="zh-CN">
                <a:solidFill>
                  <a:srgbClr val="FF0000"/>
                </a:solidFill>
                <a:sym typeface="+mn-ea"/>
              </a:rPr>
              <a:t>1-10</a:t>
            </a:r>
            <a:r>
              <a:rPr lang="zh-CN" altLang="en-US">
                <a:solidFill>
                  <a:srgbClr val="FF0000"/>
                </a:solidFill>
                <a:sym typeface="+mn-ea"/>
              </a:rPr>
              <a:t>之间</a:t>
            </a:r>
            <a:endParaRPr lang="zh-CN" altLang="en-US">
              <a:solidFill>
                <a:srgbClr val="FF0000"/>
              </a:solidFill>
            </a:endParaRPr>
          </a:p>
          <a:p>
            <a:endParaRPr lang="zh-CN" altLang="en-US"/>
          </a:p>
          <a:p>
            <a:r>
              <a:rPr lang="en-US" altLang="zh-CN"/>
              <a:t>1</a:t>
            </a:r>
            <a:r>
              <a:rPr lang="zh-CN" altLang="en-US"/>
              <a:t>、不输入密码</a:t>
            </a:r>
          </a:p>
        </p:txBody>
      </p:sp>
      <p:sp>
        <p:nvSpPr>
          <p:cNvPr id="3" name="文本框 2"/>
          <p:cNvSpPr txBox="1"/>
          <p:nvPr/>
        </p:nvSpPr>
        <p:spPr>
          <a:xfrm>
            <a:off x="4401185" y="1892300"/>
            <a:ext cx="4052570" cy="368300"/>
          </a:xfrm>
          <a:prstGeom prst="rect">
            <a:avLst/>
          </a:prstGeom>
          <a:noFill/>
        </p:spPr>
        <p:txBody>
          <a:bodyPr wrap="square" rtlCol="0">
            <a:spAutoFit/>
          </a:bodyPr>
          <a:lstStyle/>
          <a:p>
            <a:r>
              <a:rPr lang="en-US" altLang="zh-CN"/>
              <a:t>2</a:t>
            </a:r>
            <a:r>
              <a:rPr lang="zh-CN" altLang="en-US"/>
              <a:t>、输入长度大于</a:t>
            </a:r>
            <a:r>
              <a:rPr lang="en-US" altLang="zh-CN"/>
              <a:t>10</a:t>
            </a:r>
            <a:r>
              <a:rPr lang="zh-CN" altLang="en-US"/>
              <a:t>位的密码</a:t>
            </a:r>
          </a:p>
        </p:txBody>
      </p:sp>
      <p:sp>
        <p:nvSpPr>
          <p:cNvPr id="4" name="文本框 3"/>
          <p:cNvSpPr txBox="1"/>
          <p:nvPr/>
        </p:nvSpPr>
        <p:spPr>
          <a:xfrm>
            <a:off x="8381365" y="1910080"/>
            <a:ext cx="3478530" cy="368300"/>
          </a:xfrm>
          <a:prstGeom prst="rect">
            <a:avLst/>
          </a:prstGeom>
          <a:noFill/>
        </p:spPr>
        <p:txBody>
          <a:bodyPr wrap="square" rtlCol="0">
            <a:spAutoFit/>
          </a:bodyPr>
          <a:lstStyle/>
          <a:p>
            <a:r>
              <a:rPr lang="en-US" altLang="zh-CN"/>
              <a:t>3</a:t>
            </a:r>
            <a:r>
              <a:rPr lang="zh-CN" altLang="en-US"/>
              <a:t>、输入长度</a:t>
            </a:r>
            <a:r>
              <a:rPr lang="en-US" altLang="zh-CN"/>
              <a:t>1-10</a:t>
            </a:r>
            <a:r>
              <a:rPr lang="zh-CN" altLang="en-US"/>
              <a:t>位内的密码</a:t>
            </a:r>
          </a:p>
        </p:txBody>
      </p:sp>
      <p:pic>
        <p:nvPicPr>
          <p:cNvPr id="5" name="图片 4"/>
          <p:cNvPicPr>
            <a:picLocks noChangeAspect="1"/>
          </p:cNvPicPr>
          <p:nvPr/>
        </p:nvPicPr>
        <p:blipFill>
          <a:blip r:embed="rId5"/>
          <a:stretch>
            <a:fillRect/>
          </a:stretch>
        </p:blipFill>
        <p:spPr>
          <a:xfrm>
            <a:off x="120650" y="2278380"/>
            <a:ext cx="3456940" cy="4202430"/>
          </a:xfrm>
          <a:prstGeom prst="rect">
            <a:avLst/>
          </a:prstGeom>
        </p:spPr>
      </p:pic>
      <p:pic>
        <p:nvPicPr>
          <p:cNvPr id="6" name="图片 5"/>
          <p:cNvPicPr>
            <a:picLocks noChangeAspect="1"/>
          </p:cNvPicPr>
          <p:nvPr/>
        </p:nvPicPr>
        <p:blipFill>
          <a:blip r:embed="rId6"/>
          <a:stretch>
            <a:fillRect/>
          </a:stretch>
        </p:blipFill>
        <p:spPr>
          <a:xfrm>
            <a:off x="4374515" y="2278380"/>
            <a:ext cx="3442335" cy="4206875"/>
          </a:xfrm>
          <a:prstGeom prst="rect">
            <a:avLst/>
          </a:prstGeom>
        </p:spPr>
      </p:pic>
      <p:pic>
        <p:nvPicPr>
          <p:cNvPr id="7" name="图片 6"/>
          <p:cNvPicPr>
            <a:picLocks noChangeAspect="1"/>
          </p:cNvPicPr>
          <p:nvPr/>
        </p:nvPicPr>
        <p:blipFill>
          <a:blip r:embed="rId7"/>
          <a:stretch>
            <a:fillRect/>
          </a:stretch>
        </p:blipFill>
        <p:spPr>
          <a:xfrm>
            <a:off x="8196580" y="2278380"/>
            <a:ext cx="3479800" cy="42341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错误推测</a:t>
              </a:r>
            </a:p>
          </p:txBody>
        </p:sp>
      </p:grpSp>
      <p:sp>
        <p:nvSpPr>
          <p:cNvPr id="8" name="文本框 7"/>
          <p:cNvSpPr txBox="1"/>
          <p:nvPr/>
        </p:nvSpPr>
        <p:spPr>
          <a:xfrm>
            <a:off x="1838325" y="1395095"/>
            <a:ext cx="7941310" cy="2030095"/>
          </a:xfrm>
          <a:prstGeom prst="rect">
            <a:avLst/>
          </a:prstGeom>
          <a:noFill/>
        </p:spPr>
        <p:txBody>
          <a:bodyPr wrap="square" rtlCol="0">
            <a:spAutoFit/>
          </a:bodyPr>
          <a:lstStyle/>
          <a:p>
            <a:r>
              <a:rPr lang="zh-CN" altLang="en-US"/>
              <a:t>错误推测法是基于经验和直觉推测程序中所有可能存在的各种错误，从而有针对性的设计测试用例的方法。</a:t>
            </a:r>
          </a:p>
          <a:p>
            <a:r>
              <a:rPr lang="zh-CN" altLang="en-US"/>
              <a:t>错误推测方法的基本思想： 列举出程序中所有可能有的错误和容易发生错误的特殊情况，根据他们选择测试用例。 例如，在单元测试时曾列出的许多在模块中常见的错误。以前产品测试中曾经发现的错误等，这些就是经验的总结。还有，输入数据和输出数据为0的情况。 输入表格为空格或输入表格只有一行. 这些都是容易发生错误的情况。可选择这些情况下的例子作为测试用例。 </a:t>
            </a:r>
          </a:p>
        </p:txBody>
      </p:sp>
      <p:sp>
        <p:nvSpPr>
          <p:cNvPr id="9" name="文本框 8"/>
          <p:cNvSpPr txBox="1"/>
          <p:nvPr/>
        </p:nvSpPr>
        <p:spPr>
          <a:xfrm>
            <a:off x="1346200" y="3719830"/>
            <a:ext cx="9498965" cy="2584450"/>
          </a:xfrm>
          <a:prstGeom prst="rect">
            <a:avLst/>
          </a:prstGeom>
          <a:noFill/>
        </p:spPr>
        <p:txBody>
          <a:bodyPr wrap="square" rtlCol="0">
            <a:spAutoFit/>
          </a:bodyPr>
          <a:lstStyle/>
          <a:p>
            <a:r>
              <a:rPr lang="en-US" altLang="zh-CN">
                <a:solidFill>
                  <a:srgbClr val="FF0000"/>
                </a:solidFill>
              </a:rPr>
              <a:t>例如：</a:t>
            </a:r>
            <a:r>
              <a:rPr lang="zh-CN" altLang="en-US">
                <a:solidFill>
                  <a:srgbClr val="FF0000"/>
                </a:solidFill>
              </a:rPr>
              <a:t>游戏攻略网站管理员页面反馈信息</a:t>
            </a:r>
            <a:endParaRPr lang="en-US" altLang="zh-CN">
              <a:solidFill>
                <a:srgbClr val="FF0000"/>
              </a:solidFill>
            </a:endParaRPr>
          </a:p>
          <a:p>
            <a:endParaRPr lang="en-US" altLang="zh-CN"/>
          </a:p>
          <a:p>
            <a:r>
              <a:rPr lang="en-US" altLang="zh-CN"/>
              <a:t> 1、</a:t>
            </a:r>
            <a:r>
              <a:rPr lang="zh-CN" altLang="en-US"/>
              <a:t>上传图片格式错误，不是</a:t>
            </a:r>
            <a:r>
              <a:rPr lang="en-US" altLang="zh-CN"/>
              <a:t>JPG</a:t>
            </a:r>
            <a:r>
              <a:rPr lang="zh-CN" altLang="en-US"/>
              <a:t>格式</a:t>
            </a:r>
            <a:endParaRPr lang="en-US" altLang="zh-CN"/>
          </a:p>
          <a:p>
            <a:endParaRPr lang="en-US" altLang="zh-CN"/>
          </a:p>
          <a:p>
            <a:r>
              <a:rPr lang="en-US" altLang="zh-CN"/>
              <a:t> 2、</a:t>
            </a:r>
            <a:r>
              <a:rPr lang="zh-CN" altLang="en-US"/>
              <a:t>未填写内容选择上传信息</a:t>
            </a:r>
            <a:endParaRPr lang="en-US" altLang="zh-CN"/>
          </a:p>
          <a:p>
            <a:endParaRPr lang="en-US" altLang="zh-CN"/>
          </a:p>
          <a:p>
            <a:r>
              <a:rPr lang="en-US" altLang="zh-CN"/>
              <a:t> 3、</a:t>
            </a:r>
            <a:r>
              <a:rPr lang="zh-CN" altLang="en-US"/>
              <a:t>超出文件大小上传</a:t>
            </a:r>
            <a:endParaRPr lang="en-US" altLang="zh-CN"/>
          </a:p>
          <a:p>
            <a:endParaRPr lang="en-US" altLang="zh-CN"/>
          </a:p>
          <a:p>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错误推测</a:t>
              </a:r>
            </a:p>
          </p:txBody>
        </p:sp>
      </p:grpSp>
      <p:pic>
        <p:nvPicPr>
          <p:cNvPr id="2" name="图片 1"/>
          <p:cNvPicPr>
            <a:picLocks noChangeAspect="1"/>
          </p:cNvPicPr>
          <p:nvPr/>
        </p:nvPicPr>
        <p:blipFill>
          <a:blip r:embed="rId5"/>
          <a:stretch>
            <a:fillRect/>
          </a:stretch>
        </p:blipFill>
        <p:spPr>
          <a:xfrm>
            <a:off x="184150" y="1541145"/>
            <a:ext cx="5502275" cy="2319655"/>
          </a:xfrm>
          <a:prstGeom prst="rect">
            <a:avLst/>
          </a:prstGeom>
        </p:spPr>
      </p:pic>
      <p:pic>
        <p:nvPicPr>
          <p:cNvPr id="3" name="图片 2"/>
          <p:cNvPicPr>
            <a:picLocks noChangeAspect="1"/>
          </p:cNvPicPr>
          <p:nvPr/>
        </p:nvPicPr>
        <p:blipFill>
          <a:blip r:embed="rId6"/>
          <a:stretch>
            <a:fillRect/>
          </a:stretch>
        </p:blipFill>
        <p:spPr>
          <a:xfrm>
            <a:off x="7430770" y="1677670"/>
            <a:ext cx="3850640" cy="3232150"/>
          </a:xfrm>
          <a:prstGeom prst="rect">
            <a:avLst/>
          </a:prstGeom>
        </p:spPr>
      </p:pic>
      <p:sp>
        <p:nvSpPr>
          <p:cNvPr id="4" name="文本框 3"/>
          <p:cNvSpPr txBox="1"/>
          <p:nvPr/>
        </p:nvSpPr>
        <p:spPr>
          <a:xfrm>
            <a:off x="7901940" y="1063625"/>
            <a:ext cx="3479165" cy="368300"/>
          </a:xfrm>
          <a:prstGeom prst="rect">
            <a:avLst/>
          </a:prstGeom>
          <a:noFill/>
        </p:spPr>
        <p:txBody>
          <a:bodyPr wrap="square" rtlCol="0">
            <a:spAutoFit/>
          </a:bodyPr>
          <a:lstStyle/>
          <a:p>
            <a:r>
              <a:rPr lang="en-US" altLang="zh-CN">
                <a:sym typeface="+mn-ea"/>
              </a:rPr>
              <a:t>3</a:t>
            </a:r>
            <a:r>
              <a:rPr lang="zh-CN" altLang="en-US">
                <a:sym typeface="+mn-ea"/>
              </a:rPr>
              <a:t>、超出文件大小上传</a:t>
            </a:r>
            <a:endParaRPr lang="zh-CN" altLang="en-US"/>
          </a:p>
        </p:txBody>
      </p:sp>
      <p:sp>
        <p:nvSpPr>
          <p:cNvPr id="5" name="文本框 4"/>
          <p:cNvSpPr txBox="1"/>
          <p:nvPr/>
        </p:nvSpPr>
        <p:spPr>
          <a:xfrm>
            <a:off x="184150" y="982345"/>
            <a:ext cx="3888105" cy="368300"/>
          </a:xfrm>
          <a:prstGeom prst="rect">
            <a:avLst/>
          </a:prstGeom>
          <a:noFill/>
        </p:spPr>
        <p:txBody>
          <a:bodyPr wrap="square" rtlCol="0">
            <a:spAutoFit/>
          </a:bodyPr>
          <a:lstStyle/>
          <a:p>
            <a:r>
              <a:rPr lang="en-US" altLang="zh-CN"/>
              <a:t>1</a:t>
            </a:r>
            <a:r>
              <a:rPr lang="zh-CN" altLang="en-US"/>
              <a:t>、上传未显示正确格式的图形文件</a:t>
            </a:r>
          </a:p>
        </p:txBody>
      </p:sp>
      <p:pic>
        <p:nvPicPr>
          <p:cNvPr id="6" name="图片 5"/>
          <p:cNvPicPr>
            <a:picLocks noChangeAspect="1"/>
          </p:cNvPicPr>
          <p:nvPr/>
        </p:nvPicPr>
        <p:blipFill>
          <a:blip r:embed="rId7"/>
          <a:stretch>
            <a:fillRect/>
          </a:stretch>
        </p:blipFill>
        <p:spPr>
          <a:xfrm>
            <a:off x="1094740" y="3978910"/>
            <a:ext cx="3561080" cy="28244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问</a:t>
              </a: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题</a:t>
              </a:r>
              <a:r>
                <a:rPr lang="en-US" altLang="zh-CN"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1</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5" name="文本框 4"/>
          <p:cNvSpPr txBox="1"/>
          <p:nvPr/>
        </p:nvSpPr>
        <p:spPr>
          <a:xfrm>
            <a:off x="802217" y="1617345"/>
            <a:ext cx="7774516" cy="830997"/>
          </a:xfrm>
          <a:prstGeom prst="rect">
            <a:avLst/>
          </a:prstGeom>
          <a:noFill/>
        </p:spPr>
        <p:txBody>
          <a:bodyPr wrap="square" rtlCol="0">
            <a:spAutoFit/>
          </a:bodyPr>
          <a:lstStyle/>
          <a:p>
            <a:r>
              <a:rPr lang="en-US" altLang="zh-CN" sz="2400" dirty="0"/>
              <a:t>1</a:t>
            </a:r>
            <a:r>
              <a:rPr lang="zh-CN" altLang="en-US" sz="2400" dirty="0" smtClean="0"/>
              <a:t>、黑盒测试着重测试软件功能。黑盒测试力图发现哪些类型的错误？（说出至少三个）</a:t>
            </a:r>
            <a:endParaRPr lang="zh-CN" altLang="en-US" sz="2400" dirty="0"/>
          </a:p>
        </p:txBody>
      </p:sp>
      <p:sp>
        <p:nvSpPr>
          <p:cNvPr id="6" name="文本框 5"/>
          <p:cNvSpPr txBox="1"/>
          <p:nvPr/>
        </p:nvSpPr>
        <p:spPr>
          <a:xfrm>
            <a:off x="802217" y="3547746"/>
            <a:ext cx="7774516" cy="1631216"/>
          </a:xfrm>
          <a:prstGeom prst="rect">
            <a:avLst/>
          </a:prstGeom>
          <a:noFill/>
        </p:spPr>
        <p:txBody>
          <a:bodyPr wrap="square" rtlCol="0">
            <a:spAutoFit/>
          </a:bodyPr>
          <a:lstStyle/>
          <a:p>
            <a:r>
              <a:rPr lang="en-US" altLang="zh-CN" sz="2000" dirty="0" smtClean="0"/>
              <a:t>1.</a:t>
            </a:r>
            <a:r>
              <a:rPr lang="zh-CN" altLang="en-US" sz="2000" dirty="0" smtClean="0"/>
              <a:t>功能不正确或遗漏了功能</a:t>
            </a:r>
            <a:endParaRPr lang="en-US" altLang="zh-CN" sz="2000" dirty="0" smtClean="0"/>
          </a:p>
          <a:p>
            <a:r>
              <a:rPr lang="en-US" altLang="zh-CN" sz="2000" dirty="0" smtClean="0"/>
              <a:t>2.</a:t>
            </a:r>
            <a:r>
              <a:rPr lang="zh-CN" altLang="en-US" sz="2000" dirty="0" smtClean="0"/>
              <a:t>界面错误</a:t>
            </a:r>
            <a:endParaRPr lang="en-US" altLang="zh-CN" sz="2000" dirty="0" smtClean="0"/>
          </a:p>
          <a:p>
            <a:r>
              <a:rPr lang="en-US" altLang="zh-CN" sz="2000" dirty="0" smtClean="0"/>
              <a:t>3.</a:t>
            </a:r>
            <a:r>
              <a:rPr lang="zh-CN" altLang="en-US" sz="2000" dirty="0" smtClean="0"/>
              <a:t>数据结构错误或外部数据库访问错误</a:t>
            </a:r>
            <a:endParaRPr lang="en-US" altLang="zh-CN" sz="2000" dirty="0" smtClean="0"/>
          </a:p>
          <a:p>
            <a:r>
              <a:rPr lang="en-US" altLang="zh-CN" sz="2000" dirty="0" smtClean="0"/>
              <a:t>4.</a:t>
            </a:r>
            <a:r>
              <a:rPr lang="zh-CN" altLang="en-US" sz="2000" dirty="0" smtClean="0"/>
              <a:t>性能错误</a:t>
            </a:r>
            <a:endParaRPr lang="en-US" altLang="zh-CN" sz="2000" dirty="0" smtClean="0"/>
          </a:p>
          <a:p>
            <a:r>
              <a:rPr lang="en-US" altLang="zh-CN" sz="2000" dirty="0" smtClean="0"/>
              <a:t>5.</a:t>
            </a:r>
            <a:r>
              <a:rPr lang="zh-CN" altLang="en-US" sz="2000" dirty="0" smtClean="0"/>
              <a:t>初始化和终止错误</a:t>
            </a:r>
            <a:endParaRPr lang="zh-CN" altLang="en-US" sz="2000" dirty="0"/>
          </a:p>
        </p:txBody>
      </p:sp>
    </p:spTree>
    <p:extLst>
      <p:ext uri="{BB962C8B-B14F-4D97-AF65-F5344CB8AC3E}">
        <p14:creationId xmlns:p14="http://schemas.microsoft.com/office/powerpoint/2010/main" val="240806467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问</a:t>
              </a: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题</a:t>
              </a:r>
              <a:r>
                <a:rPr lang="en-US" altLang="zh-CN"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2</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5" name="文本框 4"/>
          <p:cNvSpPr txBox="1"/>
          <p:nvPr/>
        </p:nvSpPr>
        <p:spPr>
          <a:xfrm>
            <a:off x="802217" y="1617345"/>
            <a:ext cx="7774516" cy="830997"/>
          </a:xfrm>
          <a:prstGeom prst="rect">
            <a:avLst/>
          </a:prstGeom>
          <a:noFill/>
        </p:spPr>
        <p:txBody>
          <a:bodyPr wrap="square" rtlCol="0">
            <a:spAutoFit/>
          </a:bodyPr>
          <a:lstStyle/>
          <a:p>
            <a:r>
              <a:rPr lang="en-US" altLang="zh-CN" sz="2400" dirty="0" smtClean="0"/>
              <a:t>2</a:t>
            </a:r>
            <a:r>
              <a:rPr lang="zh-CN" altLang="en-US" sz="2400" dirty="0" smtClean="0"/>
              <a:t>、等价划分是一种黑盒测试技术，请说出任意几条划分的启发式规则。</a:t>
            </a:r>
            <a:endParaRPr lang="zh-CN" altLang="en-US" sz="2400" dirty="0"/>
          </a:p>
        </p:txBody>
      </p:sp>
      <p:sp>
        <p:nvSpPr>
          <p:cNvPr id="6" name="文本框 5"/>
          <p:cNvSpPr txBox="1"/>
          <p:nvPr/>
        </p:nvSpPr>
        <p:spPr>
          <a:xfrm>
            <a:off x="802217" y="2828079"/>
            <a:ext cx="7774516" cy="4093428"/>
          </a:xfrm>
          <a:prstGeom prst="rect">
            <a:avLst/>
          </a:prstGeom>
          <a:noFill/>
        </p:spPr>
        <p:txBody>
          <a:bodyPr wrap="square" rtlCol="0">
            <a:spAutoFit/>
          </a:bodyPr>
          <a:lstStyle/>
          <a:p>
            <a:r>
              <a:rPr lang="en-US" altLang="zh-CN" sz="2000" dirty="0" smtClean="0"/>
              <a:t>1.</a:t>
            </a:r>
            <a:r>
              <a:rPr lang="zh-CN" altLang="en-US" sz="2000" dirty="0"/>
              <a:t>如</a:t>
            </a:r>
            <a:r>
              <a:rPr lang="zh-CN" altLang="en-US" sz="2000" dirty="0" smtClean="0"/>
              <a:t>果规定了输入值范围，则可划分出一个有效的等价类</a:t>
            </a:r>
            <a:endParaRPr lang="en-US" altLang="zh-CN" sz="2000" dirty="0" smtClean="0"/>
          </a:p>
          <a:p>
            <a:r>
              <a:rPr lang="en-US" altLang="zh-CN" sz="2000" dirty="0" smtClean="0"/>
              <a:t>2.</a:t>
            </a:r>
            <a:r>
              <a:rPr lang="zh-CN" altLang="en-US" sz="2000" dirty="0"/>
              <a:t>如</a:t>
            </a:r>
            <a:r>
              <a:rPr lang="zh-CN" altLang="en-US" sz="2000" dirty="0" smtClean="0"/>
              <a:t>果规定了输入数据的个数，则类似地也可以划分出一个有效的等价类两个无效的等价类</a:t>
            </a:r>
            <a:endParaRPr lang="en-US" altLang="zh-CN" sz="2000" dirty="0" smtClean="0"/>
          </a:p>
          <a:p>
            <a:r>
              <a:rPr lang="en-US" altLang="zh-CN" sz="2000" dirty="0" smtClean="0"/>
              <a:t>3.</a:t>
            </a:r>
            <a:r>
              <a:rPr lang="zh-CN" altLang="en-US" sz="2000" dirty="0"/>
              <a:t>如</a:t>
            </a:r>
            <a:r>
              <a:rPr lang="zh-CN" altLang="en-US" sz="2000" dirty="0" smtClean="0"/>
              <a:t>果规定了输入数据的一组值，而且程序对不同输入值做不同处理，则每个运行的输入值一个有效的等价类，此外还有一个无效的等价类</a:t>
            </a:r>
            <a:endParaRPr lang="en-US" altLang="zh-CN" sz="2000" dirty="0" smtClean="0"/>
          </a:p>
          <a:p>
            <a:r>
              <a:rPr lang="en-US" altLang="zh-CN" sz="2000" dirty="0" smtClean="0"/>
              <a:t>4.</a:t>
            </a:r>
            <a:r>
              <a:rPr lang="zh-CN" altLang="en-US" sz="2000" dirty="0"/>
              <a:t>如</a:t>
            </a:r>
            <a:r>
              <a:rPr lang="zh-CN" altLang="en-US" sz="2000" dirty="0" smtClean="0"/>
              <a:t>果规定了输入数据必须遵循的规则，则可以划分出一个有效等价类和若干个无效的等价类。</a:t>
            </a:r>
            <a:endParaRPr lang="en-US" altLang="zh-CN" sz="2000" dirty="0" smtClean="0"/>
          </a:p>
          <a:p>
            <a:r>
              <a:rPr lang="en-US" altLang="zh-CN" sz="2000" dirty="0" smtClean="0"/>
              <a:t>5.</a:t>
            </a:r>
            <a:r>
              <a:rPr lang="zh-CN" altLang="en-US" sz="2000" dirty="0"/>
              <a:t>如</a:t>
            </a:r>
            <a:r>
              <a:rPr lang="zh-CN" altLang="en-US" sz="2000" dirty="0" smtClean="0"/>
              <a:t>果规定了输入数据为整型，则可以划分出正整数、零和负整数</a:t>
            </a:r>
            <a:r>
              <a:rPr lang="en-US" altLang="zh-CN" sz="2000" dirty="0" smtClean="0"/>
              <a:t>3</a:t>
            </a:r>
            <a:r>
              <a:rPr lang="zh-CN" altLang="en-US" sz="2000" dirty="0" smtClean="0"/>
              <a:t>个有效类。</a:t>
            </a:r>
            <a:endParaRPr lang="en-US" altLang="zh-CN" sz="2000" dirty="0" smtClean="0"/>
          </a:p>
          <a:p>
            <a:r>
              <a:rPr lang="en-US" altLang="zh-CN" sz="2000" dirty="0" smtClean="0"/>
              <a:t>6.</a:t>
            </a:r>
            <a:r>
              <a:rPr lang="zh-CN" altLang="en-US" sz="2000" dirty="0" smtClean="0"/>
              <a:t>如果程序的处理对象是表格，则应该使用空表，以及含一项或多项的表。</a:t>
            </a:r>
            <a:endParaRPr lang="en-US" altLang="zh-CN" sz="2000" dirty="0" smtClean="0"/>
          </a:p>
          <a:p>
            <a:endParaRPr lang="zh-CN" altLang="en-US" sz="2000" dirty="0"/>
          </a:p>
        </p:txBody>
      </p:sp>
    </p:spTree>
    <p:extLst>
      <p:ext uri="{BB962C8B-B14F-4D97-AF65-F5344CB8AC3E}">
        <p14:creationId xmlns:p14="http://schemas.microsoft.com/office/powerpoint/2010/main" val="170109610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问</a:t>
              </a: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题</a:t>
              </a:r>
              <a:r>
                <a:rPr lang="en-US" altLang="zh-CN"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3</a:t>
              </a:r>
              <a:endPar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5" name="文本框 4"/>
          <p:cNvSpPr txBox="1"/>
          <p:nvPr/>
        </p:nvSpPr>
        <p:spPr>
          <a:xfrm>
            <a:off x="802217" y="1617345"/>
            <a:ext cx="7774516" cy="830997"/>
          </a:xfrm>
          <a:prstGeom prst="rect">
            <a:avLst/>
          </a:prstGeom>
          <a:noFill/>
        </p:spPr>
        <p:txBody>
          <a:bodyPr wrap="square" rtlCol="0">
            <a:spAutoFit/>
          </a:bodyPr>
          <a:lstStyle/>
          <a:p>
            <a:r>
              <a:rPr lang="en-US" altLang="zh-CN" sz="2400" dirty="0" smtClean="0"/>
              <a:t>3</a:t>
            </a:r>
            <a:r>
              <a:rPr lang="zh-CN" altLang="en-US" sz="2400" dirty="0" smtClean="0"/>
              <a:t>、</a:t>
            </a:r>
            <a:r>
              <a:rPr lang="zh-CN" altLang="en-US" sz="2400" dirty="0" smtClean="0"/>
              <a:t>等价划分是一种黑盒测试技术，划分出等价类后，主要使用几个步骤，分别是？</a:t>
            </a:r>
            <a:endParaRPr lang="zh-CN" altLang="en-US" sz="2400" dirty="0"/>
          </a:p>
        </p:txBody>
      </p:sp>
      <p:sp>
        <p:nvSpPr>
          <p:cNvPr id="6" name="文本框 5"/>
          <p:cNvSpPr txBox="1"/>
          <p:nvPr/>
        </p:nvSpPr>
        <p:spPr>
          <a:xfrm>
            <a:off x="802217" y="3547746"/>
            <a:ext cx="7774516" cy="1323439"/>
          </a:xfrm>
          <a:prstGeom prst="rect">
            <a:avLst/>
          </a:prstGeom>
          <a:noFill/>
        </p:spPr>
        <p:txBody>
          <a:bodyPr wrap="square" rtlCol="0">
            <a:spAutoFit/>
          </a:bodyPr>
          <a:lstStyle/>
          <a:p>
            <a:r>
              <a:rPr lang="en-US" altLang="zh-CN" sz="2000" dirty="0" smtClean="0"/>
              <a:t>1.</a:t>
            </a:r>
            <a:r>
              <a:rPr lang="zh-CN" altLang="en-US" sz="2000" dirty="0" smtClean="0"/>
              <a:t>设计一个新的测试方案以尽可能多地覆盖尚未被覆盖的有效等价类，重复这一步骤直到所有有效等价类都被覆盖为止。</a:t>
            </a:r>
            <a:endParaRPr lang="en-US" altLang="zh-CN" sz="2000" dirty="0" smtClean="0"/>
          </a:p>
          <a:p>
            <a:r>
              <a:rPr lang="en-US" altLang="zh-CN" sz="2000" dirty="0" smtClean="0"/>
              <a:t>2.</a:t>
            </a:r>
            <a:r>
              <a:rPr lang="zh-CN" altLang="en-US" sz="2000" dirty="0" smtClean="0"/>
              <a:t>设计一个新的测试方案，使它覆盖一个而且只覆盖一个</a:t>
            </a:r>
            <a:r>
              <a:rPr lang="zh-CN" altLang="en-US" sz="2000" smtClean="0"/>
              <a:t>尚未被覆盖的无效等价类，重复这一步走直到所有无效的等价类。</a:t>
            </a:r>
            <a:endParaRPr lang="zh-CN" altLang="en-US" sz="2000" dirty="0"/>
          </a:p>
        </p:txBody>
      </p:sp>
    </p:spTree>
    <p:extLst>
      <p:ext uri="{BB962C8B-B14F-4D97-AF65-F5344CB8AC3E}">
        <p14:creationId xmlns:p14="http://schemas.microsoft.com/office/powerpoint/2010/main" val="296757104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08</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调试</a:t>
            </a:r>
          </a:p>
        </p:txBody>
      </p:sp>
    </p:spTree>
    <p:extLst>
      <p:ext uri="{BB962C8B-B14F-4D97-AF65-F5344CB8AC3E}">
        <p14:creationId xmlns:p14="http://schemas.microsoft.com/office/powerpoint/2010/main" val="166816529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smtClean="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调试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9345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调试过程试图找出产生症状的原因以便改正错误。</a:t>
            </a:r>
          </a:p>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调试过程总会出现两种结果之一：（</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1</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）找到问题的原因并把问题改正和排除了；（</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）没找出问题的原因。在第</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种情况下调试人员可以猜想一个原因并设计测试用例来验证这个假设，重复此过程直到找到原因并改正错误。</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调试</a:t>
              </a:r>
            </a:p>
          </p:txBody>
        </p:sp>
      </p:grpSp>
    </p:spTree>
    <p:extLst>
      <p:ext uri="{BB962C8B-B14F-4D97-AF65-F5344CB8AC3E}">
        <p14:creationId xmlns:p14="http://schemas.microsoft.com/office/powerpoint/2010/main" val="87217224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03</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9546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蛮干法：最后的选择。</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调</a:t>
              </a: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试途径</a:t>
              </a:r>
              <a:endPar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9546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回溯法：适合调试小程序。</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18780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原因排除法：包括对分查找法，归纳法和演绎法。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extLst>
      <p:ext uri="{BB962C8B-B14F-4D97-AF65-F5344CB8AC3E}">
        <p14:creationId xmlns:p14="http://schemas.microsoft.com/office/powerpoint/2010/main" val="2695951024"/>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ísļidê"/>
          <p:cNvSpPr/>
          <p:nvPr/>
        </p:nvSpPr>
        <p:spPr bwMode="auto">
          <a:xfrm>
            <a:off x="1437192" y="2700971"/>
            <a:ext cx="661142" cy="63052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26" name="组合 25"/>
          <p:cNvGrpSpPr/>
          <p:nvPr/>
        </p:nvGrpSpPr>
        <p:grpSpPr>
          <a:xfrm>
            <a:off x="7052706" y="2713699"/>
            <a:ext cx="601986" cy="605072"/>
            <a:chOff x="6272213" y="4106863"/>
            <a:chExt cx="619125" cy="622300"/>
          </a:xfrm>
          <a:solidFill>
            <a:srgbClr val="92A978"/>
          </a:solidFill>
        </p:grpSpPr>
        <p:sp>
          <p:nvSpPr>
            <p:cNvPr id="27" name="Freeform 835"/>
            <p:cNvSpPr>
              <a:spLocks noEditPoints="1"/>
            </p:cNvSpPr>
            <p:nvPr/>
          </p:nvSpPr>
          <p:spPr bwMode="auto">
            <a:xfrm>
              <a:off x="6272213" y="4106863"/>
              <a:ext cx="619125" cy="622300"/>
            </a:xfrm>
            <a:custGeom>
              <a:avLst/>
              <a:gdLst>
                <a:gd name="T0" fmla="*/ 247 w 289"/>
                <a:gd name="T1" fmla="*/ 43 h 290"/>
                <a:gd name="T2" fmla="*/ 104 w 289"/>
                <a:gd name="T3" fmla="*/ 49 h 290"/>
                <a:gd name="T4" fmla="*/ 0 w 289"/>
                <a:gd name="T5" fmla="*/ 145 h 290"/>
                <a:gd name="T6" fmla="*/ 104 w 289"/>
                <a:gd name="T7" fmla="*/ 241 h 290"/>
                <a:gd name="T8" fmla="*/ 247 w 289"/>
                <a:gd name="T9" fmla="*/ 247 h 290"/>
                <a:gd name="T10" fmla="*/ 230 w 289"/>
                <a:gd name="T11" fmla="*/ 59 h 290"/>
                <a:gd name="T12" fmla="*/ 187 w 289"/>
                <a:gd name="T13" fmla="*/ 60 h 290"/>
                <a:gd name="T14" fmla="*/ 188 w 289"/>
                <a:gd name="T15" fmla="*/ 163 h 290"/>
                <a:gd name="T16" fmla="*/ 144 w 289"/>
                <a:gd name="T17" fmla="*/ 190 h 290"/>
                <a:gd name="T18" fmla="*/ 100 w 289"/>
                <a:gd name="T19" fmla="*/ 163 h 290"/>
                <a:gd name="T20" fmla="*/ 113 w 289"/>
                <a:gd name="T21" fmla="*/ 113 h 290"/>
                <a:gd name="T22" fmla="*/ 163 w 289"/>
                <a:gd name="T23" fmla="*/ 101 h 290"/>
                <a:gd name="T24" fmla="*/ 189 w 289"/>
                <a:gd name="T25" fmla="*/ 145 h 290"/>
                <a:gd name="T26" fmla="*/ 186 w 289"/>
                <a:gd name="T27" fmla="*/ 103 h 290"/>
                <a:gd name="T28" fmla="*/ 166 w 289"/>
                <a:gd name="T29" fmla="*/ 92 h 290"/>
                <a:gd name="T30" fmla="*/ 185 w 289"/>
                <a:gd name="T31" fmla="*/ 94 h 290"/>
                <a:gd name="T32" fmla="*/ 144 w 289"/>
                <a:gd name="T33" fmla="*/ 92 h 290"/>
                <a:gd name="T34" fmla="*/ 152 w 289"/>
                <a:gd name="T35" fmla="*/ 92 h 290"/>
                <a:gd name="T36" fmla="*/ 111 w 289"/>
                <a:gd name="T37" fmla="*/ 64 h 290"/>
                <a:gd name="T38" fmla="*/ 112 w 289"/>
                <a:gd name="T39" fmla="*/ 102 h 290"/>
                <a:gd name="T40" fmla="*/ 102 w 289"/>
                <a:gd name="T41" fmla="*/ 103 h 290"/>
                <a:gd name="T42" fmla="*/ 79 w 289"/>
                <a:gd name="T43" fmla="*/ 137 h 290"/>
                <a:gd name="T44" fmla="*/ 92 w 289"/>
                <a:gd name="T45" fmla="*/ 123 h 290"/>
                <a:gd name="T46" fmla="*/ 91 w 289"/>
                <a:gd name="T47" fmla="*/ 153 h 290"/>
                <a:gd name="T48" fmla="*/ 92 w 289"/>
                <a:gd name="T49" fmla="*/ 167 h 290"/>
                <a:gd name="T50" fmla="*/ 79 w 289"/>
                <a:gd name="T51" fmla="*/ 153 h 290"/>
                <a:gd name="T52" fmla="*/ 107 w 289"/>
                <a:gd name="T53" fmla="*/ 183 h 290"/>
                <a:gd name="T54" fmla="*/ 101 w 289"/>
                <a:gd name="T55" fmla="*/ 177 h 290"/>
                <a:gd name="T56" fmla="*/ 111 w 289"/>
                <a:gd name="T57" fmla="*/ 226 h 290"/>
                <a:gd name="T58" fmla="*/ 137 w 289"/>
                <a:gd name="T59" fmla="*/ 198 h 290"/>
                <a:gd name="T60" fmla="*/ 144 w 289"/>
                <a:gd name="T61" fmla="*/ 204 h 290"/>
                <a:gd name="T62" fmla="*/ 185 w 289"/>
                <a:gd name="T63" fmla="*/ 196 h 290"/>
                <a:gd name="T64" fmla="*/ 166 w 289"/>
                <a:gd name="T65" fmla="*/ 198 h 290"/>
                <a:gd name="T66" fmla="*/ 187 w 289"/>
                <a:gd name="T67" fmla="*/ 177 h 290"/>
                <a:gd name="T68" fmla="*/ 197 w 289"/>
                <a:gd name="T69" fmla="*/ 167 h 290"/>
                <a:gd name="T70" fmla="*/ 196 w 289"/>
                <a:gd name="T71" fmla="*/ 185 h 290"/>
                <a:gd name="T72" fmla="*/ 198 w 289"/>
                <a:gd name="T73" fmla="*/ 145 h 290"/>
                <a:gd name="T74" fmla="*/ 198 w 289"/>
                <a:gd name="T75" fmla="*/ 153 h 290"/>
                <a:gd name="T76" fmla="*/ 225 w 289"/>
                <a:gd name="T77" fmla="*/ 112 h 290"/>
                <a:gd name="T78" fmla="*/ 144 w 289"/>
                <a:gd name="T79" fmla="*/ 24 h 290"/>
                <a:gd name="T80" fmla="*/ 115 w 289"/>
                <a:gd name="T81" fmla="*/ 54 h 290"/>
                <a:gd name="T82" fmla="*/ 101 w 289"/>
                <a:gd name="T83" fmla="*/ 60 h 290"/>
                <a:gd name="T84" fmla="*/ 59 w 289"/>
                <a:gd name="T85" fmla="*/ 59 h 290"/>
                <a:gd name="T86" fmla="*/ 74 w 289"/>
                <a:gd name="T87" fmla="*/ 145 h 290"/>
                <a:gd name="T88" fmla="*/ 59 w 289"/>
                <a:gd name="T89" fmla="*/ 231 h 290"/>
                <a:gd name="T90" fmla="*/ 101 w 289"/>
                <a:gd name="T91" fmla="*/ 230 h 290"/>
                <a:gd name="T92" fmla="*/ 115 w 289"/>
                <a:gd name="T93" fmla="*/ 236 h 290"/>
                <a:gd name="T94" fmla="*/ 144 w 289"/>
                <a:gd name="T95" fmla="*/ 266 h 290"/>
                <a:gd name="T96" fmla="*/ 194 w 289"/>
                <a:gd name="T97" fmla="*/ 195 h 290"/>
                <a:gd name="T98" fmla="*/ 235 w 289"/>
                <a:gd name="T99" fmla="*/ 175 h 290"/>
                <a:gd name="T100" fmla="*/ 266 w 289"/>
                <a:gd name="T101" fmla="*/ 14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9" h="290">
                  <a:moveTo>
                    <a:pt x="289" y="145"/>
                  </a:moveTo>
                  <a:cubicBezTo>
                    <a:pt x="289" y="129"/>
                    <a:pt x="270" y="115"/>
                    <a:pt x="241" y="105"/>
                  </a:cubicBezTo>
                  <a:cubicBezTo>
                    <a:pt x="255" y="77"/>
                    <a:pt x="258" y="54"/>
                    <a:pt x="247" y="43"/>
                  </a:cubicBezTo>
                  <a:cubicBezTo>
                    <a:pt x="236" y="31"/>
                    <a:pt x="212" y="35"/>
                    <a:pt x="184" y="49"/>
                  </a:cubicBezTo>
                  <a:cubicBezTo>
                    <a:pt x="174" y="19"/>
                    <a:pt x="160" y="0"/>
                    <a:pt x="144" y="0"/>
                  </a:cubicBezTo>
                  <a:cubicBezTo>
                    <a:pt x="128" y="0"/>
                    <a:pt x="114" y="19"/>
                    <a:pt x="104" y="49"/>
                  </a:cubicBezTo>
                  <a:cubicBezTo>
                    <a:pt x="76" y="35"/>
                    <a:pt x="53" y="31"/>
                    <a:pt x="42" y="43"/>
                  </a:cubicBezTo>
                  <a:cubicBezTo>
                    <a:pt x="31" y="54"/>
                    <a:pt x="34" y="77"/>
                    <a:pt x="48" y="105"/>
                  </a:cubicBezTo>
                  <a:cubicBezTo>
                    <a:pt x="18" y="115"/>
                    <a:pt x="0" y="129"/>
                    <a:pt x="0" y="145"/>
                  </a:cubicBezTo>
                  <a:cubicBezTo>
                    <a:pt x="0" y="161"/>
                    <a:pt x="18" y="175"/>
                    <a:pt x="48" y="185"/>
                  </a:cubicBezTo>
                  <a:cubicBezTo>
                    <a:pt x="34" y="213"/>
                    <a:pt x="31" y="236"/>
                    <a:pt x="42" y="247"/>
                  </a:cubicBezTo>
                  <a:cubicBezTo>
                    <a:pt x="53" y="259"/>
                    <a:pt x="76" y="255"/>
                    <a:pt x="104" y="241"/>
                  </a:cubicBezTo>
                  <a:cubicBezTo>
                    <a:pt x="114" y="271"/>
                    <a:pt x="128" y="290"/>
                    <a:pt x="144" y="290"/>
                  </a:cubicBezTo>
                  <a:cubicBezTo>
                    <a:pt x="160" y="290"/>
                    <a:pt x="174" y="271"/>
                    <a:pt x="184" y="241"/>
                  </a:cubicBezTo>
                  <a:cubicBezTo>
                    <a:pt x="212" y="255"/>
                    <a:pt x="236" y="259"/>
                    <a:pt x="247" y="247"/>
                  </a:cubicBezTo>
                  <a:cubicBezTo>
                    <a:pt x="258" y="236"/>
                    <a:pt x="255" y="213"/>
                    <a:pt x="241" y="185"/>
                  </a:cubicBezTo>
                  <a:cubicBezTo>
                    <a:pt x="270" y="175"/>
                    <a:pt x="289" y="161"/>
                    <a:pt x="289" y="145"/>
                  </a:cubicBezTo>
                  <a:close/>
                  <a:moveTo>
                    <a:pt x="230" y="59"/>
                  </a:moveTo>
                  <a:cubicBezTo>
                    <a:pt x="238" y="67"/>
                    <a:pt x="237" y="83"/>
                    <a:pt x="229" y="102"/>
                  </a:cubicBezTo>
                  <a:cubicBezTo>
                    <a:pt x="219" y="99"/>
                    <a:pt x="207" y="97"/>
                    <a:pt x="194" y="95"/>
                  </a:cubicBezTo>
                  <a:cubicBezTo>
                    <a:pt x="193" y="82"/>
                    <a:pt x="190" y="71"/>
                    <a:pt x="187" y="60"/>
                  </a:cubicBezTo>
                  <a:cubicBezTo>
                    <a:pt x="207" y="52"/>
                    <a:pt x="222" y="51"/>
                    <a:pt x="230" y="59"/>
                  </a:cubicBezTo>
                  <a:close/>
                  <a:moveTo>
                    <a:pt x="189" y="145"/>
                  </a:moveTo>
                  <a:cubicBezTo>
                    <a:pt x="189" y="151"/>
                    <a:pt x="189" y="157"/>
                    <a:pt x="188" y="163"/>
                  </a:cubicBezTo>
                  <a:cubicBezTo>
                    <a:pt x="184" y="168"/>
                    <a:pt x="180" y="172"/>
                    <a:pt x="176" y="177"/>
                  </a:cubicBezTo>
                  <a:cubicBezTo>
                    <a:pt x="172" y="181"/>
                    <a:pt x="167" y="185"/>
                    <a:pt x="163" y="189"/>
                  </a:cubicBezTo>
                  <a:cubicBezTo>
                    <a:pt x="157" y="189"/>
                    <a:pt x="151" y="190"/>
                    <a:pt x="144" y="190"/>
                  </a:cubicBezTo>
                  <a:cubicBezTo>
                    <a:pt x="138" y="190"/>
                    <a:pt x="132" y="189"/>
                    <a:pt x="126" y="189"/>
                  </a:cubicBezTo>
                  <a:cubicBezTo>
                    <a:pt x="122" y="185"/>
                    <a:pt x="117" y="181"/>
                    <a:pt x="113" y="177"/>
                  </a:cubicBezTo>
                  <a:cubicBezTo>
                    <a:pt x="108" y="172"/>
                    <a:pt x="104" y="168"/>
                    <a:pt x="100" y="163"/>
                  </a:cubicBezTo>
                  <a:cubicBezTo>
                    <a:pt x="100" y="157"/>
                    <a:pt x="100" y="151"/>
                    <a:pt x="100" y="145"/>
                  </a:cubicBezTo>
                  <a:cubicBezTo>
                    <a:pt x="100" y="139"/>
                    <a:pt x="100" y="133"/>
                    <a:pt x="100" y="127"/>
                  </a:cubicBezTo>
                  <a:cubicBezTo>
                    <a:pt x="104" y="122"/>
                    <a:pt x="108" y="118"/>
                    <a:pt x="113" y="113"/>
                  </a:cubicBezTo>
                  <a:cubicBezTo>
                    <a:pt x="117" y="109"/>
                    <a:pt x="122" y="105"/>
                    <a:pt x="126" y="101"/>
                  </a:cubicBezTo>
                  <a:cubicBezTo>
                    <a:pt x="132" y="100"/>
                    <a:pt x="138" y="100"/>
                    <a:pt x="144" y="100"/>
                  </a:cubicBezTo>
                  <a:cubicBezTo>
                    <a:pt x="151" y="100"/>
                    <a:pt x="157" y="100"/>
                    <a:pt x="163" y="101"/>
                  </a:cubicBezTo>
                  <a:cubicBezTo>
                    <a:pt x="167" y="105"/>
                    <a:pt x="172" y="109"/>
                    <a:pt x="176" y="113"/>
                  </a:cubicBezTo>
                  <a:cubicBezTo>
                    <a:pt x="180" y="118"/>
                    <a:pt x="184" y="122"/>
                    <a:pt x="188" y="127"/>
                  </a:cubicBezTo>
                  <a:cubicBezTo>
                    <a:pt x="189" y="133"/>
                    <a:pt x="189" y="139"/>
                    <a:pt x="189" y="145"/>
                  </a:cubicBezTo>
                  <a:close/>
                  <a:moveTo>
                    <a:pt x="182" y="107"/>
                  </a:moveTo>
                  <a:cubicBezTo>
                    <a:pt x="180" y="105"/>
                    <a:pt x="178" y="104"/>
                    <a:pt x="177" y="102"/>
                  </a:cubicBezTo>
                  <a:cubicBezTo>
                    <a:pt x="180" y="102"/>
                    <a:pt x="183" y="103"/>
                    <a:pt x="186" y="103"/>
                  </a:cubicBezTo>
                  <a:cubicBezTo>
                    <a:pt x="187" y="106"/>
                    <a:pt x="187" y="109"/>
                    <a:pt x="187" y="113"/>
                  </a:cubicBezTo>
                  <a:cubicBezTo>
                    <a:pt x="186" y="111"/>
                    <a:pt x="184" y="109"/>
                    <a:pt x="182" y="107"/>
                  </a:cubicBezTo>
                  <a:close/>
                  <a:moveTo>
                    <a:pt x="166" y="92"/>
                  </a:moveTo>
                  <a:cubicBezTo>
                    <a:pt x="161" y="88"/>
                    <a:pt x="157" y="84"/>
                    <a:pt x="152" y="80"/>
                  </a:cubicBezTo>
                  <a:cubicBezTo>
                    <a:pt x="161" y="74"/>
                    <a:pt x="169" y="69"/>
                    <a:pt x="178" y="64"/>
                  </a:cubicBezTo>
                  <a:cubicBezTo>
                    <a:pt x="181" y="73"/>
                    <a:pt x="183" y="83"/>
                    <a:pt x="185" y="94"/>
                  </a:cubicBezTo>
                  <a:cubicBezTo>
                    <a:pt x="179" y="93"/>
                    <a:pt x="173" y="93"/>
                    <a:pt x="166" y="92"/>
                  </a:cubicBezTo>
                  <a:close/>
                  <a:moveTo>
                    <a:pt x="152" y="92"/>
                  </a:moveTo>
                  <a:cubicBezTo>
                    <a:pt x="149" y="92"/>
                    <a:pt x="147" y="92"/>
                    <a:pt x="144" y="92"/>
                  </a:cubicBezTo>
                  <a:cubicBezTo>
                    <a:pt x="142" y="92"/>
                    <a:pt x="139" y="92"/>
                    <a:pt x="137" y="92"/>
                  </a:cubicBezTo>
                  <a:cubicBezTo>
                    <a:pt x="139" y="90"/>
                    <a:pt x="142" y="88"/>
                    <a:pt x="144" y="86"/>
                  </a:cubicBezTo>
                  <a:cubicBezTo>
                    <a:pt x="147" y="88"/>
                    <a:pt x="149" y="90"/>
                    <a:pt x="152" y="92"/>
                  </a:cubicBezTo>
                  <a:close/>
                  <a:moveTo>
                    <a:pt x="122" y="92"/>
                  </a:moveTo>
                  <a:cubicBezTo>
                    <a:pt x="116" y="93"/>
                    <a:pt x="110" y="93"/>
                    <a:pt x="104" y="94"/>
                  </a:cubicBezTo>
                  <a:cubicBezTo>
                    <a:pt x="106" y="83"/>
                    <a:pt x="108" y="73"/>
                    <a:pt x="111" y="64"/>
                  </a:cubicBezTo>
                  <a:cubicBezTo>
                    <a:pt x="119" y="69"/>
                    <a:pt x="128" y="74"/>
                    <a:pt x="137" y="80"/>
                  </a:cubicBezTo>
                  <a:cubicBezTo>
                    <a:pt x="132" y="84"/>
                    <a:pt x="127" y="88"/>
                    <a:pt x="122" y="92"/>
                  </a:cubicBezTo>
                  <a:close/>
                  <a:moveTo>
                    <a:pt x="112" y="102"/>
                  </a:moveTo>
                  <a:cubicBezTo>
                    <a:pt x="110" y="104"/>
                    <a:pt x="108" y="105"/>
                    <a:pt x="107" y="107"/>
                  </a:cubicBezTo>
                  <a:cubicBezTo>
                    <a:pt x="105" y="109"/>
                    <a:pt x="103" y="111"/>
                    <a:pt x="101" y="113"/>
                  </a:cubicBezTo>
                  <a:cubicBezTo>
                    <a:pt x="102" y="109"/>
                    <a:pt x="102" y="106"/>
                    <a:pt x="102" y="103"/>
                  </a:cubicBezTo>
                  <a:cubicBezTo>
                    <a:pt x="106" y="103"/>
                    <a:pt x="109" y="102"/>
                    <a:pt x="112" y="102"/>
                  </a:cubicBezTo>
                  <a:close/>
                  <a:moveTo>
                    <a:pt x="92" y="123"/>
                  </a:moveTo>
                  <a:cubicBezTo>
                    <a:pt x="87" y="128"/>
                    <a:pt x="83" y="133"/>
                    <a:pt x="79" y="137"/>
                  </a:cubicBezTo>
                  <a:cubicBezTo>
                    <a:pt x="73" y="129"/>
                    <a:pt x="68" y="120"/>
                    <a:pt x="64" y="112"/>
                  </a:cubicBezTo>
                  <a:cubicBezTo>
                    <a:pt x="73" y="109"/>
                    <a:pt x="82" y="106"/>
                    <a:pt x="93" y="104"/>
                  </a:cubicBezTo>
                  <a:cubicBezTo>
                    <a:pt x="92" y="111"/>
                    <a:pt x="92" y="117"/>
                    <a:pt x="92" y="123"/>
                  </a:cubicBezTo>
                  <a:close/>
                  <a:moveTo>
                    <a:pt x="91" y="137"/>
                  </a:moveTo>
                  <a:cubicBezTo>
                    <a:pt x="91" y="140"/>
                    <a:pt x="91" y="142"/>
                    <a:pt x="91" y="145"/>
                  </a:cubicBezTo>
                  <a:cubicBezTo>
                    <a:pt x="91" y="148"/>
                    <a:pt x="91" y="150"/>
                    <a:pt x="91" y="153"/>
                  </a:cubicBezTo>
                  <a:cubicBezTo>
                    <a:pt x="89" y="150"/>
                    <a:pt x="87" y="148"/>
                    <a:pt x="85" y="145"/>
                  </a:cubicBezTo>
                  <a:cubicBezTo>
                    <a:pt x="87" y="142"/>
                    <a:pt x="89" y="140"/>
                    <a:pt x="91" y="137"/>
                  </a:cubicBezTo>
                  <a:close/>
                  <a:moveTo>
                    <a:pt x="92" y="167"/>
                  </a:moveTo>
                  <a:cubicBezTo>
                    <a:pt x="92" y="173"/>
                    <a:pt x="92" y="179"/>
                    <a:pt x="93" y="185"/>
                  </a:cubicBezTo>
                  <a:cubicBezTo>
                    <a:pt x="82" y="184"/>
                    <a:pt x="73" y="181"/>
                    <a:pt x="64" y="178"/>
                  </a:cubicBezTo>
                  <a:cubicBezTo>
                    <a:pt x="68" y="170"/>
                    <a:pt x="73" y="161"/>
                    <a:pt x="79" y="153"/>
                  </a:cubicBezTo>
                  <a:cubicBezTo>
                    <a:pt x="83" y="157"/>
                    <a:pt x="87" y="162"/>
                    <a:pt x="92" y="167"/>
                  </a:cubicBezTo>
                  <a:close/>
                  <a:moveTo>
                    <a:pt x="101" y="177"/>
                  </a:moveTo>
                  <a:cubicBezTo>
                    <a:pt x="103" y="179"/>
                    <a:pt x="105" y="181"/>
                    <a:pt x="107" y="183"/>
                  </a:cubicBezTo>
                  <a:cubicBezTo>
                    <a:pt x="108" y="185"/>
                    <a:pt x="110" y="186"/>
                    <a:pt x="112" y="188"/>
                  </a:cubicBezTo>
                  <a:cubicBezTo>
                    <a:pt x="109" y="188"/>
                    <a:pt x="106" y="187"/>
                    <a:pt x="102" y="187"/>
                  </a:cubicBezTo>
                  <a:cubicBezTo>
                    <a:pt x="102" y="184"/>
                    <a:pt x="102" y="181"/>
                    <a:pt x="101" y="177"/>
                  </a:cubicBezTo>
                  <a:close/>
                  <a:moveTo>
                    <a:pt x="122" y="198"/>
                  </a:moveTo>
                  <a:cubicBezTo>
                    <a:pt x="127" y="202"/>
                    <a:pt x="132" y="206"/>
                    <a:pt x="137" y="210"/>
                  </a:cubicBezTo>
                  <a:cubicBezTo>
                    <a:pt x="128" y="216"/>
                    <a:pt x="119" y="221"/>
                    <a:pt x="111" y="226"/>
                  </a:cubicBezTo>
                  <a:cubicBezTo>
                    <a:pt x="108" y="217"/>
                    <a:pt x="106" y="207"/>
                    <a:pt x="104" y="196"/>
                  </a:cubicBezTo>
                  <a:cubicBezTo>
                    <a:pt x="110" y="197"/>
                    <a:pt x="116" y="197"/>
                    <a:pt x="122" y="198"/>
                  </a:cubicBezTo>
                  <a:close/>
                  <a:moveTo>
                    <a:pt x="137" y="198"/>
                  </a:moveTo>
                  <a:cubicBezTo>
                    <a:pt x="139" y="198"/>
                    <a:pt x="142" y="198"/>
                    <a:pt x="144" y="198"/>
                  </a:cubicBezTo>
                  <a:cubicBezTo>
                    <a:pt x="147" y="198"/>
                    <a:pt x="149" y="198"/>
                    <a:pt x="152" y="198"/>
                  </a:cubicBezTo>
                  <a:cubicBezTo>
                    <a:pt x="149" y="200"/>
                    <a:pt x="147" y="202"/>
                    <a:pt x="144" y="204"/>
                  </a:cubicBezTo>
                  <a:cubicBezTo>
                    <a:pt x="142" y="202"/>
                    <a:pt x="139" y="200"/>
                    <a:pt x="137" y="198"/>
                  </a:cubicBezTo>
                  <a:close/>
                  <a:moveTo>
                    <a:pt x="166" y="198"/>
                  </a:moveTo>
                  <a:cubicBezTo>
                    <a:pt x="173" y="197"/>
                    <a:pt x="179" y="197"/>
                    <a:pt x="185" y="196"/>
                  </a:cubicBezTo>
                  <a:cubicBezTo>
                    <a:pt x="183" y="207"/>
                    <a:pt x="181" y="217"/>
                    <a:pt x="178" y="226"/>
                  </a:cubicBezTo>
                  <a:cubicBezTo>
                    <a:pt x="169" y="221"/>
                    <a:pt x="161" y="216"/>
                    <a:pt x="152" y="210"/>
                  </a:cubicBezTo>
                  <a:cubicBezTo>
                    <a:pt x="157" y="206"/>
                    <a:pt x="161" y="202"/>
                    <a:pt x="166" y="198"/>
                  </a:cubicBezTo>
                  <a:close/>
                  <a:moveTo>
                    <a:pt x="177" y="188"/>
                  </a:moveTo>
                  <a:cubicBezTo>
                    <a:pt x="178" y="186"/>
                    <a:pt x="180" y="185"/>
                    <a:pt x="182" y="183"/>
                  </a:cubicBezTo>
                  <a:cubicBezTo>
                    <a:pt x="184" y="181"/>
                    <a:pt x="186" y="179"/>
                    <a:pt x="187" y="177"/>
                  </a:cubicBezTo>
                  <a:cubicBezTo>
                    <a:pt x="187" y="181"/>
                    <a:pt x="187" y="184"/>
                    <a:pt x="186" y="187"/>
                  </a:cubicBezTo>
                  <a:cubicBezTo>
                    <a:pt x="183" y="187"/>
                    <a:pt x="180" y="188"/>
                    <a:pt x="177" y="188"/>
                  </a:cubicBezTo>
                  <a:close/>
                  <a:moveTo>
                    <a:pt x="197" y="167"/>
                  </a:moveTo>
                  <a:cubicBezTo>
                    <a:pt x="201" y="162"/>
                    <a:pt x="205" y="157"/>
                    <a:pt x="209" y="153"/>
                  </a:cubicBezTo>
                  <a:cubicBezTo>
                    <a:pt x="215" y="161"/>
                    <a:pt x="221" y="170"/>
                    <a:pt x="225" y="178"/>
                  </a:cubicBezTo>
                  <a:cubicBezTo>
                    <a:pt x="216" y="181"/>
                    <a:pt x="206" y="184"/>
                    <a:pt x="196" y="185"/>
                  </a:cubicBezTo>
                  <a:cubicBezTo>
                    <a:pt x="196" y="179"/>
                    <a:pt x="197" y="173"/>
                    <a:pt x="197" y="167"/>
                  </a:cubicBezTo>
                  <a:close/>
                  <a:moveTo>
                    <a:pt x="198" y="153"/>
                  </a:moveTo>
                  <a:cubicBezTo>
                    <a:pt x="198" y="150"/>
                    <a:pt x="198" y="148"/>
                    <a:pt x="198" y="145"/>
                  </a:cubicBezTo>
                  <a:cubicBezTo>
                    <a:pt x="198" y="142"/>
                    <a:pt x="198" y="140"/>
                    <a:pt x="198" y="137"/>
                  </a:cubicBezTo>
                  <a:cubicBezTo>
                    <a:pt x="200" y="140"/>
                    <a:pt x="202" y="142"/>
                    <a:pt x="204" y="145"/>
                  </a:cubicBezTo>
                  <a:cubicBezTo>
                    <a:pt x="202" y="148"/>
                    <a:pt x="200" y="150"/>
                    <a:pt x="198" y="153"/>
                  </a:cubicBezTo>
                  <a:close/>
                  <a:moveTo>
                    <a:pt x="197" y="123"/>
                  </a:moveTo>
                  <a:cubicBezTo>
                    <a:pt x="197" y="117"/>
                    <a:pt x="196" y="111"/>
                    <a:pt x="196" y="105"/>
                  </a:cubicBezTo>
                  <a:cubicBezTo>
                    <a:pt x="206" y="106"/>
                    <a:pt x="216" y="109"/>
                    <a:pt x="225" y="112"/>
                  </a:cubicBezTo>
                  <a:cubicBezTo>
                    <a:pt x="221" y="120"/>
                    <a:pt x="215" y="129"/>
                    <a:pt x="209" y="137"/>
                  </a:cubicBezTo>
                  <a:cubicBezTo>
                    <a:pt x="205" y="133"/>
                    <a:pt x="201" y="128"/>
                    <a:pt x="197" y="123"/>
                  </a:cubicBezTo>
                  <a:close/>
                  <a:moveTo>
                    <a:pt x="144" y="24"/>
                  </a:moveTo>
                  <a:cubicBezTo>
                    <a:pt x="156" y="24"/>
                    <a:pt x="166" y="35"/>
                    <a:pt x="174" y="54"/>
                  </a:cubicBezTo>
                  <a:cubicBezTo>
                    <a:pt x="164" y="60"/>
                    <a:pt x="154" y="66"/>
                    <a:pt x="144" y="74"/>
                  </a:cubicBezTo>
                  <a:cubicBezTo>
                    <a:pt x="134" y="66"/>
                    <a:pt x="124" y="60"/>
                    <a:pt x="115" y="54"/>
                  </a:cubicBezTo>
                  <a:cubicBezTo>
                    <a:pt x="123" y="35"/>
                    <a:pt x="133" y="24"/>
                    <a:pt x="144" y="24"/>
                  </a:cubicBezTo>
                  <a:close/>
                  <a:moveTo>
                    <a:pt x="59" y="59"/>
                  </a:moveTo>
                  <a:cubicBezTo>
                    <a:pt x="67" y="51"/>
                    <a:pt x="82" y="52"/>
                    <a:pt x="101" y="60"/>
                  </a:cubicBezTo>
                  <a:cubicBezTo>
                    <a:pt x="98" y="71"/>
                    <a:pt x="96" y="82"/>
                    <a:pt x="94" y="95"/>
                  </a:cubicBezTo>
                  <a:cubicBezTo>
                    <a:pt x="82" y="97"/>
                    <a:pt x="70" y="99"/>
                    <a:pt x="59" y="102"/>
                  </a:cubicBezTo>
                  <a:cubicBezTo>
                    <a:pt x="51" y="83"/>
                    <a:pt x="51" y="67"/>
                    <a:pt x="59" y="59"/>
                  </a:cubicBezTo>
                  <a:close/>
                  <a:moveTo>
                    <a:pt x="23" y="145"/>
                  </a:moveTo>
                  <a:cubicBezTo>
                    <a:pt x="23" y="134"/>
                    <a:pt x="35" y="123"/>
                    <a:pt x="54" y="115"/>
                  </a:cubicBezTo>
                  <a:cubicBezTo>
                    <a:pt x="59" y="125"/>
                    <a:pt x="66" y="135"/>
                    <a:pt x="74" y="145"/>
                  </a:cubicBezTo>
                  <a:cubicBezTo>
                    <a:pt x="66" y="155"/>
                    <a:pt x="59" y="165"/>
                    <a:pt x="54" y="175"/>
                  </a:cubicBezTo>
                  <a:cubicBezTo>
                    <a:pt x="35" y="167"/>
                    <a:pt x="23" y="156"/>
                    <a:pt x="23" y="145"/>
                  </a:cubicBezTo>
                  <a:close/>
                  <a:moveTo>
                    <a:pt x="59" y="231"/>
                  </a:moveTo>
                  <a:cubicBezTo>
                    <a:pt x="51" y="223"/>
                    <a:pt x="51" y="207"/>
                    <a:pt x="59" y="188"/>
                  </a:cubicBezTo>
                  <a:cubicBezTo>
                    <a:pt x="70" y="191"/>
                    <a:pt x="82" y="193"/>
                    <a:pt x="94" y="195"/>
                  </a:cubicBezTo>
                  <a:cubicBezTo>
                    <a:pt x="96" y="208"/>
                    <a:pt x="98" y="219"/>
                    <a:pt x="101" y="230"/>
                  </a:cubicBezTo>
                  <a:cubicBezTo>
                    <a:pt x="82" y="238"/>
                    <a:pt x="67" y="239"/>
                    <a:pt x="59" y="231"/>
                  </a:cubicBezTo>
                  <a:close/>
                  <a:moveTo>
                    <a:pt x="144" y="266"/>
                  </a:moveTo>
                  <a:cubicBezTo>
                    <a:pt x="133" y="266"/>
                    <a:pt x="123" y="255"/>
                    <a:pt x="115" y="236"/>
                  </a:cubicBezTo>
                  <a:cubicBezTo>
                    <a:pt x="124" y="230"/>
                    <a:pt x="134" y="223"/>
                    <a:pt x="144" y="216"/>
                  </a:cubicBezTo>
                  <a:cubicBezTo>
                    <a:pt x="154" y="223"/>
                    <a:pt x="164" y="230"/>
                    <a:pt x="174" y="236"/>
                  </a:cubicBezTo>
                  <a:cubicBezTo>
                    <a:pt x="166" y="255"/>
                    <a:pt x="156" y="266"/>
                    <a:pt x="144" y="266"/>
                  </a:cubicBezTo>
                  <a:close/>
                  <a:moveTo>
                    <a:pt x="230" y="231"/>
                  </a:moveTo>
                  <a:cubicBezTo>
                    <a:pt x="222" y="239"/>
                    <a:pt x="207" y="238"/>
                    <a:pt x="187" y="230"/>
                  </a:cubicBezTo>
                  <a:cubicBezTo>
                    <a:pt x="190" y="219"/>
                    <a:pt x="193" y="208"/>
                    <a:pt x="194" y="195"/>
                  </a:cubicBezTo>
                  <a:cubicBezTo>
                    <a:pt x="207" y="193"/>
                    <a:pt x="219" y="191"/>
                    <a:pt x="229" y="188"/>
                  </a:cubicBezTo>
                  <a:cubicBezTo>
                    <a:pt x="237" y="207"/>
                    <a:pt x="238" y="223"/>
                    <a:pt x="230" y="231"/>
                  </a:cubicBezTo>
                  <a:close/>
                  <a:moveTo>
                    <a:pt x="235" y="175"/>
                  </a:moveTo>
                  <a:cubicBezTo>
                    <a:pt x="229" y="165"/>
                    <a:pt x="223" y="155"/>
                    <a:pt x="215" y="145"/>
                  </a:cubicBezTo>
                  <a:cubicBezTo>
                    <a:pt x="223" y="135"/>
                    <a:pt x="229" y="125"/>
                    <a:pt x="235" y="115"/>
                  </a:cubicBezTo>
                  <a:cubicBezTo>
                    <a:pt x="254" y="123"/>
                    <a:pt x="266" y="134"/>
                    <a:pt x="266" y="145"/>
                  </a:cubicBezTo>
                  <a:cubicBezTo>
                    <a:pt x="266" y="156"/>
                    <a:pt x="254" y="167"/>
                    <a:pt x="235" y="17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8" name="Oval 836"/>
            <p:cNvSpPr>
              <a:spLocks noChangeArrowheads="1"/>
            </p:cNvSpPr>
            <p:nvPr/>
          </p:nvSpPr>
          <p:spPr bwMode="auto">
            <a:xfrm>
              <a:off x="6534151" y="4370388"/>
              <a:ext cx="96838" cy="95250"/>
            </a:xfrm>
            <a:prstGeom prst="ellipse">
              <a:avLst/>
            </a:pr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32" name="íśľiḓé"/>
          <p:cNvSpPr/>
          <p:nvPr/>
        </p:nvSpPr>
        <p:spPr bwMode="auto">
          <a:xfrm>
            <a:off x="1420177" y="4252756"/>
            <a:ext cx="695172" cy="69410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rgbClr val="92A978"/>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0" name="îṡļíḑê"/>
          <p:cNvSpPr/>
          <p:nvPr/>
        </p:nvSpPr>
        <p:spPr bwMode="auto">
          <a:xfrm>
            <a:off x="7055401" y="4261596"/>
            <a:ext cx="596596" cy="67642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CAB48A"/>
          </a:solidFill>
          <a:ln>
            <a:noFill/>
          </a:ln>
        </p:spPr>
        <p:txBody>
          <a:bodyPr anchor="ctr"/>
          <a:lstStyle/>
          <a:p>
            <a:pPr marL="0" marR="0" lvl="0" indent="0" algn="ctr" defTabSz="914400" rtl="0" eaLnBrk="1" fontAlgn="auto" latinLnBrk="0" hangingPunct="1">
              <a:lnSpc>
                <a:spcPct val="14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2353021" y="2791200"/>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pc="300" dirty="0">
                <a:solidFill>
                  <a:schemeClr val="tx1">
                    <a:lumMod val="85000"/>
                    <a:lumOff val="1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系</a:t>
            </a:r>
            <a:r>
              <a:rPr lang="zh-CN" altLang="en-US" spc="300" dirty="0" smtClean="0">
                <a:solidFill>
                  <a:schemeClr val="tx1">
                    <a:lumMod val="85000"/>
                    <a:lumOff val="1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统用户的要求</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4" name="Rectangle 30"/>
          <p:cNvSpPr/>
          <p:nvPr/>
        </p:nvSpPr>
        <p:spPr>
          <a:xfrm flipH="1">
            <a:off x="2416496" y="4407553"/>
            <a:ext cx="271430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可以得到的软件工具</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7" name="Rectangle 30"/>
          <p:cNvSpPr/>
          <p:nvPr/>
        </p:nvSpPr>
        <p:spPr>
          <a:xfrm flipH="1">
            <a:off x="8051719" y="2831568"/>
            <a:ext cx="270094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可以使用的编译程序</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70" name="Rectangle 30"/>
          <p:cNvSpPr/>
          <p:nvPr/>
        </p:nvSpPr>
        <p:spPr>
          <a:xfrm flipH="1">
            <a:off x="8091160" y="4415142"/>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工程规模</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grpSp>
        <p:nvGrpSpPr>
          <p:cNvPr id="23" name="组合 22"/>
          <p:cNvGrpSpPr/>
          <p:nvPr/>
        </p:nvGrpSpPr>
        <p:grpSpPr>
          <a:xfrm>
            <a:off x="4262209" y="-345515"/>
            <a:ext cx="3393228" cy="1969952"/>
            <a:chOff x="4262209" y="-345515"/>
            <a:chExt cx="3393228" cy="1969952"/>
          </a:xfrm>
        </p:grpSpPr>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par>
                          <p:cTn id="8" fill="hold">
                            <p:stCondLst>
                              <p:cond delay="500"/>
                            </p:stCondLst>
                            <p:childTnLst>
                              <p:par>
                                <p:cTn id="9" presetID="21" presetClass="entr" presetSubtype="3"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heel(3)">
                                      <p:cBhvr>
                                        <p:cTn id="11" dur="500"/>
                                        <p:tgtEl>
                                          <p:spTgt spid="2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p:cTn id="19" dur="500" fill="hold"/>
                                        <p:tgtEl>
                                          <p:spTgt spid="40"/>
                                        </p:tgtEl>
                                        <p:attrNameLst>
                                          <p:attrName>ppt_w</p:attrName>
                                        </p:attrNameLst>
                                      </p:cBhvr>
                                      <p:tavLst>
                                        <p:tav tm="0">
                                          <p:val>
                                            <p:fltVal val="0"/>
                                          </p:val>
                                        </p:tav>
                                        <p:tav tm="100000">
                                          <p:val>
                                            <p:strVal val="#ppt_w"/>
                                          </p:val>
                                        </p:tav>
                                      </p:tavLst>
                                    </p:anim>
                                    <p:anim calcmode="lin" valueType="num">
                                      <p:cBhvr>
                                        <p:cTn id="20" dur="500" fill="hold"/>
                                        <p:tgtEl>
                                          <p:spTgt spid="40"/>
                                        </p:tgtEl>
                                        <p:attrNameLst>
                                          <p:attrName>ppt_h</p:attrName>
                                        </p:attrNameLst>
                                      </p:cBhvr>
                                      <p:tavLst>
                                        <p:tav tm="0">
                                          <p:val>
                                            <p:fltVal val="0"/>
                                          </p:val>
                                        </p:tav>
                                        <p:tav tm="100000">
                                          <p:val>
                                            <p:strVal val="#ppt_h"/>
                                          </p:val>
                                        </p:tav>
                                      </p:tavLst>
                                    </p:anim>
                                    <p:animEffect transition="in" filter="fade">
                                      <p:cBhvr>
                                        <p:cTn id="2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smtClean="0">
                <a:solidFill>
                  <a:schemeClr val="tx1">
                    <a:lumMod val="75000"/>
                    <a:lumOff val="25000"/>
                  </a:schemeClr>
                </a:solidFill>
                <a:ea typeface="思源黑体 CN Normal" panose="020B0400000000000000" pitchFamily="34" charset="-122"/>
                <a:sym typeface="Century Gothic" panose="020B0502020202020204" pitchFamily="34" charset="0"/>
              </a:rPr>
              <a:t>09</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软件可靠性</a:t>
            </a:r>
          </a:p>
        </p:txBody>
      </p:sp>
    </p:spTree>
    <p:extLst>
      <p:ext uri="{BB962C8B-B14F-4D97-AF65-F5344CB8AC3E}">
        <p14:creationId xmlns:p14="http://schemas.microsoft.com/office/powerpoint/2010/main" val="1976711527"/>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smtClean="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定义</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0469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软件可靠</a:t>
            </a:r>
            <a:r>
              <a:rPr lang="zh-CN" altLang="en-US" sz="24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性定</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义：软件可靠性是程序在给定的时间间隔内，按照规格说明书的规定成功地运行的概率。</a:t>
            </a:r>
          </a:p>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软件可用性定义：软件可用性是程序在给定的时间点，按照规格说明书的规定成功运行的概率。</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软件可靠性</a:t>
              </a:r>
              <a:endPar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3087126016"/>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符号	</a:t>
            </a: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704407"/>
            <a:ext cx="10306832" cy="526297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4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ET</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是测试之前程序中错误总数；</a:t>
            </a:r>
          </a:p>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IT</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是程序长度 ；</a:t>
            </a:r>
          </a:p>
          <a:p>
            <a:pPr lvl="0">
              <a:lnSpc>
                <a:spcPct val="200000"/>
              </a:lnSpc>
              <a:defRPr/>
            </a:pP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是测试（包括调试）时间；</a:t>
            </a:r>
          </a:p>
          <a:p>
            <a:pPr lvl="0">
              <a:lnSpc>
                <a:spcPct val="200000"/>
              </a:lnSpc>
              <a:defRPr/>
            </a:pP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Ed(τ)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是在</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0</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到</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期间发现的错误数；</a:t>
            </a:r>
          </a:p>
          <a:p>
            <a:pPr lvl="0">
              <a:lnSpc>
                <a:spcPct val="200000"/>
              </a:lnSpc>
              <a:defRPr/>
            </a:pPr>
            <a:r>
              <a:rPr lang="en-US" altLang="zh-CN" sz="2400" dirty="0" err="1">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Ec</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是在</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0</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到</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期间改正的错误数</a:t>
            </a:r>
            <a:r>
              <a:rPr lang="zh-CN" altLang="en-US" sz="24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p>
          <a:p>
            <a:pPr lvl="0">
              <a:lnSpc>
                <a:spcPct val="200000"/>
              </a:lnSpc>
              <a:defRPr/>
            </a:pP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MTTF = 1/[ K * (ET  / IT  - </a:t>
            </a:r>
            <a:r>
              <a:rPr lang="en-US" altLang="zh-CN" sz="2400" dirty="0" err="1">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Ec</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 / IT ) ]</a:t>
            </a:r>
          </a:p>
          <a:p>
            <a:pPr lvl="0">
              <a:lnSpc>
                <a:spcPct val="200000"/>
              </a:lnSpc>
              <a:defRPr/>
            </a:pPr>
            <a:r>
              <a:rPr lang="en-US" altLang="zh-CN" sz="24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K</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是常数</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53037"/>
              <a:ext cx="1671484" cy="1384995"/>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估算平均无故障时间</a:t>
              </a:r>
              <a:r>
                <a:rPr lang="en-US" altLang="zh-CN"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MTTF</a:t>
              </a:r>
              <a:endPar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235153984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996007"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6973379"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2954369" y="4364066"/>
            <a:ext cx="2128643" cy="5539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植</a:t>
            </a: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入错误法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275996" y="0"/>
              <a:ext cx="1671484" cy="1384995"/>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估计错误总数的方法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6931741" y="4364066"/>
            <a:ext cx="2128643" cy="5539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分</a:t>
            </a: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别测试法</a:t>
            </a:r>
          </a:p>
        </p:txBody>
      </p:sp>
    </p:spTree>
    <p:extLst>
      <p:ext uri="{BB962C8B-B14F-4D97-AF65-F5344CB8AC3E}">
        <p14:creationId xmlns:p14="http://schemas.microsoft.com/office/powerpoint/2010/main" val="320965504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1000"/>
                                        <p:tgtEl>
                                          <p:spTgt spid="34"/>
                                        </p:tgtEl>
                                      </p:cBhvr>
                                    </p:animEffect>
                                    <p:anim calcmode="lin" valueType="num">
                                      <p:cBhvr>
                                        <p:cTn id="17" dur="1000" fill="hold"/>
                                        <p:tgtEl>
                                          <p:spTgt spid="34"/>
                                        </p:tgtEl>
                                        <p:attrNameLst>
                                          <p:attrName>ppt_x</p:attrName>
                                        </p:attrNameLst>
                                      </p:cBhvr>
                                      <p:tavLst>
                                        <p:tav tm="0">
                                          <p:val>
                                            <p:strVal val="#ppt_x"/>
                                          </p:val>
                                        </p:tav>
                                        <p:tav tm="100000">
                                          <p:val>
                                            <p:strVal val="#ppt_x"/>
                                          </p:val>
                                        </p:tav>
                                      </p:tavLst>
                                    </p:anim>
                                    <p:anim calcmode="lin" valueType="num">
                                      <p:cBhvr>
                                        <p:cTn id="1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参考资料</a:t>
              </a:r>
            </a:p>
          </p:txBody>
        </p:sp>
      </p:grpSp>
      <p:sp>
        <p:nvSpPr>
          <p:cNvPr id="5" name="文本框 4"/>
          <p:cNvSpPr txBox="1"/>
          <p:nvPr/>
        </p:nvSpPr>
        <p:spPr>
          <a:xfrm>
            <a:off x="802217" y="1617345"/>
            <a:ext cx="7774516" cy="461665"/>
          </a:xfrm>
          <a:prstGeom prst="rect">
            <a:avLst/>
          </a:prstGeom>
          <a:noFill/>
        </p:spPr>
        <p:txBody>
          <a:bodyPr wrap="square" rtlCol="0">
            <a:spAutoFit/>
          </a:bodyPr>
          <a:lstStyle/>
          <a:p>
            <a:r>
              <a:rPr lang="en-US" altLang="zh-CN" sz="2400" dirty="0" smtClean="0"/>
              <a:t>1</a:t>
            </a:r>
            <a:r>
              <a:rPr lang="en-US" altLang="zh-CN" sz="2400" dirty="0"/>
              <a:t>.《</a:t>
            </a:r>
            <a:r>
              <a:rPr lang="zh-CN" altLang="en-US" sz="2400" dirty="0"/>
              <a:t>软件工程导论</a:t>
            </a:r>
            <a:r>
              <a:rPr lang="en-US" altLang="zh-CN" sz="2400" dirty="0"/>
              <a:t>》 </a:t>
            </a:r>
            <a:r>
              <a:rPr lang="zh-CN" altLang="en-US" sz="2400" dirty="0"/>
              <a:t>清华大学出版社 张海藩等 第</a:t>
            </a:r>
            <a:r>
              <a:rPr lang="en-US" altLang="zh-CN" sz="2400" dirty="0"/>
              <a:t>6</a:t>
            </a:r>
            <a:r>
              <a:rPr lang="zh-CN" altLang="en-US" sz="2400" dirty="0"/>
              <a:t>版</a:t>
            </a:r>
          </a:p>
        </p:txBody>
      </p:sp>
    </p:spTree>
    <p:extLst>
      <p:ext uri="{BB962C8B-B14F-4D97-AF65-F5344CB8AC3E}">
        <p14:creationId xmlns:p14="http://schemas.microsoft.com/office/powerpoint/2010/main" val="4238626005"/>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smtClean="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小组分工</a:t>
              </a:r>
            </a:p>
          </p:txBody>
        </p:sp>
      </p:grpSp>
      <p:sp>
        <p:nvSpPr>
          <p:cNvPr id="5" name="文本框 4"/>
          <p:cNvSpPr txBox="1"/>
          <p:nvPr/>
        </p:nvSpPr>
        <p:spPr>
          <a:xfrm>
            <a:off x="802216" y="1617345"/>
            <a:ext cx="10399183" cy="1200329"/>
          </a:xfrm>
          <a:prstGeom prst="rect">
            <a:avLst/>
          </a:prstGeom>
          <a:noFill/>
        </p:spPr>
        <p:txBody>
          <a:bodyPr wrap="square" rtlCol="0">
            <a:spAutoFit/>
          </a:bodyPr>
          <a:lstStyle/>
          <a:p>
            <a:r>
              <a:rPr lang="zh-CN" altLang="en-US" sz="2400" dirty="0"/>
              <a:t>李磊</a:t>
            </a:r>
            <a:r>
              <a:rPr lang="zh-CN" altLang="en-US" sz="2400" dirty="0" smtClean="0"/>
              <a:t>：</a:t>
            </a:r>
            <a:r>
              <a:rPr lang="en-US" altLang="zh-CN" sz="2400" dirty="0" smtClean="0"/>
              <a:t>7.7</a:t>
            </a:r>
            <a:r>
              <a:rPr lang="zh-CN" altLang="en-US" sz="2400" dirty="0" smtClean="0"/>
              <a:t>黑盒测试详细制作 </a:t>
            </a:r>
            <a:r>
              <a:rPr lang="zh-CN" altLang="en-US" sz="2400" dirty="0"/>
              <a:t>评分（</a:t>
            </a:r>
            <a:r>
              <a:rPr lang="en-US" altLang="zh-CN" sz="2400" dirty="0"/>
              <a:t>9.4/10</a:t>
            </a:r>
            <a:r>
              <a:rPr lang="zh-CN" altLang="en-US" sz="2400" dirty="0"/>
              <a:t>）</a:t>
            </a:r>
          </a:p>
          <a:p>
            <a:r>
              <a:rPr lang="zh-CN" altLang="en-US" sz="2400" dirty="0"/>
              <a:t>董思诚</a:t>
            </a:r>
            <a:r>
              <a:rPr lang="zh-CN" altLang="en-US" sz="2400" dirty="0" smtClean="0"/>
              <a:t>：</a:t>
            </a:r>
            <a:r>
              <a:rPr lang="en-US" altLang="zh-CN" sz="2400" dirty="0" smtClean="0"/>
              <a:t>7.1 </a:t>
            </a:r>
            <a:r>
              <a:rPr lang="zh-CN" altLang="en-US" sz="2400" dirty="0" smtClean="0"/>
              <a:t>至</a:t>
            </a:r>
            <a:r>
              <a:rPr lang="en-US" altLang="zh-CN" sz="2400" dirty="0" smtClean="0"/>
              <a:t>7.5</a:t>
            </a:r>
            <a:r>
              <a:rPr lang="zh-CN" altLang="en-US" sz="2400" dirty="0" smtClean="0"/>
              <a:t>部分概述性制作 评</a:t>
            </a:r>
            <a:r>
              <a:rPr lang="zh-CN" altLang="en-US" sz="2400" dirty="0"/>
              <a:t>分（</a:t>
            </a:r>
            <a:r>
              <a:rPr lang="en-US" altLang="zh-CN" sz="2400" dirty="0"/>
              <a:t>9.3/10</a:t>
            </a:r>
            <a:r>
              <a:rPr lang="zh-CN" altLang="en-US" sz="2400" dirty="0"/>
              <a:t>）</a:t>
            </a:r>
          </a:p>
          <a:p>
            <a:r>
              <a:rPr lang="zh-CN" altLang="en-US" sz="2400" dirty="0"/>
              <a:t>陈安</a:t>
            </a:r>
            <a:r>
              <a:rPr lang="zh-CN" altLang="en-US" sz="2400" dirty="0" smtClean="0"/>
              <a:t>：</a:t>
            </a:r>
            <a:r>
              <a:rPr lang="en-US" altLang="zh-CN" sz="2400" dirty="0" smtClean="0"/>
              <a:t>7.6</a:t>
            </a:r>
            <a:r>
              <a:rPr lang="zh-CN" altLang="en-US" sz="2400" dirty="0" smtClean="0"/>
              <a:t>和</a:t>
            </a:r>
            <a:r>
              <a:rPr lang="en-US" altLang="zh-CN" sz="2400" dirty="0" smtClean="0"/>
              <a:t>7.8 7.9</a:t>
            </a:r>
            <a:r>
              <a:rPr lang="zh-CN" altLang="en-US" sz="2400" dirty="0" smtClean="0"/>
              <a:t>概述性制作 </a:t>
            </a:r>
            <a:r>
              <a:rPr lang="zh-CN" altLang="en-US" sz="2400" dirty="0"/>
              <a:t>评分 （</a:t>
            </a:r>
            <a:r>
              <a:rPr lang="en-US" altLang="zh-CN" sz="2400" dirty="0" smtClean="0"/>
              <a:t>9.2/10</a:t>
            </a:r>
            <a:r>
              <a:rPr lang="zh-CN" altLang="en-US" sz="2400" dirty="0"/>
              <a:t>）</a:t>
            </a:r>
          </a:p>
        </p:txBody>
      </p:sp>
    </p:spTree>
    <p:extLst>
      <p:ext uri="{BB962C8B-B14F-4D97-AF65-F5344CB8AC3E}">
        <p14:creationId xmlns:p14="http://schemas.microsoft.com/office/powerpoint/2010/main" val="3461294296"/>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0" y="0"/>
            <a:ext cx="12192000" cy="6858000"/>
            <a:chOff x="0" y="0"/>
            <a:chExt cx="12192000" cy="6858000"/>
          </a:xfrm>
        </p:grpSpPr>
        <p:cxnSp>
          <p:nvCxnSpPr>
            <p:cNvPr id="13" name="直接连接符 12"/>
            <p:cNvCxnSpPr/>
            <p:nvPr/>
          </p:nvCxnSpPr>
          <p:spPr>
            <a:xfrm>
              <a:off x="3401961" y="0"/>
              <a:ext cx="7511845"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50723" y="1519084"/>
              <a:ext cx="11941277" cy="5338916"/>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696065" y="0"/>
              <a:ext cx="1238864"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9527458" y="0"/>
              <a:ext cx="1406013"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0" y="0"/>
              <a:ext cx="5058697" cy="408530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43" name="图片 42"/>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48" name="文本框 47"/>
          <p:cNvSpPr txBox="1"/>
          <p:nvPr/>
        </p:nvSpPr>
        <p:spPr>
          <a:xfrm>
            <a:off x="4412773" y="2754169"/>
            <a:ext cx="3148086"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rPr>
              <a:t>谢谢观赏</a:t>
            </a:r>
            <a:endParaRPr kumimoji="0" lang="zh-CN" altLang="en-US" sz="44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fltVal val="0"/>
                                          </p:val>
                                        </p:tav>
                                        <p:tav tm="100000">
                                          <p:val>
                                            <p:strVal val="#ppt_w"/>
                                          </p:val>
                                        </p:tav>
                                      </p:tavLst>
                                    </p:anim>
                                    <p:anim calcmode="lin" valueType="num">
                                      <p:cBhvr>
                                        <p:cTn id="8" dur="1000" fill="hold"/>
                                        <p:tgtEl>
                                          <p:spTgt spid="48"/>
                                        </p:tgtEl>
                                        <p:attrNameLst>
                                          <p:attrName>ppt_h</p:attrName>
                                        </p:attrNameLst>
                                      </p:cBhvr>
                                      <p:tavLst>
                                        <p:tav tm="0">
                                          <p:val>
                                            <p:fltVal val="0"/>
                                          </p:val>
                                        </p:tav>
                                        <p:tav tm="100000">
                                          <p:val>
                                            <p:strVal val="#ppt_h"/>
                                          </p:val>
                                        </p:tav>
                                      </p:tavLst>
                                    </p:anim>
                                    <p:animEffect transition="in" filter="fade">
                                      <p:cBhvr>
                                        <p:cTn id="9"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ísļidê"/>
          <p:cNvSpPr/>
          <p:nvPr/>
        </p:nvSpPr>
        <p:spPr bwMode="auto">
          <a:xfrm>
            <a:off x="1437192" y="2700971"/>
            <a:ext cx="661142" cy="63052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26" name="组合 25"/>
          <p:cNvGrpSpPr/>
          <p:nvPr/>
        </p:nvGrpSpPr>
        <p:grpSpPr>
          <a:xfrm>
            <a:off x="7052706" y="2713699"/>
            <a:ext cx="601986" cy="605072"/>
            <a:chOff x="6272213" y="4106863"/>
            <a:chExt cx="619125" cy="622300"/>
          </a:xfrm>
          <a:solidFill>
            <a:srgbClr val="92A978"/>
          </a:solidFill>
        </p:grpSpPr>
        <p:sp>
          <p:nvSpPr>
            <p:cNvPr id="27" name="Freeform 835"/>
            <p:cNvSpPr>
              <a:spLocks noEditPoints="1"/>
            </p:cNvSpPr>
            <p:nvPr/>
          </p:nvSpPr>
          <p:spPr bwMode="auto">
            <a:xfrm>
              <a:off x="6272213" y="4106863"/>
              <a:ext cx="619125" cy="622300"/>
            </a:xfrm>
            <a:custGeom>
              <a:avLst/>
              <a:gdLst>
                <a:gd name="T0" fmla="*/ 247 w 289"/>
                <a:gd name="T1" fmla="*/ 43 h 290"/>
                <a:gd name="T2" fmla="*/ 104 w 289"/>
                <a:gd name="T3" fmla="*/ 49 h 290"/>
                <a:gd name="T4" fmla="*/ 0 w 289"/>
                <a:gd name="T5" fmla="*/ 145 h 290"/>
                <a:gd name="T6" fmla="*/ 104 w 289"/>
                <a:gd name="T7" fmla="*/ 241 h 290"/>
                <a:gd name="T8" fmla="*/ 247 w 289"/>
                <a:gd name="T9" fmla="*/ 247 h 290"/>
                <a:gd name="T10" fmla="*/ 230 w 289"/>
                <a:gd name="T11" fmla="*/ 59 h 290"/>
                <a:gd name="T12" fmla="*/ 187 w 289"/>
                <a:gd name="T13" fmla="*/ 60 h 290"/>
                <a:gd name="T14" fmla="*/ 188 w 289"/>
                <a:gd name="T15" fmla="*/ 163 h 290"/>
                <a:gd name="T16" fmla="*/ 144 w 289"/>
                <a:gd name="T17" fmla="*/ 190 h 290"/>
                <a:gd name="T18" fmla="*/ 100 w 289"/>
                <a:gd name="T19" fmla="*/ 163 h 290"/>
                <a:gd name="T20" fmla="*/ 113 w 289"/>
                <a:gd name="T21" fmla="*/ 113 h 290"/>
                <a:gd name="T22" fmla="*/ 163 w 289"/>
                <a:gd name="T23" fmla="*/ 101 h 290"/>
                <a:gd name="T24" fmla="*/ 189 w 289"/>
                <a:gd name="T25" fmla="*/ 145 h 290"/>
                <a:gd name="T26" fmla="*/ 186 w 289"/>
                <a:gd name="T27" fmla="*/ 103 h 290"/>
                <a:gd name="T28" fmla="*/ 166 w 289"/>
                <a:gd name="T29" fmla="*/ 92 h 290"/>
                <a:gd name="T30" fmla="*/ 185 w 289"/>
                <a:gd name="T31" fmla="*/ 94 h 290"/>
                <a:gd name="T32" fmla="*/ 144 w 289"/>
                <a:gd name="T33" fmla="*/ 92 h 290"/>
                <a:gd name="T34" fmla="*/ 152 w 289"/>
                <a:gd name="T35" fmla="*/ 92 h 290"/>
                <a:gd name="T36" fmla="*/ 111 w 289"/>
                <a:gd name="T37" fmla="*/ 64 h 290"/>
                <a:gd name="T38" fmla="*/ 112 w 289"/>
                <a:gd name="T39" fmla="*/ 102 h 290"/>
                <a:gd name="T40" fmla="*/ 102 w 289"/>
                <a:gd name="T41" fmla="*/ 103 h 290"/>
                <a:gd name="T42" fmla="*/ 79 w 289"/>
                <a:gd name="T43" fmla="*/ 137 h 290"/>
                <a:gd name="T44" fmla="*/ 92 w 289"/>
                <a:gd name="T45" fmla="*/ 123 h 290"/>
                <a:gd name="T46" fmla="*/ 91 w 289"/>
                <a:gd name="T47" fmla="*/ 153 h 290"/>
                <a:gd name="T48" fmla="*/ 92 w 289"/>
                <a:gd name="T49" fmla="*/ 167 h 290"/>
                <a:gd name="T50" fmla="*/ 79 w 289"/>
                <a:gd name="T51" fmla="*/ 153 h 290"/>
                <a:gd name="T52" fmla="*/ 107 w 289"/>
                <a:gd name="T53" fmla="*/ 183 h 290"/>
                <a:gd name="T54" fmla="*/ 101 w 289"/>
                <a:gd name="T55" fmla="*/ 177 h 290"/>
                <a:gd name="T56" fmla="*/ 111 w 289"/>
                <a:gd name="T57" fmla="*/ 226 h 290"/>
                <a:gd name="T58" fmla="*/ 137 w 289"/>
                <a:gd name="T59" fmla="*/ 198 h 290"/>
                <a:gd name="T60" fmla="*/ 144 w 289"/>
                <a:gd name="T61" fmla="*/ 204 h 290"/>
                <a:gd name="T62" fmla="*/ 185 w 289"/>
                <a:gd name="T63" fmla="*/ 196 h 290"/>
                <a:gd name="T64" fmla="*/ 166 w 289"/>
                <a:gd name="T65" fmla="*/ 198 h 290"/>
                <a:gd name="T66" fmla="*/ 187 w 289"/>
                <a:gd name="T67" fmla="*/ 177 h 290"/>
                <a:gd name="T68" fmla="*/ 197 w 289"/>
                <a:gd name="T69" fmla="*/ 167 h 290"/>
                <a:gd name="T70" fmla="*/ 196 w 289"/>
                <a:gd name="T71" fmla="*/ 185 h 290"/>
                <a:gd name="T72" fmla="*/ 198 w 289"/>
                <a:gd name="T73" fmla="*/ 145 h 290"/>
                <a:gd name="T74" fmla="*/ 198 w 289"/>
                <a:gd name="T75" fmla="*/ 153 h 290"/>
                <a:gd name="T76" fmla="*/ 225 w 289"/>
                <a:gd name="T77" fmla="*/ 112 h 290"/>
                <a:gd name="T78" fmla="*/ 144 w 289"/>
                <a:gd name="T79" fmla="*/ 24 h 290"/>
                <a:gd name="T80" fmla="*/ 115 w 289"/>
                <a:gd name="T81" fmla="*/ 54 h 290"/>
                <a:gd name="T82" fmla="*/ 101 w 289"/>
                <a:gd name="T83" fmla="*/ 60 h 290"/>
                <a:gd name="T84" fmla="*/ 59 w 289"/>
                <a:gd name="T85" fmla="*/ 59 h 290"/>
                <a:gd name="T86" fmla="*/ 74 w 289"/>
                <a:gd name="T87" fmla="*/ 145 h 290"/>
                <a:gd name="T88" fmla="*/ 59 w 289"/>
                <a:gd name="T89" fmla="*/ 231 h 290"/>
                <a:gd name="T90" fmla="*/ 101 w 289"/>
                <a:gd name="T91" fmla="*/ 230 h 290"/>
                <a:gd name="T92" fmla="*/ 115 w 289"/>
                <a:gd name="T93" fmla="*/ 236 h 290"/>
                <a:gd name="T94" fmla="*/ 144 w 289"/>
                <a:gd name="T95" fmla="*/ 266 h 290"/>
                <a:gd name="T96" fmla="*/ 194 w 289"/>
                <a:gd name="T97" fmla="*/ 195 h 290"/>
                <a:gd name="T98" fmla="*/ 235 w 289"/>
                <a:gd name="T99" fmla="*/ 175 h 290"/>
                <a:gd name="T100" fmla="*/ 266 w 289"/>
                <a:gd name="T101" fmla="*/ 14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9" h="290">
                  <a:moveTo>
                    <a:pt x="289" y="145"/>
                  </a:moveTo>
                  <a:cubicBezTo>
                    <a:pt x="289" y="129"/>
                    <a:pt x="270" y="115"/>
                    <a:pt x="241" y="105"/>
                  </a:cubicBezTo>
                  <a:cubicBezTo>
                    <a:pt x="255" y="77"/>
                    <a:pt x="258" y="54"/>
                    <a:pt x="247" y="43"/>
                  </a:cubicBezTo>
                  <a:cubicBezTo>
                    <a:pt x="236" y="31"/>
                    <a:pt x="212" y="35"/>
                    <a:pt x="184" y="49"/>
                  </a:cubicBezTo>
                  <a:cubicBezTo>
                    <a:pt x="174" y="19"/>
                    <a:pt x="160" y="0"/>
                    <a:pt x="144" y="0"/>
                  </a:cubicBezTo>
                  <a:cubicBezTo>
                    <a:pt x="128" y="0"/>
                    <a:pt x="114" y="19"/>
                    <a:pt x="104" y="49"/>
                  </a:cubicBezTo>
                  <a:cubicBezTo>
                    <a:pt x="76" y="35"/>
                    <a:pt x="53" y="31"/>
                    <a:pt x="42" y="43"/>
                  </a:cubicBezTo>
                  <a:cubicBezTo>
                    <a:pt x="31" y="54"/>
                    <a:pt x="34" y="77"/>
                    <a:pt x="48" y="105"/>
                  </a:cubicBezTo>
                  <a:cubicBezTo>
                    <a:pt x="18" y="115"/>
                    <a:pt x="0" y="129"/>
                    <a:pt x="0" y="145"/>
                  </a:cubicBezTo>
                  <a:cubicBezTo>
                    <a:pt x="0" y="161"/>
                    <a:pt x="18" y="175"/>
                    <a:pt x="48" y="185"/>
                  </a:cubicBezTo>
                  <a:cubicBezTo>
                    <a:pt x="34" y="213"/>
                    <a:pt x="31" y="236"/>
                    <a:pt x="42" y="247"/>
                  </a:cubicBezTo>
                  <a:cubicBezTo>
                    <a:pt x="53" y="259"/>
                    <a:pt x="76" y="255"/>
                    <a:pt x="104" y="241"/>
                  </a:cubicBezTo>
                  <a:cubicBezTo>
                    <a:pt x="114" y="271"/>
                    <a:pt x="128" y="290"/>
                    <a:pt x="144" y="290"/>
                  </a:cubicBezTo>
                  <a:cubicBezTo>
                    <a:pt x="160" y="290"/>
                    <a:pt x="174" y="271"/>
                    <a:pt x="184" y="241"/>
                  </a:cubicBezTo>
                  <a:cubicBezTo>
                    <a:pt x="212" y="255"/>
                    <a:pt x="236" y="259"/>
                    <a:pt x="247" y="247"/>
                  </a:cubicBezTo>
                  <a:cubicBezTo>
                    <a:pt x="258" y="236"/>
                    <a:pt x="255" y="213"/>
                    <a:pt x="241" y="185"/>
                  </a:cubicBezTo>
                  <a:cubicBezTo>
                    <a:pt x="270" y="175"/>
                    <a:pt x="289" y="161"/>
                    <a:pt x="289" y="145"/>
                  </a:cubicBezTo>
                  <a:close/>
                  <a:moveTo>
                    <a:pt x="230" y="59"/>
                  </a:moveTo>
                  <a:cubicBezTo>
                    <a:pt x="238" y="67"/>
                    <a:pt x="237" y="83"/>
                    <a:pt x="229" y="102"/>
                  </a:cubicBezTo>
                  <a:cubicBezTo>
                    <a:pt x="219" y="99"/>
                    <a:pt x="207" y="97"/>
                    <a:pt x="194" y="95"/>
                  </a:cubicBezTo>
                  <a:cubicBezTo>
                    <a:pt x="193" y="82"/>
                    <a:pt x="190" y="71"/>
                    <a:pt x="187" y="60"/>
                  </a:cubicBezTo>
                  <a:cubicBezTo>
                    <a:pt x="207" y="52"/>
                    <a:pt x="222" y="51"/>
                    <a:pt x="230" y="59"/>
                  </a:cubicBezTo>
                  <a:close/>
                  <a:moveTo>
                    <a:pt x="189" y="145"/>
                  </a:moveTo>
                  <a:cubicBezTo>
                    <a:pt x="189" y="151"/>
                    <a:pt x="189" y="157"/>
                    <a:pt x="188" y="163"/>
                  </a:cubicBezTo>
                  <a:cubicBezTo>
                    <a:pt x="184" y="168"/>
                    <a:pt x="180" y="172"/>
                    <a:pt x="176" y="177"/>
                  </a:cubicBezTo>
                  <a:cubicBezTo>
                    <a:pt x="172" y="181"/>
                    <a:pt x="167" y="185"/>
                    <a:pt x="163" y="189"/>
                  </a:cubicBezTo>
                  <a:cubicBezTo>
                    <a:pt x="157" y="189"/>
                    <a:pt x="151" y="190"/>
                    <a:pt x="144" y="190"/>
                  </a:cubicBezTo>
                  <a:cubicBezTo>
                    <a:pt x="138" y="190"/>
                    <a:pt x="132" y="189"/>
                    <a:pt x="126" y="189"/>
                  </a:cubicBezTo>
                  <a:cubicBezTo>
                    <a:pt x="122" y="185"/>
                    <a:pt x="117" y="181"/>
                    <a:pt x="113" y="177"/>
                  </a:cubicBezTo>
                  <a:cubicBezTo>
                    <a:pt x="108" y="172"/>
                    <a:pt x="104" y="168"/>
                    <a:pt x="100" y="163"/>
                  </a:cubicBezTo>
                  <a:cubicBezTo>
                    <a:pt x="100" y="157"/>
                    <a:pt x="100" y="151"/>
                    <a:pt x="100" y="145"/>
                  </a:cubicBezTo>
                  <a:cubicBezTo>
                    <a:pt x="100" y="139"/>
                    <a:pt x="100" y="133"/>
                    <a:pt x="100" y="127"/>
                  </a:cubicBezTo>
                  <a:cubicBezTo>
                    <a:pt x="104" y="122"/>
                    <a:pt x="108" y="118"/>
                    <a:pt x="113" y="113"/>
                  </a:cubicBezTo>
                  <a:cubicBezTo>
                    <a:pt x="117" y="109"/>
                    <a:pt x="122" y="105"/>
                    <a:pt x="126" y="101"/>
                  </a:cubicBezTo>
                  <a:cubicBezTo>
                    <a:pt x="132" y="100"/>
                    <a:pt x="138" y="100"/>
                    <a:pt x="144" y="100"/>
                  </a:cubicBezTo>
                  <a:cubicBezTo>
                    <a:pt x="151" y="100"/>
                    <a:pt x="157" y="100"/>
                    <a:pt x="163" y="101"/>
                  </a:cubicBezTo>
                  <a:cubicBezTo>
                    <a:pt x="167" y="105"/>
                    <a:pt x="172" y="109"/>
                    <a:pt x="176" y="113"/>
                  </a:cubicBezTo>
                  <a:cubicBezTo>
                    <a:pt x="180" y="118"/>
                    <a:pt x="184" y="122"/>
                    <a:pt x="188" y="127"/>
                  </a:cubicBezTo>
                  <a:cubicBezTo>
                    <a:pt x="189" y="133"/>
                    <a:pt x="189" y="139"/>
                    <a:pt x="189" y="145"/>
                  </a:cubicBezTo>
                  <a:close/>
                  <a:moveTo>
                    <a:pt x="182" y="107"/>
                  </a:moveTo>
                  <a:cubicBezTo>
                    <a:pt x="180" y="105"/>
                    <a:pt x="178" y="104"/>
                    <a:pt x="177" y="102"/>
                  </a:cubicBezTo>
                  <a:cubicBezTo>
                    <a:pt x="180" y="102"/>
                    <a:pt x="183" y="103"/>
                    <a:pt x="186" y="103"/>
                  </a:cubicBezTo>
                  <a:cubicBezTo>
                    <a:pt x="187" y="106"/>
                    <a:pt x="187" y="109"/>
                    <a:pt x="187" y="113"/>
                  </a:cubicBezTo>
                  <a:cubicBezTo>
                    <a:pt x="186" y="111"/>
                    <a:pt x="184" y="109"/>
                    <a:pt x="182" y="107"/>
                  </a:cubicBezTo>
                  <a:close/>
                  <a:moveTo>
                    <a:pt x="166" y="92"/>
                  </a:moveTo>
                  <a:cubicBezTo>
                    <a:pt x="161" y="88"/>
                    <a:pt x="157" y="84"/>
                    <a:pt x="152" y="80"/>
                  </a:cubicBezTo>
                  <a:cubicBezTo>
                    <a:pt x="161" y="74"/>
                    <a:pt x="169" y="69"/>
                    <a:pt x="178" y="64"/>
                  </a:cubicBezTo>
                  <a:cubicBezTo>
                    <a:pt x="181" y="73"/>
                    <a:pt x="183" y="83"/>
                    <a:pt x="185" y="94"/>
                  </a:cubicBezTo>
                  <a:cubicBezTo>
                    <a:pt x="179" y="93"/>
                    <a:pt x="173" y="93"/>
                    <a:pt x="166" y="92"/>
                  </a:cubicBezTo>
                  <a:close/>
                  <a:moveTo>
                    <a:pt x="152" y="92"/>
                  </a:moveTo>
                  <a:cubicBezTo>
                    <a:pt x="149" y="92"/>
                    <a:pt x="147" y="92"/>
                    <a:pt x="144" y="92"/>
                  </a:cubicBezTo>
                  <a:cubicBezTo>
                    <a:pt x="142" y="92"/>
                    <a:pt x="139" y="92"/>
                    <a:pt x="137" y="92"/>
                  </a:cubicBezTo>
                  <a:cubicBezTo>
                    <a:pt x="139" y="90"/>
                    <a:pt x="142" y="88"/>
                    <a:pt x="144" y="86"/>
                  </a:cubicBezTo>
                  <a:cubicBezTo>
                    <a:pt x="147" y="88"/>
                    <a:pt x="149" y="90"/>
                    <a:pt x="152" y="92"/>
                  </a:cubicBezTo>
                  <a:close/>
                  <a:moveTo>
                    <a:pt x="122" y="92"/>
                  </a:moveTo>
                  <a:cubicBezTo>
                    <a:pt x="116" y="93"/>
                    <a:pt x="110" y="93"/>
                    <a:pt x="104" y="94"/>
                  </a:cubicBezTo>
                  <a:cubicBezTo>
                    <a:pt x="106" y="83"/>
                    <a:pt x="108" y="73"/>
                    <a:pt x="111" y="64"/>
                  </a:cubicBezTo>
                  <a:cubicBezTo>
                    <a:pt x="119" y="69"/>
                    <a:pt x="128" y="74"/>
                    <a:pt x="137" y="80"/>
                  </a:cubicBezTo>
                  <a:cubicBezTo>
                    <a:pt x="132" y="84"/>
                    <a:pt x="127" y="88"/>
                    <a:pt x="122" y="92"/>
                  </a:cubicBezTo>
                  <a:close/>
                  <a:moveTo>
                    <a:pt x="112" y="102"/>
                  </a:moveTo>
                  <a:cubicBezTo>
                    <a:pt x="110" y="104"/>
                    <a:pt x="108" y="105"/>
                    <a:pt x="107" y="107"/>
                  </a:cubicBezTo>
                  <a:cubicBezTo>
                    <a:pt x="105" y="109"/>
                    <a:pt x="103" y="111"/>
                    <a:pt x="101" y="113"/>
                  </a:cubicBezTo>
                  <a:cubicBezTo>
                    <a:pt x="102" y="109"/>
                    <a:pt x="102" y="106"/>
                    <a:pt x="102" y="103"/>
                  </a:cubicBezTo>
                  <a:cubicBezTo>
                    <a:pt x="106" y="103"/>
                    <a:pt x="109" y="102"/>
                    <a:pt x="112" y="102"/>
                  </a:cubicBezTo>
                  <a:close/>
                  <a:moveTo>
                    <a:pt x="92" y="123"/>
                  </a:moveTo>
                  <a:cubicBezTo>
                    <a:pt x="87" y="128"/>
                    <a:pt x="83" y="133"/>
                    <a:pt x="79" y="137"/>
                  </a:cubicBezTo>
                  <a:cubicBezTo>
                    <a:pt x="73" y="129"/>
                    <a:pt x="68" y="120"/>
                    <a:pt x="64" y="112"/>
                  </a:cubicBezTo>
                  <a:cubicBezTo>
                    <a:pt x="73" y="109"/>
                    <a:pt x="82" y="106"/>
                    <a:pt x="93" y="104"/>
                  </a:cubicBezTo>
                  <a:cubicBezTo>
                    <a:pt x="92" y="111"/>
                    <a:pt x="92" y="117"/>
                    <a:pt x="92" y="123"/>
                  </a:cubicBezTo>
                  <a:close/>
                  <a:moveTo>
                    <a:pt x="91" y="137"/>
                  </a:moveTo>
                  <a:cubicBezTo>
                    <a:pt x="91" y="140"/>
                    <a:pt x="91" y="142"/>
                    <a:pt x="91" y="145"/>
                  </a:cubicBezTo>
                  <a:cubicBezTo>
                    <a:pt x="91" y="148"/>
                    <a:pt x="91" y="150"/>
                    <a:pt x="91" y="153"/>
                  </a:cubicBezTo>
                  <a:cubicBezTo>
                    <a:pt x="89" y="150"/>
                    <a:pt x="87" y="148"/>
                    <a:pt x="85" y="145"/>
                  </a:cubicBezTo>
                  <a:cubicBezTo>
                    <a:pt x="87" y="142"/>
                    <a:pt x="89" y="140"/>
                    <a:pt x="91" y="137"/>
                  </a:cubicBezTo>
                  <a:close/>
                  <a:moveTo>
                    <a:pt x="92" y="167"/>
                  </a:moveTo>
                  <a:cubicBezTo>
                    <a:pt x="92" y="173"/>
                    <a:pt x="92" y="179"/>
                    <a:pt x="93" y="185"/>
                  </a:cubicBezTo>
                  <a:cubicBezTo>
                    <a:pt x="82" y="184"/>
                    <a:pt x="73" y="181"/>
                    <a:pt x="64" y="178"/>
                  </a:cubicBezTo>
                  <a:cubicBezTo>
                    <a:pt x="68" y="170"/>
                    <a:pt x="73" y="161"/>
                    <a:pt x="79" y="153"/>
                  </a:cubicBezTo>
                  <a:cubicBezTo>
                    <a:pt x="83" y="157"/>
                    <a:pt x="87" y="162"/>
                    <a:pt x="92" y="167"/>
                  </a:cubicBezTo>
                  <a:close/>
                  <a:moveTo>
                    <a:pt x="101" y="177"/>
                  </a:moveTo>
                  <a:cubicBezTo>
                    <a:pt x="103" y="179"/>
                    <a:pt x="105" y="181"/>
                    <a:pt x="107" y="183"/>
                  </a:cubicBezTo>
                  <a:cubicBezTo>
                    <a:pt x="108" y="185"/>
                    <a:pt x="110" y="186"/>
                    <a:pt x="112" y="188"/>
                  </a:cubicBezTo>
                  <a:cubicBezTo>
                    <a:pt x="109" y="188"/>
                    <a:pt x="106" y="187"/>
                    <a:pt x="102" y="187"/>
                  </a:cubicBezTo>
                  <a:cubicBezTo>
                    <a:pt x="102" y="184"/>
                    <a:pt x="102" y="181"/>
                    <a:pt x="101" y="177"/>
                  </a:cubicBezTo>
                  <a:close/>
                  <a:moveTo>
                    <a:pt x="122" y="198"/>
                  </a:moveTo>
                  <a:cubicBezTo>
                    <a:pt x="127" y="202"/>
                    <a:pt x="132" y="206"/>
                    <a:pt x="137" y="210"/>
                  </a:cubicBezTo>
                  <a:cubicBezTo>
                    <a:pt x="128" y="216"/>
                    <a:pt x="119" y="221"/>
                    <a:pt x="111" y="226"/>
                  </a:cubicBezTo>
                  <a:cubicBezTo>
                    <a:pt x="108" y="217"/>
                    <a:pt x="106" y="207"/>
                    <a:pt x="104" y="196"/>
                  </a:cubicBezTo>
                  <a:cubicBezTo>
                    <a:pt x="110" y="197"/>
                    <a:pt x="116" y="197"/>
                    <a:pt x="122" y="198"/>
                  </a:cubicBezTo>
                  <a:close/>
                  <a:moveTo>
                    <a:pt x="137" y="198"/>
                  </a:moveTo>
                  <a:cubicBezTo>
                    <a:pt x="139" y="198"/>
                    <a:pt x="142" y="198"/>
                    <a:pt x="144" y="198"/>
                  </a:cubicBezTo>
                  <a:cubicBezTo>
                    <a:pt x="147" y="198"/>
                    <a:pt x="149" y="198"/>
                    <a:pt x="152" y="198"/>
                  </a:cubicBezTo>
                  <a:cubicBezTo>
                    <a:pt x="149" y="200"/>
                    <a:pt x="147" y="202"/>
                    <a:pt x="144" y="204"/>
                  </a:cubicBezTo>
                  <a:cubicBezTo>
                    <a:pt x="142" y="202"/>
                    <a:pt x="139" y="200"/>
                    <a:pt x="137" y="198"/>
                  </a:cubicBezTo>
                  <a:close/>
                  <a:moveTo>
                    <a:pt x="166" y="198"/>
                  </a:moveTo>
                  <a:cubicBezTo>
                    <a:pt x="173" y="197"/>
                    <a:pt x="179" y="197"/>
                    <a:pt x="185" y="196"/>
                  </a:cubicBezTo>
                  <a:cubicBezTo>
                    <a:pt x="183" y="207"/>
                    <a:pt x="181" y="217"/>
                    <a:pt x="178" y="226"/>
                  </a:cubicBezTo>
                  <a:cubicBezTo>
                    <a:pt x="169" y="221"/>
                    <a:pt x="161" y="216"/>
                    <a:pt x="152" y="210"/>
                  </a:cubicBezTo>
                  <a:cubicBezTo>
                    <a:pt x="157" y="206"/>
                    <a:pt x="161" y="202"/>
                    <a:pt x="166" y="198"/>
                  </a:cubicBezTo>
                  <a:close/>
                  <a:moveTo>
                    <a:pt x="177" y="188"/>
                  </a:moveTo>
                  <a:cubicBezTo>
                    <a:pt x="178" y="186"/>
                    <a:pt x="180" y="185"/>
                    <a:pt x="182" y="183"/>
                  </a:cubicBezTo>
                  <a:cubicBezTo>
                    <a:pt x="184" y="181"/>
                    <a:pt x="186" y="179"/>
                    <a:pt x="187" y="177"/>
                  </a:cubicBezTo>
                  <a:cubicBezTo>
                    <a:pt x="187" y="181"/>
                    <a:pt x="187" y="184"/>
                    <a:pt x="186" y="187"/>
                  </a:cubicBezTo>
                  <a:cubicBezTo>
                    <a:pt x="183" y="187"/>
                    <a:pt x="180" y="188"/>
                    <a:pt x="177" y="188"/>
                  </a:cubicBezTo>
                  <a:close/>
                  <a:moveTo>
                    <a:pt x="197" y="167"/>
                  </a:moveTo>
                  <a:cubicBezTo>
                    <a:pt x="201" y="162"/>
                    <a:pt x="205" y="157"/>
                    <a:pt x="209" y="153"/>
                  </a:cubicBezTo>
                  <a:cubicBezTo>
                    <a:pt x="215" y="161"/>
                    <a:pt x="221" y="170"/>
                    <a:pt x="225" y="178"/>
                  </a:cubicBezTo>
                  <a:cubicBezTo>
                    <a:pt x="216" y="181"/>
                    <a:pt x="206" y="184"/>
                    <a:pt x="196" y="185"/>
                  </a:cubicBezTo>
                  <a:cubicBezTo>
                    <a:pt x="196" y="179"/>
                    <a:pt x="197" y="173"/>
                    <a:pt x="197" y="167"/>
                  </a:cubicBezTo>
                  <a:close/>
                  <a:moveTo>
                    <a:pt x="198" y="153"/>
                  </a:moveTo>
                  <a:cubicBezTo>
                    <a:pt x="198" y="150"/>
                    <a:pt x="198" y="148"/>
                    <a:pt x="198" y="145"/>
                  </a:cubicBezTo>
                  <a:cubicBezTo>
                    <a:pt x="198" y="142"/>
                    <a:pt x="198" y="140"/>
                    <a:pt x="198" y="137"/>
                  </a:cubicBezTo>
                  <a:cubicBezTo>
                    <a:pt x="200" y="140"/>
                    <a:pt x="202" y="142"/>
                    <a:pt x="204" y="145"/>
                  </a:cubicBezTo>
                  <a:cubicBezTo>
                    <a:pt x="202" y="148"/>
                    <a:pt x="200" y="150"/>
                    <a:pt x="198" y="153"/>
                  </a:cubicBezTo>
                  <a:close/>
                  <a:moveTo>
                    <a:pt x="197" y="123"/>
                  </a:moveTo>
                  <a:cubicBezTo>
                    <a:pt x="197" y="117"/>
                    <a:pt x="196" y="111"/>
                    <a:pt x="196" y="105"/>
                  </a:cubicBezTo>
                  <a:cubicBezTo>
                    <a:pt x="206" y="106"/>
                    <a:pt x="216" y="109"/>
                    <a:pt x="225" y="112"/>
                  </a:cubicBezTo>
                  <a:cubicBezTo>
                    <a:pt x="221" y="120"/>
                    <a:pt x="215" y="129"/>
                    <a:pt x="209" y="137"/>
                  </a:cubicBezTo>
                  <a:cubicBezTo>
                    <a:pt x="205" y="133"/>
                    <a:pt x="201" y="128"/>
                    <a:pt x="197" y="123"/>
                  </a:cubicBezTo>
                  <a:close/>
                  <a:moveTo>
                    <a:pt x="144" y="24"/>
                  </a:moveTo>
                  <a:cubicBezTo>
                    <a:pt x="156" y="24"/>
                    <a:pt x="166" y="35"/>
                    <a:pt x="174" y="54"/>
                  </a:cubicBezTo>
                  <a:cubicBezTo>
                    <a:pt x="164" y="60"/>
                    <a:pt x="154" y="66"/>
                    <a:pt x="144" y="74"/>
                  </a:cubicBezTo>
                  <a:cubicBezTo>
                    <a:pt x="134" y="66"/>
                    <a:pt x="124" y="60"/>
                    <a:pt x="115" y="54"/>
                  </a:cubicBezTo>
                  <a:cubicBezTo>
                    <a:pt x="123" y="35"/>
                    <a:pt x="133" y="24"/>
                    <a:pt x="144" y="24"/>
                  </a:cubicBezTo>
                  <a:close/>
                  <a:moveTo>
                    <a:pt x="59" y="59"/>
                  </a:moveTo>
                  <a:cubicBezTo>
                    <a:pt x="67" y="51"/>
                    <a:pt x="82" y="52"/>
                    <a:pt x="101" y="60"/>
                  </a:cubicBezTo>
                  <a:cubicBezTo>
                    <a:pt x="98" y="71"/>
                    <a:pt x="96" y="82"/>
                    <a:pt x="94" y="95"/>
                  </a:cubicBezTo>
                  <a:cubicBezTo>
                    <a:pt x="82" y="97"/>
                    <a:pt x="70" y="99"/>
                    <a:pt x="59" y="102"/>
                  </a:cubicBezTo>
                  <a:cubicBezTo>
                    <a:pt x="51" y="83"/>
                    <a:pt x="51" y="67"/>
                    <a:pt x="59" y="59"/>
                  </a:cubicBezTo>
                  <a:close/>
                  <a:moveTo>
                    <a:pt x="23" y="145"/>
                  </a:moveTo>
                  <a:cubicBezTo>
                    <a:pt x="23" y="134"/>
                    <a:pt x="35" y="123"/>
                    <a:pt x="54" y="115"/>
                  </a:cubicBezTo>
                  <a:cubicBezTo>
                    <a:pt x="59" y="125"/>
                    <a:pt x="66" y="135"/>
                    <a:pt x="74" y="145"/>
                  </a:cubicBezTo>
                  <a:cubicBezTo>
                    <a:pt x="66" y="155"/>
                    <a:pt x="59" y="165"/>
                    <a:pt x="54" y="175"/>
                  </a:cubicBezTo>
                  <a:cubicBezTo>
                    <a:pt x="35" y="167"/>
                    <a:pt x="23" y="156"/>
                    <a:pt x="23" y="145"/>
                  </a:cubicBezTo>
                  <a:close/>
                  <a:moveTo>
                    <a:pt x="59" y="231"/>
                  </a:moveTo>
                  <a:cubicBezTo>
                    <a:pt x="51" y="223"/>
                    <a:pt x="51" y="207"/>
                    <a:pt x="59" y="188"/>
                  </a:cubicBezTo>
                  <a:cubicBezTo>
                    <a:pt x="70" y="191"/>
                    <a:pt x="82" y="193"/>
                    <a:pt x="94" y="195"/>
                  </a:cubicBezTo>
                  <a:cubicBezTo>
                    <a:pt x="96" y="208"/>
                    <a:pt x="98" y="219"/>
                    <a:pt x="101" y="230"/>
                  </a:cubicBezTo>
                  <a:cubicBezTo>
                    <a:pt x="82" y="238"/>
                    <a:pt x="67" y="239"/>
                    <a:pt x="59" y="231"/>
                  </a:cubicBezTo>
                  <a:close/>
                  <a:moveTo>
                    <a:pt x="144" y="266"/>
                  </a:moveTo>
                  <a:cubicBezTo>
                    <a:pt x="133" y="266"/>
                    <a:pt x="123" y="255"/>
                    <a:pt x="115" y="236"/>
                  </a:cubicBezTo>
                  <a:cubicBezTo>
                    <a:pt x="124" y="230"/>
                    <a:pt x="134" y="223"/>
                    <a:pt x="144" y="216"/>
                  </a:cubicBezTo>
                  <a:cubicBezTo>
                    <a:pt x="154" y="223"/>
                    <a:pt x="164" y="230"/>
                    <a:pt x="174" y="236"/>
                  </a:cubicBezTo>
                  <a:cubicBezTo>
                    <a:pt x="166" y="255"/>
                    <a:pt x="156" y="266"/>
                    <a:pt x="144" y="266"/>
                  </a:cubicBezTo>
                  <a:close/>
                  <a:moveTo>
                    <a:pt x="230" y="231"/>
                  </a:moveTo>
                  <a:cubicBezTo>
                    <a:pt x="222" y="239"/>
                    <a:pt x="207" y="238"/>
                    <a:pt x="187" y="230"/>
                  </a:cubicBezTo>
                  <a:cubicBezTo>
                    <a:pt x="190" y="219"/>
                    <a:pt x="193" y="208"/>
                    <a:pt x="194" y="195"/>
                  </a:cubicBezTo>
                  <a:cubicBezTo>
                    <a:pt x="207" y="193"/>
                    <a:pt x="219" y="191"/>
                    <a:pt x="229" y="188"/>
                  </a:cubicBezTo>
                  <a:cubicBezTo>
                    <a:pt x="237" y="207"/>
                    <a:pt x="238" y="223"/>
                    <a:pt x="230" y="231"/>
                  </a:cubicBezTo>
                  <a:close/>
                  <a:moveTo>
                    <a:pt x="235" y="175"/>
                  </a:moveTo>
                  <a:cubicBezTo>
                    <a:pt x="229" y="165"/>
                    <a:pt x="223" y="155"/>
                    <a:pt x="215" y="145"/>
                  </a:cubicBezTo>
                  <a:cubicBezTo>
                    <a:pt x="223" y="135"/>
                    <a:pt x="229" y="125"/>
                    <a:pt x="235" y="115"/>
                  </a:cubicBezTo>
                  <a:cubicBezTo>
                    <a:pt x="254" y="123"/>
                    <a:pt x="266" y="134"/>
                    <a:pt x="266" y="145"/>
                  </a:cubicBezTo>
                  <a:cubicBezTo>
                    <a:pt x="266" y="156"/>
                    <a:pt x="254" y="167"/>
                    <a:pt x="235" y="17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8" name="Oval 836"/>
            <p:cNvSpPr>
              <a:spLocks noChangeArrowheads="1"/>
            </p:cNvSpPr>
            <p:nvPr/>
          </p:nvSpPr>
          <p:spPr bwMode="auto">
            <a:xfrm>
              <a:off x="6534151" y="4370388"/>
              <a:ext cx="96838" cy="95250"/>
            </a:xfrm>
            <a:prstGeom prst="ellipse">
              <a:avLst/>
            </a:pr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32" name="íśľiḓé"/>
          <p:cNvSpPr/>
          <p:nvPr/>
        </p:nvSpPr>
        <p:spPr bwMode="auto">
          <a:xfrm>
            <a:off x="4104162" y="4379756"/>
            <a:ext cx="695172" cy="69410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rgbClr val="92A978"/>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2353021" y="2791200"/>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pc="300" dirty="0" smtClean="0">
                <a:solidFill>
                  <a:schemeClr val="tx1">
                    <a:lumMod val="85000"/>
                    <a:lumOff val="1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程序员的知识</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4" name="Rectangle 30"/>
          <p:cNvSpPr/>
          <p:nvPr/>
        </p:nvSpPr>
        <p:spPr>
          <a:xfrm flipH="1">
            <a:off x="5100482" y="4534553"/>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软件的应用领域</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7" name="Rectangle 30"/>
          <p:cNvSpPr/>
          <p:nvPr/>
        </p:nvSpPr>
        <p:spPr>
          <a:xfrm flipH="1">
            <a:off x="8051719" y="2831568"/>
            <a:ext cx="234534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软件可移植性要求</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grpSp>
        <p:nvGrpSpPr>
          <p:cNvPr id="23" name="组合 22"/>
          <p:cNvGrpSpPr/>
          <p:nvPr/>
        </p:nvGrpSpPr>
        <p:grpSpPr>
          <a:xfrm>
            <a:off x="4262209" y="-345515"/>
            <a:ext cx="3393228" cy="1969952"/>
            <a:chOff x="4262209" y="-345515"/>
            <a:chExt cx="3393228" cy="1969952"/>
          </a:xfrm>
        </p:grpSpPr>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388005022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par>
                          <p:cTn id="8" fill="hold">
                            <p:stCondLst>
                              <p:cond delay="500"/>
                            </p:stCondLst>
                            <p:childTnLst>
                              <p:par>
                                <p:cTn id="9" presetID="21" presetClass="entr" presetSubtype="3"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heel(3)">
                                      <p:cBhvr>
                                        <p:cTn id="11" dur="500"/>
                                        <p:tgtEl>
                                          <p:spTgt spid="2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编码风格</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45243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200000"/>
              </a:lnSpc>
              <a:spcBef>
                <a:spcPts val="0"/>
              </a:spcBef>
              <a:spcAft>
                <a:spcPts val="0"/>
              </a:spcAft>
              <a:buClrTx/>
              <a:buSzTx/>
              <a:buFontTx/>
              <a:buNone/>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源程序代码的逻辑简明清晰、易读易懂是好程序的一个重要标志，为了做到这一点应当遵循下述规则。</a:t>
            </a:r>
            <a:endParaRPr lang="en-US" altLang="zh-CN"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kumimoji="0" lang="en-US" altLang="zh-CN"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1.</a:t>
            </a:r>
            <a:r>
              <a:rPr kumimoji="0" lang="zh-CN" altLang="en-US"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程序内容的文档</a:t>
            </a:r>
            <a:endParaRPr kumimoji="0" lang="en-US" altLang="zh-CN" b="0" i="0" u="none" strike="noStrike" kern="1200" cap="none" normalizeH="0" baseline="0" noProof="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程序内部的文档包含恰当的标识符、适当的注解和程序视觉组织等。</a:t>
            </a:r>
            <a:endParaRPr lang="en-US" altLang="zh-CN" noProof="0"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kumimoji="0" lang="en-US" altLang="zh-CN" b="0" i="0" u="none" strike="noStrike" kern="1200" cap="none" normalizeH="0" baseline="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2.</a:t>
            </a:r>
            <a:r>
              <a:rPr kumimoji="0" lang="zh-CN" altLang="en-US" b="0" i="0" u="none" strike="noStrike" kern="1200" cap="none" normalizeH="0" baseline="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数据说明</a:t>
            </a:r>
            <a:endParaRPr kumimoji="0" lang="en-US" altLang="zh-CN" b="0" i="0" u="none" strike="noStrike" kern="1200" cap="none" normalizeH="0" baseline="0" dirty="0" smtClean="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数</a:t>
            </a:r>
            <a:r>
              <a:rPr lang="zh-CN" altLang="en-US"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据说明的次序应该标准化，如果设计时使用了一个复杂的数据结构，则应该用注解说明用程序设计语言实现这个数据结构的方法和特点。</a:t>
            </a:r>
            <a:endParaRPr lang="en-US" altLang="zh-CN"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endParaRPr kumimoji="0" lang="zh-CN" altLang="en-US"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3696859249"/>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编码风格</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语句构造</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构造语句时应该遵循的原则是，每个语句都应该简单而直接，不能为了提高效率而使程序变得过分复杂。</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4.</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输入输</a:t>
            </a:r>
            <a:r>
              <a:rPr lang="zh-CN" altLang="en-US" dirty="0" smtClean="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出</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3148673690"/>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smtClean="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编码风格</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3320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5.</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效率</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效率主要指处理机时间和存储器容量两个方面。</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而下面三条来进一步讨论效率问题。</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1</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）程序运行时间</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2</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）存储器效率</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3</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）输入输出效率</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smtClean="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2543480188"/>
      </p:ext>
    </p:extLst>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760"/>
</p:tagLst>
</file>

<file path=ppt/tags/tag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2.xml><?xml version="1.0" encoding="utf-8"?>
<p:tagLst xmlns:a="http://schemas.openxmlformats.org/drawingml/2006/main" xmlns:r="http://schemas.openxmlformats.org/officeDocument/2006/relationships" xmlns:p="http://schemas.openxmlformats.org/presentationml/2006/main">
  <p:tag name="ISLIDE.DIAGRAM" val="241256"/>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568,&quot;width&quot;:12192}"/>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heme/theme1.xml><?xml version="1.0" encoding="utf-8"?>
<a:theme xmlns:a="http://schemas.openxmlformats.org/drawingml/2006/main" name="1_Office 主题​​">
  <a:themeElements>
    <a:clrScheme name="Office">
      <a:dk1>
        <a:srgbClr val="000000"/>
      </a:dk1>
      <a:lt1>
        <a:srgbClr val="FFFFFF"/>
      </a:lt1>
      <a:dk2>
        <a:srgbClr val="44546A"/>
      </a:dk2>
      <a:lt2>
        <a:srgbClr val="E6E4E4"/>
      </a:lt2>
      <a:accent1>
        <a:srgbClr val="68C6D7"/>
      </a:accent1>
      <a:accent2>
        <a:srgbClr val="B185E8"/>
      </a:accent2>
      <a:accent3>
        <a:srgbClr val="8ED4CA"/>
      </a:accent3>
      <a:accent4>
        <a:srgbClr val="4DA0CE"/>
      </a:accent4>
      <a:accent5>
        <a:srgbClr val="6A8BB6"/>
      </a:accent5>
      <a:accent6>
        <a:srgbClr val="7FCAD7"/>
      </a:accent6>
      <a:hlink>
        <a:srgbClr val="14B9CE"/>
      </a:hlink>
      <a:folHlink>
        <a:srgbClr val="2B2B2B"/>
      </a:folHlink>
    </a:clrScheme>
    <a:fontScheme name="思源黑体">
      <a:majorFont>
        <a:latin typeface="Century Gothic"/>
        <a:ea typeface="思源黑体 CN Medium"/>
        <a:cs typeface=""/>
      </a:majorFont>
      <a:minorFont>
        <a:latin typeface="Century Gothic"/>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5120</Words>
  <Application>Microsoft Office PowerPoint</Application>
  <PresentationFormat>宽屏</PresentationFormat>
  <Paragraphs>416</Paragraphs>
  <Slides>56</Slides>
  <Notes>56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56</vt:i4>
      </vt:variant>
    </vt:vector>
  </HeadingPairs>
  <TitlesOfParts>
    <vt:vector size="64" baseType="lpstr">
      <vt:lpstr>Open Sans</vt:lpstr>
      <vt:lpstr>等线</vt:lpstr>
      <vt:lpstr>思源黑体 CN Bold</vt:lpstr>
      <vt:lpstr>思源黑体 CN Normal</vt:lpstr>
      <vt:lpstr>Arial</vt:lpstr>
      <vt:lpstr>Century Gothic</vt:lpstr>
      <vt:lpstr>Impact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760</dc:title>
  <dc:creator>.</dc:creator>
  <cp:lastModifiedBy>dell</cp:lastModifiedBy>
  <cp:revision>195</cp:revision>
  <dcterms:created xsi:type="dcterms:W3CDTF">2019-03-25T13:14:00Z</dcterms:created>
  <dcterms:modified xsi:type="dcterms:W3CDTF">2020-12-24T06:35:14Z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