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7" r:id="rId5"/>
    <p:sldId id="348" r:id="rId7"/>
    <p:sldId id="347" r:id="rId8"/>
    <p:sldId id="305" r:id="rId9"/>
    <p:sldId id="307" r:id="rId10"/>
    <p:sldId id="349" r:id="rId11"/>
    <p:sldId id="360" r:id="rId12"/>
    <p:sldId id="358" r:id="rId13"/>
    <p:sldId id="359" r:id="rId14"/>
    <p:sldId id="304" r:id="rId15"/>
    <p:sldId id="301" r:id="rId16"/>
    <p:sldId id="303" r:id="rId17"/>
    <p:sldId id="298" r:id="rId18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08" y="62"/>
      </p:cViewPr>
      <p:guideLst>
        <p:guide orient="horz" pos="22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9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5" Type="http://schemas.openxmlformats.org/officeDocument/2006/relationships/image" Target="../media/image2.jpeg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../media/image3.jpe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6.jpe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943539" y="4704189"/>
            <a:ext cx="1966276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1BA3D7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968513" y="2042089"/>
            <a:ext cx="237212" cy="316282"/>
            <a:chOff x="1196101" y="2301169"/>
            <a:chExt cx="316282" cy="316282"/>
          </a:xfrm>
        </p:grpSpPr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943539" y="3500015"/>
            <a:ext cx="4199509" cy="1054906"/>
          </a:xfrm>
          <a:noFill/>
        </p:spPr>
        <p:txBody>
          <a:bodyPr anchor="b">
            <a:noAutofit/>
          </a:bodyPr>
          <a:lstStyle>
            <a:lvl1pPr algn="l">
              <a:defRPr sz="5400" spc="600"/>
            </a:lvl1pPr>
          </a:lstStyle>
          <a:p>
            <a:r>
              <a:rPr lang="zh-CN" altLang="en-US" dirty="0"/>
              <a:t>编版标题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943539" y="4704187"/>
            <a:ext cx="1966276" cy="504001"/>
          </a:xfrm>
        </p:spPr>
        <p:txBody>
          <a:bodyPr/>
          <a:lstStyle>
            <a:lvl1pPr marL="0" indent="0" algn="dist">
              <a:buNone/>
              <a:defRPr sz="24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942975" y="5410200"/>
            <a:ext cx="1966276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647"/>
          <a:stretch>
            <a:fillRect/>
          </a:stretch>
        </p:blipFill>
        <p:spPr>
          <a:xfrm>
            <a:off x="3134329" y="0"/>
            <a:ext cx="2446809" cy="3262411"/>
          </a:xfrm>
          <a:custGeom>
            <a:avLst/>
            <a:gdLst>
              <a:gd name="connsiteX0" fmla="*/ 695857 w 3262412"/>
              <a:gd name="connsiteY0" fmla="*/ 0 h 3262411"/>
              <a:gd name="connsiteX1" fmla="*/ 3262412 w 3262412"/>
              <a:gd name="connsiteY1" fmla="*/ 0 h 3262411"/>
              <a:gd name="connsiteX2" fmla="*/ 0 w 3262412"/>
              <a:gd name="connsiteY2" fmla="*/ 3262411 h 3262411"/>
              <a:gd name="connsiteX3" fmla="*/ 0 w 3262412"/>
              <a:gd name="connsiteY3" fmla="*/ 695857 h 326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412" h="3262411">
                <a:moveTo>
                  <a:pt x="695857" y="0"/>
                </a:moveTo>
                <a:lnTo>
                  <a:pt x="3262412" y="0"/>
                </a:lnTo>
                <a:lnTo>
                  <a:pt x="0" y="3262411"/>
                </a:lnTo>
                <a:lnTo>
                  <a:pt x="0" y="695857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2"/>
            </p:custDataLst>
          </p:nvPr>
        </p:nvSpPr>
        <p:spPr bwMode="auto">
          <a:xfrm flipH="1"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6220739" y="2231042"/>
            <a:ext cx="237212" cy="316282"/>
            <a:chOff x="1196101" y="2301169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4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5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186113" y="2"/>
            <a:ext cx="2431365" cy="3239216"/>
          </a:xfrm>
          <a:custGeom>
            <a:avLst/>
            <a:gdLst>
              <a:gd name="connsiteX0" fmla="*/ 665369 w 3173880"/>
              <a:gd name="connsiteY0" fmla="*/ 0 h 3171330"/>
              <a:gd name="connsiteX1" fmla="*/ 3173880 w 3173880"/>
              <a:gd name="connsiteY1" fmla="*/ 0 h 3171330"/>
              <a:gd name="connsiteX2" fmla="*/ 2550 w 3173880"/>
              <a:gd name="connsiteY2" fmla="*/ 3171330 h 3171330"/>
              <a:gd name="connsiteX3" fmla="*/ 0 w 3173880"/>
              <a:gd name="connsiteY3" fmla="*/ 3171330 h 3171330"/>
              <a:gd name="connsiteX4" fmla="*/ 0 w 3173880"/>
              <a:gd name="connsiteY4" fmla="*/ 665369 h 317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880" h="3171330">
                <a:moveTo>
                  <a:pt x="665369" y="0"/>
                </a:moveTo>
                <a:lnTo>
                  <a:pt x="3173880" y="0"/>
                </a:lnTo>
                <a:lnTo>
                  <a:pt x="2550" y="3171330"/>
                </a:lnTo>
                <a:lnTo>
                  <a:pt x="0" y="3171330"/>
                </a:lnTo>
                <a:lnTo>
                  <a:pt x="0" y="665369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488541" y="3440516"/>
            <a:ext cx="6166919" cy="2016125"/>
          </a:xfrm>
        </p:spPr>
        <p:txBody>
          <a:bodyPr anchor="b">
            <a:normAutofit/>
          </a:bodyPr>
          <a:lstStyle>
            <a:lvl1pPr algn="ctr">
              <a:defRPr sz="9600" spc="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>
            <p:custDataLst>
              <p:tags r:id="rId3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419349" y="2396579"/>
            <a:ext cx="43053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419349" y="3766063"/>
            <a:ext cx="43053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0" y="669757"/>
            <a:ext cx="9144000" cy="40576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28925" y="1231732"/>
            <a:ext cx="3114675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221706" y="4716626"/>
            <a:ext cx="4700588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221706" y="5703252"/>
            <a:ext cx="4700588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21549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614659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614659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平行四边形 9"/>
          <p:cNvSpPr/>
          <p:nvPr>
            <p:custDataLst>
              <p:tags r:id="rId3"/>
            </p:custDataLst>
          </p:nvPr>
        </p:nvSpPr>
        <p:spPr>
          <a:xfrm>
            <a:off x="797719" y="0"/>
            <a:ext cx="7548563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平行四边形 10"/>
          <p:cNvSpPr/>
          <p:nvPr>
            <p:custDataLst>
              <p:tags r:id="rId4"/>
            </p:custDataLst>
          </p:nvPr>
        </p:nvSpPr>
        <p:spPr>
          <a:xfrm>
            <a:off x="2052638" y="0"/>
            <a:ext cx="5038725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1468" y="2876550"/>
            <a:ext cx="3481065" cy="86317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831468" y="3884613"/>
            <a:ext cx="3481065" cy="13679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11638" y="365125"/>
            <a:ext cx="6037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7226877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3028950" y="3429000"/>
            <a:ext cx="30861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19350" y="1670050"/>
            <a:ext cx="43053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419350" y="3470558"/>
            <a:ext cx="43053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86.xml"/><Relationship Id="rId7" Type="http://schemas.openxmlformats.org/officeDocument/2006/relationships/hyperlink" Target="http://bbs.gamersky.com/" TargetMode="External"/><Relationship Id="rId6" Type="http://schemas.openxmlformats.org/officeDocument/2006/relationships/hyperlink" Target="https://www.gamersky.com/z/mafiade/handbook/" TargetMode="External"/><Relationship Id="rId5" Type="http://schemas.openxmlformats.org/officeDocument/2006/relationships/hyperlink" Target="https://www.gamersky.com/z/mafiade/" TargetMode="External"/><Relationship Id="rId4" Type="http://schemas.openxmlformats.org/officeDocument/2006/relationships/hyperlink" Target="https://www.gamersky.com/z/civilization6/handbook/" TargetMode="Externa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image" Target="../media/image10.png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43595" y="1181735"/>
            <a:ext cx="46355" cy="1701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Freeform 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509635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Freeform 7"/>
          <p:cNvSpPr/>
          <p:nvPr>
            <p:custDataLst>
              <p:tags r:id="rId3"/>
            </p:custDataLst>
          </p:nvPr>
        </p:nvSpPr>
        <p:spPr bwMode="auto">
          <a:xfrm>
            <a:off x="8652510" y="1225550"/>
            <a:ext cx="126365" cy="184785"/>
          </a:xfrm>
          <a:custGeom>
            <a:avLst/>
            <a:gdLst>
              <a:gd name="T0" fmla="*/ 217 w 375"/>
              <a:gd name="T1" fmla="*/ 224 h 547"/>
              <a:gd name="T2" fmla="*/ 217 w 375"/>
              <a:gd name="T3" fmla="*/ 351 h 547"/>
              <a:gd name="T4" fmla="*/ 160 w 375"/>
              <a:gd name="T5" fmla="*/ 362 h 547"/>
              <a:gd name="T6" fmla="*/ 47 w 375"/>
              <a:gd name="T7" fmla="*/ 311 h 547"/>
              <a:gd name="T8" fmla="*/ 0 w 375"/>
              <a:gd name="T9" fmla="*/ 188 h 547"/>
              <a:gd name="T10" fmla="*/ 56 w 375"/>
              <a:gd name="T11" fmla="*/ 55 h 547"/>
              <a:gd name="T12" fmla="*/ 193 w 375"/>
              <a:gd name="T13" fmla="*/ 0 h 547"/>
              <a:gd name="T14" fmla="*/ 276 w 375"/>
              <a:gd name="T15" fmla="*/ 18 h 547"/>
              <a:gd name="T16" fmla="*/ 338 w 375"/>
              <a:gd name="T17" fmla="*/ 64 h 547"/>
              <a:gd name="T18" fmla="*/ 375 w 375"/>
              <a:gd name="T19" fmla="*/ 204 h 547"/>
              <a:gd name="T20" fmla="*/ 375 w 375"/>
              <a:gd name="T21" fmla="*/ 326 h 547"/>
              <a:gd name="T22" fmla="*/ 319 w 375"/>
              <a:gd name="T23" fmla="*/ 485 h 547"/>
              <a:gd name="T24" fmla="*/ 174 w 375"/>
              <a:gd name="T25" fmla="*/ 547 h 547"/>
              <a:gd name="T26" fmla="*/ 105 w 375"/>
              <a:gd name="T27" fmla="*/ 533 h 547"/>
              <a:gd name="T28" fmla="*/ 105 w 375"/>
              <a:gd name="T29" fmla="*/ 408 h 547"/>
              <a:gd name="T30" fmla="*/ 159 w 375"/>
              <a:gd name="T31" fmla="*/ 423 h 547"/>
              <a:gd name="T32" fmla="*/ 217 w 375"/>
              <a:gd name="T33" fmla="*/ 398 h 547"/>
              <a:gd name="T34" fmla="*/ 237 w 375"/>
              <a:gd name="T35" fmla="*/ 328 h 547"/>
              <a:gd name="T36" fmla="*/ 237 w 375"/>
              <a:gd name="T37" fmla="*/ 189 h 547"/>
              <a:gd name="T38" fmla="*/ 190 w 375"/>
              <a:gd name="T39" fmla="*/ 131 h 547"/>
              <a:gd name="T40" fmla="*/ 155 w 375"/>
              <a:gd name="T41" fmla="*/ 147 h 547"/>
              <a:gd name="T42" fmla="*/ 140 w 375"/>
              <a:gd name="T43" fmla="*/ 182 h 547"/>
              <a:gd name="T44" fmla="*/ 155 w 375"/>
              <a:gd name="T45" fmla="*/ 217 h 547"/>
              <a:gd name="T46" fmla="*/ 190 w 375"/>
              <a:gd name="T47" fmla="*/ 231 h 547"/>
              <a:gd name="T48" fmla="*/ 217 w 375"/>
              <a:gd name="T49" fmla="*/ 22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5" h="547">
                <a:moveTo>
                  <a:pt x="217" y="224"/>
                </a:moveTo>
                <a:cubicBezTo>
                  <a:pt x="217" y="351"/>
                  <a:pt x="217" y="351"/>
                  <a:pt x="217" y="351"/>
                </a:cubicBezTo>
                <a:cubicBezTo>
                  <a:pt x="197" y="358"/>
                  <a:pt x="178" y="362"/>
                  <a:pt x="160" y="362"/>
                </a:cubicBezTo>
                <a:cubicBezTo>
                  <a:pt x="115" y="362"/>
                  <a:pt x="77" y="345"/>
                  <a:pt x="47" y="311"/>
                </a:cubicBezTo>
                <a:cubicBezTo>
                  <a:pt x="16" y="278"/>
                  <a:pt x="0" y="237"/>
                  <a:pt x="0" y="188"/>
                </a:cubicBezTo>
                <a:cubicBezTo>
                  <a:pt x="0" y="135"/>
                  <a:pt x="19" y="91"/>
                  <a:pt x="56" y="55"/>
                </a:cubicBezTo>
                <a:cubicBezTo>
                  <a:pt x="93" y="18"/>
                  <a:pt x="139" y="0"/>
                  <a:pt x="193" y="0"/>
                </a:cubicBezTo>
                <a:cubicBezTo>
                  <a:pt x="222" y="0"/>
                  <a:pt x="249" y="6"/>
                  <a:pt x="276" y="18"/>
                </a:cubicBezTo>
                <a:cubicBezTo>
                  <a:pt x="302" y="29"/>
                  <a:pt x="323" y="45"/>
                  <a:pt x="338" y="64"/>
                </a:cubicBezTo>
                <a:cubicBezTo>
                  <a:pt x="363" y="96"/>
                  <a:pt x="375" y="143"/>
                  <a:pt x="375" y="204"/>
                </a:cubicBezTo>
                <a:cubicBezTo>
                  <a:pt x="375" y="326"/>
                  <a:pt x="375" y="326"/>
                  <a:pt x="375" y="326"/>
                </a:cubicBezTo>
                <a:cubicBezTo>
                  <a:pt x="375" y="391"/>
                  <a:pt x="357" y="445"/>
                  <a:pt x="319" y="485"/>
                </a:cubicBezTo>
                <a:cubicBezTo>
                  <a:pt x="282" y="526"/>
                  <a:pt x="233" y="547"/>
                  <a:pt x="174" y="547"/>
                </a:cubicBezTo>
                <a:cubicBezTo>
                  <a:pt x="155" y="547"/>
                  <a:pt x="132" y="542"/>
                  <a:pt x="105" y="533"/>
                </a:cubicBezTo>
                <a:cubicBezTo>
                  <a:pt x="105" y="408"/>
                  <a:pt x="105" y="408"/>
                  <a:pt x="105" y="408"/>
                </a:cubicBezTo>
                <a:cubicBezTo>
                  <a:pt x="123" y="418"/>
                  <a:pt x="141" y="423"/>
                  <a:pt x="159" y="423"/>
                </a:cubicBezTo>
                <a:cubicBezTo>
                  <a:pt x="184" y="423"/>
                  <a:pt x="203" y="414"/>
                  <a:pt x="217" y="398"/>
                </a:cubicBezTo>
                <a:cubicBezTo>
                  <a:pt x="230" y="382"/>
                  <a:pt x="237" y="358"/>
                  <a:pt x="237" y="328"/>
                </a:cubicBezTo>
                <a:cubicBezTo>
                  <a:pt x="237" y="189"/>
                  <a:pt x="237" y="189"/>
                  <a:pt x="237" y="189"/>
                </a:cubicBezTo>
                <a:cubicBezTo>
                  <a:pt x="237" y="151"/>
                  <a:pt x="222" y="131"/>
                  <a:pt x="190" y="131"/>
                </a:cubicBezTo>
                <a:cubicBezTo>
                  <a:pt x="177" y="131"/>
                  <a:pt x="165" y="137"/>
                  <a:pt x="155" y="147"/>
                </a:cubicBezTo>
                <a:cubicBezTo>
                  <a:pt x="145" y="157"/>
                  <a:pt x="140" y="169"/>
                  <a:pt x="140" y="182"/>
                </a:cubicBezTo>
                <a:cubicBezTo>
                  <a:pt x="140" y="196"/>
                  <a:pt x="145" y="208"/>
                  <a:pt x="155" y="217"/>
                </a:cubicBezTo>
                <a:cubicBezTo>
                  <a:pt x="164" y="226"/>
                  <a:pt x="176" y="231"/>
                  <a:pt x="190" y="231"/>
                </a:cubicBezTo>
                <a:cubicBezTo>
                  <a:pt x="199" y="231"/>
                  <a:pt x="208" y="229"/>
                  <a:pt x="217" y="224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" name="Freeform 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798560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reeform 9"/>
          <p:cNvSpPr/>
          <p:nvPr>
            <p:custDataLst>
              <p:tags r:id="rId5"/>
            </p:custDataLst>
          </p:nvPr>
        </p:nvSpPr>
        <p:spPr bwMode="auto">
          <a:xfrm>
            <a:off x="8226425" y="1258570"/>
            <a:ext cx="35560" cy="37465"/>
          </a:xfrm>
          <a:custGeom>
            <a:avLst/>
            <a:gdLst>
              <a:gd name="T0" fmla="*/ 53 w 106"/>
              <a:gd name="T1" fmla="*/ 0 h 111"/>
              <a:gd name="T2" fmla="*/ 15 w 106"/>
              <a:gd name="T3" fmla="*/ 16 h 111"/>
              <a:gd name="T4" fmla="*/ 0 w 106"/>
              <a:gd name="T5" fmla="*/ 55 h 111"/>
              <a:gd name="T6" fmla="*/ 16 w 106"/>
              <a:gd name="T7" fmla="*/ 94 h 111"/>
              <a:gd name="T8" fmla="*/ 53 w 106"/>
              <a:gd name="T9" fmla="*/ 111 h 111"/>
              <a:gd name="T10" fmla="*/ 91 w 106"/>
              <a:gd name="T11" fmla="*/ 94 h 111"/>
              <a:gd name="T12" fmla="*/ 106 w 106"/>
              <a:gd name="T13" fmla="*/ 55 h 111"/>
              <a:gd name="T14" fmla="*/ 91 w 106"/>
              <a:gd name="T15" fmla="*/ 16 h 111"/>
              <a:gd name="T16" fmla="*/ 53 w 106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1">
                <a:moveTo>
                  <a:pt x="53" y="0"/>
                </a:moveTo>
                <a:cubicBezTo>
                  <a:pt x="38" y="0"/>
                  <a:pt x="26" y="5"/>
                  <a:pt x="15" y="16"/>
                </a:cubicBezTo>
                <a:cubicBezTo>
                  <a:pt x="5" y="27"/>
                  <a:pt x="0" y="40"/>
                  <a:pt x="0" y="55"/>
                </a:cubicBezTo>
                <a:cubicBezTo>
                  <a:pt x="0" y="71"/>
                  <a:pt x="5" y="84"/>
                  <a:pt x="16" y="94"/>
                </a:cubicBezTo>
                <a:cubicBezTo>
                  <a:pt x="26" y="105"/>
                  <a:pt x="38" y="111"/>
                  <a:pt x="53" y="111"/>
                </a:cubicBezTo>
                <a:cubicBezTo>
                  <a:pt x="68" y="111"/>
                  <a:pt x="80" y="105"/>
                  <a:pt x="91" y="94"/>
                </a:cubicBezTo>
                <a:cubicBezTo>
                  <a:pt x="101" y="84"/>
                  <a:pt x="106" y="71"/>
                  <a:pt x="106" y="55"/>
                </a:cubicBezTo>
                <a:cubicBezTo>
                  <a:pt x="106" y="40"/>
                  <a:pt x="101" y="27"/>
                  <a:pt x="91" y="16"/>
                </a:cubicBezTo>
                <a:cubicBezTo>
                  <a:pt x="81" y="5"/>
                  <a:pt x="68" y="0"/>
                  <a:pt x="53" y="0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Freeform 1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30540" y="1146175"/>
            <a:ext cx="226695" cy="262890"/>
          </a:xfrm>
          <a:custGeom>
            <a:avLst/>
            <a:gdLst>
              <a:gd name="T0" fmla="*/ 337 w 674"/>
              <a:gd name="T1" fmla="*/ 0 h 779"/>
              <a:gd name="T2" fmla="*/ 0 w 674"/>
              <a:gd name="T3" fmla="*/ 195 h 779"/>
              <a:gd name="T4" fmla="*/ 0 w 674"/>
              <a:gd name="T5" fmla="*/ 584 h 779"/>
              <a:gd name="T6" fmla="*/ 337 w 674"/>
              <a:gd name="T7" fmla="*/ 779 h 779"/>
              <a:gd name="T8" fmla="*/ 674 w 674"/>
              <a:gd name="T9" fmla="*/ 584 h 779"/>
              <a:gd name="T10" fmla="*/ 674 w 674"/>
              <a:gd name="T11" fmla="*/ 195 h 779"/>
              <a:gd name="T12" fmla="*/ 337 w 674"/>
              <a:gd name="T13" fmla="*/ 0 h 779"/>
              <a:gd name="T14" fmla="*/ 474 w 674"/>
              <a:gd name="T15" fmla="*/ 525 h 779"/>
              <a:gd name="T16" fmla="*/ 337 w 674"/>
              <a:gd name="T17" fmla="*/ 581 h 779"/>
              <a:gd name="T18" fmla="*/ 200 w 674"/>
              <a:gd name="T19" fmla="*/ 525 h 779"/>
              <a:gd name="T20" fmla="*/ 144 w 674"/>
              <a:gd name="T21" fmla="*/ 389 h 779"/>
              <a:gd name="T22" fmla="*/ 200 w 674"/>
              <a:gd name="T23" fmla="*/ 253 h 779"/>
              <a:gd name="T24" fmla="*/ 341 w 674"/>
              <a:gd name="T25" fmla="*/ 198 h 779"/>
              <a:gd name="T26" fmla="*/ 475 w 674"/>
              <a:gd name="T27" fmla="*/ 254 h 779"/>
              <a:gd name="T28" fmla="*/ 531 w 674"/>
              <a:gd name="T29" fmla="*/ 389 h 779"/>
              <a:gd name="T30" fmla="*/ 474 w 674"/>
              <a:gd name="T31" fmla="*/ 52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4" h="779">
                <a:moveTo>
                  <a:pt x="337" y="0"/>
                </a:moveTo>
                <a:cubicBezTo>
                  <a:pt x="0" y="195"/>
                  <a:pt x="0" y="195"/>
                  <a:pt x="0" y="195"/>
                </a:cubicBezTo>
                <a:cubicBezTo>
                  <a:pt x="0" y="584"/>
                  <a:pt x="0" y="584"/>
                  <a:pt x="0" y="584"/>
                </a:cubicBezTo>
                <a:cubicBezTo>
                  <a:pt x="337" y="779"/>
                  <a:pt x="337" y="779"/>
                  <a:pt x="337" y="779"/>
                </a:cubicBezTo>
                <a:cubicBezTo>
                  <a:pt x="674" y="584"/>
                  <a:pt x="674" y="584"/>
                  <a:pt x="674" y="584"/>
                </a:cubicBezTo>
                <a:cubicBezTo>
                  <a:pt x="674" y="195"/>
                  <a:pt x="674" y="195"/>
                  <a:pt x="674" y="195"/>
                </a:cubicBezTo>
                <a:lnTo>
                  <a:pt x="337" y="0"/>
                </a:lnTo>
                <a:close/>
                <a:moveTo>
                  <a:pt x="474" y="525"/>
                </a:moveTo>
                <a:cubicBezTo>
                  <a:pt x="436" y="562"/>
                  <a:pt x="391" y="581"/>
                  <a:pt x="337" y="581"/>
                </a:cubicBezTo>
                <a:cubicBezTo>
                  <a:pt x="284" y="581"/>
                  <a:pt x="238" y="562"/>
                  <a:pt x="200" y="525"/>
                </a:cubicBezTo>
                <a:cubicBezTo>
                  <a:pt x="163" y="487"/>
                  <a:pt x="144" y="442"/>
                  <a:pt x="144" y="389"/>
                </a:cubicBezTo>
                <a:cubicBezTo>
                  <a:pt x="144" y="335"/>
                  <a:pt x="163" y="290"/>
                  <a:pt x="200" y="253"/>
                </a:cubicBezTo>
                <a:cubicBezTo>
                  <a:pt x="238" y="216"/>
                  <a:pt x="285" y="198"/>
                  <a:pt x="341" y="198"/>
                </a:cubicBezTo>
                <a:cubicBezTo>
                  <a:pt x="393" y="198"/>
                  <a:pt x="438" y="216"/>
                  <a:pt x="475" y="254"/>
                </a:cubicBezTo>
                <a:cubicBezTo>
                  <a:pt x="512" y="292"/>
                  <a:pt x="531" y="336"/>
                  <a:pt x="531" y="389"/>
                </a:cubicBezTo>
                <a:cubicBezTo>
                  <a:pt x="531" y="442"/>
                  <a:pt x="512" y="487"/>
                  <a:pt x="474" y="525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标题 115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916753" y="3268400"/>
            <a:ext cx="6292686" cy="1054735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副标题 116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G01</a:t>
            </a:r>
            <a:r>
              <a:rPr lang="zh-CN" altLang="en-US" dirty="0"/>
              <a:t>小组：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943539" y="5589240"/>
            <a:ext cx="68687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2000" spc="150" dirty="0">
                <a:uFillTx/>
                <a:latin typeface="微软雅黑" panose="020B0503020204020204" charset="-122"/>
                <a:ea typeface="微软雅黑" panose="020B0503020204020204" charset="-122"/>
              </a:rPr>
              <a:t>组长：董思诚  组员： </a:t>
            </a:r>
            <a:r>
              <a:rPr lang="zh-CN" altLang="en-US" sz="2000" spc="150" dirty="0">
                <a:latin typeface="微软雅黑" panose="020B0503020204020204" charset="-122"/>
                <a:ea typeface="微软雅黑" panose="020B0503020204020204" charset="-122"/>
              </a:rPr>
              <a:t>李磊   陈安</a:t>
            </a:r>
            <a:endParaRPr lang="zh-CN" altLang="en-US" sz="2000" spc="150" dirty="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4290"/>
            <a:ext cx="9144000" cy="1450494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9512" y="563084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altLang="zh-CN" sz="5000" kern="3000" spc="4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51520" y="1351410"/>
            <a:ext cx="8435548" cy="52459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1.《</a:t>
            </a:r>
            <a:r>
              <a:rPr lang="zh-CN" altLang="en-US" sz="1800" dirty="0">
                <a:latin typeface="+mn-ea"/>
              </a:rPr>
              <a:t>软件工程导论</a:t>
            </a:r>
            <a:r>
              <a:rPr lang="en-US" altLang="zh-CN" sz="1800" dirty="0">
                <a:latin typeface="+mn-ea"/>
              </a:rPr>
              <a:t>》 </a:t>
            </a:r>
            <a:r>
              <a:rPr lang="zh-CN" altLang="en-US" sz="1800" dirty="0">
                <a:latin typeface="+mn-ea"/>
              </a:rPr>
              <a:t>清华大学出版社 张海藩等 第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版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2.《Vue.js</a:t>
            </a:r>
            <a:r>
              <a:rPr lang="zh-CN" altLang="en-US" sz="1800" dirty="0">
                <a:latin typeface="+mn-ea"/>
              </a:rPr>
              <a:t>实战</a:t>
            </a:r>
            <a:r>
              <a:rPr lang="en-US" altLang="zh-CN" sz="1800" dirty="0">
                <a:latin typeface="+mn-ea"/>
              </a:rPr>
              <a:t>》 </a:t>
            </a:r>
            <a:r>
              <a:rPr lang="zh-CN" altLang="en-US" sz="1800" dirty="0">
                <a:latin typeface="+mn-ea"/>
              </a:rPr>
              <a:t>清华大学出版社 作者 尤雨溪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3.《</a:t>
            </a:r>
            <a:r>
              <a:rPr lang="zh-CN" altLang="en-US" sz="1800" dirty="0">
                <a:latin typeface="+mn-ea"/>
              </a:rPr>
              <a:t>数据库系统概论</a:t>
            </a:r>
            <a:r>
              <a:rPr lang="en-US" altLang="zh-CN" sz="1800" dirty="0">
                <a:latin typeface="+mn-ea"/>
              </a:rPr>
              <a:t>》</a:t>
            </a:r>
            <a:r>
              <a:rPr lang="zh-CN" altLang="en-US" sz="1800" dirty="0">
                <a:latin typeface="+mn-ea"/>
              </a:rPr>
              <a:t>（第五版）王珊 萨师煊 编著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4.</a:t>
            </a:r>
            <a:r>
              <a:rPr lang="zh-CN" altLang="en-US" sz="1800" dirty="0">
                <a:latin typeface="+mn-ea"/>
              </a:rPr>
              <a:t>截图选自</a:t>
            </a:r>
            <a:r>
              <a:rPr lang="en-US" altLang="zh-CN" sz="1800" dirty="0">
                <a:latin typeface="+mn-ea"/>
              </a:rPr>
              <a:t>——</a:t>
            </a:r>
            <a:r>
              <a:rPr lang="zh-CN" altLang="en-US" sz="1800" dirty="0">
                <a:latin typeface="+mn-ea"/>
              </a:rPr>
              <a:t>游民星空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大型单价游戏媒体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4"/>
              </a:rPr>
              <a:t>https://www.gamersky.com/z/civilization6/handbook/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5"/>
              </a:rPr>
              <a:t>https://www.gamersky.com/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5"/>
              </a:rPr>
              <a:t>https://www.gamersky.com/z/mafiade/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6"/>
              </a:rPr>
              <a:t>https://www.gamersky.com/z/mafiade/handbook/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7"/>
              </a:rPr>
              <a:t>http://bbs.gamersky.com/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2020</a:t>
            </a:r>
            <a:r>
              <a:rPr lang="zh-CN" altLang="en-US" sz="1800" dirty="0">
                <a:latin typeface="+mn-ea"/>
              </a:rPr>
              <a:t>年</a:t>
            </a:r>
            <a:r>
              <a:rPr lang="en-US" altLang="zh-CN" sz="1800" dirty="0">
                <a:latin typeface="+mn-ea"/>
              </a:rPr>
              <a:t>10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latin typeface="+mn-ea"/>
              </a:rPr>
              <a:t>11</a:t>
            </a:r>
            <a:r>
              <a:rPr lang="zh-CN" altLang="en-US" sz="1800" dirty="0">
                <a:latin typeface="+mn-ea"/>
              </a:rPr>
              <a:t>日</a:t>
            </a:r>
            <a:endParaRPr lang="zh-CN" altLang="en-US" sz="1800" dirty="0">
              <a:latin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/>
              <a:t>小组分工</a:t>
            </a:r>
            <a:endParaRPr lang="zh-CN" altLang="en-US" sz="9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4290"/>
            <a:ext cx="9144000" cy="1522502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7504" y="599088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zh-CN" sz="5000" kern="3000" spc="4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62233" y="1556792"/>
            <a:ext cx="8435548" cy="30556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董思诚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制作以及修改 评分（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9.2/10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李磊</a:t>
            </a:r>
            <a:r>
              <a:rPr lang="zh-CN" altLang="en-US" sz="1800" dirty="0">
                <a:latin typeface="+mn-ea"/>
              </a:rPr>
              <a:t>：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讨论参加 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部分修改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9.1/10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陈安：讨论参加 评分 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9.0/10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zh-CN" altLang="en-US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53485" y="4149080"/>
            <a:ext cx="8435548" cy="1944216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组长评价：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李磊作为副组长，帮助组长制作</a:t>
            </a:r>
            <a:r>
              <a:rPr lang="en-US" altLang="zh-CN" sz="1800" dirty="0">
                <a:latin typeface="+mn-ea"/>
              </a:rPr>
              <a:t>word</a:t>
            </a:r>
            <a:r>
              <a:rPr lang="zh-CN" altLang="en-US" sz="1800" dirty="0">
                <a:latin typeface="+mn-ea"/>
              </a:rPr>
              <a:t>，以及修改</a:t>
            </a:r>
            <a:r>
              <a:rPr lang="en-US" altLang="zh-CN" sz="1800" dirty="0" err="1">
                <a:latin typeface="+mn-ea"/>
              </a:rPr>
              <a:t>ppt</a:t>
            </a:r>
            <a:r>
              <a:rPr lang="zh-CN" altLang="en-US" sz="1800" dirty="0">
                <a:latin typeface="+mn-ea"/>
              </a:rPr>
              <a:t>内容，表现良好。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陈安作为组员，积极参加讨论并修改</a:t>
            </a:r>
            <a:r>
              <a:rPr lang="en-US" altLang="zh-CN" sz="1800" dirty="0">
                <a:latin typeface="+mn-ea"/>
              </a:rPr>
              <a:t>ppt</a:t>
            </a:r>
            <a:r>
              <a:rPr lang="zh-CN" altLang="en-US" sz="1800" dirty="0">
                <a:latin typeface="+mn-ea"/>
              </a:rPr>
              <a:t>内容，表现尚可。</a:t>
            </a:r>
            <a:endParaRPr lang="zh-CN" altLang="en-US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 dirty="0"/>
              <a:t>目录</a:t>
            </a:r>
            <a:endParaRPr lang="zh-CN" altLang="en-US" sz="9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81772" y="1607557"/>
            <a:ext cx="1626534" cy="1773578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484833" y="1960190"/>
            <a:ext cx="7326353" cy="379094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pattFill prst="wdDnDiag">
            <a:fgClr>
              <a:srgbClr val="000000">
                <a:lumMod val="75000"/>
                <a:lumOff val="25000"/>
              </a:srgbClr>
            </a:fgClr>
            <a:bgClr>
              <a:srgbClr val="000000">
                <a:lumMod val="85000"/>
                <a:lumOff val="15000"/>
              </a:srgbClr>
            </a:bgClr>
          </a:pattFill>
          <a:ln w="50800"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400610" y="1364036"/>
            <a:ext cx="8143874" cy="4129928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763688" y="2026212"/>
            <a:ext cx="6138911" cy="319688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800" b="1" dirty="0"/>
              <a:t>1.</a:t>
            </a:r>
            <a:r>
              <a:rPr lang="zh-CN" altLang="en-US" sz="2800" b="1" dirty="0"/>
              <a:t>小组选题</a:t>
            </a:r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选题理由</a:t>
            </a:r>
            <a:endParaRPr lang="en-US" altLang="zh-CN" sz="2800" b="1" dirty="0"/>
          </a:p>
          <a:p>
            <a:r>
              <a:rPr lang="en-US" altLang="zh-CN" sz="2800" b="1" dirty="0"/>
              <a:t>3.</a:t>
            </a:r>
            <a:r>
              <a:rPr lang="zh-CN" altLang="en-US" sz="2800" b="1" dirty="0"/>
              <a:t>模块介绍及如何实现</a:t>
            </a:r>
            <a:endParaRPr lang="en-US" altLang="zh-CN" sz="2800" b="1" dirty="0"/>
          </a:p>
          <a:p>
            <a:r>
              <a:rPr lang="en-US" altLang="zh-CN" sz="2800" b="1" dirty="0"/>
              <a:t>4.</a:t>
            </a:r>
            <a:r>
              <a:rPr lang="zh-CN" altLang="en-US" sz="2800" b="1" dirty="0">
                <a:sym typeface="+mn-ea"/>
              </a:rPr>
              <a:t>参考资料</a:t>
            </a:r>
            <a:endParaRPr lang="zh-CN" altLang="en-US" sz="2800" b="1" dirty="0"/>
          </a:p>
          <a:p>
            <a:r>
              <a:rPr lang="en-US" altLang="zh-CN" sz="2800" b="1" dirty="0"/>
              <a:t>5.</a:t>
            </a:r>
            <a:r>
              <a:rPr lang="zh-CN" altLang="en-US" sz="2800" b="1" dirty="0">
                <a:sym typeface="+mn-ea"/>
              </a:rPr>
              <a:t>小组评分</a:t>
            </a:r>
            <a:endParaRPr lang="en-US" altLang="zh-CN" sz="2800" b="1" dirty="0"/>
          </a:p>
          <a:p>
            <a:endParaRPr lang="zh-CN" altLang="en-US" b="1" dirty="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855614" y="462346"/>
            <a:ext cx="2724150" cy="468630"/>
          </a:xfrm>
          <a:prstGeom prst="rect">
            <a:avLst/>
          </a:prstGeom>
          <a:noFill/>
        </p:spPr>
        <p:txBody>
          <a:bodyPr wrap="none" lIns="76200" tIns="28575" rIns="47625" bIns="28575" rtlCol="0">
            <a:noAutofit/>
          </a:bodyPr>
          <a:lstStyle/>
          <a:p>
            <a:r>
              <a:rPr lang="zh-CN" altLang="en-US" sz="3600" b="1" dirty="0"/>
              <a:t>目录</a:t>
            </a:r>
            <a:endParaRPr lang="zh-CN" altLang="zh-CN" b="1" dirty="0"/>
          </a:p>
          <a:p>
            <a:endParaRPr lang="zh-CN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9145"/>
            <a:ext cx="9144000" cy="1738526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7504" y="903553"/>
            <a:ext cx="8214122" cy="84411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小组选题</a:t>
            </a:r>
            <a:endParaRPr lang="zh-CN" altLang="zh-CN" sz="5000" kern="30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2420888"/>
            <a:ext cx="64807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kern="2500" spc="400" dirty="0">
                <a:latin typeface="+mn-ea"/>
              </a:rPr>
              <a:t>我们小组目标是制作一个关于游戏攻略网站。</a:t>
            </a:r>
            <a:endParaRPr lang="zh-CN" altLang="en-US" sz="3800" kern="2500" spc="400" dirty="0">
              <a:uFillTx/>
            </a:endParaRPr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7504" y="800708"/>
            <a:ext cx="8214122" cy="1008112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2.1</a:t>
            </a:r>
            <a:r>
              <a:rPr lang="zh-CN" altLang="en-US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选题原因</a:t>
            </a:r>
            <a:endParaRPr lang="zh-CN" altLang="zh-CN" sz="5000" kern="30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916832"/>
            <a:ext cx="8064896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00" kern="2000" dirty="0"/>
              <a:t>(1).</a:t>
            </a:r>
            <a:r>
              <a:rPr lang="zh-CN" altLang="en-US" sz="3700" kern="2000" dirty="0"/>
              <a:t>我们当中组员喜欢玩电子游戏，以前经常访问游戏攻略网站。</a:t>
            </a:r>
            <a:endParaRPr lang="en-US" altLang="zh-CN" sz="3700" kern="2000" dirty="0"/>
          </a:p>
          <a:p>
            <a:endParaRPr lang="en-US" altLang="zh-CN" sz="3700" kern="2000" dirty="0"/>
          </a:p>
          <a:p>
            <a:r>
              <a:rPr lang="en-US" altLang="zh-CN" sz="3700" kern="2000" dirty="0"/>
              <a:t>(2).</a:t>
            </a:r>
            <a:r>
              <a:rPr lang="zh-CN" altLang="en-US" sz="3700" kern="2000" dirty="0"/>
              <a:t>我们当中有</a:t>
            </a:r>
            <a:r>
              <a:rPr lang="en-US" altLang="zh-CN" sz="3700" kern="2000" dirty="0"/>
              <a:t>2</a:t>
            </a:r>
            <a:r>
              <a:rPr lang="zh-CN" altLang="en-US" sz="3700" kern="2000" dirty="0"/>
              <a:t>人有前端设计</a:t>
            </a:r>
            <a:r>
              <a:rPr lang="zh-CN" altLang="en-US" sz="3700" kern="2000" dirty="0"/>
              <a:t>的经验。</a:t>
            </a:r>
            <a:endParaRPr lang="en-US" altLang="zh-CN" sz="3700" kern="2000" dirty="0"/>
          </a:p>
          <a:p>
            <a:endParaRPr lang="en-US" altLang="zh-CN" sz="3700" kern="2000" dirty="0"/>
          </a:p>
          <a:p>
            <a:r>
              <a:rPr lang="en-US" altLang="zh-CN" sz="3700" kern="2000" dirty="0"/>
              <a:t>(3).</a:t>
            </a:r>
            <a:r>
              <a:rPr lang="zh-CN" altLang="en-US" sz="3700" kern="2000" dirty="0"/>
              <a:t>考虑到我们的能力，我们认为做一个类似的网站是可行的。</a:t>
            </a:r>
            <a:endParaRPr lang="zh-CN" altLang="en-US" sz="3700" kern="20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7504" y="836712"/>
            <a:ext cx="8214122" cy="878409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2.2</a:t>
            </a:r>
            <a:r>
              <a:rPr lang="zh-CN" altLang="en-US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目标人群</a:t>
            </a:r>
            <a:endParaRPr lang="zh-CN" altLang="zh-CN" sz="5000" kern="3000" spc="4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2204864"/>
            <a:ext cx="6264696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/>
            <a:r>
              <a:rPr lang="en-US" altLang="zh-CN" sz="3700" kern="2400" spc="300" dirty="0"/>
              <a:t>(1)</a:t>
            </a:r>
            <a:r>
              <a:rPr lang="zh-CN" altLang="en-US" sz="3700" kern="2400" spc="300" dirty="0"/>
              <a:t>电子游戏爱好者</a:t>
            </a:r>
            <a:endParaRPr lang="en-US" altLang="zh-CN" sz="3700" kern="2400" spc="300" dirty="0"/>
          </a:p>
          <a:p>
            <a:pPr marL="360045"/>
            <a:endParaRPr lang="en-US" altLang="zh-CN" sz="3700" kern="2400" spc="300" dirty="0"/>
          </a:p>
          <a:p>
            <a:pPr marL="360045"/>
            <a:r>
              <a:rPr lang="en-US" altLang="zh-CN" sz="3700" kern="2400" spc="300" dirty="0"/>
              <a:t>(2)</a:t>
            </a:r>
            <a:r>
              <a:rPr lang="zh-CN" altLang="en-US" sz="3700" kern="2400" spc="300" dirty="0"/>
              <a:t>游戏攻略作者</a:t>
            </a:r>
            <a:endParaRPr lang="en-US" altLang="zh-CN" sz="3700" kern="2400" spc="300" dirty="0"/>
          </a:p>
          <a:p>
            <a:pPr marL="360045"/>
            <a:endParaRPr lang="en-US" altLang="zh-CN" sz="3000" kern="2400" spc="300" dirty="0"/>
          </a:p>
          <a:p>
            <a:pPr marL="360045"/>
            <a:endParaRPr lang="zh-CN" altLang="en-US" sz="3000" kern="2400" spc="3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546346"/>
            <a:ext cx="8342447" cy="77211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5000" kern="3000" spc="0" dirty="0">
                <a:solidFill>
                  <a:schemeClr val="bg1"/>
                </a:solidFill>
                <a:sym typeface="+mn-ea"/>
              </a:rPr>
              <a:t>模块介绍</a:t>
            </a:r>
            <a:endParaRPr lang="zh-CN" altLang="en-US" sz="5000" kern="3000" spc="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6394" y="1565140"/>
            <a:ext cx="5298986" cy="89514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以下是参考网站的各种模块</a:t>
            </a:r>
            <a:endParaRPr lang="zh-CN" altLang="en-US" sz="1100" dirty="0">
              <a:uFillTx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91" y="2541258"/>
            <a:ext cx="4084674" cy="6477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300099"/>
            <a:ext cx="6424217" cy="303302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958" y="6048593"/>
            <a:ext cx="1729890" cy="228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1435" y="239458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[4]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4290"/>
            <a:ext cx="9144000" cy="1522502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7504" y="657052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5000" kern="3000" spc="0" dirty="0">
                <a:solidFill>
                  <a:schemeClr val="bg1"/>
                </a:solidFill>
                <a:sym typeface="+mn-ea"/>
              </a:rPr>
              <a:t>模块介绍</a:t>
            </a:r>
            <a:endParaRPr lang="zh-CN" altLang="en-US" sz="5000" kern="3000" spc="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5" y="2348880"/>
            <a:ext cx="5760640" cy="437358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971" y="1473647"/>
            <a:ext cx="6264696" cy="89514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所以我们将我们网站的功能模块分为这么几个。</a:t>
            </a:r>
            <a:endParaRPr lang="zh-CN" altLang="en-US" sz="1100" dirty="0">
              <a:uFillTx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4290"/>
            <a:ext cx="9144000" cy="1450494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7504" y="620688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5000" kern="3000" spc="0" dirty="0">
                <a:solidFill>
                  <a:schemeClr val="bg1"/>
                </a:solidFill>
                <a:sym typeface="+mn-ea"/>
              </a:rPr>
              <a:t>如何实现</a:t>
            </a:r>
            <a:endParaRPr lang="zh-CN" altLang="en-US" sz="5000" kern="3000" spc="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240" y="1757045"/>
            <a:ext cx="779272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、后端</a:t>
            </a:r>
            <a:r>
              <a:rPr lang="en-US" altLang="zh-CN" sz="2800" b="1" dirty="0"/>
              <a:t>---spring boot</a:t>
            </a:r>
            <a:endParaRPr lang="zh-CN" altLang="en-US" sz="2800" b="1" dirty="0"/>
          </a:p>
          <a:p>
            <a:endParaRPr lang="zh-CN" altLang="en-US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、前端</a:t>
            </a:r>
            <a:r>
              <a:rPr lang="en-US" altLang="zh-CN" sz="2800" b="1" dirty="0"/>
              <a:t>---vue.js[2]</a:t>
            </a:r>
            <a:endParaRPr lang="en-US" altLang="zh-CN" sz="2800" b="1" dirty="0"/>
          </a:p>
          <a:p>
            <a:endParaRPr lang="zh-CN" altLang="en-US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、数据库</a:t>
            </a:r>
            <a:r>
              <a:rPr lang="en-US" altLang="zh-CN" sz="2800" b="1" dirty="0"/>
              <a:t>---MySQL[3]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4</a:t>
            </a:r>
            <a:r>
              <a:rPr lang="zh-CN" altLang="en-US" sz="2800" b="1" dirty="0"/>
              <a:t>、服务器</a:t>
            </a:r>
            <a:r>
              <a:rPr lang="en-US" altLang="zh-CN" sz="2800" b="1" dirty="0"/>
              <a:t>---Tomcat</a:t>
            </a:r>
            <a:endParaRPr lang="zh-CN" altLang="en-US" sz="2800" b="1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2*γ*2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14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COMBINE_RELATE_SLIDE_ID" val="background20185112_1"/>
  <p:tag name="KSO_WM_TEMPLATE_CATEGORY" val="custom"/>
  <p:tag name="KSO_WM_TEMPLATE_INDEX" val="20189051"/>
  <p:tag name="KSO_WM_TEMPLATE_SUBCATEGORY" val="0"/>
  <p:tag name="KSO_WM_TEMPLATE_THUMBS_INDEX" val="1、5、6、7、8、9、11、1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background20191704_1*i*4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background20191704_1*i*5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background20191704_1*i*6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background20191704_1*i*7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background20191704_1*i*8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background20191704_1*i*9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ISCONTENTSTITLE" val="0"/>
  <p:tag name="KSO_WM_UNIT_PRESET_TEXT" val="汇报部门名称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4_1*b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EMPLATE_CATEGORY" val="background"/>
  <p:tag name="KSO_WM_TEMPLATE_INDEX" val="20191704"/>
  <p:tag name="KSO_WM_TAG_VERSION" val="1.0"/>
  <p:tag name="KSO_WM_SLIDE_ID" val="background20191704_1"/>
  <p:tag name="KSO_WM_SLIDE_INDEX" val="1"/>
  <p:tag name="KSO_WM_SLIDE_ITEM_CNT" val="0"/>
  <p:tag name="KSO_WM_SLIDE_LAYOUT" val="a_b"/>
  <p:tag name="KSO_WM_SLIDE_LAYOUT_CNT" val="1_2"/>
  <p:tag name="KSO_WM_SLIDE_TYPE" val="title"/>
  <p:tag name="KSO_WM_BEAUTIFY_FLAG" val="#wm#"/>
  <p:tag name="KSO_WM_TEMPLATE_THUMBS_INDEX" val="1、4"/>
  <p:tag name="KSO_WM_SLIDE_MODEL_TYPE" val="cover"/>
  <p:tag name="KSO_WM_SLIDE_SUBTYPE" val="pureTxt"/>
  <p:tag name="KSO_WM_SLIDE_COVER_PICTUREID" val="147465739"/>
  <p:tag name="KSO_WM_SLIDE_COVER_PICTURERESID" val="147465739"/>
  <p:tag name="KSO_WM_SLIDE_COVER_HASPICTURE" val="1"/>
  <p:tag name="KSO_WM_SLIDE_COVER_TEMPLATE_COLOR_SCHEME" val="{&quot;colors&quot;:[&quot;#000000&quot;,&quot;#ffffff&quot;,&quot;#f2f2f2&quot;,&quot;#000000&quot;,&quot;#595959&quot;,&quot;#f2f2f2&quot;,&quot;#000000&quot;,&quot;#595959&quot;,&quot;#0563c1&quot;,&quot;#954d72&quot;]}"/>
  <p:tag name="KSO_WM_UNIT_VEER_ID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44_1*i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1.xml><?xml version="1.0" encoding="utf-8"?>
<p:tagLst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62.xml><?xml version="1.0" encoding="utf-8"?>
<p:tagLst xmlns:p="http://schemas.openxmlformats.org/presentationml/2006/main">
  <p:tag name="KSO_WM_SLIDE_ID" val="diagram2019464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SLIDE_TYPE" val="text"/>
  <p:tag name="KSO_WM_SLIDE_SUBTYPE" val="pureTxt"/>
  <p:tag name="KSO_WM_SLIDE_SIZE" val="882*459"/>
  <p:tag name="KSO_WM_SLIDE_POSITION" val="42*53"/>
  <p:tag name="KSO_WM_SLIDE_COLORSCHEME_VERSION" val="3.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65.xml><?xml version="1.0" encoding="utf-8"?>
<p:tagLst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68.xml><?xml version="1.0" encoding="utf-8"?>
<p:tagLst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1.xml><?xml version="1.0" encoding="utf-8"?>
<p:tagLst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73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7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7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6.xml><?xml version="1.0" encoding="utf-8"?>
<p:tagLst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3.xml><?xml version="1.0" encoding="utf-8"?>
<p:tagLst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谢谢观看"/>
  <p:tag name="KSO_WM_TEMPLATE_CATEGORY" val="custom"/>
  <p:tag name="KSO_WM_TEMPLATE_INDEX" val="20189051"/>
  <p:tag name="KSO_WM_UNIT_ID" val="custom20189051_12*a*1"/>
  <p:tag name="KSO_WM_UNIT_NOCLEAR" val="0"/>
  <p:tag name="KSO_WM_UNIT_DIAGRAM_ISNUMVISUAL" val="0"/>
  <p:tag name="KSO_WM_UNIT_DIAGRAM_ISREFERUNIT" val="0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"/>
  <p:tag name="KSO_WM_UNIT_HIGHLIGHT" val="0"/>
  <p:tag name="KSO_WM_UNIT_COMPATIBLE" val="0"/>
  <p:tag name="KSO_WM_UNIT_PRESET_TEXT" val="THANKS"/>
  <p:tag name="KSO_WM_TEMPLATE_CATEGORY" val="custom"/>
  <p:tag name="KSO_WM_TEMPLATE_INDEX" val="20189051"/>
  <p:tag name="KSO_WM_UNIT_ID" val="custom20189051_12*b*1"/>
  <p:tag name="KSO_WM_UNIT_ISCONTENTSTITLE" val="0"/>
  <p:tag name="KSO_WM_UNIT_NOCLEAR" val="0"/>
  <p:tag name="KSO_WM_UNIT_DIAGRAM_ISNUMVISUAL" val="0"/>
  <p:tag name="KSO_WM_UNIT_DIAGRAM_ISREFERUNIT" val="0"/>
</p:tagLst>
</file>

<file path=ppt/tags/tag196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SLIDE_SUBTYPE" val="pureTxt"/>
  <p:tag name="KSO_WM_COMBINE_RELATE_SLIDE_ID" val="background20185112_12"/>
  <p:tag name="KSO_WM_TEMPLATE_CATEGORY" val="custom"/>
  <p:tag name="KSO_WM_TEMPLATE_INDEX" val="20189051"/>
  <p:tag name="KSO_WM_SLIDE_ID" val="custom20189051_12"/>
  <p:tag name="KSO_WM_SLIDE_INDEX" val="12"/>
  <p:tag name="KSO_WM_TEMPLATE_SUBCATEGORY" val="0"/>
</p:tagLst>
</file>

<file path=ppt/tags/tag197.xml><?xml version="1.0" encoding="utf-8"?>
<p:tagLst xmlns:p="http://schemas.openxmlformats.org/presentationml/2006/main">
  <p:tag name="KSO_WM_DOC_GUID" val="{2eac37a3-4e19-4607-b808-475c46653db4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3*γ*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background"/>
  <p:tag name="KSO_WM_TEMPLATE_INDEX" val="20191704"/>
  <p:tag name="KSO_WM_TEMPLATE_THUMBS_INDEX" val="1、4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background201917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2F2F2"/>
      </a:accent1>
      <a:accent2>
        <a:srgbClr val="000000"/>
      </a:accent2>
      <a:accent3>
        <a:srgbClr val="595959"/>
      </a:accent3>
      <a:accent4>
        <a:srgbClr val="F2F2F2"/>
      </a:accent4>
      <a:accent5>
        <a:srgbClr val="000000"/>
      </a:accent5>
      <a:accent6>
        <a:srgbClr val="595959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WPS 演示</Application>
  <PresentationFormat>全屏显示(4:3)</PresentationFormat>
  <Paragraphs>91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2_Office 主题​​</vt:lpstr>
      <vt:lpstr>1_默认设计模板</vt:lpstr>
      <vt:lpstr>3_Office 主题​​</vt:lpstr>
      <vt:lpstr>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需求分析报告</dc:title>
  <dc:creator>MACHENIKE</dc:creator>
  <cp:lastModifiedBy>小伙伴</cp:lastModifiedBy>
  <cp:revision>135</cp:revision>
  <dcterms:created xsi:type="dcterms:W3CDTF">2019-03-31T13:33:00Z</dcterms:created>
  <dcterms:modified xsi:type="dcterms:W3CDTF">2020-10-15T06:23:29Z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