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tags/tag6.xml" ContentType="application/vnd.openxmlformats-officedocument.presentationml.tags+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5.xml" ContentType="application/vnd.openxmlformats-officedocument.presentationml.tags+xml"/>
  <Override PartName="/ppt/notesSlides/notesSlide54.xml" ContentType="application/vnd.openxmlformats-officedocument.presentationml.notesSlide+xml"/>
  <Override PartName="/ppt/tags/tag1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33" r:id="rId2"/>
    <p:sldId id="335" r:id="rId3"/>
    <p:sldId id="336" r:id="rId4"/>
    <p:sldId id="311" r:id="rId5"/>
    <p:sldId id="310" r:id="rId6"/>
    <p:sldId id="367" r:id="rId7"/>
    <p:sldId id="368" r:id="rId8"/>
    <p:sldId id="369" r:id="rId9"/>
    <p:sldId id="374" r:id="rId10"/>
    <p:sldId id="337" r:id="rId11"/>
    <p:sldId id="312" r:id="rId12"/>
    <p:sldId id="314" r:id="rId13"/>
    <p:sldId id="370" r:id="rId14"/>
    <p:sldId id="316" r:id="rId15"/>
    <p:sldId id="338" r:id="rId16"/>
    <p:sldId id="371" r:id="rId17"/>
    <p:sldId id="372" r:id="rId18"/>
    <p:sldId id="373" r:id="rId19"/>
    <p:sldId id="375" r:id="rId20"/>
    <p:sldId id="376" r:id="rId21"/>
    <p:sldId id="377" r:id="rId22"/>
    <p:sldId id="378" r:id="rId23"/>
    <p:sldId id="379" r:id="rId24"/>
    <p:sldId id="380" r:id="rId25"/>
    <p:sldId id="325" r:id="rId26"/>
    <p:sldId id="381" r:id="rId27"/>
    <p:sldId id="315" r:id="rId28"/>
    <p:sldId id="384" r:id="rId29"/>
    <p:sldId id="385" r:id="rId30"/>
    <p:sldId id="386" r:id="rId31"/>
    <p:sldId id="387" r:id="rId32"/>
    <p:sldId id="339" r:id="rId33"/>
    <p:sldId id="313" r:id="rId34"/>
    <p:sldId id="322" r:id="rId35"/>
    <p:sldId id="318" r:id="rId36"/>
    <p:sldId id="326" r:id="rId37"/>
    <p:sldId id="358" r:id="rId38"/>
    <p:sldId id="359" r:id="rId39"/>
    <p:sldId id="361" r:id="rId40"/>
    <p:sldId id="363" r:id="rId41"/>
    <p:sldId id="362" r:id="rId42"/>
    <p:sldId id="364" r:id="rId43"/>
    <p:sldId id="366" r:id="rId44"/>
    <p:sldId id="393" r:id="rId45"/>
    <p:sldId id="394" r:id="rId46"/>
    <p:sldId id="395" r:id="rId47"/>
    <p:sldId id="382" r:id="rId48"/>
    <p:sldId id="388" r:id="rId49"/>
    <p:sldId id="389" r:id="rId50"/>
    <p:sldId id="383" r:id="rId51"/>
    <p:sldId id="390" r:id="rId52"/>
    <p:sldId id="391" r:id="rId53"/>
    <p:sldId id="392" r:id="rId54"/>
    <p:sldId id="396" r:id="rId55"/>
    <p:sldId id="397" r:id="rId56"/>
    <p:sldId id="340" r:id="rId57"/>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90" d="100"/>
          <a:sy n="90" d="100"/>
        </p:scale>
        <p:origin x="226" y="72"/>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t>2020/12/20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t>‹#›</a:t>
            </a:fld>
            <a:endParaRPr lang="zh-CN" altLang="en-US"/>
          </a:p>
        </p:txBody>
      </p:sp>
    </p:spTree>
    <p:extLst>
      <p:ext uri="{BB962C8B-B14F-4D97-AF65-F5344CB8AC3E}">
        <p14:creationId xmlns:p14="http://schemas.microsoft.com/office/powerpoint/2010/main" val="19533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7848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316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5102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87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818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0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077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897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912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41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1096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6349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9309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8285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841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11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96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39489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4441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3971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47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686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9273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514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295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7932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3155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6608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42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2578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44248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7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9785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0371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4793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92549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5876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40225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0033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031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7299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59414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061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40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165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4853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292221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189922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06428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57825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7799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078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48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5843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5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smtClean="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lang="en-US" altLang="zh-CN" sz="4400" dirty="0" smtClean="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15543211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4895574" y="5508252"/>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025302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p>
        </p:txBody>
      </p:sp>
    </p:spTree>
    <p:extLst>
      <p:ext uri="{BB962C8B-B14F-4D97-AF65-F5344CB8AC3E}">
        <p14:creationId xmlns:p14="http://schemas.microsoft.com/office/powerpoint/2010/main" val="174782475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67678249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extLst>
      <p:ext uri="{BB962C8B-B14F-4D97-AF65-F5344CB8AC3E}">
        <p14:creationId xmlns:p14="http://schemas.microsoft.com/office/powerpoint/2010/main" val="25284970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rPr>
              <a:t>CONTENTS</a:t>
            </a: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smtClean="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a:t>
            </a: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5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顶向下测试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主控制模块开始，沿着程序的控制层次向下移动，逐渐把各个模块结合起来。在把附属于主控制模块的那些模块组装到程序结构中去时，或者使用深度优先的策略，或者使用宽度优先策略。</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6026595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“原子”模块（即在软件结构最低层的模块）开始组装和测试。因为是从底部向上结合模块，总能得到所需的下层模块处理功能，所以不需要存根程序。</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6389321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试</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是用于保证由于调试或其他原因引起的变化，不会导致非预期的软件行为或额外错误的测试活动。</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45744755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spTree>
    <p:extLst>
      <p:ext uri="{BB962C8B-B14F-4D97-AF65-F5344CB8AC3E}">
        <p14:creationId xmlns:p14="http://schemas.microsoft.com/office/powerpoint/2010/main" val="72795072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extLst>
      <p:ext uri="{BB962C8B-B14F-4D97-AF65-F5344CB8AC3E}">
        <p14:creationId xmlns:p14="http://schemas.microsoft.com/office/powerpoint/2010/main" val="252727974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p>
        </p:txBody>
      </p:sp>
    </p:spTree>
    <p:extLst>
      <p:ext uri="{BB962C8B-B14F-4D97-AF65-F5344CB8AC3E}">
        <p14:creationId xmlns:p14="http://schemas.microsoft.com/office/powerpoint/2010/main" val="3073566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a:t>
            </a:r>
            <a:r>
              <a:rPr lang="zh-CN" altLang="en-US" sz="2000" dirty="0" smtClean="0"/>
              <a:t>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r>
              <a:rPr lang="zh-CN" altLang="en-US" sz="2000" dirty="0" smtClean="0"/>
              <a:t>。</a:t>
            </a:r>
            <a:endParaRPr lang="zh-CN" altLang="en-US" sz="2000" dirty="0"/>
          </a:p>
        </p:txBody>
      </p:sp>
    </p:spTree>
    <p:extLst>
      <p:ext uri="{BB962C8B-B14F-4D97-AF65-F5344CB8AC3E}">
        <p14:creationId xmlns:p14="http://schemas.microsoft.com/office/powerpoint/2010/main" val="35879988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3809936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条件测试技术设计的测试用例能够检查程序模块中包含的逻辑条件。一个简单条件是一个布尔变量或是一个关系表达式。不包含关系表达式的条件被称为布尔表达式。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件成分类型包括布尔算符，布尔变量，布尔括弧，关系算符及算数表达式。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件测试方法着重测试程序中的每个条件。</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件测试的目的不仅是检测程序条件中的错误，而且是检测程序中的其他错误。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4907890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0405732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p>
          <a:p>
            <a:endParaRPr lang="zh-CN" altLang="en-US" sz="2000" dirty="0"/>
          </a:p>
          <a:p>
            <a:r>
              <a:rPr lang="zh-CN" altLang="en-US" sz="2000" dirty="0"/>
              <a:t>黑盒测试主要用于</a:t>
            </a:r>
            <a:r>
              <a:rPr lang="zh-CN" altLang="en-US" sz="2000" dirty="0">
                <a:solidFill>
                  <a:srgbClr val="FF0000"/>
                </a:solidFill>
              </a:rPr>
              <a:t>测试过程的后期</a:t>
            </a: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p>
          <a:p>
            <a:endParaRPr lang="zh-CN" altLang="en-US"/>
          </a:p>
          <a:p>
            <a:r>
              <a:rPr lang="en-US" altLang="zh-CN"/>
              <a:t>2</a:t>
            </a:r>
            <a:r>
              <a:rPr lang="zh-CN" altLang="en-US"/>
              <a:t>、</a:t>
            </a:r>
            <a:r>
              <a:rPr lang="zh-CN" altLang="en-US">
                <a:solidFill>
                  <a:srgbClr val="FF0000"/>
                </a:solidFill>
              </a:rPr>
              <a:t>界面错误</a:t>
            </a:r>
          </a:p>
          <a:p>
            <a:endParaRPr lang="zh-CN" altLang="en-US"/>
          </a:p>
          <a:p>
            <a:r>
              <a:rPr lang="en-US" altLang="zh-CN"/>
              <a:t>3</a:t>
            </a:r>
            <a:r>
              <a:rPr lang="zh-CN" altLang="en-US"/>
              <a:t>、</a:t>
            </a:r>
            <a:r>
              <a:rPr lang="zh-CN" altLang="en-US">
                <a:solidFill>
                  <a:srgbClr val="FF0000"/>
                </a:solidFill>
              </a:rPr>
              <a:t>数据结构错误或外部数据库访问错误</a:t>
            </a: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p>
        </p:txBody>
      </p:sp>
      <p:sp>
        <p:nvSpPr>
          <p:cNvPr id="2" name="矩形 1"/>
          <p:cNvSpPr/>
          <p:nvPr/>
        </p:nvSpPr>
        <p:spPr>
          <a:xfrm>
            <a:off x="7443453" y="1996613"/>
            <a:ext cx="3171464" cy="39319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p>
          <a:p>
            <a:endParaRPr lang="zh-CN" altLang="en-US" dirty="0"/>
          </a:p>
          <a:p>
            <a:r>
              <a:rPr lang="zh-CN" altLang="en-US" dirty="0">
                <a:solidFill>
                  <a:srgbClr val="FF0000"/>
                </a:solidFill>
              </a:rPr>
              <a:t>无效等价类</a:t>
            </a:r>
            <a:r>
              <a:rPr lang="zh-CN" altLang="en-US" dirty="0"/>
              <a:t>：与有效等价类的定义恰巧相反。 </a:t>
            </a:r>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p>
          <a:p>
            <a:endParaRPr lang="zh-CN" altLang="en-US"/>
          </a:p>
          <a:p>
            <a:r>
              <a:rPr lang="zh-CN" altLang="en-US">
                <a:solidFill>
                  <a:srgbClr val="FF0000"/>
                </a:solidFill>
              </a:rPr>
              <a:t>有效输入等价类：</a:t>
            </a:r>
          </a:p>
          <a:p>
            <a:r>
              <a:rPr lang="en-US" altLang="zh-CN"/>
              <a:t>1</a:t>
            </a:r>
            <a:r>
              <a:rPr lang="zh-CN" altLang="en-US"/>
              <a:t>、输入正确账号和密码</a:t>
            </a:r>
          </a:p>
          <a:p>
            <a:endParaRPr lang="zh-CN" altLang="en-US"/>
          </a:p>
          <a:p>
            <a:r>
              <a:rPr lang="zh-CN" altLang="en-US">
                <a:solidFill>
                  <a:srgbClr val="FF0000"/>
                </a:solidFill>
              </a:rPr>
              <a:t>无效输入的等价类：</a:t>
            </a:r>
          </a:p>
          <a:p>
            <a:r>
              <a:rPr lang="en-US" altLang="zh-CN"/>
              <a:t>1</a:t>
            </a:r>
            <a:r>
              <a:rPr lang="zh-CN" altLang="en-US"/>
              <a:t>、输入错误账号和正确密码</a:t>
            </a:r>
          </a:p>
          <a:p>
            <a:r>
              <a:rPr lang="en-US" altLang="zh-CN"/>
              <a:t>2</a:t>
            </a:r>
            <a:r>
              <a:rPr lang="zh-CN" altLang="en-US"/>
              <a:t>、输入错误账号和错误密码</a:t>
            </a:r>
          </a:p>
          <a:p>
            <a:r>
              <a:rPr lang="en-US" altLang="zh-CN"/>
              <a:t>3</a:t>
            </a:r>
            <a:r>
              <a:rPr lang="zh-CN" altLang="en-US"/>
              <a:t>、输入正确账号和错误密码</a:t>
            </a:r>
          </a:p>
          <a:p>
            <a:r>
              <a:rPr lang="en-US" altLang="zh-CN"/>
              <a:t>4</a:t>
            </a:r>
            <a:r>
              <a:rPr lang="zh-CN" altLang="en-US"/>
              <a:t>、只输入正确密码</a:t>
            </a:r>
          </a:p>
          <a:p>
            <a:r>
              <a:rPr lang="en-US" altLang="zh-CN"/>
              <a:t>5</a:t>
            </a:r>
            <a:r>
              <a:rPr lang="zh-CN" altLang="en-US"/>
              <a:t>、</a:t>
            </a:r>
            <a:r>
              <a:rPr lang="zh-CN" altLang="en-US">
                <a:sym typeface="+mn-ea"/>
              </a:rPr>
              <a:t>只输入错误密码</a:t>
            </a:r>
          </a:p>
          <a:p>
            <a:r>
              <a:rPr lang="en-US" altLang="zh-CN">
                <a:sym typeface="+mn-ea"/>
              </a:rPr>
              <a:t>6</a:t>
            </a:r>
            <a:r>
              <a:rPr lang="zh-CN" altLang="en-US">
                <a:sym typeface="+mn-ea"/>
              </a:rPr>
              <a:t>、不输入账号和密码</a:t>
            </a:r>
          </a:p>
          <a:p>
            <a:r>
              <a:rPr lang="zh-CN" altLang="en-US" b="1"/>
              <a:t>。。。。。。</a:t>
            </a:r>
          </a:p>
          <a:p>
            <a:endParaRPr lang="zh-CN" altLang="en-US" b="1"/>
          </a:p>
          <a:p>
            <a:r>
              <a:rPr lang="zh-CN" altLang="en-US">
                <a:solidFill>
                  <a:srgbClr val="FF0000"/>
                </a:solidFill>
              </a:rPr>
              <a:t>合理输出的等价类：</a:t>
            </a:r>
          </a:p>
          <a:p>
            <a:r>
              <a:rPr lang="en-US" altLang="zh-CN"/>
              <a:t>1</a:t>
            </a:r>
            <a:r>
              <a:rPr lang="zh-CN" altLang="en-US"/>
              <a:t>、界面显示已输入，并且点击登陆后跳转到管理员主界面；</a:t>
            </a:r>
          </a:p>
          <a:p>
            <a:endParaRPr lang="zh-CN" altLang="en-US"/>
          </a:p>
          <a:p>
            <a:r>
              <a:rPr lang="zh-CN" altLang="en-US">
                <a:solidFill>
                  <a:srgbClr val="FF0000"/>
                </a:solidFill>
              </a:rPr>
              <a:t>非法输出的等价类</a:t>
            </a:r>
            <a:r>
              <a:rPr lang="en-US" altLang="zh-CN">
                <a:solidFill>
                  <a:srgbClr val="FF0000"/>
                </a:solidFill>
              </a:rPr>
              <a:t>:</a:t>
            </a:r>
          </a:p>
          <a:p>
            <a:r>
              <a:rPr lang="en-US" altLang="zh-CN"/>
              <a:t>1</a:t>
            </a:r>
            <a:r>
              <a:rPr lang="zh-CN" altLang="en-US"/>
              <a:t>、界面显示已输入，但是登陆失败</a:t>
            </a:r>
          </a:p>
          <a:p>
            <a:r>
              <a:rPr lang="en-US" altLang="zh-CN"/>
              <a:t>2</a:t>
            </a:r>
            <a:r>
              <a:rPr lang="zh-CN" altLang="en-US"/>
              <a:t>、界面显示为未输入，点击登陆按钮失败</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2" name="图片 1"/>
          <p:cNvPicPr>
            <a:picLocks noChangeAspect="1"/>
          </p:cNvPicPr>
          <p:nvPr>
            <p:custDataLst>
              <p:tags r:id="rId1"/>
            </p:custDataLst>
          </p:nvPr>
        </p:nvPicPr>
        <p:blipFill>
          <a:blip r:embed="rId6"/>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ln/>
                <a:solidFill>
                  <a:schemeClr val="accent4"/>
                </a:solidFill>
                <a:effectLst/>
                <a:sym typeface="+mn-ea"/>
              </a:rPr>
              <a:t>界面显示为未输入，点击登陆按钮失败</a:t>
            </a: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p>
          <a:p>
            <a:r>
              <a:rPr lang="zh-CN" altLang="en-US">
                <a:solidFill>
                  <a:srgbClr val="FF0000"/>
                </a:solidFill>
              </a:rPr>
              <a:t>提示请输入用户名及密码</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14" name="图片 13"/>
          <p:cNvPicPr>
            <a:picLocks noChangeAspect="1"/>
          </p:cNvPicPr>
          <p:nvPr/>
        </p:nvPicPr>
        <p:blipFill>
          <a:blip r:embed="rId5"/>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6"/>
          <a:stretch>
            <a:fillRect/>
          </a:stretch>
        </p:blipFill>
        <p:spPr>
          <a:xfrm>
            <a:off x="358140" y="5433060"/>
            <a:ext cx="3672840" cy="914400"/>
          </a:xfrm>
          <a:prstGeom prst="rect">
            <a:avLst/>
          </a:prstGeom>
        </p:spPr>
      </p:pic>
      <p:pic>
        <p:nvPicPr>
          <p:cNvPr id="26" name="图片 25"/>
          <p:cNvPicPr>
            <a:picLocks noChangeAspect="1"/>
          </p:cNvPicPr>
          <p:nvPr/>
        </p:nvPicPr>
        <p:blipFill>
          <a:blip r:embed="rId7"/>
          <a:stretch>
            <a:fillRect/>
          </a:stretch>
        </p:blipFill>
        <p:spPr>
          <a:xfrm>
            <a:off x="121920"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p>
          <a:p>
            <a:r>
              <a:rPr lang="zh-CN" altLang="en-US">
                <a:solidFill>
                  <a:srgbClr val="FF0000"/>
                </a:solidFill>
              </a:rPr>
              <a:t>界面显示已填写，并成功登陆跳出登陆成功界面；</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p>
          <a:p>
            <a:endParaRPr lang="zh-CN" altLang="en-US"/>
          </a:p>
          <a:p>
            <a:r>
              <a:rPr lang="zh-CN" altLang="en-US"/>
              <a:t>①在输入条件规定了取值范围或值的个数的情况下，则可以确立一个有效等价类和两个无效等价类。</a:t>
            </a:r>
          </a:p>
          <a:p>
            <a:endParaRPr lang="zh-CN" altLang="en-US"/>
          </a:p>
          <a:p>
            <a:r>
              <a:rPr lang="zh-CN" altLang="en-US"/>
              <a:t>②在输入条件规定了输入值的集合或者规定了“必须如何”的条件的情况下，可确立一个有效等价类和一个无效等价类（任一个不允许的输入值或者操作）。</a:t>
            </a:r>
          </a:p>
          <a:p>
            <a:endParaRPr lang="zh-CN" altLang="en-US"/>
          </a:p>
          <a:p>
            <a:r>
              <a:rPr lang="zh-CN" altLang="en-US"/>
              <a:t>③在输入条件是一系列必须遵循的规则，则可以划分出一个有效的等价类（符合规则）和若干个无效的等价类（从各个方面违反规则） </a:t>
            </a:r>
          </a:p>
          <a:p>
            <a:endParaRPr lang="zh-CN" altLang="en-US"/>
          </a:p>
          <a:p>
            <a:r>
              <a:rPr lang="zh-CN" altLang="en-US"/>
              <a:t>④在规定了输入数据为整型，则可以划分出正整数、零和负整数</a:t>
            </a:r>
            <a:r>
              <a:rPr lang="en-US" altLang="zh-CN"/>
              <a:t>3</a:t>
            </a:r>
            <a:r>
              <a:rPr lang="zh-CN" altLang="en-US"/>
              <a:t>个有效类。</a:t>
            </a:r>
          </a:p>
          <a:p>
            <a:endParaRPr lang="zh-CN" altLang="en-US"/>
          </a:p>
          <a:p>
            <a:r>
              <a:rPr lang="zh-CN" altLang="en-US"/>
              <a:t>⑤在规定了程序的处理对象是表格，则应该使用空表，以及含一项或多项的表</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98120" y="1503680"/>
            <a:ext cx="7168515" cy="4523105"/>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p>
          <a:p>
            <a:endParaRPr lang="zh-CN" altLang="en-US" dirty="0">
              <a:solidFill>
                <a:srgbClr val="FF0000"/>
              </a:solidFill>
            </a:endParaRPr>
          </a:p>
          <a:p>
            <a:r>
              <a:rPr lang="zh-CN" altLang="en-US" dirty="0">
                <a:solidFill>
                  <a:srgbClr val="FF0000"/>
                </a:solidFill>
              </a:rPr>
              <a:t>测试</a:t>
            </a:r>
            <a:r>
              <a:rPr lang="en-US" altLang="zh-CN" dirty="0">
                <a:solidFill>
                  <a:srgbClr val="FF0000"/>
                </a:solidFill>
              </a:rPr>
              <a:t>1</a:t>
            </a:r>
            <a:r>
              <a:rPr lang="zh-CN" altLang="en-US" dirty="0">
                <a:solidFill>
                  <a:srgbClr val="FF0000"/>
                </a:solidFill>
              </a:rPr>
              <a:t>、输入邮箱长度符合标准</a:t>
            </a:r>
          </a:p>
          <a:p>
            <a:endParaRPr lang="zh-CN" altLang="en-US" dirty="0">
              <a:solidFill>
                <a:srgbClr val="FF0000"/>
              </a:solidFill>
            </a:endParaRPr>
          </a:p>
          <a:p>
            <a:r>
              <a:rPr lang="zh-CN" altLang="en-US" dirty="0">
                <a:solidFill>
                  <a:schemeClr val="tx1"/>
                </a:solidFill>
              </a:rPr>
              <a:t>输入</a:t>
            </a:r>
            <a:r>
              <a:rPr lang="en-US" altLang="zh-CN" dirty="0">
                <a:solidFill>
                  <a:schemeClr val="tx1"/>
                </a:solidFill>
              </a:rPr>
              <a:t>1</a:t>
            </a:r>
            <a:r>
              <a:rPr lang="zh-CN" altLang="en-US" dirty="0">
                <a:solidFill>
                  <a:schemeClr val="tx1"/>
                </a:solidFill>
              </a:rPr>
              <a:t>：</a:t>
            </a:r>
            <a:r>
              <a:rPr lang="en-US" altLang="zh-CN" dirty="0">
                <a:solidFill>
                  <a:schemeClr val="tx1"/>
                </a:solidFill>
              </a:rPr>
              <a:t>1545559120@qq.com</a:t>
            </a:r>
            <a:endParaRPr lang="zh-CN" altLang="en-US" dirty="0">
              <a:solidFill>
                <a:schemeClr val="tx1"/>
              </a:solidFill>
            </a:endParaRPr>
          </a:p>
          <a:p>
            <a:r>
              <a:rPr lang="zh-CN" altLang="en-US" dirty="0">
                <a:solidFill>
                  <a:schemeClr val="tx1"/>
                </a:solidFill>
              </a:rPr>
              <a:t>输入</a:t>
            </a:r>
            <a:r>
              <a:rPr lang="en-US" altLang="zh-CN" dirty="0">
                <a:solidFill>
                  <a:schemeClr val="tx1"/>
                </a:solidFill>
              </a:rPr>
              <a:t>2</a:t>
            </a:r>
            <a:r>
              <a:rPr lang="zh-CN" altLang="en-US" dirty="0">
                <a:solidFill>
                  <a:schemeClr val="tx1"/>
                </a:solidFill>
              </a:rPr>
              <a:t>：</a:t>
            </a:r>
            <a:r>
              <a:rPr lang="en-US" altLang="zh-CN" dirty="0">
                <a:solidFill>
                  <a:schemeClr val="tx1"/>
                </a:solidFill>
              </a:rPr>
              <a:t>12345678901@qq.com</a:t>
            </a:r>
          </a:p>
          <a:p>
            <a:endParaRPr lang="en-US" altLang="zh-CN" dirty="0">
              <a:solidFill>
                <a:schemeClr val="tx1"/>
              </a:solidFill>
            </a:endParaRPr>
          </a:p>
          <a:p>
            <a:r>
              <a:rPr lang="zh-CN" altLang="en-US" dirty="0">
                <a:solidFill>
                  <a:schemeClr val="tx1"/>
                </a:solidFill>
              </a:rPr>
              <a:t>输出</a:t>
            </a:r>
            <a:r>
              <a:rPr lang="en-US" altLang="zh-CN" dirty="0">
                <a:solidFill>
                  <a:schemeClr val="tx1"/>
                </a:solidFill>
              </a:rPr>
              <a:t>1</a:t>
            </a:r>
            <a:r>
              <a:rPr lang="zh-CN" altLang="en-US" dirty="0">
                <a:solidFill>
                  <a:schemeClr val="tx1"/>
                </a:solidFill>
              </a:rPr>
              <a:t>：界面显示出符合要求的符号</a:t>
            </a:r>
          </a:p>
          <a:p>
            <a:r>
              <a:rPr lang="zh-CN" altLang="en-US" dirty="0">
                <a:solidFill>
                  <a:schemeClr val="tx1"/>
                </a:solidFill>
              </a:rPr>
              <a:t>输出</a:t>
            </a:r>
            <a:r>
              <a:rPr lang="en-US" altLang="zh-CN" dirty="0">
                <a:solidFill>
                  <a:schemeClr val="tx1"/>
                </a:solidFill>
              </a:rPr>
              <a:t>2</a:t>
            </a:r>
            <a:r>
              <a:rPr lang="zh-CN" altLang="en-US" dirty="0">
                <a:solidFill>
                  <a:schemeClr val="tx1"/>
                </a:solidFill>
              </a:rPr>
              <a:t>：显示：邮件格式不符合</a:t>
            </a: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5757545" y="3467735"/>
            <a:ext cx="4790440" cy="258445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2</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‘12345678901’</a:t>
            </a: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a:t>
            </a:r>
            <a:r>
              <a:rPr lang="zh-CN" altLang="en-US"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a:t>
            </a:r>
            <a:r>
              <a:rPr lang="zh-CN" altLang="en-US"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3" name="文本框 2"/>
          <p:cNvSpPr txBox="1"/>
          <p:nvPr/>
        </p:nvSpPr>
        <p:spPr>
          <a:xfrm>
            <a:off x="299720" y="1172845"/>
            <a:ext cx="4444365"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1</a:t>
            </a:r>
            <a:r>
              <a:rPr lang="zh-CN" altLang="en-US">
                <a:solidFill>
                  <a:srgbClr val="FF0000"/>
                </a:solidFill>
                <a:sym typeface="+mn-ea"/>
              </a:rPr>
              <a:t>、输入邮箱长度符合标准</a:t>
            </a:r>
          </a:p>
          <a:p>
            <a:endParaRPr lang="zh-CN" altLang="en-US"/>
          </a:p>
          <a:p>
            <a:r>
              <a:rPr lang="en-US" altLang="zh-CN"/>
              <a:t>1</a:t>
            </a:r>
            <a:r>
              <a:rPr lang="zh-CN" altLang="en-US"/>
              <a:t>、不输入邮箱前缀</a:t>
            </a:r>
          </a:p>
        </p:txBody>
      </p:sp>
      <p:pic>
        <p:nvPicPr>
          <p:cNvPr id="4" name="图片 3"/>
          <p:cNvPicPr>
            <a:picLocks noChangeAspect="1"/>
          </p:cNvPicPr>
          <p:nvPr/>
        </p:nvPicPr>
        <p:blipFill>
          <a:blip r:embed="rId5"/>
          <a:stretch>
            <a:fillRect/>
          </a:stretch>
        </p:blipFill>
        <p:spPr>
          <a:xfrm>
            <a:off x="299720" y="2278380"/>
            <a:ext cx="3730625" cy="4358640"/>
          </a:xfrm>
          <a:prstGeom prst="rect">
            <a:avLst/>
          </a:prstGeom>
        </p:spPr>
      </p:pic>
      <p:sp>
        <p:nvSpPr>
          <p:cNvPr id="5" name="文本框 4"/>
          <p:cNvSpPr txBox="1"/>
          <p:nvPr/>
        </p:nvSpPr>
        <p:spPr>
          <a:xfrm>
            <a:off x="4674235" y="1746250"/>
            <a:ext cx="3488055" cy="368300"/>
          </a:xfrm>
          <a:prstGeom prst="rect">
            <a:avLst/>
          </a:prstGeom>
          <a:noFill/>
        </p:spPr>
        <p:txBody>
          <a:bodyPr wrap="square" rtlCol="0">
            <a:spAutoFit/>
          </a:bodyPr>
          <a:lstStyle/>
          <a:p>
            <a:r>
              <a:rPr lang="en-US" altLang="zh-CN"/>
              <a:t>2</a:t>
            </a:r>
            <a:r>
              <a:rPr lang="zh-CN" altLang="en-US"/>
              <a:t>、输入的邮箱长度不符合</a:t>
            </a:r>
            <a:r>
              <a:rPr lang="en-US" altLang="zh-CN"/>
              <a:t>10</a:t>
            </a:r>
            <a:r>
              <a:rPr lang="zh-CN" altLang="en-US"/>
              <a:t>位</a:t>
            </a:r>
          </a:p>
        </p:txBody>
      </p:sp>
      <p:pic>
        <p:nvPicPr>
          <p:cNvPr id="6" name="图片 5"/>
          <p:cNvPicPr>
            <a:picLocks noChangeAspect="1"/>
          </p:cNvPicPr>
          <p:nvPr/>
        </p:nvPicPr>
        <p:blipFill>
          <a:blip r:embed="rId6"/>
          <a:stretch>
            <a:fillRect/>
          </a:stretch>
        </p:blipFill>
        <p:spPr>
          <a:xfrm>
            <a:off x="4575810" y="2278380"/>
            <a:ext cx="3586480" cy="4391025"/>
          </a:xfrm>
          <a:prstGeom prst="rect">
            <a:avLst/>
          </a:prstGeom>
        </p:spPr>
      </p:pic>
      <p:sp>
        <p:nvSpPr>
          <p:cNvPr id="7" name="文本框 6"/>
          <p:cNvSpPr txBox="1"/>
          <p:nvPr/>
        </p:nvSpPr>
        <p:spPr>
          <a:xfrm>
            <a:off x="8517890" y="1773555"/>
            <a:ext cx="3460115" cy="368300"/>
          </a:xfrm>
          <a:prstGeom prst="rect">
            <a:avLst/>
          </a:prstGeom>
          <a:noFill/>
        </p:spPr>
        <p:txBody>
          <a:bodyPr wrap="square" rtlCol="0">
            <a:spAutoFit/>
          </a:bodyPr>
          <a:lstStyle/>
          <a:p>
            <a:r>
              <a:rPr lang="en-US" altLang="zh-CN">
                <a:sym typeface="+mn-ea"/>
              </a:rPr>
              <a:t>3</a:t>
            </a:r>
            <a:r>
              <a:rPr lang="zh-CN" altLang="en-US">
                <a:sym typeface="+mn-ea"/>
              </a:rPr>
              <a:t>、输入的邮箱长度符合</a:t>
            </a:r>
            <a:r>
              <a:rPr lang="en-US" altLang="zh-CN">
                <a:sym typeface="+mn-ea"/>
              </a:rPr>
              <a:t>10</a:t>
            </a:r>
            <a:r>
              <a:rPr lang="zh-CN" altLang="en-US">
                <a:sym typeface="+mn-ea"/>
              </a:rPr>
              <a:t>位</a:t>
            </a:r>
            <a:endParaRPr lang="en-US" altLang="zh-CN"/>
          </a:p>
        </p:txBody>
      </p:sp>
      <p:pic>
        <p:nvPicPr>
          <p:cNvPr id="8" name="图片 7"/>
          <p:cNvPicPr>
            <a:picLocks noChangeAspect="1"/>
          </p:cNvPicPr>
          <p:nvPr/>
        </p:nvPicPr>
        <p:blipFill>
          <a:blip r:embed="rId7"/>
          <a:stretch>
            <a:fillRect/>
          </a:stretch>
        </p:blipFill>
        <p:spPr>
          <a:xfrm>
            <a:off x="8459470" y="2278380"/>
            <a:ext cx="3576955" cy="4358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2</a:t>
            </a:r>
            <a:r>
              <a:rPr lang="zh-CN" altLang="en-US">
                <a:solidFill>
                  <a:srgbClr val="FF0000"/>
                </a:solidFill>
                <a:sym typeface="+mn-ea"/>
              </a:rPr>
              <a:t>、输入密码长度在</a:t>
            </a:r>
            <a:r>
              <a:rPr lang="en-US" altLang="zh-CN">
                <a:solidFill>
                  <a:srgbClr val="FF0000"/>
                </a:solidFill>
                <a:sym typeface="+mn-ea"/>
              </a:rPr>
              <a:t>1-10</a:t>
            </a:r>
            <a:r>
              <a:rPr lang="zh-CN" altLang="en-US">
                <a:solidFill>
                  <a:srgbClr val="FF0000"/>
                </a:solidFill>
                <a:sym typeface="+mn-ea"/>
              </a:rPr>
              <a:t>之间</a:t>
            </a:r>
            <a:endParaRPr lang="zh-CN" altLang="en-US">
              <a:solidFill>
                <a:srgbClr val="FF0000"/>
              </a:solidFill>
            </a:endParaRPr>
          </a:p>
          <a:p>
            <a:endParaRPr lang="zh-CN" altLang="en-US"/>
          </a:p>
          <a:p>
            <a:r>
              <a:rPr lang="en-US" altLang="zh-CN"/>
              <a:t>1</a:t>
            </a:r>
            <a:r>
              <a:rPr lang="zh-CN" altLang="en-US"/>
              <a:t>、不输入密码</a:t>
            </a:r>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p>
        </p:txBody>
      </p:sp>
      <p:pic>
        <p:nvPicPr>
          <p:cNvPr id="5" name="图片 4"/>
          <p:cNvPicPr>
            <a:picLocks noChangeAspect="1"/>
          </p:cNvPicPr>
          <p:nvPr/>
        </p:nvPicPr>
        <p:blipFill>
          <a:blip r:embed="rId5"/>
          <a:stretch>
            <a:fillRect/>
          </a:stretch>
        </p:blipFill>
        <p:spPr>
          <a:xfrm>
            <a:off x="120650" y="2278380"/>
            <a:ext cx="3456940" cy="4202430"/>
          </a:xfrm>
          <a:prstGeom prst="rect">
            <a:avLst/>
          </a:prstGeom>
        </p:spPr>
      </p:pic>
      <p:pic>
        <p:nvPicPr>
          <p:cNvPr id="6" name="图片 5"/>
          <p:cNvPicPr>
            <a:picLocks noChangeAspect="1"/>
          </p:cNvPicPr>
          <p:nvPr/>
        </p:nvPicPr>
        <p:blipFill>
          <a:blip r:embed="rId6"/>
          <a:stretch>
            <a:fillRect/>
          </a:stretch>
        </p:blipFill>
        <p:spPr>
          <a:xfrm>
            <a:off x="4374515" y="2278380"/>
            <a:ext cx="3442335" cy="4206875"/>
          </a:xfrm>
          <a:prstGeom prst="rect">
            <a:avLst/>
          </a:prstGeom>
        </p:spPr>
      </p:pic>
      <p:pic>
        <p:nvPicPr>
          <p:cNvPr id="7" name="图片 6"/>
          <p:cNvPicPr>
            <a:picLocks noChangeAspect="1"/>
          </p:cNvPicPr>
          <p:nvPr/>
        </p:nvPicPr>
        <p:blipFill>
          <a:blip r:embed="rId7"/>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pic>
        <p:nvPicPr>
          <p:cNvPr id="2" name="图片 1"/>
          <p:cNvPicPr>
            <a:picLocks noChangeAspect="1"/>
          </p:cNvPicPr>
          <p:nvPr/>
        </p:nvPicPr>
        <p:blipFill>
          <a:blip r:embed="rId5"/>
          <a:stretch>
            <a:fillRect/>
          </a:stretch>
        </p:blipFill>
        <p:spPr>
          <a:xfrm>
            <a:off x="184150" y="1541145"/>
            <a:ext cx="5502275" cy="2319655"/>
          </a:xfrm>
          <a:prstGeom prst="rect">
            <a:avLst/>
          </a:prstGeom>
        </p:spPr>
      </p:pic>
      <p:pic>
        <p:nvPicPr>
          <p:cNvPr id="3" name="图片 2"/>
          <p:cNvPicPr>
            <a:picLocks noChangeAspect="1"/>
          </p:cNvPicPr>
          <p:nvPr/>
        </p:nvPicPr>
        <p:blipFill>
          <a:blip r:embed="rId6"/>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p>
        </p:txBody>
      </p:sp>
      <p:pic>
        <p:nvPicPr>
          <p:cNvPr id="6" name="图片 5"/>
          <p:cNvPicPr>
            <a:picLocks noChangeAspect="1"/>
          </p:cNvPicPr>
          <p:nvPr/>
        </p:nvPicPr>
        <p:blipFill>
          <a:blip r:embed="rId7"/>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1</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1</a:t>
            </a:r>
            <a:r>
              <a:rPr lang="zh-CN" altLang="en-US" sz="2400" dirty="0" smtClean="0"/>
              <a:t>、黑盒测试着重测试软件功能。黑盒测试力图发现哪些类型的错误？（说出至少三个）</a:t>
            </a:r>
            <a:endParaRPr lang="zh-CN" altLang="en-US" sz="2400" dirty="0"/>
          </a:p>
        </p:txBody>
      </p:sp>
    </p:spTree>
    <p:extLst>
      <p:ext uri="{BB962C8B-B14F-4D97-AF65-F5344CB8AC3E}">
        <p14:creationId xmlns:p14="http://schemas.microsoft.com/office/powerpoint/2010/main" val="240806467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2</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、等价划分是一种黑盒测试技术，请说出任意几条划分的启发式规则。</a:t>
            </a:r>
            <a:endParaRPr lang="zh-CN" altLang="en-US" sz="2400" dirty="0"/>
          </a:p>
        </p:txBody>
      </p:sp>
    </p:spTree>
    <p:extLst>
      <p:ext uri="{BB962C8B-B14F-4D97-AF65-F5344CB8AC3E}">
        <p14:creationId xmlns:p14="http://schemas.microsoft.com/office/powerpoint/2010/main" val="170109610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3</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、等价划分是一种黑盒测试技术，划分出等价类后，主要使用几个步骤，分别是？</a:t>
            </a:r>
            <a:endParaRPr lang="zh-CN" altLang="en-US" sz="2400" dirty="0"/>
          </a:p>
        </p:txBody>
      </p:sp>
    </p:spTree>
    <p:extLst>
      <p:ext uri="{BB962C8B-B14F-4D97-AF65-F5344CB8AC3E}">
        <p14:creationId xmlns:p14="http://schemas.microsoft.com/office/powerpoint/2010/main" val="29675710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spTree>
    <p:extLst>
      <p:ext uri="{BB962C8B-B14F-4D97-AF65-F5344CB8AC3E}">
        <p14:creationId xmlns:p14="http://schemas.microsoft.com/office/powerpoint/2010/main" val="16681652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grpSp>
    </p:spTree>
    <p:extLst>
      <p:ext uri="{BB962C8B-B14F-4D97-AF65-F5344CB8AC3E}">
        <p14:creationId xmlns:p14="http://schemas.microsoft.com/office/powerpoint/2010/main" val="872172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蛮干法：最后的选择。</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试途径</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回溯法：适合调试小程序。</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878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原因排除法：包括对分查找法，归纳法和演绎法。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269595102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a:t>
            </a: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spTree>
    <p:extLst>
      <p:ext uri="{BB962C8B-B14F-4D97-AF65-F5344CB8AC3E}">
        <p14:creationId xmlns:p14="http://schemas.microsoft.com/office/powerpoint/2010/main" val="197671152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性定</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义：软件可靠性是程序在给定的时间间隔内，按照规格说明书的规定成功地运行的概率。</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08712601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p>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3515398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别测试法</a:t>
            </a:r>
          </a:p>
        </p:txBody>
      </p:sp>
    </p:spTree>
    <p:extLst>
      <p:ext uri="{BB962C8B-B14F-4D97-AF65-F5344CB8AC3E}">
        <p14:creationId xmlns:p14="http://schemas.microsoft.com/office/powerpoint/2010/main" val="320965504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参考资料</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461665"/>
          </a:xfrm>
          <a:prstGeom prst="rect">
            <a:avLst/>
          </a:prstGeom>
          <a:noFill/>
        </p:spPr>
        <p:txBody>
          <a:bodyPr wrap="square" rtlCol="0">
            <a:spAutoFit/>
          </a:bodyPr>
          <a:lstStyle/>
          <a:p>
            <a:r>
              <a:rPr lang="en-US" altLang="zh-CN" sz="2400" dirty="0" smtClean="0"/>
              <a:t>1</a:t>
            </a:r>
            <a:r>
              <a:rPr lang="en-US" altLang="zh-CN" sz="2400" dirty="0"/>
              <a:t>.《</a:t>
            </a:r>
            <a:r>
              <a:rPr lang="zh-CN" altLang="en-US" sz="2400" dirty="0"/>
              <a:t>软件工程导论</a:t>
            </a:r>
            <a:r>
              <a:rPr lang="en-US" altLang="zh-CN" sz="2400" dirty="0"/>
              <a:t>》 </a:t>
            </a:r>
            <a:r>
              <a:rPr lang="zh-CN" altLang="en-US" sz="2400" dirty="0"/>
              <a:t>清华大学出版社 张海藩等 第</a:t>
            </a:r>
            <a:r>
              <a:rPr lang="en-US" altLang="zh-CN" sz="2400" dirty="0"/>
              <a:t>6</a:t>
            </a:r>
            <a:r>
              <a:rPr lang="zh-CN" altLang="en-US" sz="2400" dirty="0"/>
              <a:t>版</a:t>
            </a:r>
          </a:p>
        </p:txBody>
      </p:sp>
    </p:spTree>
    <p:extLst>
      <p:ext uri="{BB962C8B-B14F-4D97-AF65-F5344CB8AC3E}">
        <p14:creationId xmlns:p14="http://schemas.microsoft.com/office/powerpoint/2010/main" val="423862600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小组分工</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6" y="1617345"/>
            <a:ext cx="10399183" cy="1200329"/>
          </a:xfrm>
          <a:prstGeom prst="rect">
            <a:avLst/>
          </a:prstGeom>
          <a:noFill/>
        </p:spPr>
        <p:txBody>
          <a:bodyPr wrap="square" rtlCol="0">
            <a:spAutoFit/>
          </a:bodyPr>
          <a:lstStyle/>
          <a:p>
            <a:r>
              <a:rPr lang="zh-CN" altLang="en-US" sz="2400" dirty="0"/>
              <a:t>李磊</a:t>
            </a:r>
            <a:r>
              <a:rPr lang="zh-CN" altLang="en-US" sz="2400" dirty="0" smtClean="0"/>
              <a:t>：</a:t>
            </a:r>
            <a:r>
              <a:rPr lang="en-US" altLang="zh-CN" sz="2400" dirty="0" smtClean="0"/>
              <a:t>7.7</a:t>
            </a:r>
            <a:r>
              <a:rPr lang="zh-CN" altLang="en-US" sz="2400" dirty="0" smtClean="0"/>
              <a:t>黑盒测试详细制作 </a:t>
            </a:r>
            <a:r>
              <a:rPr lang="zh-CN" altLang="en-US" sz="2400" dirty="0"/>
              <a:t>评分（</a:t>
            </a:r>
            <a:r>
              <a:rPr lang="en-US" altLang="zh-CN" sz="2400" dirty="0"/>
              <a:t>9.4/10</a:t>
            </a:r>
            <a:r>
              <a:rPr lang="zh-CN" altLang="en-US" sz="2400" dirty="0"/>
              <a:t>）</a:t>
            </a:r>
          </a:p>
          <a:p>
            <a:r>
              <a:rPr lang="zh-CN" altLang="en-US" sz="2400" dirty="0"/>
              <a:t>董思诚</a:t>
            </a:r>
            <a:r>
              <a:rPr lang="zh-CN" altLang="en-US" sz="2400" dirty="0" smtClean="0"/>
              <a:t>：</a:t>
            </a:r>
            <a:r>
              <a:rPr lang="en-US" altLang="zh-CN" sz="2400" dirty="0" smtClean="0"/>
              <a:t>7.1 </a:t>
            </a:r>
            <a:r>
              <a:rPr lang="zh-CN" altLang="en-US" sz="2400" dirty="0" smtClean="0"/>
              <a:t>至</a:t>
            </a:r>
            <a:r>
              <a:rPr lang="en-US" altLang="zh-CN" sz="2400" dirty="0" smtClean="0"/>
              <a:t>7.5</a:t>
            </a:r>
            <a:r>
              <a:rPr lang="zh-CN" altLang="en-US" sz="2400" dirty="0" smtClean="0"/>
              <a:t>部分概述性制作 评</a:t>
            </a:r>
            <a:r>
              <a:rPr lang="zh-CN" altLang="en-US" sz="2400" dirty="0"/>
              <a:t>分（</a:t>
            </a:r>
            <a:r>
              <a:rPr lang="en-US" altLang="zh-CN" sz="2400" dirty="0"/>
              <a:t>9.3/10</a:t>
            </a:r>
            <a:r>
              <a:rPr lang="zh-CN" altLang="en-US" sz="2400" dirty="0"/>
              <a:t>）</a:t>
            </a:r>
          </a:p>
          <a:p>
            <a:r>
              <a:rPr lang="zh-CN" altLang="en-US" sz="2400" dirty="0"/>
              <a:t>陈安</a:t>
            </a:r>
            <a:r>
              <a:rPr lang="zh-CN" altLang="en-US" sz="2400" dirty="0" smtClean="0"/>
              <a:t>：</a:t>
            </a:r>
            <a:r>
              <a:rPr lang="en-US" altLang="zh-CN" sz="2400" dirty="0" smtClean="0"/>
              <a:t>7.6</a:t>
            </a:r>
            <a:r>
              <a:rPr lang="zh-CN" altLang="en-US" sz="2400" dirty="0" smtClean="0"/>
              <a:t>和</a:t>
            </a:r>
            <a:r>
              <a:rPr lang="en-US" altLang="zh-CN" sz="2400" dirty="0" smtClean="0"/>
              <a:t>7.8 7.9</a:t>
            </a:r>
            <a:r>
              <a:rPr lang="zh-CN" altLang="en-US" sz="2400" dirty="0" smtClean="0"/>
              <a:t>该属性制作 </a:t>
            </a:r>
            <a:r>
              <a:rPr lang="zh-CN" altLang="en-US" sz="2400" dirty="0"/>
              <a:t>评分 （</a:t>
            </a:r>
            <a:r>
              <a:rPr lang="en-US" altLang="zh-CN" sz="2400" dirty="0" smtClean="0"/>
              <a:t>9.2/10</a:t>
            </a:r>
            <a:r>
              <a:rPr lang="zh-CN" altLang="en-US" sz="2400" dirty="0"/>
              <a:t>）</a:t>
            </a:r>
          </a:p>
        </p:txBody>
      </p:sp>
    </p:spTree>
    <p:extLst>
      <p:ext uri="{BB962C8B-B14F-4D97-AF65-F5344CB8AC3E}">
        <p14:creationId xmlns:p14="http://schemas.microsoft.com/office/powerpoint/2010/main" val="346129429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endPar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880050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据说明的次序应该标准化，如果设计时使用了一个复杂的数据结构，则应该用注解说明用程序设计语言实现这个数据结构的方法和特点。</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696859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1486736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434801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60"/>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2.xml><?xml version="1.0" encoding="utf-8"?>
<p:tagLst xmlns:a="http://schemas.openxmlformats.org/drawingml/2006/main" xmlns:r="http://schemas.openxmlformats.org/officeDocument/2006/relationships" xmlns:p="http://schemas.openxmlformats.org/presentationml/2006/main">
  <p:tag name="ISLIDE.DIAGRAM" val="2412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21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4716</Words>
  <Application>Microsoft Office PowerPoint</Application>
  <PresentationFormat>宽屏</PresentationFormat>
  <Paragraphs>403</Paragraphs>
  <Slides>56</Slides>
  <Notes>56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Open Sans</vt:lpstr>
      <vt:lpstr>等线</vt:lpstr>
      <vt:lpstr>思源黑体 CN Bold</vt:lpstr>
      <vt:lpstr>思源黑体 CN Normal</vt:lpstr>
      <vt:lpstr>Arial</vt:lpstr>
      <vt:lpstr>Century Gothic</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dell</cp:lastModifiedBy>
  <cp:revision>192</cp:revision>
  <dcterms:created xsi:type="dcterms:W3CDTF">2019-03-25T13:14:00Z</dcterms:created>
  <dcterms:modified xsi:type="dcterms:W3CDTF">2020-12-20T04:21:48Z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