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43.xml" ContentType="application/vnd.openxmlformats-officedocument.presentationml.tags+xml"/>
  <Override PartName="/ppt/notesSlides/notesSlide30.xml" ContentType="application/vnd.openxmlformats-officedocument.presentationml.notesSlide+xml"/>
  <Override PartName="/ppt/tags/tag44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333" r:id="rId2"/>
    <p:sldId id="335" r:id="rId3"/>
    <p:sldId id="364" r:id="rId4"/>
    <p:sldId id="336" r:id="rId5"/>
    <p:sldId id="316" r:id="rId6"/>
    <p:sldId id="381" r:id="rId7"/>
    <p:sldId id="319" r:id="rId8"/>
    <p:sldId id="382" r:id="rId9"/>
    <p:sldId id="383" r:id="rId10"/>
    <p:sldId id="384" r:id="rId11"/>
    <p:sldId id="337" r:id="rId12"/>
    <p:sldId id="338" r:id="rId13"/>
    <p:sldId id="385" r:id="rId14"/>
    <p:sldId id="386" r:id="rId15"/>
    <p:sldId id="365" r:id="rId16"/>
    <p:sldId id="387" r:id="rId17"/>
    <p:sldId id="388" r:id="rId18"/>
    <p:sldId id="389" r:id="rId19"/>
    <p:sldId id="368" r:id="rId20"/>
    <p:sldId id="390" r:id="rId21"/>
    <p:sldId id="391" r:id="rId22"/>
    <p:sldId id="370" r:id="rId23"/>
    <p:sldId id="373" r:id="rId24"/>
    <p:sldId id="392" r:id="rId25"/>
    <p:sldId id="393" r:id="rId26"/>
    <p:sldId id="394" r:id="rId27"/>
    <p:sldId id="379" r:id="rId28"/>
    <p:sldId id="369" r:id="rId29"/>
    <p:sldId id="362" r:id="rId30"/>
    <p:sldId id="339" r:id="rId31"/>
    <p:sldId id="395" r:id="rId32"/>
    <p:sldId id="363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978"/>
    <a:srgbClr val="CAB48A"/>
    <a:srgbClr val="FF959F"/>
    <a:srgbClr val="FF5D6D"/>
    <a:srgbClr val="FF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4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34" y="835"/>
      </p:cViewPr>
      <p:guideLst>
        <p:guide orient="horz" pos="21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998B-F318-4269-A573-074B4A6F08C4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EBA7-7470-4D7A-863C-5FB185047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4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898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39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253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778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34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875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015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221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58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24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0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596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434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205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903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952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156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967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19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289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954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325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203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90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26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62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3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95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05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75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BC8504B-C099-4F33-A699-28B8DD6ED3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14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Tm="3000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401961" y="0"/>
              <a:ext cx="7511845" cy="685800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50723" y="1519084"/>
              <a:ext cx="11941277" cy="5338916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696065" y="0"/>
              <a:ext cx="1238864" cy="685800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9527458" y="0"/>
              <a:ext cx="1406013" cy="685800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0" y="0"/>
              <a:ext cx="5058697" cy="4085303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259617" y="2350871"/>
            <a:ext cx="34544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SE2020-G01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412773" y="3363769"/>
            <a:ext cx="314808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rPr>
              <a:t>项目总结</a:t>
            </a:r>
            <a:endParaRPr kumimoji="0" lang="zh-CN" altLang="en-US" sz="4400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9" name="Rectangle 30"/>
          <p:cNvSpPr/>
          <p:nvPr/>
        </p:nvSpPr>
        <p:spPr>
          <a:xfrm flipH="1">
            <a:off x="4582795" y="4408805"/>
            <a:ext cx="243395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汇报人：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G01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小组全员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组长：董思诚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组员：李磊、陈安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051425" y="303286"/>
              <a:ext cx="206692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项目分析与计划文档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51799" y="11008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数据字典与</a:t>
            </a:r>
            <a:r>
              <a:rPr lang="en-US" altLang="zh-CN" sz="2400" b="1" dirty="0" smtClean="0">
                <a:latin typeface="+mn-ea"/>
              </a:rPr>
              <a:t>ER</a:t>
            </a:r>
            <a:r>
              <a:rPr lang="zh-CN" altLang="en-US" sz="2400" b="1" dirty="0" smtClean="0">
                <a:latin typeface="+mn-ea"/>
              </a:rPr>
              <a:t>图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9854379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02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12773" y="3435391"/>
            <a:ext cx="314808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rPr>
              <a:t>界面原型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Open Sans" pitchFamily="34" charset="0"/>
              <a:sym typeface="Century Gothic" panose="020B0502020202020204" pitchFamily="34" charset="0"/>
            </a:endParaRPr>
          </a:p>
        </p:txBody>
      </p:sp>
      <p:sp>
        <p:nvSpPr>
          <p:cNvPr id="23" name="Rectangle 30"/>
          <p:cNvSpPr/>
          <p:nvPr/>
        </p:nvSpPr>
        <p:spPr>
          <a:xfrm flipH="1">
            <a:off x="4956696" y="4408892"/>
            <a:ext cx="2060241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Open Sans" pitchFamily="34" charset="0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03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82750" y="3435350"/>
            <a:ext cx="8413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项目设计文档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051425" y="303286"/>
              <a:ext cx="206692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项目设计文档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51799" y="11008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总体设计文档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727962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051425" y="303286"/>
              <a:ext cx="206692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项目设计文档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51799" y="11008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详细设计文档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6357466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04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82750" y="3435350"/>
            <a:ext cx="8413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实现文档</a:t>
            </a:r>
          </a:p>
        </p:txBody>
      </p:sp>
    </p:spTree>
    <p:extLst>
      <p:ext uri="{BB962C8B-B14F-4D97-AF65-F5344CB8AC3E}">
        <p14:creationId xmlns:p14="http://schemas.microsoft.com/office/powerpoint/2010/main" val="3555781073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051425" y="303286"/>
              <a:ext cx="20669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实现文档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51799" y="11008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12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4199" y="12532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代码规范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2441606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051425" y="303286"/>
              <a:ext cx="20669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实现文档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51799" y="11008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12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4199" y="12532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代码清单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1784456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051425" y="303286"/>
              <a:ext cx="20669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实现文档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51799" y="11008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12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4199" y="12532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内部代码走查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0589063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05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82750" y="3435350"/>
            <a:ext cx="8413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测试用例与测试计划</a:t>
            </a:r>
          </a:p>
        </p:txBody>
      </p:sp>
    </p:spTree>
    <p:extLst>
      <p:ext uri="{BB962C8B-B14F-4D97-AF65-F5344CB8AC3E}">
        <p14:creationId xmlns:p14="http://schemas.microsoft.com/office/powerpoint/2010/main" val="3387657653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218364" y="-764275"/>
            <a:ext cx="12524096" cy="8529851"/>
            <a:chOff x="-218364" y="-764275"/>
            <a:chExt cx="12524096" cy="852985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218364" y="1589963"/>
              <a:ext cx="7888406" cy="6175613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-122830" y="0"/>
              <a:ext cx="6305266" cy="4067033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539320" y="-764275"/>
              <a:ext cx="8766412" cy="444917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9662615" y="0"/>
              <a:ext cx="1678675" cy="685800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57355" b="13892"/>
          <a:stretch>
            <a:fillRect/>
          </a:stretch>
        </p:blipFill>
        <p:spPr>
          <a:xfrm>
            <a:off x="3577" y="955343"/>
            <a:ext cx="5196220" cy="4947314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1810600" y="2860572"/>
            <a:ext cx="1674128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rPr>
              <a:t>目 录</a:t>
            </a:r>
            <a:endParaRPr kumimoji="0" lang="en-US" altLang="zh-CN" sz="4400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Century Gothic" panose="020B0502020202020204" pitchFamily="34" charset="0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 panose="020B0800000000000000" pitchFamily="34" charset="-122"/>
                <a:sym typeface="Century Gothic" panose="020B0502020202020204" pitchFamily="34" charset="0"/>
              </a:rPr>
              <a:t>CONTENTS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5769502" y="1665026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01.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6781873" y="1619701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6995671" y="1672720"/>
            <a:ext cx="2788912" cy="629980"/>
            <a:chOff x="7144892" y="2460462"/>
            <a:chExt cx="2788912" cy="629980"/>
          </a:xfrm>
        </p:grpSpPr>
        <p:sp>
          <p:nvSpPr>
            <p:cNvPr id="82" name="Rectangle 30"/>
            <p:cNvSpPr/>
            <p:nvPr/>
          </p:nvSpPr>
          <p:spPr>
            <a:xfrm flipH="1">
              <a:off x="7144892" y="2460462"/>
              <a:ext cx="256742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项目分析与计划文档</a:t>
              </a:r>
              <a:endParaRPr kumimoji="0" lang="zh-CN" altLang="en-US" sz="200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83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5769502" y="271088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6781873" y="2665557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6995672" y="2718576"/>
            <a:ext cx="2788911" cy="629980"/>
            <a:chOff x="7144893" y="2460462"/>
            <a:chExt cx="2788911" cy="629980"/>
          </a:xfrm>
        </p:grpSpPr>
        <p:sp>
          <p:nvSpPr>
            <p:cNvPr id="87" name="Rectangle 30"/>
            <p:cNvSpPr/>
            <p:nvPr/>
          </p:nvSpPr>
          <p:spPr>
            <a:xfrm flipH="1">
              <a:off x="7144893" y="2460462"/>
              <a:ext cx="2060241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界面原型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88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5769502" y="3756738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03.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6781873" y="3711413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6995795" y="3764280"/>
            <a:ext cx="3098800" cy="629980"/>
            <a:chOff x="7144893" y="2460462"/>
            <a:chExt cx="2788920" cy="629980"/>
          </a:xfrm>
        </p:grpSpPr>
        <p:sp>
          <p:nvSpPr>
            <p:cNvPr id="92" name="Rectangle 30"/>
            <p:cNvSpPr/>
            <p:nvPr/>
          </p:nvSpPr>
          <p:spPr>
            <a:xfrm flipH="1">
              <a:off x="7144893" y="2460462"/>
              <a:ext cx="27889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项目设计文档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93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5769502" y="4802594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04.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6781873" y="4757269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6976748" y="4871145"/>
            <a:ext cx="3098800" cy="629980"/>
            <a:chOff x="7144893" y="2460462"/>
            <a:chExt cx="2788920" cy="629980"/>
          </a:xfrm>
        </p:grpSpPr>
        <p:sp>
          <p:nvSpPr>
            <p:cNvPr id="36" name="Rectangle 30"/>
            <p:cNvSpPr/>
            <p:nvPr/>
          </p:nvSpPr>
          <p:spPr>
            <a:xfrm flipH="1">
              <a:off x="7144893" y="2460462"/>
              <a:ext cx="27889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实现文档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37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4" grpId="0"/>
      <p:bldP spid="89" grpId="0"/>
      <p:bldP spid="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051425" y="303286"/>
              <a:ext cx="206692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测试用例与测试计划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51799" y="11008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12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4199" y="12532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测试用例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7628855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051425" y="303286"/>
              <a:ext cx="206692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测试用例与测试计划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51799" y="11008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12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4199" y="12532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测试计划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5895939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06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82750" y="3435350"/>
            <a:ext cx="8413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项目成果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cs typeface="Open Sans" pitchFamily="34" charset="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78448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07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82750" y="3435350"/>
            <a:ext cx="8413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各种测试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cs typeface="Open Sans" pitchFamily="34" charset="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19415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051425" y="303286"/>
              <a:ext cx="20669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各种测试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51799" y="11008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12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4198" y="1253247"/>
            <a:ext cx="3393481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集成测试与测试结果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0495037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051425" y="303286"/>
              <a:ext cx="20669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各种测试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51799" y="11008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12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4198" y="1253247"/>
            <a:ext cx="3759242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ts val="3200"/>
              </a:lnSpc>
              <a:buSzPct val="70000"/>
              <a:buNone/>
              <a:defRPr/>
            </a:pPr>
            <a:r>
              <a:rPr lang="zh-CN" altLang="en-US" sz="2400" b="1" dirty="0">
                <a:latin typeface="+mn-ea"/>
              </a:rPr>
              <a:t>用</a:t>
            </a:r>
            <a:r>
              <a:rPr lang="zh-CN" altLang="en-US" sz="2400" b="1" dirty="0" smtClean="0">
                <a:latin typeface="+mn-ea"/>
              </a:rPr>
              <a:t>户亲自测试</a:t>
            </a:r>
            <a:r>
              <a:rPr lang="zh-CN" altLang="en-US" sz="2400" b="1" dirty="0" smtClean="0">
                <a:latin typeface="+mn-ea"/>
              </a:rPr>
              <a:t>与测试结果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8388236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051425" y="303286"/>
              <a:ext cx="20669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各种测试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51799" y="1100847"/>
            <a:ext cx="279673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1200" dirty="0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4198" y="1253247"/>
            <a:ext cx="3393481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系统测试与测试结果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909882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08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82750" y="3435350"/>
            <a:ext cx="8413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版</a:t>
            </a:r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rPr>
              <a:t>本管理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cs typeface="Open Sans" pitchFamily="34" charset="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45060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0"/>
          <p:cNvSpPr/>
          <p:nvPr/>
        </p:nvSpPr>
        <p:spPr>
          <a:xfrm flipH="1">
            <a:off x="5263932" y="221723"/>
            <a:ext cx="1671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rPr>
              <a:t>版本控制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r="45826"/>
          <a:stretch/>
        </p:blipFill>
        <p:spPr>
          <a:xfrm>
            <a:off x="349114" y="335280"/>
            <a:ext cx="4018893" cy="6146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l="13385" t="28935" r="32750" b="4710"/>
          <a:stretch/>
        </p:blipFill>
        <p:spPr>
          <a:xfrm>
            <a:off x="4724399" y="1945757"/>
            <a:ext cx="6847841" cy="4617603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683274" y="335280"/>
            <a:ext cx="3984725" cy="1802797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我们小组使用</a:t>
            </a:r>
            <a:r>
              <a:rPr lang="en-US" altLang="zh-CN" sz="2400" b="1" dirty="0" err="1" smtClean="0">
                <a:latin typeface="+mn-ea"/>
              </a:rPr>
              <a:t>Git</a:t>
            </a:r>
            <a:r>
              <a:rPr lang="zh-CN" altLang="en-US" sz="2400" b="1" dirty="0" smtClean="0">
                <a:latin typeface="+mn-ea"/>
              </a:rPr>
              <a:t>进行版本控制，并且都有版本历史记录。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342163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879939" y="-737310"/>
            <a:ext cx="3393228" cy="1969952"/>
            <a:chOff x="4262209" y="-345515"/>
            <a:chExt cx="3393228" cy="1969952"/>
          </a:xfrm>
        </p:grpSpPr>
        <p:pic>
          <p:nvPicPr>
            <p:cNvPr id="23" name="图片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4" name="Rectangle 30"/>
            <p:cNvSpPr/>
            <p:nvPr/>
          </p:nvSpPr>
          <p:spPr>
            <a:xfrm flipH="1">
              <a:off x="5160734" y="378385"/>
              <a:ext cx="206184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参考资料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02217" y="1617345"/>
            <a:ext cx="777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en-US" altLang="zh-CN" sz="2400" dirty="0"/>
              <a:t>.《</a:t>
            </a:r>
            <a:r>
              <a:rPr lang="zh-CN" altLang="en-US" sz="2400" dirty="0"/>
              <a:t>软件工程导论</a:t>
            </a:r>
            <a:r>
              <a:rPr lang="en-US" altLang="zh-CN" sz="2400" dirty="0"/>
              <a:t>》 </a:t>
            </a:r>
            <a:r>
              <a:rPr lang="zh-CN" altLang="en-US" sz="2400" dirty="0"/>
              <a:t>清华大学出版社 张海藩等 第</a:t>
            </a:r>
            <a:r>
              <a:rPr lang="en-US" altLang="zh-CN" sz="2400" dirty="0"/>
              <a:t>6</a:t>
            </a:r>
            <a:r>
              <a:rPr lang="zh-CN" altLang="en-US" sz="2400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3261932636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218364" y="-764275"/>
            <a:ext cx="12524096" cy="8529851"/>
            <a:chOff x="-218364" y="-764275"/>
            <a:chExt cx="12524096" cy="852985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-218364" y="1589963"/>
              <a:ext cx="7888406" cy="6175613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-122830" y="0"/>
              <a:ext cx="6305266" cy="4067033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539320" y="-764275"/>
              <a:ext cx="8766412" cy="444917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9662615" y="0"/>
              <a:ext cx="1678675" cy="6858000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57355" b="13892"/>
          <a:stretch>
            <a:fillRect/>
          </a:stretch>
        </p:blipFill>
        <p:spPr>
          <a:xfrm>
            <a:off x="3577" y="955343"/>
            <a:ext cx="5196220" cy="4947314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1810600" y="2860572"/>
            <a:ext cx="1674128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i="0" u="none" strike="noStrike" kern="1200" cap="none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Century Gothic" panose="020B0502020202020204" pitchFamily="34" charset="0"/>
              </a:rPr>
              <a:t>目 录</a:t>
            </a:r>
            <a:endParaRPr kumimoji="0" lang="en-US" altLang="zh-CN" sz="4400" i="0" u="none" strike="noStrike" kern="1200" cap="none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Century Gothic" panose="020B0502020202020204" pitchFamily="34" charset="0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en-US" altLang="zh-CN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思源黑体 CN Bold" panose="020B0800000000000000" pitchFamily="34" charset="-122"/>
                <a:sym typeface="Century Gothic" panose="020B0502020202020204" pitchFamily="34" charset="0"/>
              </a:rPr>
              <a:t>CONTENTS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5769502" y="1665026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05.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6781873" y="1619701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6995672" y="1672720"/>
            <a:ext cx="2788911" cy="707886"/>
            <a:chOff x="7144893" y="2460462"/>
            <a:chExt cx="2788911" cy="707886"/>
          </a:xfrm>
        </p:grpSpPr>
        <p:sp>
          <p:nvSpPr>
            <p:cNvPr id="82" name="Rectangle 30"/>
            <p:cNvSpPr/>
            <p:nvPr/>
          </p:nvSpPr>
          <p:spPr>
            <a:xfrm flipH="1">
              <a:off x="7144893" y="2460462"/>
              <a:ext cx="206024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1200" cap="none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测试用例与测试计划</a:t>
              </a:r>
              <a:endParaRPr kumimoji="0" lang="zh-CN" altLang="en-US" sz="200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83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5769502" y="271088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06.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6781873" y="2665557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6995672" y="2718576"/>
            <a:ext cx="2788911" cy="629980"/>
            <a:chOff x="7144893" y="2460462"/>
            <a:chExt cx="2788911" cy="629980"/>
          </a:xfrm>
        </p:grpSpPr>
        <p:sp>
          <p:nvSpPr>
            <p:cNvPr id="87" name="Rectangle 30"/>
            <p:cNvSpPr/>
            <p:nvPr/>
          </p:nvSpPr>
          <p:spPr>
            <a:xfrm flipH="1">
              <a:off x="7144893" y="2460462"/>
              <a:ext cx="2060241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项目成果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88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5769502" y="3756738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07.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6781873" y="3711413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6995795" y="3764280"/>
            <a:ext cx="3098800" cy="629980"/>
            <a:chOff x="7144893" y="2460462"/>
            <a:chExt cx="2788920" cy="629980"/>
          </a:xfrm>
        </p:grpSpPr>
        <p:sp>
          <p:nvSpPr>
            <p:cNvPr id="92" name="Rectangle 30"/>
            <p:cNvSpPr/>
            <p:nvPr/>
          </p:nvSpPr>
          <p:spPr>
            <a:xfrm flipH="1">
              <a:off x="7144893" y="2460462"/>
              <a:ext cx="27889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各种测试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93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5769502" y="4802594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08.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6781873" y="4757269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6995672" y="4810288"/>
            <a:ext cx="2788911" cy="629980"/>
            <a:chOff x="7144893" y="2460462"/>
            <a:chExt cx="2788911" cy="629980"/>
          </a:xfrm>
        </p:grpSpPr>
        <p:sp>
          <p:nvSpPr>
            <p:cNvPr id="97" name="Rectangle 30"/>
            <p:cNvSpPr/>
            <p:nvPr/>
          </p:nvSpPr>
          <p:spPr>
            <a:xfrm flipH="1">
              <a:off x="7144893" y="2460462"/>
              <a:ext cx="2060241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98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995790" y="4889673"/>
            <a:ext cx="3098800" cy="629980"/>
            <a:chOff x="7144893" y="2460462"/>
            <a:chExt cx="2788920" cy="629980"/>
          </a:xfrm>
        </p:grpSpPr>
        <p:sp>
          <p:nvSpPr>
            <p:cNvPr id="38" name="Rectangle 30"/>
            <p:cNvSpPr/>
            <p:nvPr/>
          </p:nvSpPr>
          <p:spPr>
            <a:xfrm flipH="1">
              <a:off x="7144893" y="2460462"/>
              <a:ext cx="27889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版本管理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39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5769502" y="5725390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781873" y="5680065"/>
            <a:ext cx="0" cy="736980"/>
          </a:xfrm>
          <a:prstGeom prst="line">
            <a:avLst/>
          </a:prstGeom>
          <a:ln w="9525">
            <a:solidFill>
              <a:srgbClr val="CAB4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7000775" y="5854966"/>
            <a:ext cx="3098800" cy="629980"/>
            <a:chOff x="7144893" y="2460462"/>
            <a:chExt cx="2788920" cy="629980"/>
          </a:xfrm>
        </p:grpSpPr>
        <p:sp>
          <p:nvSpPr>
            <p:cNvPr id="46" name="Rectangle 30"/>
            <p:cNvSpPr/>
            <p:nvPr/>
          </p:nvSpPr>
          <p:spPr>
            <a:xfrm flipH="1">
              <a:off x="7144893" y="2460462"/>
              <a:ext cx="27889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项目总结评价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  <p:sp>
          <p:nvSpPr>
            <p:cNvPr id="47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  <p:cNvSpPr txBox="1"/>
            <p:nvPr/>
          </p:nvSpPr>
          <p:spPr>
            <a:xfrm>
              <a:off x="7144893" y="2860572"/>
              <a:ext cx="2788911" cy="22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altLang="zh-CN" sz="9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550943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4" grpId="0"/>
      <p:bldP spid="89" grpId="0"/>
      <p:bldP spid="94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988" y="3678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09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12773" y="3435391"/>
            <a:ext cx="3148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rPr>
              <a:t>项目总结评价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879939" y="-737310"/>
            <a:ext cx="3393228" cy="1969952"/>
            <a:chOff x="4262209" y="-345515"/>
            <a:chExt cx="3393228" cy="1969952"/>
          </a:xfrm>
        </p:grpSpPr>
        <p:pic>
          <p:nvPicPr>
            <p:cNvPr id="23" name="图片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4" name="Rectangle 30"/>
            <p:cNvSpPr/>
            <p:nvPr/>
          </p:nvSpPr>
          <p:spPr>
            <a:xfrm flipH="1">
              <a:off x="5160734" y="378385"/>
              <a:ext cx="206184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小组分工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71280"/>
              </p:ext>
            </p:extLst>
          </p:nvPr>
        </p:nvGraphicFramePr>
        <p:xfrm>
          <a:off x="1182121" y="1767374"/>
          <a:ext cx="9254530" cy="192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06"/>
                <a:gridCol w="1850906"/>
                <a:gridCol w="1850906"/>
                <a:gridCol w="1850906"/>
                <a:gridCol w="1850906"/>
              </a:tblGrid>
              <a:tr h="56942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小组成员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工作量（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40%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工作质量（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工作效率（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分数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121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董思诚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/10</a:t>
                      </a:r>
                      <a:endParaRPr lang="zh-CN" altLang="en-US" dirty="0"/>
                    </a:p>
                  </a:txBody>
                  <a:tcPr/>
                </a:tc>
              </a:tr>
              <a:tr h="45121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/10</a:t>
                      </a:r>
                      <a:endParaRPr lang="zh-CN" altLang="en-US" dirty="0"/>
                    </a:p>
                  </a:txBody>
                  <a:tcPr/>
                </a:tc>
              </a:tr>
              <a:tr h="45121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31838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879939" y="-737310"/>
            <a:ext cx="3393228" cy="1969952"/>
            <a:chOff x="4262209" y="-345515"/>
            <a:chExt cx="3393228" cy="1969952"/>
          </a:xfrm>
        </p:grpSpPr>
        <p:pic>
          <p:nvPicPr>
            <p:cNvPr id="23" name="图片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24" name="Rectangle 30"/>
            <p:cNvSpPr/>
            <p:nvPr/>
          </p:nvSpPr>
          <p:spPr>
            <a:xfrm flipH="1">
              <a:off x="5160734" y="378385"/>
              <a:ext cx="206184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小</a:t>
              </a: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组评价</a:t>
              </a:r>
              <a:endPara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02216" y="1617345"/>
            <a:ext cx="10399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李磊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董</a:t>
            </a:r>
            <a:r>
              <a:rPr lang="zh-CN" altLang="en-US" sz="2400" dirty="0"/>
              <a:t>思诚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陈</a:t>
            </a:r>
            <a:r>
              <a:rPr lang="zh-CN" altLang="en-US" sz="2400" dirty="0"/>
              <a:t>安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173337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941696" y="-341194"/>
            <a:ext cx="13361159" cy="7533564"/>
            <a:chOff x="-941696" y="-341194"/>
            <a:chExt cx="13361159" cy="753356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088107" y="3678"/>
              <a:ext cx="10331356" cy="6096871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-941696" y="-341194"/>
              <a:ext cx="10549720" cy="4681182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256896" y="-204716"/>
              <a:ext cx="2838734" cy="7287904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-696036" y="3343701"/>
              <a:ext cx="12888036" cy="27568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-95534" y="777922"/>
              <a:ext cx="4817659" cy="6414448"/>
            </a:xfrm>
            <a:prstGeom prst="line">
              <a:avLst/>
            </a:prstGeom>
            <a:ln w="28575">
              <a:solidFill>
                <a:srgbClr val="CAB4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1" r="23081"/>
          <a:stretch>
            <a:fillRect/>
          </a:stretch>
        </p:blipFill>
        <p:spPr>
          <a:xfrm>
            <a:off x="2815353" y="14473"/>
            <a:ext cx="6560024" cy="685064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06557" y="2350871"/>
            <a:ext cx="960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思源黑体 CN Normal" panose="020B0400000000000000" pitchFamily="34" charset="-122"/>
                <a:sym typeface="Century Gothic" panose="020B0502020202020204" pitchFamily="34" charset="0"/>
              </a:rPr>
              <a:t>01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76650" y="3435350"/>
            <a:ext cx="4284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itchFamily="34" charset="0"/>
                <a:sym typeface="Century Gothic" panose="020B0502020202020204" pitchFamily="34" charset="0"/>
              </a:rPr>
              <a:t>项目分析与计划文档</a:t>
            </a:r>
          </a:p>
        </p:txBody>
      </p:sp>
      <p:sp>
        <p:nvSpPr>
          <p:cNvPr id="23" name="Rectangle 30"/>
          <p:cNvSpPr/>
          <p:nvPr/>
        </p:nvSpPr>
        <p:spPr>
          <a:xfrm flipH="1">
            <a:off x="4956696" y="4408892"/>
            <a:ext cx="2060241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Open Sans" pitchFamily="34" charset="0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45"/>
          <a:stretch>
            <a:fillRect/>
          </a:stretch>
        </p:blipFill>
        <p:spPr>
          <a:xfrm rot="16866840">
            <a:off x="4099452" y="-1312423"/>
            <a:ext cx="1969952" cy="3393228"/>
          </a:xfrm>
          <a:custGeom>
            <a:avLst/>
            <a:gdLst>
              <a:gd name="connsiteX0" fmla="*/ 1303366 w 1969952"/>
              <a:gd name="connsiteY0" fmla="*/ 0 h 3393228"/>
              <a:gd name="connsiteX1" fmla="*/ 1969952 w 1969952"/>
              <a:gd name="connsiteY1" fmla="*/ 3393228 h 3393228"/>
              <a:gd name="connsiteX2" fmla="*/ 0 w 1969952"/>
              <a:gd name="connsiteY2" fmla="*/ 3393228 h 3393228"/>
              <a:gd name="connsiteX3" fmla="*/ 0 w 1969952"/>
              <a:gd name="connsiteY3" fmla="*/ 0 h 339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952" h="3393228">
                <a:moveTo>
                  <a:pt x="1303366" y="0"/>
                </a:moveTo>
                <a:lnTo>
                  <a:pt x="1969952" y="3393228"/>
                </a:lnTo>
                <a:lnTo>
                  <a:pt x="0" y="339322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254" y="0"/>
            <a:ext cx="2200847" cy="1182727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769422" y="1015381"/>
            <a:ext cx="265957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项目计划</a:t>
            </a:r>
            <a:endParaRPr lang="zh-CN" altLang="en-US" sz="1200" dirty="0"/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45"/>
          <a:stretch>
            <a:fillRect/>
          </a:stretch>
        </p:blipFill>
        <p:spPr>
          <a:xfrm rot="16866840">
            <a:off x="4099452" y="-1312423"/>
            <a:ext cx="1969952" cy="3393228"/>
          </a:xfrm>
          <a:custGeom>
            <a:avLst/>
            <a:gdLst>
              <a:gd name="connsiteX0" fmla="*/ 1303366 w 1969952"/>
              <a:gd name="connsiteY0" fmla="*/ 0 h 3393228"/>
              <a:gd name="connsiteX1" fmla="*/ 1969952 w 1969952"/>
              <a:gd name="connsiteY1" fmla="*/ 3393228 h 3393228"/>
              <a:gd name="connsiteX2" fmla="*/ 0 w 1969952"/>
              <a:gd name="connsiteY2" fmla="*/ 3393228 h 3393228"/>
              <a:gd name="connsiteX3" fmla="*/ 0 w 1969952"/>
              <a:gd name="connsiteY3" fmla="*/ 0 h 339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9952" h="3393228">
                <a:moveTo>
                  <a:pt x="1303366" y="0"/>
                </a:moveTo>
                <a:lnTo>
                  <a:pt x="1969952" y="3393228"/>
                </a:lnTo>
                <a:lnTo>
                  <a:pt x="0" y="339322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254" y="0"/>
            <a:ext cx="2200847" cy="1182727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70189" y="833838"/>
            <a:ext cx="265957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甘特图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2295625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051425" y="303286"/>
              <a:ext cx="206692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项目分析与计划文档</a:t>
              </a:r>
            </a:p>
          </p:txBody>
        </p:sp>
      </p:grp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141088" y="953863"/>
            <a:ext cx="265957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可行性计划</a:t>
            </a:r>
            <a:endParaRPr lang="zh-CN" altLang="en-US" sz="1200" dirty="0"/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051425" y="303286"/>
              <a:ext cx="206692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项目分析与计划文档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6542" y="785578"/>
            <a:ext cx="265957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 smtClean="0">
                <a:latin typeface="+mn-ea"/>
              </a:rPr>
              <a:t>用户类别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3751515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06584" y="-649045"/>
            <a:ext cx="3393228" cy="1969952"/>
            <a:chOff x="4262209" y="-345515"/>
            <a:chExt cx="3393228" cy="1969952"/>
          </a:xfrm>
        </p:grpSpPr>
        <p:pic>
          <p:nvPicPr>
            <p:cNvPr id="24" name="图片 2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45"/>
            <a:stretch>
              <a:fillRect/>
            </a:stretch>
          </p:blipFill>
          <p:spPr>
            <a:xfrm rot="16866840">
              <a:off x="4973847" y="-1057153"/>
              <a:ext cx="1969952" cy="3393228"/>
            </a:xfrm>
            <a:custGeom>
              <a:avLst/>
              <a:gdLst>
                <a:gd name="connsiteX0" fmla="*/ 1303366 w 1969952"/>
                <a:gd name="connsiteY0" fmla="*/ 0 h 3393228"/>
                <a:gd name="connsiteX1" fmla="*/ 1969952 w 1969952"/>
                <a:gd name="connsiteY1" fmla="*/ 3393228 h 3393228"/>
                <a:gd name="connsiteX2" fmla="*/ 0 w 1969952"/>
                <a:gd name="connsiteY2" fmla="*/ 3393228 h 3393228"/>
                <a:gd name="connsiteX3" fmla="*/ 0 w 1969952"/>
                <a:gd name="connsiteY3" fmla="*/ 0 h 339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952" h="3393228">
                  <a:moveTo>
                    <a:pt x="1303366" y="0"/>
                  </a:moveTo>
                  <a:lnTo>
                    <a:pt x="1969952" y="3393228"/>
                  </a:lnTo>
                  <a:lnTo>
                    <a:pt x="0" y="339322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3" name="Rectangle 30"/>
            <p:cNvSpPr/>
            <p:nvPr/>
          </p:nvSpPr>
          <p:spPr>
            <a:xfrm flipH="1">
              <a:off x="5051425" y="303286"/>
              <a:ext cx="206692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Open Sans" pitchFamily="34" charset="0"/>
                  <a:sym typeface="Century Gothic" panose="020B0502020202020204" pitchFamily="34" charset="0"/>
                </a:rPr>
                <a:t>项目分析与计划文档</a:t>
              </a:r>
            </a:p>
          </p:txBody>
        </p:sp>
      </p:grp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88959" y="1207527"/>
            <a:ext cx="2659578" cy="843899"/>
          </a:xfrm>
          <a:prstGeom prst="rect">
            <a:avLst/>
          </a:prstGeom>
          <a:noFill/>
        </p:spPr>
        <p:txBody>
          <a:bodyPr vert="horz" lIns="67500" tIns="35100" rIns="67500" bIns="35100" rtlCol="0" anchor="ctr">
            <a:noAutofit/>
          </a:bodyPr>
          <a:lstStyle>
            <a:lvl1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微软雅黑" panose="020B0503020204020204" charset="-122"/>
              <a:buAutoNum type="ea1JpnChsDbPeriod"/>
              <a:defRPr sz="1050" u="none" strike="noStrike" cap="none" spc="150" normalizeH="0" baseline="0">
                <a:solidFill>
                  <a:sysClr val="windowText" lastClr="000000">
                    <a:lumMod val="95000"/>
                    <a:lumOff val="5000"/>
                  </a:sys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ts val="3200"/>
              </a:lnSpc>
              <a:buSzPct val="70000"/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 smtClean="0">
                <a:latin typeface="+mn-ea"/>
              </a:rPr>
              <a:t>SRS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3768106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77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773"/>
  <p:tag name="KSO_WM_SLIDE_LAYOUT" val="a_f"/>
  <p:tag name="KSO_WM_SLIDE_LAYOUT_CNT" val="1_1"/>
  <p:tag name="KSO_WM_SLIDE_TYPE" val="text"/>
  <p:tag name="KSO_WM_SLIDE_SUBTYPE" val="picTxt"/>
  <p:tag name="KSO_WM_SLIDE_SIZE" val="960*511"/>
  <p:tag name="KSO_WM_SLIDE_POSITION" val="0*0"/>
  <p:tag name="KSO_WM_SLIDE_COLORSCHEME_VERSION" val="3.2"/>
  <p:tag name="KSO_WM_TEMPLATE_SUBCATEGORY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773_1*f*1"/>
  <p:tag name="KSO_WM_TEMPLATE_CATEGORY" val="diagram"/>
  <p:tag name="KSO_WM_TEMPLATE_INDEX" val="20200773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&#10;单击此处添加文本具体内容，简明扼要的阐述您的观点。&#10;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。"/>
  <p:tag name="KSO_WM_UNIT_NOCLEAR" val="0"/>
  <p:tag name="KSO_WM_UNIT_VALUE" val="1680"/>
  <p:tag name="KSO_WM_UNIT_TYPE" val="f"/>
  <p:tag name="KSO_WM_UNIT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3.666141732283,&quot;width&quot;:3102.2866141732284}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68C6D7"/>
      </a:accent1>
      <a:accent2>
        <a:srgbClr val="B185E8"/>
      </a:accent2>
      <a:accent3>
        <a:srgbClr val="8ED4CA"/>
      </a:accent3>
      <a:accent4>
        <a:srgbClr val="4DA0CE"/>
      </a:accent4>
      <a:accent5>
        <a:srgbClr val="6A8BB6"/>
      </a:accent5>
      <a:accent6>
        <a:srgbClr val="7FCAD7"/>
      </a:accent6>
      <a:hlink>
        <a:srgbClr val="14B9CE"/>
      </a:hlink>
      <a:folHlink>
        <a:srgbClr val="2B2B2B"/>
      </a:folHlink>
    </a:clrScheme>
    <a:fontScheme name="思源黑体">
      <a:majorFont>
        <a:latin typeface="Century Gothic"/>
        <a:ea typeface="思源黑体 CN Medium"/>
        <a:cs typeface=""/>
      </a:majorFont>
      <a:minorFont>
        <a:latin typeface="Century Gothic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503</Words>
  <Application>Microsoft Office PowerPoint</Application>
  <PresentationFormat>宽屏</PresentationFormat>
  <Paragraphs>137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Open Sans</vt:lpstr>
      <vt:lpstr>等线</vt:lpstr>
      <vt:lpstr>思源黑体 CN Bold</vt:lpstr>
      <vt:lpstr>思源黑体 CN Normal</vt:lpstr>
      <vt:lpstr>微软雅黑</vt:lpstr>
      <vt:lpstr>Arial</vt:lpstr>
      <vt:lpstr>Century Gothic</vt:lpstr>
      <vt:lpstr>Impact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760</dc:title>
  <dc:creator>.</dc:creator>
  <cp:lastModifiedBy>dell</cp:lastModifiedBy>
  <cp:revision>198</cp:revision>
  <dcterms:created xsi:type="dcterms:W3CDTF">2019-03-25T13:14:00Z</dcterms:created>
  <dcterms:modified xsi:type="dcterms:W3CDTF">2021-01-04T10:20:55Z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