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33" r:id="rId2"/>
    <p:sldId id="335" r:id="rId3"/>
    <p:sldId id="336" r:id="rId4"/>
    <p:sldId id="319" r:id="rId5"/>
    <p:sldId id="320" r:id="rId6"/>
    <p:sldId id="324" r:id="rId7"/>
    <p:sldId id="311" r:id="rId8"/>
    <p:sldId id="337" r:id="rId9"/>
    <p:sldId id="312" r:id="rId10"/>
    <p:sldId id="314" r:id="rId11"/>
    <p:sldId id="316" r:id="rId12"/>
    <p:sldId id="321" r:id="rId13"/>
    <p:sldId id="359" r:id="rId14"/>
    <p:sldId id="338" r:id="rId15"/>
    <p:sldId id="361" r:id="rId16"/>
    <p:sldId id="323" r:id="rId17"/>
    <p:sldId id="362" r:id="rId18"/>
    <p:sldId id="339" r:id="rId19"/>
    <p:sldId id="36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978"/>
    <a:srgbClr val="CAB48A"/>
    <a:srgbClr val="FF959F"/>
    <a:srgbClr val="FF5D6D"/>
    <a:srgbClr val="FF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26" y="62"/>
      </p:cViewPr>
      <p:guideLst>
        <p:guide orient="horz" pos="21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998B-F318-4269-A573-074B4A6F08C4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EBA7-7470-4D7A-863C-5FB185047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4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898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240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154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32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77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15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954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32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26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59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62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05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896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02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39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25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61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401961" y="0"/>
              <a:ext cx="7511845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50723" y="1519084"/>
              <a:ext cx="11941277" cy="5338916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696065" y="0"/>
              <a:ext cx="1238864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9527458" y="0"/>
              <a:ext cx="1406013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0" y="0"/>
              <a:ext cx="5058697" cy="4085303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259617" y="2350871"/>
            <a:ext cx="34544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SE2020-G01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412773" y="3363769"/>
            <a:ext cx="314808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rPr>
              <a:t>实现</a:t>
            </a:r>
          </a:p>
        </p:txBody>
      </p:sp>
      <p:sp>
        <p:nvSpPr>
          <p:cNvPr id="49" name="Rectangle 30"/>
          <p:cNvSpPr/>
          <p:nvPr/>
        </p:nvSpPr>
        <p:spPr>
          <a:xfrm flipH="1">
            <a:off x="4582795" y="4408805"/>
            <a:ext cx="243395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汇报人：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G01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小组全员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组长：董思诚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组员：李磊、陈安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9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1064003" y="3310491"/>
            <a:ext cx="10095471" cy="6178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716109" y="-609675"/>
            <a:ext cx="3393228" cy="1969952"/>
            <a:chOff x="4262209" y="-345515"/>
            <a:chExt cx="3393228" cy="1969952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2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  <a:endParaRPr kumimoji="0" lang="en-US" altLang="zh-CN" sz="28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0" y="1668780"/>
            <a:ext cx="2659380" cy="363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9870" y="561340"/>
            <a:ext cx="3142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管理员界面主页面的固定模块，其中</a:t>
            </a:r>
            <a:r>
              <a:rPr lang="en-US" altLang="zh-CN"/>
              <a:t>Full</a:t>
            </a:r>
            <a:r>
              <a:rPr lang="zh-CN" altLang="en-US"/>
              <a:t>组件为综合引用页面，即内容页；</a:t>
            </a: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595" y="1491615"/>
            <a:ext cx="6245860" cy="4983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65665" y="696595"/>
            <a:ext cx="2003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其中这个模块的代码就是路由跳转变动的部分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368540" y="1689100"/>
            <a:ext cx="2686685" cy="271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387814" y="-600785"/>
            <a:ext cx="3393228" cy="1969952"/>
            <a:chOff x="4262209" y="-345515"/>
            <a:chExt cx="3393228" cy="1969952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40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  <a:endParaRPr kumimoji="0" lang="zh-CN" sz="28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90015"/>
            <a:ext cx="2529840" cy="1310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53080" y="1630045"/>
            <a:ext cx="500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这部分是除了具体的管理员内容界面外的登陆注册页，及攻略网站的内容页面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" y="3551555"/>
            <a:ext cx="2537460" cy="214122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3053080" y="4070985"/>
            <a:ext cx="5300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这个就是管理员内容页中，路由跳转所要切换变动的几个组件列表；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857714" y="-649045"/>
            <a:ext cx="3393228" cy="1969952"/>
            <a:chOff x="4262209" y="-345515"/>
            <a:chExt cx="3393228" cy="196995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16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  <a:endParaRPr kumimoji="0" lang="en-US" altLang="zh-CN" sz="28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6775"/>
            <a:ext cx="6581775" cy="3809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5920" y="4958715"/>
            <a:ext cx="10920095" cy="1476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为了实现界面跳转更加方便，就采用了</a:t>
            </a:r>
            <a:r>
              <a:rPr lang="zh-CN" altLang="en-US">
                <a:solidFill>
                  <a:srgbClr val="FF0000"/>
                </a:solidFill>
              </a:rPr>
              <a:t>路由</a:t>
            </a:r>
            <a:r>
              <a:rPr lang="zh-CN" altLang="en-US"/>
              <a:t>，而不是将组件都放置在内容页中加入参数，利用点击事件更改参数，通过判定来选择组件的显示和隐藏；</a:t>
            </a:r>
          </a:p>
          <a:p>
            <a:endParaRPr lang="zh-CN" altLang="en-US"/>
          </a:p>
          <a:p>
            <a:r>
              <a:rPr lang="zh-CN" altLang="en-US"/>
              <a:t>这个部分就是我们要将路由一同引入，并且申明相关路径和名称，才方便我们的路由引用；</a:t>
            </a:r>
          </a:p>
          <a:p>
            <a:r>
              <a:rPr lang="zh-CN" altLang="en-US"/>
              <a:t>这里同样可以设置我们端口进入后的</a:t>
            </a:r>
            <a:r>
              <a:rPr lang="zh-CN" altLang="en-US">
                <a:solidFill>
                  <a:srgbClr val="FF0000"/>
                </a:solidFill>
              </a:rPr>
              <a:t>默认显示界面</a:t>
            </a:r>
            <a:r>
              <a:rPr lang="zh-CN" altLang="en-US"/>
              <a:t>；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260" y="866775"/>
            <a:ext cx="4716780" cy="38862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5612130" y="2597150"/>
            <a:ext cx="2996565" cy="361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857714" y="-649045"/>
            <a:ext cx="3393228" cy="1969952"/>
            <a:chOff x="4262209" y="-345515"/>
            <a:chExt cx="3393228" cy="196995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16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  <a:endParaRPr kumimoji="0" lang="en-US" altLang="zh-CN" sz="28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2750" y="5996940"/>
            <a:ext cx="10920095" cy="645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同样为了实际符合需求，我们也准备了错误显示页面和加载页面的组件，在</a:t>
            </a:r>
            <a:r>
              <a:rPr lang="zh-CN" altLang="en-US">
                <a:solidFill>
                  <a:srgbClr val="FF0000"/>
                </a:solidFill>
              </a:rPr>
              <a:t>路由跳转错误</a:t>
            </a:r>
            <a:r>
              <a:rPr lang="zh-CN" altLang="en-US"/>
              <a:t>及</a:t>
            </a:r>
            <a:r>
              <a:rPr lang="zh-CN" altLang="en-US">
                <a:solidFill>
                  <a:srgbClr val="FF0000"/>
                </a:solidFill>
              </a:rPr>
              <a:t>页面未加载</a:t>
            </a:r>
            <a:r>
              <a:rPr lang="zh-CN" altLang="en-US"/>
              <a:t>出来的时候，保证相关交互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" y="1553210"/>
            <a:ext cx="5597525" cy="4350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885" y="1624965"/>
            <a:ext cx="5931535" cy="420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03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2750" y="3435350"/>
            <a:ext cx="8413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测试计划及单元测试用例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18661" t="18500" r="18661" b="3993"/>
          <a:stretch/>
        </p:blipFill>
        <p:spPr>
          <a:xfrm>
            <a:off x="1217731" y="826820"/>
            <a:ext cx="5332018" cy="5788112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8862" y="639460"/>
            <a:ext cx="1926708" cy="1802797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测试计划模板使用</a:t>
            </a:r>
            <a:r>
              <a:rPr lang="en-US" altLang="zh-CN" sz="2000" b="1" dirty="0">
                <a:latin typeface="+mn-ea"/>
              </a:rPr>
              <a:t>GB8567-88</a:t>
            </a:r>
            <a:endParaRPr lang="zh-CN" altLang="en-US" sz="1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7740" t="17451" r="19583" b="2751"/>
          <a:stretch/>
        </p:blipFill>
        <p:spPr>
          <a:xfrm>
            <a:off x="6657624" y="739926"/>
            <a:ext cx="5256584" cy="5875006"/>
          </a:xfrm>
          <a:prstGeom prst="rect">
            <a:avLst/>
          </a:prstGeom>
        </p:spPr>
      </p:pic>
      <p:sp>
        <p:nvSpPr>
          <p:cNvPr id="9" name="Rectangle 30"/>
          <p:cNvSpPr/>
          <p:nvPr/>
        </p:nvSpPr>
        <p:spPr>
          <a:xfrm flipH="1">
            <a:off x="5263932" y="221723"/>
            <a:ext cx="1671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测试计划</a:t>
            </a:r>
            <a:endParaRPr kumimoji="0" lang="en-US" altLang="zh-CN" sz="280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59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525586" y="1318127"/>
            <a:ext cx="2489750" cy="122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  <a:defRPr/>
            </a:pPr>
            <a:r>
              <a:rPr kumimoji="0" lang="zh-CN" altLang="en-US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这是有关管理员的测试用例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262209" y="-345515"/>
            <a:ext cx="3393228" cy="1969952"/>
            <a:chOff x="4262209" y="-345515"/>
            <a:chExt cx="3393228" cy="196995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6" name="Rectangle 30"/>
            <p:cNvSpPr/>
            <p:nvPr/>
          </p:nvSpPr>
          <p:spPr>
            <a:xfrm flipH="1">
              <a:off x="5314850" y="303286"/>
              <a:ext cx="16714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测</a:t>
              </a: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试用例</a:t>
              </a:r>
              <a:endParaRPr kumimoji="0" lang="en-US" altLang="zh-CN" sz="28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25902" t="16127" r="40972"/>
          <a:stretch/>
        </p:blipFill>
        <p:spPr>
          <a:xfrm>
            <a:off x="2804962" y="993844"/>
            <a:ext cx="4012039" cy="55607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27500" t="14986" r="35555"/>
          <a:stretch/>
        </p:blipFill>
        <p:spPr>
          <a:xfrm>
            <a:off x="6986334" y="880830"/>
            <a:ext cx="4504267" cy="567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879939" y="-737310"/>
            <a:ext cx="3393228" cy="1969952"/>
            <a:chOff x="4262209" y="-345515"/>
            <a:chExt cx="3393228" cy="1969952"/>
          </a:xfrm>
        </p:grpSpPr>
        <p:pic>
          <p:nvPicPr>
            <p:cNvPr id="23" name="图片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4" name="Rectangle 30"/>
            <p:cNvSpPr/>
            <p:nvPr/>
          </p:nvSpPr>
          <p:spPr>
            <a:xfrm flipH="1">
              <a:off x="5160734" y="378385"/>
              <a:ext cx="206184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参考资料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02217" y="1617345"/>
            <a:ext cx="777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en-US" altLang="zh-CN" sz="2400" dirty="0"/>
              <a:t>.《</a:t>
            </a:r>
            <a:r>
              <a:rPr lang="zh-CN" altLang="en-US" sz="2400" dirty="0"/>
              <a:t>软件工程导论</a:t>
            </a:r>
            <a:r>
              <a:rPr lang="en-US" altLang="zh-CN" sz="2400" dirty="0"/>
              <a:t>》 </a:t>
            </a:r>
            <a:r>
              <a:rPr lang="zh-CN" altLang="en-US" sz="2400" dirty="0"/>
              <a:t>清华大学出版社 张海藩等 第</a:t>
            </a:r>
            <a:r>
              <a:rPr lang="en-US" altLang="zh-CN" sz="2400" dirty="0"/>
              <a:t>6</a:t>
            </a:r>
            <a:r>
              <a:rPr lang="zh-CN" altLang="en-US" sz="2400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326193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04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12773" y="3435391"/>
            <a:ext cx="31480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评分总结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879939" y="-737310"/>
            <a:ext cx="3393228" cy="1969952"/>
            <a:chOff x="4262209" y="-345515"/>
            <a:chExt cx="3393228" cy="1969952"/>
          </a:xfrm>
        </p:grpSpPr>
        <p:pic>
          <p:nvPicPr>
            <p:cNvPr id="23" name="图片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4" name="Rectangle 30"/>
            <p:cNvSpPr/>
            <p:nvPr/>
          </p:nvSpPr>
          <p:spPr>
            <a:xfrm flipH="1">
              <a:off x="5160734" y="378385"/>
              <a:ext cx="206184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小组分工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02216" y="1617345"/>
            <a:ext cx="10399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李磊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第一、第二部分制作 测试用例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撰写 </a:t>
            </a:r>
            <a:r>
              <a:rPr lang="zh-CN" altLang="en-US" sz="2400" dirty="0"/>
              <a:t>评分（</a:t>
            </a:r>
            <a:r>
              <a:rPr lang="en-US" altLang="zh-CN" sz="2400" dirty="0"/>
              <a:t>9.4/10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董思诚</a:t>
            </a:r>
            <a:r>
              <a:rPr lang="zh-CN" altLang="en-US" sz="2400" dirty="0" smtClean="0"/>
              <a:t>：实现部分，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第</a:t>
            </a:r>
            <a:r>
              <a:rPr lang="zh-CN" altLang="en-US" sz="2400" dirty="0"/>
              <a:t>三部</a:t>
            </a:r>
            <a:r>
              <a:rPr lang="zh-CN" altLang="en-US" sz="2400" dirty="0" smtClean="0"/>
              <a:t>分制作 评</a:t>
            </a:r>
            <a:r>
              <a:rPr lang="zh-CN" altLang="en-US" sz="2400" dirty="0"/>
              <a:t>分（</a:t>
            </a:r>
            <a:r>
              <a:rPr lang="en-US" altLang="zh-CN" sz="2400" dirty="0"/>
              <a:t>9.3/10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陈安</a:t>
            </a:r>
            <a:r>
              <a:rPr lang="zh-CN" altLang="en-US" sz="2400" dirty="0" smtClean="0"/>
              <a:t>：维护部分翻转课堂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制作 </a:t>
            </a:r>
            <a:r>
              <a:rPr lang="zh-CN" altLang="en-US" sz="2400" dirty="0"/>
              <a:t>评分 （</a:t>
            </a:r>
            <a:r>
              <a:rPr lang="en-US" altLang="zh-CN" sz="2400" dirty="0" smtClean="0"/>
              <a:t>9.2/10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617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218364" y="-764275"/>
            <a:ext cx="12524096" cy="8529851"/>
            <a:chOff x="-218364" y="-764275"/>
            <a:chExt cx="12524096" cy="852985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218364" y="1589963"/>
              <a:ext cx="7888406" cy="6175613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-122830" y="0"/>
              <a:ext cx="6305266" cy="4067033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539320" y="-764275"/>
              <a:ext cx="8766412" cy="444917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9662615" y="0"/>
              <a:ext cx="1678675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57355" b="13892"/>
          <a:stretch>
            <a:fillRect/>
          </a:stretch>
        </p:blipFill>
        <p:spPr>
          <a:xfrm>
            <a:off x="3577" y="955343"/>
            <a:ext cx="5196220" cy="4947314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1810600" y="2860572"/>
            <a:ext cx="1674128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rPr>
              <a:t>目 录</a:t>
            </a:r>
            <a:endParaRPr kumimoji="0" lang="en-US" altLang="zh-CN" sz="4400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Century Gothic" panose="020B0502020202020204" pitchFamily="34" charset="0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 panose="020B0800000000000000" pitchFamily="34" charset="-122"/>
                <a:sym typeface="Century Gothic" panose="020B0502020202020204" pitchFamily="34" charset="0"/>
              </a:rPr>
              <a:t>CONTENTS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769502" y="1665026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6781873" y="1619701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6995672" y="1672720"/>
            <a:ext cx="2788911" cy="629980"/>
            <a:chOff x="7144893" y="2460462"/>
            <a:chExt cx="2788911" cy="629980"/>
          </a:xfrm>
        </p:grpSpPr>
        <p:sp>
          <p:nvSpPr>
            <p:cNvPr id="82" name="Rectangle 30"/>
            <p:cNvSpPr/>
            <p:nvPr/>
          </p:nvSpPr>
          <p:spPr>
            <a:xfrm flipH="1">
              <a:off x="7144893" y="2460462"/>
              <a:ext cx="2060241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小组代码规范</a:t>
              </a:r>
            </a:p>
          </p:txBody>
        </p:sp>
        <p:sp>
          <p:nvSpPr>
            <p:cNvPr id="83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5769502" y="271088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6781873" y="2665557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6995672" y="2718576"/>
            <a:ext cx="2788911" cy="629980"/>
            <a:chOff x="7144893" y="2460462"/>
            <a:chExt cx="2788911" cy="629980"/>
          </a:xfrm>
        </p:grpSpPr>
        <p:sp>
          <p:nvSpPr>
            <p:cNvPr id="87" name="Rectangle 30"/>
            <p:cNvSpPr/>
            <p:nvPr/>
          </p:nvSpPr>
          <p:spPr>
            <a:xfrm flipH="1">
              <a:off x="7144893" y="2460462"/>
              <a:ext cx="2060241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</a:p>
          </p:txBody>
        </p:sp>
        <p:sp>
          <p:nvSpPr>
            <p:cNvPr id="88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5769502" y="3756738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03.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6781873" y="3711413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6995795" y="3764280"/>
            <a:ext cx="3098800" cy="706755"/>
            <a:chOff x="7144893" y="2460462"/>
            <a:chExt cx="2788920" cy="706755"/>
          </a:xfrm>
        </p:grpSpPr>
        <p:sp>
          <p:nvSpPr>
            <p:cNvPr id="92" name="Rectangle 30"/>
            <p:cNvSpPr/>
            <p:nvPr/>
          </p:nvSpPr>
          <p:spPr>
            <a:xfrm flipH="1">
              <a:off x="7144893" y="2460462"/>
              <a:ext cx="2788920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测试计划及单元测试用例</a:t>
              </a:r>
            </a:p>
            <a:p>
              <a:pPr lvl="0">
                <a:defRPr/>
              </a:pP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93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5769502" y="480259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6781873" y="4757269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6995672" y="4810288"/>
            <a:ext cx="2788911" cy="629980"/>
            <a:chOff x="7144893" y="2460462"/>
            <a:chExt cx="2788911" cy="629980"/>
          </a:xfrm>
        </p:grpSpPr>
        <p:sp>
          <p:nvSpPr>
            <p:cNvPr id="97" name="Rectangle 30"/>
            <p:cNvSpPr/>
            <p:nvPr/>
          </p:nvSpPr>
          <p:spPr>
            <a:xfrm flipH="1">
              <a:off x="7144893" y="2460462"/>
              <a:ext cx="2060241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98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62165" y="4917440"/>
            <a:ext cx="2522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评分总结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4" grpId="0"/>
      <p:bldP spid="89" grpId="0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353" y="14473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01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76650" y="3435350"/>
            <a:ext cx="4284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小组代码规范</a:t>
            </a:r>
          </a:p>
        </p:txBody>
      </p:sp>
      <p:sp>
        <p:nvSpPr>
          <p:cNvPr id="23" name="Rectangle 30"/>
          <p:cNvSpPr/>
          <p:nvPr/>
        </p:nvSpPr>
        <p:spPr>
          <a:xfrm flipH="1">
            <a:off x="4956696" y="4408892"/>
            <a:ext cx="206024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代码规范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730" y="973455"/>
            <a:ext cx="8023860" cy="175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前端代码规范：</a:t>
            </a:r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、代码布局位置：</a:t>
            </a:r>
          </a:p>
          <a:p>
            <a:r>
              <a:rPr lang="zh-CN" altLang="en-US"/>
              <a:t>在前端代码编辑的时候，常常需要有专门的样式模块</a:t>
            </a:r>
            <a:r>
              <a:rPr lang="en-US" altLang="zh-CN"/>
              <a:t>style</a:t>
            </a:r>
            <a:r>
              <a:rPr lang="zh-CN" altLang="en-US"/>
              <a:t>、页面布局及组件引用模块和组件模块；这三个模块的位置就需要统一规定好，方便我们寻找和统一放置；</a:t>
            </a: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49095" y="2814955"/>
            <a:ext cx="7489190" cy="394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333204" y="-701115"/>
            <a:ext cx="3393228" cy="1969952"/>
            <a:chOff x="4262209" y="-345515"/>
            <a:chExt cx="3393228" cy="1969952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4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代码规范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2560" y="1971040"/>
            <a:ext cx="5438140" cy="1476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前端代码规范：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、组件及页面命名规则：</a:t>
            </a:r>
            <a:endParaRPr lang="zh-CN" altLang="en-US"/>
          </a:p>
          <a:p>
            <a:r>
              <a:rPr lang="zh-CN" altLang="en-US">
                <a:sym typeface="+mn-ea"/>
              </a:rPr>
              <a:t>尽量不用拼英命名，使用相关简单的英文单词来表示，后期整理统一的文档记录相关页面名字；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510" y="100965"/>
            <a:ext cx="2674620" cy="6347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430" y="382905"/>
            <a:ext cx="2682240" cy="5783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451949" y="-636980"/>
            <a:ext cx="3393228" cy="1969952"/>
            <a:chOff x="4262209" y="-345515"/>
            <a:chExt cx="3393228" cy="196995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2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代码规范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45870" y="1115695"/>
            <a:ext cx="8506460" cy="1476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前端代码规范：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、CSS引入：</a:t>
            </a:r>
            <a:endParaRPr lang="zh-CN" altLang="en-US"/>
          </a:p>
          <a:p>
            <a:r>
              <a:rPr lang="zh-CN" altLang="en-US">
                <a:sym typeface="+mn-ea"/>
              </a:rPr>
              <a:t>不编写独立的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文件来提供样式引用，都选择一个组件或者页面下方直接编写对应的样式；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2655570"/>
            <a:ext cx="8368665" cy="366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79254" y="-636980"/>
            <a:ext cx="3393228" cy="1969952"/>
            <a:chOff x="4262209" y="-345515"/>
            <a:chExt cx="3393228" cy="196995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14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代码规范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62560" y="1497965"/>
            <a:ext cx="5182235" cy="3138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前端代码规范：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、注释规范：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①模块功能的注释放置于代码模块顶部；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②少部分陌生代码，或者查阅获得的功能语句注释就紧接在代码后面即可；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③组内项目交流的注释在完成了相关代码后就要及时删除；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" y="4784090"/>
            <a:ext cx="5273040" cy="1874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455" y="1497965"/>
            <a:ext cx="5875020" cy="3909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02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12773" y="3435391"/>
            <a:ext cx="31480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代码清单</a:t>
            </a:r>
          </a:p>
        </p:txBody>
      </p:sp>
      <p:sp>
        <p:nvSpPr>
          <p:cNvPr id="23" name="Rectangle 30"/>
          <p:cNvSpPr/>
          <p:nvPr/>
        </p:nvSpPr>
        <p:spPr>
          <a:xfrm flipH="1">
            <a:off x="4956696" y="4408892"/>
            <a:ext cx="206024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99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688169" y="-628090"/>
            <a:ext cx="3393228" cy="1969952"/>
            <a:chOff x="4262209" y="-345515"/>
            <a:chExt cx="3393228" cy="196995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1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8285" y="1104900"/>
            <a:ext cx="3488055" cy="645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u="heavy"/>
              <a:t>项目框架：</a:t>
            </a:r>
            <a:r>
              <a:rPr lang="en-US" altLang="zh-CN" u="heavy"/>
              <a:t>webpack</a:t>
            </a:r>
            <a:r>
              <a:rPr lang="zh-CN" altLang="en-US" u="heavy"/>
              <a:t>生成项目文件，及相关文件结构；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10" y="1268730"/>
            <a:ext cx="7775575" cy="4977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96,&quot;width&quot;:1497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68C6D7"/>
      </a:accent1>
      <a:accent2>
        <a:srgbClr val="B185E8"/>
      </a:accent2>
      <a:accent3>
        <a:srgbClr val="8ED4CA"/>
      </a:accent3>
      <a:accent4>
        <a:srgbClr val="4DA0CE"/>
      </a:accent4>
      <a:accent5>
        <a:srgbClr val="6A8BB6"/>
      </a:accent5>
      <a:accent6>
        <a:srgbClr val="7FCAD7"/>
      </a:accent6>
      <a:hlink>
        <a:srgbClr val="14B9CE"/>
      </a:hlink>
      <a:folHlink>
        <a:srgbClr val="2B2B2B"/>
      </a:folHlink>
    </a:clrScheme>
    <a:fontScheme name="思源黑体">
      <a:majorFont>
        <a:latin typeface="Century Gothic"/>
        <a:ea typeface="思源黑体 CN Medium"/>
        <a:cs typeface=""/>
      </a:majorFont>
      <a:minorFont>
        <a:latin typeface="Century Gothic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884</Words>
  <Application>Microsoft Office PowerPoint</Application>
  <PresentationFormat>宽屏</PresentationFormat>
  <Paragraphs>91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Open Sans</vt:lpstr>
      <vt:lpstr>等线</vt:lpstr>
      <vt:lpstr>思源黑体 CN Bold</vt:lpstr>
      <vt:lpstr>思源黑体 CN Normal</vt:lpstr>
      <vt:lpstr>微软雅黑</vt:lpstr>
      <vt:lpstr>Arial</vt:lpstr>
      <vt:lpstr>Century Gothic</vt:lpstr>
      <vt:lpstr>Impact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760</dc:title>
  <dc:creator>.</dc:creator>
  <cp:lastModifiedBy>dell</cp:lastModifiedBy>
  <cp:revision>177</cp:revision>
  <dcterms:created xsi:type="dcterms:W3CDTF">2019-03-25T13:14:00Z</dcterms:created>
  <dcterms:modified xsi:type="dcterms:W3CDTF">2021-01-01T11:32:41Z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