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3.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5"/>
  </p:notesMasterIdLst>
  <p:sldIdLst>
    <p:sldId id="257" r:id="rId4"/>
    <p:sldId id="348" r:id="rId5"/>
    <p:sldId id="347" r:id="rId6"/>
    <p:sldId id="383" r:id="rId7"/>
    <p:sldId id="307" r:id="rId8"/>
    <p:sldId id="381" r:id="rId9"/>
    <p:sldId id="376" r:id="rId10"/>
    <p:sldId id="366" r:id="rId11"/>
    <p:sldId id="370" r:id="rId12"/>
    <p:sldId id="374" r:id="rId13"/>
    <p:sldId id="371" r:id="rId14"/>
    <p:sldId id="372" r:id="rId15"/>
    <p:sldId id="375" r:id="rId16"/>
    <p:sldId id="377" r:id="rId17"/>
    <p:sldId id="373" r:id="rId18"/>
    <p:sldId id="378" r:id="rId19"/>
    <p:sldId id="380" r:id="rId20"/>
    <p:sldId id="304" r:id="rId21"/>
    <p:sldId id="301" r:id="rId22"/>
    <p:sldId id="303" r:id="rId23"/>
    <p:sldId id="298" r:id="rId24"/>
  </p:sldIdLst>
  <p:sldSz cx="9144000" cy="6858000" type="screen4x3"/>
  <p:notesSz cx="6858000" cy="9144000"/>
  <p:custDataLst>
    <p:tags r:id="rId26"/>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94660"/>
  </p:normalViewPr>
  <p:slideViewPr>
    <p:cSldViewPr showGuides="1">
      <p:cViewPr varScale="1">
        <p:scale>
          <a:sx n="99" d="100"/>
          <a:sy n="99" d="100"/>
        </p:scale>
        <p:origin x="984" y="77"/>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19</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21</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201.xml"/></Relationships>
</file>

<file path=ppt/slides/_rels/slide11.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9.jpeg"/><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10.png"/><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19.xml"/><Relationship Id="rId7" Type="http://schemas.openxmlformats.org/officeDocument/2006/relationships/image" Target="../media/image16.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15.png"/><Relationship Id="rId5" Type="http://schemas.openxmlformats.org/officeDocument/2006/relationships/slideLayout" Target="../slideLayouts/slideLayout18.xml"/><Relationship Id="rId4" Type="http://schemas.openxmlformats.org/officeDocument/2006/relationships/tags" Target="../tags/tag220.xml"/></Relationships>
</file>

<file path=ppt/slides/_rels/slide17.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slideLayout" Target="../slideLayouts/slideLayout18.xml"/><Relationship Id="rId5" Type="http://schemas.openxmlformats.org/officeDocument/2006/relationships/tags" Target="../tags/tag225.xml"/><Relationship Id="rId4" Type="http://schemas.openxmlformats.org/officeDocument/2006/relationships/tags" Target="../tags/tag224.xml"/></Relationships>
</file>

<file path=ppt/slides/_rels/slide18.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hyperlink" Target="https://www.gamersky.com/z/mafiade/" TargetMode="External"/><Relationship Id="rId5" Type="http://schemas.openxmlformats.org/officeDocument/2006/relationships/slideLayout" Target="../slideLayouts/slideLayout18.xml"/><Relationship Id="rId4" Type="http://schemas.openxmlformats.org/officeDocument/2006/relationships/tags" Target="../tags/tag22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31.xml"/><Relationship Id="rId1" Type="http://schemas.openxmlformats.org/officeDocument/2006/relationships/tags" Target="../tags/tag230.xml"/><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5" Type="http://schemas.openxmlformats.org/officeDocument/2006/relationships/slideLayout" Target="../slideLayouts/slideLayout29.xml"/><Relationship Id="rId4" Type="http://schemas.openxmlformats.org/officeDocument/2006/relationships/tags" Target="../tags/tag235.xml"/></Relationships>
</file>

<file path=ppt/slides/_rels/slide21.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slideLayout" Target="../slideLayouts/slideLayout18.xml"/><Relationship Id="rId4" Type="http://schemas.openxmlformats.org/officeDocument/2006/relationships/tags" Target="../tags/tag184.xml"/></Relationships>
</file>

<file path=ppt/slides/_rels/slide8.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Layout" Target="../slideLayouts/slideLayout18.xml"/><Relationship Id="rId4" Type="http://schemas.openxmlformats.org/officeDocument/2006/relationships/tags" Target="../tags/tag188.xml"/></Relationships>
</file>

<file path=ppt/slides/_rels/slide9.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10" Type="http://schemas.openxmlformats.org/officeDocument/2006/relationships/slideLayout" Target="../slideLayouts/slideLayout18.xml"/><Relationship Id="rId4" Type="http://schemas.openxmlformats.org/officeDocument/2006/relationships/tags" Target="../tags/tag192.xml"/><Relationship Id="rId9" Type="http://schemas.openxmlformats.org/officeDocument/2006/relationships/tags" Target="../tags/tag1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a:t>项目计划</a:t>
            </a:r>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3059832" y="4638976"/>
            <a:ext cx="6292686"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基于项目的游戏攻略网站</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pic>
        <p:nvPicPr>
          <p:cNvPr id="3" name="图片 2"/>
          <p:cNvPicPr>
            <a:picLocks noChangeAspect="1"/>
          </p:cNvPicPr>
          <p:nvPr/>
        </p:nvPicPr>
        <p:blipFill rotWithShape="1">
          <a:blip r:embed="rId6"/>
          <a:srcRect l="10451" t="18500" r="12038"/>
          <a:stretch/>
        </p:blipFill>
        <p:spPr>
          <a:xfrm>
            <a:off x="2195736" y="1556792"/>
            <a:ext cx="5904656" cy="5149637"/>
          </a:xfrm>
          <a:prstGeom prst="rect">
            <a:avLst/>
          </a:prstGeom>
        </p:spPr>
      </p:pic>
      <p:sp>
        <p:nvSpPr>
          <p:cNvPr id="11" name="文本框 10"/>
          <p:cNvSpPr txBox="1"/>
          <p:nvPr>
            <p:custDataLst>
              <p:tags r:id="rId4"/>
            </p:custDataLst>
          </p:nvPr>
        </p:nvSpPr>
        <p:spPr>
          <a:xfrm>
            <a:off x="107504" y="1628800"/>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可行性分析报告的初稿</a:t>
            </a:r>
            <a:endParaRPr lang="zh-CN" altLang="en-US" sz="1100" dirty="0">
              <a:uFillTx/>
            </a:endParaRPr>
          </a:p>
        </p:txBody>
      </p:sp>
    </p:spTree>
    <p:custDataLst>
      <p:tags r:id="rId1"/>
    </p:custDataLst>
    <p:extLst>
      <p:ext uri="{BB962C8B-B14F-4D97-AF65-F5344CB8AC3E}">
        <p14:creationId xmlns:p14="http://schemas.microsoft.com/office/powerpoint/2010/main" val="367694947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zh-CN" altLang="en-US" dirty="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1764626829"/>
              </p:ext>
            </p:extLst>
          </p:nvPr>
        </p:nvGraphicFramePr>
        <p:xfrm>
          <a:off x="282283" y="2280117"/>
          <a:ext cx="8712968" cy="3413760"/>
        </p:xfrm>
        <a:graphic>
          <a:graphicData uri="http://schemas.openxmlformats.org/drawingml/2006/table">
            <a:tbl>
              <a:tblPr>
                <a:tableStyleId>{5C22544A-7EE6-4342-B048-85BDC9FD1C3A}</a:tableStyleId>
              </a:tblPr>
              <a:tblGrid>
                <a:gridCol w="1947861">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660651">
                  <a:extLst>
                    <a:ext uri="{9D8B030D-6E8A-4147-A177-3AD203B41FA5}">
                      <a16:colId xmlns:a16="http://schemas.microsoft.com/office/drawing/2014/main" val="20003"/>
                    </a:ext>
                  </a:extLst>
                </a:gridCol>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通过与客户代表杨枨老师和用户代表沟通获得需求并且组织每次会议；获取组员负责人处修改意见并考虑下次会议内容</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OBS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2050" name="Picture 2" descr="OBS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351411"/>
            <a:ext cx="6696744" cy="549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693" y="980728"/>
            <a:ext cx="5562148" cy="5854278"/>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甘特图</a:t>
            </a:r>
            <a:endParaRPr lang="zh-CN" altLang="en-US" dirty="0">
              <a:solidFill>
                <a:schemeClr val="bg1"/>
              </a:solidFill>
              <a:sym typeface="+mn-ea"/>
            </a:endParaRPr>
          </a:p>
        </p:txBody>
      </p:sp>
      <p:pic>
        <p:nvPicPr>
          <p:cNvPr id="6" name="图片 5"/>
          <p:cNvPicPr>
            <a:picLocks noChangeAspect="1"/>
          </p:cNvPicPr>
          <p:nvPr/>
        </p:nvPicPr>
        <p:blipFill rotWithShape="1">
          <a:blip r:embed="rId5"/>
          <a:srcRect t="16912" r="50091" b="16912"/>
          <a:stretch/>
        </p:blipFill>
        <p:spPr>
          <a:xfrm>
            <a:off x="1295635" y="1628800"/>
            <a:ext cx="6746349" cy="4896544"/>
          </a:xfrm>
          <a:prstGeom prst="rect">
            <a:avLst/>
          </a:prstGeom>
        </p:spPr>
      </p:pic>
      <p:pic>
        <p:nvPicPr>
          <p:cNvPr id="7" name="图片 6"/>
          <p:cNvPicPr>
            <a:picLocks noChangeAspect="1"/>
          </p:cNvPicPr>
          <p:nvPr/>
        </p:nvPicPr>
        <p:blipFill rotWithShape="1">
          <a:blip r:embed="rId6"/>
          <a:srcRect l="8391" t="18350"/>
          <a:stretch/>
        </p:blipFill>
        <p:spPr>
          <a:xfrm>
            <a:off x="179512" y="1988840"/>
            <a:ext cx="7848872" cy="4752528"/>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5.</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5" name="图片 4"/>
          <p:cNvPicPr>
            <a:picLocks noChangeAspect="1"/>
          </p:cNvPicPr>
          <p:nvPr/>
        </p:nvPicPr>
        <p:blipFill rotWithShape="1">
          <a:blip r:embed="rId6"/>
          <a:srcRect l="-400" t="11149" r="14563" b="14094"/>
          <a:stretch/>
        </p:blipFill>
        <p:spPr>
          <a:xfrm>
            <a:off x="721287" y="1988840"/>
            <a:ext cx="7848872" cy="37444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3540129933"/>
              </p:ext>
            </p:extLst>
          </p:nvPr>
        </p:nvGraphicFramePr>
        <p:xfrm>
          <a:off x="1524000" y="2743613"/>
          <a:ext cx="6096000" cy="2565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zh-CN" altLang="en-US" sz="2400" dirty="0">
                          <a:solidFill>
                            <a:schemeClr val="tx1"/>
                          </a:solidFill>
                        </a:rPr>
                        <a:t>预算条目</a:t>
                      </a:r>
                    </a:p>
                  </a:txBody>
                  <a:tcPr/>
                </a:tc>
                <a:tc>
                  <a:txBody>
                    <a:bodyPr/>
                    <a:lstStyle/>
                    <a:p>
                      <a:r>
                        <a:rPr lang="zh-CN" altLang="en-US" sz="2400" dirty="0">
                          <a:solidFill>
                            <a:schemeClr val="tx1"/>
                          </a:solidFill>
                        </a:rPr>
                        <a:t>金额</a:t>
                      </a:r>
                    </a:p>
                  </a:txBody>
                  <a:tcPr/>
                </a:tc>
                <a:tc>
                  <a:txBody>
                    <a:bodyPr/>
                    <a:lstStyle/>
                    <a:p>
                      <a:endParaRPr lang="zh-CN" altLang="en-US" sz="2400" dirty="0">
                        <a:solidFill>
                          <a:schemeClr val="tx1"/>
                        </a:solidFill>
                      </a:endParaRPr>
                    </a:p>
                  </a:txBody>
                  <a:tcPr/>
                </a:tc>
                <a:extLst>
                  <a:ext uri="{0D108BD9-81ED-4DB2-BD59-A6C34878D82A}">
                    <a16:rowId xmlns:a16="http://schemas.microsoft.com/office/drawing/2014/main" val="10000"/>
                  </a:ext>
                </a:extLst>
              </a:tr>
              <a:tr h="370840">
                <a:tc>
                  <a:txBody>
                    <a:bodyPr/>
                    <a:lstStyle/>
                    <a:p>
                      <a:r>
                        <a:rPr lang="zh-CN" altLang="en-US" sz="2400" dirty="0"/>
                        <a:t>人员工资</a:t>
                      </a:r>
                    </a:p>
                  </a:txBody>
                  <a:tcPr/>
                </a:tc>
                <a:tc>
                  <a:txBody>
                    <a:bodyPr/>
                    <a:lstStyle/>
                    <a:p>
                      <a:r>
                        <a:rPr lang="zh-CN" altLang="en-US" sz="2400" dirty="0"/>
                        <a:t>￥</a:t>
                      </a:r>
                      <a:r>
                        <a:rPr lang="en-US" altLang="zh-CN" sz="2400" dirty="0"/>
                        <a:t>77.27/</a:t>
                      </a:r>
                      <a:r>
                        <a:rPr lang="zh-CN" altLang="en-US" sz="2400" dirty="0"/>
                        <a:t>人时</a:t>
                      </a:r>
                      <a:r>
                        <a:rPr lang="en-US" altLang="zh-CN" sz="2400" dirty="0"/>
                        <a:t>[4]</a:t>
                      </a:r>
                      <a:endParaRPr lang="zh-CN" altLang="en-US" sz="2400" dirty="0"/>
                    </a:p>
                  </a:txBody>
                  <a:tcPr/>
                </a:tc>
                <a:tc>
                  <a:txBody>
                    <a:bodyPr/>
                    <a:lstStyle/>
                    <a:p>
                      <a:r>
                        <a:rPr lang="zh-CN" altLang="en-US" sz="2400" dirty="0"/>
                        <a:t>约￥</a:t>
                      </a:r>
                      <a:r>
                        <a:rPr lang="en-US" altLang="zh-CN" sz="2400" dirty="0"/>
                        <a:t>430/</a:t>
                      </a:r>
                      <a:r>
                        <a:rPr lang="zh-CN" altLang="en-US" sz="2400" dirty="0"/>
                        <a:t>天</a:t>
                      </a:r>
                    </a:p>
                  </a:txBody>
                  <a:tcPr/>
                </a:tc>
                <a:extLst>
                  <a:ext uri="{0D108BD9-81ED-4DB2-BD59-A6C34878D82A}">
                    <a16:rowId xmlns:a16="http://schemas.microsoft.com/office/drawing/2014/main" val="10001"/>
                  </a:ext>
                </a:extLst>
              </a:tr>
              <a:tr h="370840">
                <a:tc>
                  <a:txBody>
                    <a:bodyPr/>
                    <a:lstStyle/>
                    <a:p>
                      <a:r>
                        <a:rPr lang="zh-CN" altLang="en-US" sz="2400" dirty="0"/>
                        <a:t>团建费用</a:t>
                      </a:r>
                    </a:p>
                  </a:txBody>
                  <a:tcPr/>
                </a:tc>
                <a:tc>
                  <a:txBody>
                    <a:bodyPr/>
                    <a:lstStyle/>
                    <a:p>
                      <a:r>
                        <a:rPr lang="zh-CN" altLang="en-US" sz="2400" dirty="0"/>
                        <a:t>￥</a:t>
                      </a:r>
                      <a:r>
                        <a:rPr lang="en-US" altLang="zh-CN" sz="2400" dirty="0"/>
                        <a:t>100</a:t>
                      </a:r>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10002"/>
                  </a:ext>
                </a:extLst>
              </a:tr>
              <a:tr h="370840">
                <a:tc>
                  <a:txBody>
                    <a:bodyPr/>
                    <a:lstStyle/>
                    <a:p>
                      <a:r>
                        <a:rPr lang="zh-CN" altLang="en-US" sz="2400" dirty="0"/>
                        <a:t>工具支出</a:t>
                      </a:r>
                    </a:p>
                  </a:txBody>
                  <a:tcPr/>
                </a:tc>
                <a:tc>
                  <a:txBody>
                    <a:bodyPr/>
                    <a:lstStyle/>
                    <a:p>
                      <a:r>
                        <a:rPr lang="zh-CN" altLang="en-US" sz="2400" dirty="0"/>
                        <a:t>￥</a:t>
                      </a:r>
                      <a:r>
                        <a:rPr lang="en-US" altLang="zh-CN" sz="2400" dirty="0"/>
                        <a:t>100</a:t>
                      </a:r>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100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4"/>
                  </a:ext>
                </a:extLst>
              </a:tr>
            </a:tbl>
          </a:graphicData>
        </a:graphic>
      </p:graphicFrame>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关于预算方面，目前来说这是我们需要花费金额的地方</a:t>
            </a:r>
            <a:endParaRPr lang="zh-CN" altLang="en-US" sz="1100" dirty="0">
              <a:uFillTx/>
            </a:endParaRPr>
          </a:p>
        </p:txBody>
      </p:sp>
      <p:sp>
        <p:nvSpPr>
          <p:cNvPr id="6" name="文本框 5"/>
          <p:cNvSpPr txBox="1"/>
          <p:nvPr>
            <p:custDataLst>
              <p:tags r:id="rId5"/>
            </p:custDataLst>
          </p:nvPr>
        </p:nvSpPr>
        <p:spPr>
          <a:xfrm>
            <a:off x="1187624" y="5335888"/>
            <a:ext cx="61206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总计为</a:t>
            </a:r>
            <a:r>
              <a:rPr lang="en-US" altLang="zh-CN" sz="2000" b="1" dirty="0">
                <a:latin typeface="+mn-ea"/>
              </a:rPr>
              <a:t>430*3.5</a:t>
            </a:r>
            <a:r>
              <a:rPr lang="zh-CN" altLang="en-US" sz="2000" b="1" dirty="0">
                <a:latin typeface="+mn-ea"/>
              </a:rPr>
              <a:t>个月</a:t>
            </a:r>
            <a:r>
              <a:rPr lang="en-US" altLang="zh-CN" sz="2000" b="1" dirty="0">
                <a:latin typeface="+mn-ea"/>
              </a:rPr>
              <a:t>*30</a:t>
            </a:r>
            <a:r>
              <a:rPr lang="zh-CN" altLang="en-US" sz="2000" b="1" dirty="0">
                <a:latin typeface="+mn-ea"/>
              </a:rPr>
              <a:t>天</a:t>
            </a:r>
            <a:r>
              <a:rPr lang="en-US" altLang="zh-CN" sz="2000" b="1" dirty="0">
                <a:latin typeface="+mn-ea"/>
              </a:rPr>
              <a:t>+100+100=45350</a:t>
            </a:r>
            <a:r>
              <a:rPr lang="zh-CN" altLang="en-US" sz="2000" b="1" dirty="0">
                <a:latin typeface="+mn-ea"/>
              </a:rPr>
              <a:t>元</a:t>
            </a:r>
            <a:endParaRPr lang="zh-CN" altLang="en-US" sz="1100" dirty="0">
              <a:uFillTx/>
            </a:endParaRPr>
          </a:p>
        </p:txBody>
      </p:sp>
    </p:spTree>
    <p:custDataLst>
      <p:tags r:id="rId1"/>
    </p:custDataLst>
    <p:extLst>
      <p:ext uri="{BB962C8B-B14F-4D97-AF65-F5344CB8AC3E}">
        <p14:creationId xmlns:p14="http://schemas.microsoft.com/office/powerpoint/2010/main" val="59986744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67240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第</a:t>
            </a:r>
            <a:r>
              <a:rPr lang="en-US" altLang="zh-CN" sz="1400" dirty="0">
                <a:latin typeface="+mn-ea"/>
              </a:rPr>
              <a:t>6</a:t>
            </a:r>
            <a:r>
              <a:rPr lang="zh-CN" altLang="en-US" sz="1400" dirty="0">
                <a:latin typeface="+mn-ea"/>
              </a:rPr>
              <a:t>版</a:t>
            </a:r>
            <a:endParaRPr lang="en-US" altLang="zh-CN" sz="1400" dirty="0">
              <a:latin typeface="+mn-ea"/>
            </a:endParaRPr>
          </a:p>
          <a:p>
            <a:pPr marL="0" indent="0">
              <a:lnSpc>
                <a:spcPts val="3200"/>
              </a:lnSpc>
              <a:buSzPct val="70000"/>
              <a:buNone/>
              <a:defRPr/>
            </a:pPr>
            <a:r>
              <a:rPr lang="en-US" altLang="zh-CN" sz="1400" dirty="0">
                <a:latin typeface="+mn-ea"/>
              </a:rPr>
              <a:t>2.《Vue.js</a:t>
            </a:r>
            <a:r>
              <a:rPr lang="zh-CN" altLang="en-US" sz="1400" dirty="0">
                <a:latin typeface="+mn-ea"/>
              </a:rPr>
              <a:t>实战</a:t>
            </a:r>
            <a:r>
              <a:rPr lang="en-US" altLang="zh-CN" sz="1400" dirty="0">
                <a:latin typeface="+mn-ea"/>
              </a:rPr>
              <a:t>》 </a:t>
            </a:r>
            <a:r>
              <a:rPr lang="zh-CN" altLang="en-US" sz="1400" dirty="0">
                <a:latin typeface="+mn-ea"/>
              </a:rPr>
              <a:t>清华大学出版社 作者 尤雨溪</a:t>
            </a:r>
            <a:endParaRPr lang="en-US" altLang="zh-CN" sz="1400" dirty="0">
              <a:latin typeface="+mn-ea"/>
            </a:endParaRPr>
          </a:p>
          <a:p>
            <a:pPr marL="0" indent="0">
              <a:lnSpc>
                <a:spcPts val="3200"/>
              </a:lnSpc>
              <a:buSzPct val="70000"/>
              <a:buNone/>
              <a:defRPr/>
            </a:pPr>
            <a:r>
              <a:rPr lang="en-US" altLang="zh-CN" sz="1400" dirty="0">
                <a:latin typeface="+mn-ea"/>
              </a:rPr>
              <a:t>3.《</a:t>
            </a:r>
            <a:r>
              <a:rPr lang="zh-CN" altLang="en-US" sz="1400" dirty="0">
                <a:latin typeface="+mn-ea"/>
              </a:rPr>
              <a:t>数据库系统概论</a:t>
            </a:r>
            <a:r>
              <a:rPr lang="en-US" altLang="zh-CN" sz="1400" dirty="0">
                <a:latin typeface="+mn-ea"/>
              </a:rPr>
              <a:t>》</a:t>
            </a:r>
            <a:r>
              <a:rPr lang="zh-CN" altLang="en-US" sz="1400" dirty="0">
                <a:latin typeface="+mn-ea"/>
              </a:rPr>
              <a:t>（第五版）王珊 萨师煊 编著</a:t>
            </a:r>
            <a:endParaRPr lang="en-US" altLang="zh-CN" sz="1400" dirty="0">
              <a:latin typeface="+mn-ea"/>
            </a:endParaRPr>
          </a:p>
          <a:p>
            <a:pPr marL="0" indent="0">
              <a:lnSpc>
                <a:spcPts val="3200"/>
              </a:lnSpc>
              <a:buSzPct val="70000"/>
              <a:buNone/>
              <a:defRPr/>
            </a:pPr>
            <a:r>
              <a:rPr lang="en-US" altLang="zh-CN" sz="1400" dirty="0">
                <a:latin typeface="+mn-ea"/>
              </a:rPr>
              <a:t>4. 2019</a:t>
            </a:r>
            <a:r>
              <a:rPr lang="zh-CN" altLang="en-US" sz="1400" dirty="0">
                <a:latin typeface="+mn-ea"/>
              </a:rPr>
              <a:t>年</a:t>
            </a:r>
            <a:r>
              <a:rPr lang="en-US" altLang="zh-CN" sz="1400" dirty="0">
                <a:latin typeface="+mn-ea"/>
              </a:rPr>
              <a:t>IT</a:t>
            </a:r>
            <a:r>
              <a:rPr lang="zh-CN" altLang="en-US" sz="1400" dirty="0">
                <a:latin typeface="+mn-ea"/>
              </a:rPr>
              <a:t>行业平均年薪</a:t>
            </a:r>
            <a:endParaRPr lang="en-US" altLang="zh-CN" sz="1400" dirty="0">
              <a:latin typeface="+mn-ea"/>
            </a:endParaRPr>
          </a:p>
          <a:p>
            <a:pPr marL="0" indent="0">
              <a:lnSpc>
                <a:spcPts val="3200"/>
              </a:lnSpc>
              <a:buSzPct val="70000"/>
              <a:buNone/>
              <a:defRPr/>
            </a:pPr>
            <a:r>
              <a:rPr lang="en-US" altLang="zh-CN" sz="1400" dirty="0">
                <a:latin typeface="+mn-ea"/>
              </a:rPr>
              <a:t>5.</a:t>
            </a:r>
            <a:r>
              <a:rPr lang="zh-CN" altLang="en-US" sz="1400" dirty="0">
                <a:latin typeface="+mn-ea"/>
              </a:rPr>
              <a:t>截图选自</a:t>
            </a:r>
            <a:r>
              <a:rPr lang="en-US" altLang="zh-CN" sz="1400" dirty="0">
                <a:latin typeface="+mn-ea"/>
              </a:rPr>
              <a:t>——</a:t>
            </a:r>
            <a:r>
              <a:rPr lang="zh-CN" altLang="en-US" sz="1400" dirty="0">
                <a:latin typeface="+mn-ea"/>
              </a:rPr>
              <a:t>游民星空</a:t>
            </a:r>
            <a:r>
              <a:rPr lang="en-US" altLang="zh-CN" sz="1400" dirty="0">
                <a:latin typeface="+mn-ea"/>
              </a:rPr>
              <a:t>-</a:t>
            </a:r>
            <a:r>
              <a:rPr lang="zh-CN" altLang="en-US" sz="1400" dirty="0">
                <a:latin typeface="+mn-ea"/>
              </a:rPr>
              <a:t>大型单价游戏媒体 </a:t>
            </a:r>
            <a:r>
              <a:rPr lang="en-US" altLang="zh-CN" sz="1400" dirty="0">
                <a:latin typeface="+mn-ea"/>
              </a:rPr>
              <a:t>2020</a:t>
            </a:r>
            <a:r>
              <a:rPr lang="zh-CN" altLang="en-US" sz="1400" dirty="0">
                <a:latin typeface="+mn-ea"/>
              </a:rPr>
              <a:t>年</a:t>
            </a:r>
            <a:r>
              <a:rPr lang="en-US" altLang="zh-CN" sz="1400" dirty="0">
                <a:latin typeface="+mn-ea"/>
              </a:rPr>
              <a:t>10</a:t>
            </a:r>
            <a:r>
              <a:rPr lang="zh-CN" altLang="en-US" sz="1400" dirty="0">
                <a:latin typeface="+mn-ea"/>
              </a:rPr>
              <a:t>月</a:t>
            </a:r>
            <a:r>
              <a:rPr lang="en-US" altLang="zh-CN" sz="1400" dirty="0">
                <a:latin typeface="+mn-ea"/>
              </a:rPr>
              <a:t>11</a:t>
            </a:r>
            <a:r>
              <a:rPr lang="zh-CN" altLang="en-US" sz="1400" dirty="0">
                <a:latin typeface="+mn-ea"/>
              </a:rPr>
              <a:t>日</a:t>
            </a:r>
            <a:endParaRPr lang="en-US" altLang="zh-CN" sz="1400" dirty="0">
              <a:latin typeface="+mn-ea"/>
            </a:endParaRPr>
          </a:p>
          <a:p>
            <a:pPr marL="0" indent="0">
              <a:lnSpc>
                <a:spcPts val="3200"/>
              </a:lnSpc>
              <a:buSzPct val="70000"/>
              <a:buNone/>
              <a:defRPr/>
            </a:pPr>
            <a:r>
              <a:rPr lang="en-US" altLang="zh-CN" sz="1400" dirty="0">
                <a:latin typeface="+mn-ea"/>
                <a:hlinkClick r:id="rId6"/>
              </a:rPr>
              <a:t>https://www.gamersky.com/</a:t>
            </a:r>
          </a:p>
          <a:p>
            <a:pPr marL="0" indent="0">
              <a:lnSpc>
                <a:spcPts val="3200"/>
              </a:lnSpc>
              <a:buSzPct val="70000"/>
              <a:buNone/>
              <a:defRPr/>
            </a:pPr>
            <a:endParaRPr lang="en-US" altLang="zh-CN" sz="1400" dirty="0">
              <a:latin typeface="+mn-ea"/>
            </a:endParaRPr>
          </a:p>
        </p:txBody>
      </p:sp>
    </p:spTree>
    <p:custDataLst>
      <p:tags r:id="rId1"/>
    </p:custData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a:solidFill>
                  <a:sysClr val="window" lastClr="FFFFFF"/>
                </a:solidFill>
                <a:uFillTx/>
                <a:latin typeface="微软雅黑" panose="020B0503020204020204" charset="-122"/>
                <a:ea typeface="微软雅黑" panose="020B0503020204020204" charset="-122"/>
              </a:rPr>
              <a:t>6.</a:t>
            </a:r>
            <a:r>
              <a:rPr lang="zh-CN" altLang="en-US" sz="2800" spc="300" dirty="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董思诚</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内容制作 评分（</a:t>
            </a:r>
            <a:r>
              <a:rPr lang="en-US" altLang="zh-CN" sz="1800" b="1" dirty="0">
                <a:solidFill>
                  <a:srgbClr val="000000">
                    <a:lumMod val="75000"/>
                    <a:lumOff val="25000"/>
                  </a:srgbClr>
                </a:solidFill>
                <a:latin typeface="Arial" panose="020B0604020202020204" pitchFamily="34" charset="0"/>
              </a:rPr>
              <a:t>9.2/10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陈安：工作图制作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zh-CN" altLang="en-US" sz="2400" b="1" dirty="0"/>
              <a:t>可行性分析</a:t>
            </a:r>
            <a:endParaRPr lang="en-US" altLang="zh-CN" sz="2400" b="1" dirty="0"/>
          </a:p>
          <a:p>
            <a:r>
              <a:rPr lang="en-US" altLang="zh-CN" sz="2400" b="1" dirty="0"/>
              <a:t>3.</a:t>
            </a:r>
            <a:r>
              <a:rPr lang="zh-CN" altLang="en-US" sz="2400" b="1" dirty="0"/>
              <a:t>任务分配</a:t>
            </a:r>
            <a:endParaRPr lang="en-US" altLang="zh-CN" sz="2400" b="1" dirty="0"/>
          </a:p>
          <a:p>
            <a:r>
              <a:rPr lang="en-US" altLang="zh-CN" sz="2400" b="1" dirty="0"/>
              <a:t>4.</a:t>
            </a:r>
            <a:r>
              <a:rPr lang="zh-CN" altLang="en-US" sz="2400" b="1" dirty="0"/>
              <a:t>甘特图</a:t>
            </a:r>
            <a:endParaRPr lang="en-US" altLang="zh-CN" b="1" dirty="0"/>
          </a:p>
          <a:p>
            <a:r>
              <a:rPr lang="en-US" altLang="zh-CN" sz="2400" b="1" dirty="0"/>
              <a:t>5.</a:t>
            </a:r>
            <a:r>
              <a:rPr lang="zh-CN" altLang="en-US" sz="2400" b="1" dirty="0"/>
              <a:t>配置管理</a:t>
            </a:r>
            <a:endParaRPr lang="en-US" altLang="zh-CN" sz="2400" b="1" dirty="0"/>
          </a:p>
          <a:p>
            <a:r>
              <a:rPr lang="en-US" altLang="zh-CN" sz="2400" b="1" dirty="0"/>
              <a:t>6.</a:t>
            </a:r>
            <a:r>
              <a:rPr lang="zh-CN" altLang="en-US" sz="2400" b="1" dirty="0"/>
              <a:t>会议记录</a:t>
            </a:r>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zh-CN" altLang="en-US" sz="2400" b="1" dirty="0"/>
              <a:t>预算</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a:latin typeface="+mn-ea"/>
              </a:rPr>
              <a:t>GB856T——88</a:t>
            </a:r>
            <a:endParaRPr lang="zh-CN" altLang="en-US" sz="1200" dirty="0">
              <a:uFillTx/>
            </a:endParaRPr>
          </a:p>
        </p:txBody>
      </p:sp>
      <p:pic>
        <p:nvPicPr>
          <p:cNvPr id="5" name="图片 4"/>
          <p:cNvPicPr>
            <a:picLocks noChangeAspect="1"/>
          </p:cNvPicPr>
          <p:nvPr/>
        </p:nvPicPr>
        <p:blipFill rotWithShape="1">
          <a:blip r:embed="rId6"/>
          <a:srcRect l="23225" r="26375" b="3613"/>
          <a:stretch/>
        </p:blipFill>
        <p:spPr>
          <a:xfrm>
            <a:off x="2987824" y="1700808"/>
            <a:ext cx="4608512" cy="4824536"/>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en-US" altLang="zh-CN" sz="2400" b="1" dirty="0">
                <a:latin typeface="+mn-ea"/>
              </a:rPr>
              <a:t>SE2020</a:t>
            </a:r>
          </a:p>
          <a:p>
            <a:pPr>
              <a:lnSpc>
                <a:spcPts val="3200"/>
              </a:lnSpc>
              <a:buSzPct val="70000"/>
              <a:buFont typeface="Wingdings" panose="05000000000000000000" pitchFamily="2" charset="2"/>
              <a:buChar char="l"/>
              <a:defRPr/>
            </a:pPr>
            <a:r>
              <a:rPr lang="zh-CN" altLang="en-US" sz="2400" b="1" dirty="0">
                <a:latin typeface="+mn-ea"/>
              </a:rPr>
              <a:t>项目的用户：游戏玩家，游戏攻略作者和杨枨老师</a:t>
            </a:r>
          </a:p>
          <a:p>
            <a:pPr>
              <a:lnSpc>
                <a:spcPts val="3200"/>
              </a:lnSpc>
              <a:buSzPct val="70000"/>
              <a:buFont typeface="Wingdings" panose="05000000000000000000" pitchFamily="2" charset="2"/>
              <a:buChar char="l"/>
              <a:defRPr/>
            </a:pPr>
            <a:r>
              <a:rPr lang="zh-CN" altLang="en-US" sz="2400" b="1" dirty="0">
                <a:latin typeface="+mn-ea"/>
              </a:rPr>
              <a:t>项目的任务提出者：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3563888" y="1757315"/>
            <a:ext cx="2016224" cy="64807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主要用户</a:t>
            </a: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5" name="文本框 4"/>
          <p:cNvSpPr txBox="1"/>
          <p:nvPr>
            <p:custDataLst>
              <p:tags r:id="rId5"/>
            </p:custDataLst>
          </p:nvPr>
        </p:nvSpPr>
        <p:spPr>
          <a:xfrm>
            <a:off x="48767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孙圣顺</a:t>
            </a:r>
            <a:endParaRPr lang="en-US" altLang="zh-CN" sz="2400" b="1" dirty="0">
              <a:latin typeface="+mn-ea"/>
            </a:endParaRPr>
          </a:p>
          <a:p>
            <a:pPr marL="0" indent="0">
              <a:lnSpc>
                <a:spcPts val="3200"/>
              </a:lnSpc>
              <a:buSzPct val="70000"/>
              <a:buNone/>
              <a:defRPr/>
            </a:pPr>
            <a:r>
              <a:rPr lang="zh-CN" altLang="en-US" sz="1800" b="1" dirty="0">
                <a:latin typeface="+mn-ea"/>
              </a:rPr>
              <a:t> （统计学）计院非本专业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6" name="文本框 5"/>
          <p:cNvSpPr txBox="1"/>
          <p:nvPr>
            <p:custDataLst>
              <p:tags r:id="rId6"/>
            </p:custDataLst>
          </p:nvPr>
        </p:nvSpPr>
        <p:spPr>
          <a:xfrm>
            <a:off x="2951820" y="2564904"/>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杨老师</a:t>
            </a:r>
            <a:endParaRPr lang="en-US" altLang="zh-CN" sz="2400" b="1" dirty="0">
              <a:latin typeface="+mn-ea"/>
            </a:endParaRPr>
          </a:p>
          <a:p>
            <a:pPr marL="0" indent="0">
              <a:lnSpc>
                <a:spcPts val="3200"/>
              </a:lnSpc>
              <a:buSzPct val="70000"/>
              <a:buNone/>
              <a:defRPr/>
            </a:pPr>
            <a:r>
              <a:rPr lang="zh-CN" altLang="en-US" sz="1800" b="1" dirty="0">
                <a:latin typeface="+mn-ea"/>
              </a:rPr>
              <a:t>      项目主要用户</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7" name="文本框 6"/>
          <p:cNvSpPr txBox="1"/>
          <p:nvPr>
            <p:custDataLst>
              <p:tags r:id="rId7"/>
            </p:custDataLst>
          </p:nvPr>
        </p:nvSpPr>
        <p:spPr>
          <a:xfrm>
            <a:off x="469520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黄耀天</a:t>
            </a:r>
            <a:endParaRPr lang="en-US" altLang="zh-CN" sz="2400" b="1" dirty="0">
              <a:latin typeface="+mn-ea"/>
            </a:endParaRPr>
          </a:p>
          <a:p>
            <a:pPr marL="0" indent="0">
              <a:lnSpc>
                <a:spcPts val="3200"/>
              </a:lnSpc>
              <a:buSzPct val="70000"/>
              <a:buNone/>
              <a:defRPr/>
            </a:pPr>
            <a:r>
              <a:rPr lang="zh-CN" altLang="en-US" sz="1800" b="1" dirty="0">
                <a:latin typeface="+mn-ea"/>
              </a:rPr>
              <a:t> （信管）计院非本专业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140847014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dirty="0">
                <a:latin typeface="+mn-ea"/>
              </a:rPr>
              <a:t>Windows 7</a:t>
            </a:r>
            <a:r>
              <a:rPr lang="zh-CN" altLang="en-US" sz="2400" dirty="0">
                <a:latin typeface="+mn-ea"/>
              </a:rPr>
              <a:t>，</a:t>
            </a:r>
            <a:r>
              <a:rPr lang="en-US" altLang="zh-CN" sz="2400" dirty="0">
                <a:latin typeface="+mn-ea"/>
              </a:rPr>
              <a:t>Windows 10</a:t>
            </a:r>
            <a:r>
              <a:rPr lang="zh-CN" altLang="en-US" sz="2400" dirty="0">
                <a:latin typeface="+mn-ea"/>
              </a:rPr>
              <a:t>，</a:t>
            </a:r>
            <a:r>
              <a:rPr lang="en-US" altLang="zh-CN" sz="2400" dirty="0" err="1">
                <a:latin typeface="+mn-ea"/>
              </a:rPr>
              <a:t>macOS</a:t>
            </a:r>
            <a:endParaRPr lang="en-US" altLang="zh-CN"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a:t>
            </a:r>
            <a:r>
              <a:rPr lang="zh-CN" altLang="en-US" sz="2400" dirty="0">
                <a:latin typeface="+mn-ea"/>
              </a:rPr>
              <a:t>便携式</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dirty="0">
                <a:latin typeface="+mn-ea"/>
              </a:rPr>
              <a:t>eclipse</a:t>
            </a:r>
            <a:r>
              <a:rPr lang="zh-CN" altLang="en-US" sz="2400" dirty="0">
                <a:latin typeface="+mn-ea"/>
              </a:rPr>
              <a:t>，</a:t>
            </a:r>
            <a:r>
              <a:rPr lang="en-US" altLang="zh-CN" sz="2400" dirty="0" err="1">
                <a:latin typeface="+mn-ea"/>
              </a:rPr>
              <a:t>Hbuilder</a:t>
            </a:r>
            <a:r>
              <a:rPr lang="zh-CN" altLang="en-US" sz="2400" dirty="0">
                <a:latin typeface="+mn-ea"/>
              </a:rPr>
              <a:t>，</a:t>
            </a:r>
            <a:r>
              <a:rPr lang="en-US" altLang="zh-CN" sz="2400" dirty="0">
                <a:latin typeface="+mn-ea"/>
              </a:rPr>
              <a:t>VS Code</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dirty="0">
                <a:latin typeface="+mn-ea"/>
              </a:rPr>
              <a:t>MySQL Server 5.5</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dirty="0">
                <a:latin typeface="+mn-ea"/>
              </a:rPr>
              <a:t>GitHub</a:t>
            </a:r>
            <a:r>
              <a:rPr lang="zh-CN" altLang="en-US" sz="2400" dirty="0">
                <a:latin typeface="+mn-ea"/>
              </a:rPr>
              <a:t>、</a:t>
            </a:r>
            <a:r>
              <a:rPr lang="en-US" altLang="zh-CN" sz="2400" dirty="0" err="1">
                <a:latin typeface="+mn-ea"/>
              </a:rPr>
              <a:t>github</a:t>
            </a:r>
            <a:r>
              <a:rPr lang="en-US" altLang="zh-CN" sz="2400" dirty="0">
                <a:latin typeface="+mn-ea"/>
              </a:rPr>
              <a:t> desktop</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37110" y="1556792"/>
            <a:ext cx="8869779" cy="550366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800" b="1" dirty="0">
                <a:latin typeface="宋体" pitchFamily="2" charset="-122"/>
                <a:ea typeface="宋体" pitchFamily="2" charset="-122"/>
              </a:rPr>
              <a:t>项目建设背景：</a:t>
            </a:r>
            <a:endParaRPr lang="en-US" altLang="zh-CN" sz="2800" b="1" dirty="0">
              <a:latin typeface="宋体" pitchFamily="2" charset="-122"/>
              <a:ea typeface="宋体" pitchFamily="2" charset="-122"/>
            </a:endParaRPr>
          </a:p>
          <a:p>
            <a:pPr marL="0" indent="0">
              <a:lnSpc>
                <a:spcPts val="3200"/>
              </a:lnSpc>
              <a:buSzPct val="70000"/>
              <a:buNone/>
              <a:defRPr/>
            </a:pPr>
            <a:endParaRPr lang="en-US" altLang="zh-CN" sz="2400" b="1" dirty="0">
              <a:latin typeface="+mn-ea"/>
            </a:endParaRPr>
          </a:p>
          <a:p>
            <a:pPr marL="0" indent="0">
              <a:lnSpc>
                <a:spcPts val="3200"/>
              </a:lnSpc>
              <a:buSzPct val="70000"/>
              <a:buNone/>
              <a:defRPr/>
            </a:pPr>
            <a:r>
              <a:rPr lang="en-US" altLang="zh-CN" sz="2400" b="1" dirty="0">
                <a:latin typeface="+mn-ea"/>
              </a:rPr>
              <a:t>	</a:t>
            </a:r>
            <a:r>
              <a:rPr lang="zh-CN" altLang="en-US" sz="2400" b="1" dirty="0">
                <a:latin typeface="宋体" pitchFamily="2" charset="-122"/>
                <a:ea typeface="宋体" pitchFamily="2" charset="-122"/>
              </a:rPr>
              <a:t>游戏玩家们对游戏攻略的需求是确实存在的。</a:t>
            </a:r>
            <a:endParaRPr lang="en-US" altLang="zh-CN" sz="2400" b="1" dirty="0">
              <a:latin typeface="宋体" pitchFamily="2" charset="-122"/>
              <a:ea typeface="宋体" pitchFamily="2" charset="-122"/>
            </a:endParaRPr>
          </a:p>
          <a:p>
            <a:pPr marL="0" indent="0">
              <a:lnSpc>
                <a:spcPts val="3200"/>
              </a:lnSpc>
              <a:buSzPct val="70000"/>
              <a:buNone/>
              <a:defRPr/>
            </a:pPr>
            <a:r>
              <a:rPr lang="en-US" altLang="zh-CN" sz="2400" b="1" dirty="0">
                <a:latin typeface="宋体" pitchFamily="2" charset="-122"/>
                <a:ea typeface="宋体" pitchFamily="2" charset="-122"/>
              </a:rPr>
              <a:t>	</a:t>
            </a:r>
          </a:p>
          <a:p>
            <a:pPr marL="0" indent="0">
              <a:lnSpc>
                <a:spcPts val="3200"/>
              </a:lnSpc>
              <a:buSzPct val="70000"/>
              <a:buNone/>
              <a:defRP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我们小组目标是制作一个游戏攻略网站，包括玩家论坛</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功能。</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技术可行性</a:t>
            </a:r>
            <a:endParaRPr lang="zh-CN" altLang="en-US" sz="1100" dirty="0">
              <a:uFillTx/>
            </a:endParaRPr>
          </a:p>
        </p:txBody>
      </p:sp>
      <p:sp>
        <p:nvSpPr>
          <p:cNvPr id="6" name="文本框 5"/>
          <p:cNvSpPr txBox="1"/>
          <p:nvPr>
            <p:custDataLst>
              <p:tags r:id="rId5"/>
            </p:custDataLst>
          </p:nvPr>
        </p:nvSpPr>
        <p:spPr>
          <a:xfrm>
            <a:off x="611560" y="1916461"/>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我们可以参考现有的游戏攻略网站，且组内两名有前端开发的经验，判断没有无法解决的技术问题，论坛功能较难实现。</a:t>
            </a:r>
            <a:endParaRPr lang="en-US" altLang="zh-CN" sz="1800" dirty="0">
              <a:latin typeface="+mn-ea"/>
            </a:endParaRPr>
          </a:p>
        </p:txBody>
      </p:sp>
      <p:sp>
        <p:nvSpPr>
          <p:cNvPr id="7" name="文本框 6"/>
          <p:cNvSpPr txBox="1"/>
          <p:nvPr>
            <p:custDataLst>
              <p:tags r:id="rId6"/>
            </p:custDataLst>
          </p:nvPr>
        </p:nvSpPr>
        <p:spPr>
          <a:xfrm>
            <a:off x="323528" y="3258866"/>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经济可行性</a:t>
            </a:r>
            <a:endParaRPr lang="zh-CN" altLang="en-US" sz="1100" dirty="0">
              <a:uFillTx/>
            </a:endParaRPr>
          </a:p>
        </p:txBody>
      </p:sp>
      <p:sp>
        <p:nvSpPr>
          <p:cNvPr id="8" name="文本框 7"/>
          <p:cNvSpPr txBox="1"/>
          <p:nvPr>
            <p:custDataLst>
              <p:tags r:id="rId7"/>
            </p:custDataLst>
          </p:nvPr>
        </p:nvSpPr>
        <p:spPr>
          <a:xfrm>
            <a:off x="611560" y="3717032"/>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开发这个网站的目的不是赚钱，不向用户索取任何费用。开发成本在可接受范围内。所以排除经济可行性的研究。</a:t>
            </a:r>
            <a:endParaRPr lang="en-US" altLang="zh-CN" sz="1800" dirty="0">
              <a:latin typeface="+mn-ea"/>
            </a:endParaRPr>
          </a:p>
        </p:txBody>
      </p:sp>
      <p:sp>
        <p:nvSpPr>
          <p:cNvPr id="9" name="文本框 8"/>
          <p:cNvSpPr txBox="1"/>
          <p:nvPr>
            <p:custDataLst>
              <p:tags r:id="rId8"/>
            </p:custDataLst>
          </p:nvPr>
        </p:nvSpPr>
        <p:spPr>
          <a:xfrm>
            <a:off x="323528" y="505943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操作可行性</a:t>
            </a:r>
            <a:endParaRPr lang="zh-CN" altLang="en-US" sz="1100" dirty="0">
              <a:uFillTx/>
            </a:endParaRPr>
          </a:p>
        </p:txBody>
      </p:sp>
      <p:sp>
        <p:nvSpPr>
          <p:cNvPr id="10" name="文本框 9"/>
          <p:cNvSpPr txBox="1"/>
          <p:nvPr>
            <p:custDataLst>
              <p:tags r:id="rId9"/>
            </p:custDataLst>
          </p:nvPr>
        </p:nvSpPr>
        <p:spPr>
          <a:xfrm>
            <a:off x="611560" y="5315610"/>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我们认为只要网页界面设计合理，用户就没有操作方法上的困难。</a:t>
            </a:r>
            <a:endParaRPr lang="en-US" altLang="zh-CN" sz="1800" dirty="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32.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649</Words>
  <Application>Microsoft Office PowerPoint</Application>
  <PresentationFormat>全屏显示(4:3)</PresentationFormat>
  <Paragraphs>104</Paragraphs>
  <Slides>21</Slides>
  <Notes>4</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21</vt:i4>
      </vt:variant>
    </vt:vector>
  </HeadingPairs>
  <TitlesOfParts>
    <vt:vector size="29" baseType="lpstr">
      <vt:lpstr>宋体</vt:lpstr>
      <vt:lpstr>微软雅黑</vt:lpstr>
      <vt:lpstr>Arial</vt:lpstr>
      <vt:lpstr>Calibri</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Chen Jerry</cp:lastModifiedBy>
  <cp:revision>167</cp:revision>
  <dcterms:created xsi:type="dcterms:W3CDTF">2019-03-31T13:33:00Z</dcterms:created>
  <dcterms:modified xsi:type="dcterms:W3CDTF">2020-10-28T14:02:31Z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