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4.xml" ContentType="application/vnd.openxmlformats-officedocument.them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5"/>
  </p:notesMasterIdLst>
  <p:sldIdLst>
    <p:sldId id="257" r:id="rId4"/>
    <p:sldId id="348" r:id="rId5"/>
    <p:sldId id="347" r:id="rId6"/>
    <p:sldId id="383" r:id="rId7"/>
    <p:sldId id="307" r:id="rId8"/>
    <p:sldId id="381" r:id="rId9"/>
    <p:sldId id="376" r:id="rId10"/>
    <p:sldId id="366" r:id="rId11"/>
    <p:sldId id="370" r:id="rId12"/>
    <p:sldId id="374" r:id="rId13"/>
    <p:sldId id="371" r:id="rId14"/>
    <p:sldId id="372" r:id="rId15"/>
    <p:sldId id="375" r:id="rId16"/>
    <p:sldId id="377" r:id="rId17"/>
    <p:sldId id="373" r:id="rId18"/>
    <p:sldId id="378" r:id="rId19"/>
    <p:sldId id="380" r:id="rId20"/>
    <p:sldId id="304" r:id="rId21"/>
    <p:sldId id="301" r:id="rId22"/>
    <p:sldId id="303" r:id="rId23"/>
    <p:sldId id="298" r:id="rId24"/>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showGuides="1">
      <p:cViewPr varScale="1">
        <p:scale>
          <a:sx n="99" d="100"/>
          <a:sy n="99" d="100"/>
        </p:scale>
        <p:origin x="984" y="77"/>
      </p:cViewPr>
      <p:guideLst>
        <p:guide orient="horz" pos="222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866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extLst>
      <p:ext uri="{BB962C8B-B14F-4D97-AF65-F5344CB8AC3E}">
        <p14:creationId xmlns:p14="http://schemas.microsoft.com/office/powerpoint/2010/main" val="205552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a:t>
            </a:fld>
            <a:endParaRPr lang="zh-CN" altLang="en-US"/>
          </a:p>
        </p:txBody>
      </p:sp>
    </p:spTree>
    <p:extLst>
      <p:ext uri="{BB962C8B-B14F-4D97-AF65-F5344CB8AC3E}">
        <p14:creationId xmlns:p14="http://schemas.microsoft.com/office/powerpoint/2010/main" val="1843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19</a:t>
            </a:fld>
            <a:endParaRPr lang="zh-CN" altLang="en-US"/>
          </a:p>
        </p:txBody>
      </p:sp>
    </p:spTree>
    <p:extLst>
      <p:ext uri="{BB962C8B-B14F-4D97-AF65-F5344CB8AC3E}">
        <p14:creationId xmlns:p14="http://schemas.microsoft.com/office/powerpoint/2010/main" val="8403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21</a:t>
            </a:fld>
            <a:endParaRPr lang="zh-CN" altLang="en-US"/>
          </a:p>
        </p:txBody>
      </p:sp>
    </p:spTree>
    <p:extLst>
      <p:ext uri="{BB962C8B-B14F-4D97-AF65-F5344CB8AC3E}">
        <p14:creationId xmlns:p14="http://schemas.microsoft.com/office/powerpoint/2010/main" val="21633537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image" Target="../media/image3.jpeg"/><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4.jpeg"/><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88.xml"/><Relationship Id="rId7" Type="http://schemas.openxmlformats.org/officeDocument/2006/relationships/slideMaster" Target="../slideMasters/slideMaster3.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3.xml"/><Relationship Id="rId5" Type="http://schemas.openxmlformats.org/officeDocument/2006/relationships/tags" Target="../tags/tag96.xml"/><Relationship Id="rId4" Type="http://schemas.openxmlformats.org/officeDocument/2006/relationships/tags" Target="../tags/tag9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3.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Master" Target="../slideMasters/slideMaster3.xml"/><Relationship Id="rId4" Type="http://schemas.openxmlformats.org/officeDocument/2006/relationships/tags" Target="../tags/tag12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Master" Target="../slideMasters/slideMaster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Master" Target="../slideMasters/slideMaster3.xml"/><Relationship Id="rId5" Type="http://schemas.openxmlformats.org/officeDocument/2006/relationships/tags" Target="../tags/tag135.xml"/><Relationship Id="rId4" Type="http://schemas.openxmlformats.org/officeDocument/2006/relationships/tags" Target="../tags/tag13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slideMaster" Target="../slideMasters/slideMaster3.xml"/><Relationship Id="rId4" Type="http://schemas.openxmlformats.org/officeDocument/2006/relationships/tags" Target="../tags/tag13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Master" Target="../slideMasters/slideMaster1.xml"/><Relationship Id="rId5" Type="http://schemas.openxmlformats.org/officeDocument/2006/relationships/tags" Target="../tags/tag66.xml"/><Relationship Id="rId4" Type="http://schemas.openxmlformats.org/officeDocument/2006/relationships/tags" Target="../tags/tag6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2020/10/28</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2020/10/28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2020/10/28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2020/10/28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2020/10/28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2020/10/28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84.xml"/><Relationship Id="rId2" Type="http://schemas.openxmlformats.org/officeDocument/2006/relationships/slideLayout" Target="../slideLayouts/slideLayout24.xml"/><Relationship Id="rId16" Type="http://schemas.openxmlformats.org/officeDocument/2006/relationships/tags" Target="../tags/tag8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8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2020/10/28</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notesSlide" Target="../notesSlides/notesSlide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slideLayout" Target="../slideLayouts/slideLayout1.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s>
</file>

<file path=ppt/slides/_rels/slide10.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png"/><Relationship Id="rId5" Type="http://schemas.openxmlformats.org/officeDocument/2006/relationships/slideLayout" Target="../slideLayouts/slideLayout18.xml"/><Relationship Id="rId4" Type="http://schemas.openxmlformats.org/officeDocument/2006/relationships/tags" Target="../tags/tag201.xml"/></Relationships>
</file>

<file path=ppt/slides/_rels/slide11.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9.jpeg"/><Relationship Id="rId4"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0.png"/><Relationship Id="rId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6.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220.xml"/></Relationships>
</file>

<file path=ppt/slides/_rels/slide1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slideLayout" Target="../slideLayouts/slideLayout18.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s>
</file>

<file path=ppt/slides/_rels/slide18.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slideLayout" Target="../slideLayouts/slideLayout18.xml"/><Relationship Id="rId4" Type="http://schemas.openxmlformats.org/officeDocument/2006/relationships/tags" Target="../tags/tag23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32.xml"/><Relationship Id="rId1" Type="http://schemas.openxmlformats.org/officeDocument/2006/relationships/tags" Target="../tags/tag231.xml"/><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Layout" Target="../slideLayouts/slideLayout29.xml"/><Relationship Id="rId4" Type="http://schemas.openxmlformats.org/officeDocument/2006/relationships/tags" Target="../tags/tag236.xml"/></Relationships>
</file>

<file path=ppt/slides/_rels/slide2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notesSlide" Target="../notesSlides/notesSlide4.xml"/><Relationship Id="rId4"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s/_rels/slide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7.png"/><Relationship Id="rId5" Type="http://schemas.openxmlformats.org/officeDocument/2006/relationships/slideLayout" Target="../slideLayouts/slideLayout18.xml"/><Relationship Id="rId4" Type="http://schemas.openxmlformats.org/officeDocument/2006/relationships/tags" Target="../tags/tag169.xml"/></Relationships>
</file>

<file path=ppt/slides/_rels/slide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8.xml"/><Relationship Id="rId4" Type="http://schemas.openxmlformats.org/officeDocument/2006/relationships/tags" Target="../tags/tag1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s/_rels/slide7.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slideLayout" Target="../slideLayouts/slideLayout18.xml"/><Relationship Id="rId4" Type="http://schemas.openxmlformats.org/officeDocument/2006/relationships/tags" Target="../tags/tag184.xml"/></Relationships>
</file>

<file path=ppt/slides/_rels/slide8.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8.xml"/><Relationship Id="rId4" Type="http://schemas.openxmlformats.org/officeDocument/2006/relationships/tags" Target="../tags/tag188.xml"/></Relationships>
</file>

<file path=ppt/slides/_rels/slide9.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slideLayout" Target="../slideLayouts/slideLayout18.xml"/><Relationship Id="rId4" Type="http://schemas.openxmlformats.org/officeDocument/2006/relationships/tags" Target="../tags/tag192.xml"/><Relationship Id="rId9" Type="http://schemas.openxmlformats.org/officeDocument/2006/relationships/tags" Target="../tags/tag1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a:spLocks noChangeArrowheads="1"/>
          </p:cNvSpPr>
          <p:nvPr>
            <p:custDataLst>
              <p:tags r:id="rId2"/>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3"/>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4"/>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5"/>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6"/>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7"/>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8"/>
            </p:custDataLst>
          </p:nvPr>
        </p:nvSpPr>
        <p:spPr>
          <a:xfrm>
            <a:off x="916753" y="3268400"/>
            <a:ext cx="6292686" cy="1054735"/>
          </a:xfrm>
        </p:spPr>
        <p:txBody>
          <a:bodyPr/>
          <a:lstStyle/>
          <a:p>
            <a:r>
              <a:rPr lang="zh-CN" altLang="en-US" dirty="0"/>
              <a:t>项目计划</a:t>
            </a:r>
          </a:p>
        </p:txBody>
      </p:sp>
      <p:sp>
        <p:nvSpPr>
          <p:cNvPr id="117" name="副标题 116"/>
          <p:cNvSpPr>
            <a:spLocks noGrp="1"/>
          </p:cNvSpPr>
          <p:nvPr>
            <p:ph type="subTitle" idx="1"/>
            <p:custDataLst>
              <p:tags r:id="rId9"/>
            </p:custDataLst>
          </p:nvPr>
        </p:nvSpPr>
        <p:spPr/>
        <p:txBody>
          <a:bodyPr>
            <a:normAutofit/>
          </a:bodyPr>
          <a:lstStyle/>
          <a:p>
            <a:r>
              <a:rPr lang="en-US" altLang="zh-CN" dirty="0"/>
              <a:t>G01</a:t>
            </a:r>
            <a:r>
              <a:rPr lang="zh-CN" altLang="en-US" dirty="0"/>
              <a:t>：</a:t>
            </a:r>
          </a:p>
        </p:txBody>
      </p:sp>
      <p:sp>
        <p:nvSpPr>
          <p:cNvPr id="119" name="文本框 118"/>
          <p:cNvSpPr txBox="1"/>
          <p:nvPr/>
        </p:nvSpPr>
        <p:spPr>
          <a:xfrm>
            <a:off x="943539" y="5589240"/>
            <a:ext cx="6868750" cy="453457"/>
          </a:xfrm>
          <a:prstGeom prst="rect">
            <a:avLst/>
          </a:prstGeom>
          <a:noFill/>
        </p:spPr>
        <p:txBody>
          <a:bodyPr wrap="square" rtlCol="0">
            <a:spAutoFit/>
          </a:bodyPr>
          <a:lstStyle/>
          <a:p>
            <a:pPr fontAlgn="auto">
              <a:lnSpc>
                <a:spcPct val="130000"/>
              </a:lnSpc>
              <a:spcBef>
                <a:spcPts val="0"/>
              </a:spcBef>
              <a:spcAft>
                <a:spcPts val="1000"/>
              </a:spcAft>
              <a:buFont typeface="Arial" panose="020B0604020202020204" pitchFamily="34" charset="0"/>
            </a:pPr>
            <a:r>
              <a:rPr lang="zh-CN" altLang="en-US" sz="2000" spc="150" dirty="0">
                <a:uFillTx/>
                <a:latin typeface="微软雅黑" panose="020B0503020204020204" charset="-122"/>
                <a:ea typeface="微软雅黑" panose="020B0503020204020204" charset="-122"/>
              </a:rPr>
              <a:t>组长：董思诚  组员： </a:t>
            </a:r>
            <a:r>
              <a:rPr lang="zh-CN" altLang="en-US" sz="2000" spc="150" dirty="0">
                <a:latin typeface="微软雅黑" panose="020B0503020204020204" charset="-122"/>
                <a:ea typeface="微软雅黑" panose="020B0503020204020204" charset="-122"/>
              </a:rPr>
              <a:t>李磊   陈安</a:t>
            </a:r>
            <a:endParaRPr lang="zh-CN" altLang="en-US" sz="2000" spc="150" dirty="0">
              <a:uFillTx/>
              <a:latin typeface="微软雅黑" panose="020B0503020204020204" charset="-122"/>
              <a:ea typeface="微软雅黑" panose="020B0503020204020204" charset="-122"/>
            </a:endParaRPr>
          </a:p>
        </p:txBody>
      </p:sp>
      <p:sp>
        <p:nvSpPr>
          <p:cNvPr id="12" name="标题 115"/>
          <p:cNvSpPr txBox="1">
            <a:spLocks/>
          </p:cNvSpPr>
          <p:nvPr>
            <p:custDataLst>
              <p:tags r:id="rId10"/>
            </p:custDataLst>
          </p:nvPr>
        </p:nvSpPr>
        <p:spPr>
          <a:xfrm>
            <a:off x="3059832" y="4638976"/>
            <a:ext cx="6292686" cy="504001"/>
          </a:xfrm>
          <a:prstGeom prst="rect">
            <a:avLst/>
          </a:prstGeom>
          <a:noFill/>
        </p:spPr>
        <p:txBody>
          <a:bodyPr vert="horz" lIns="101600" tIns="38100" rIns="76200" bIns="38100" rtlCol="0" anchor="b" anchorCtr="0">
            <a:noAutofit/>
          </a:bodyPr>
          <a:lstStyle>
            <a:lvl1pPr algn="l" defTabSz="914400" rtl="0" eaLnBrk="1" fontAlgn="auto" latinLnBrk="0" hangingPunct="1">
              <a:lnSpc>
                <a:spcPct val="100000"/>
              </a:lnSpc>
              <a:spcBef>
                <a:spcPct val="0"/>
              </a:spcBef>
              <a:buNone/>
              <a:defRPr sz="5400" b="1" u="none" strike="noStrike" kern="1200" cap="none" spc="600" normalizeH="0">
                <a:solidFill>
                  <a:schemeClr val="tx1">
                    <a:lumMod val="85000"/>
                    <a:lumOff val="15000"/>
                  </a:schemeClr>
                </a:solidFill>
                <a:uFillTx/>
                <a:latin typeface="微软雅黑" panose="020B0503020204020204" charset="-122"/>
                <a:ea typeface="微软雅黑" panose="020B0503020204020204" charset="-122"/>
                <a:cs typeface="+mj-cs"/>
              </a:defRPr>
            </a:lvl1pPr>
          </a:lstStyle>
          <a:p>
            <a:pPr>
              <a:spcAft>
                <a:spcPts val="0"/>
              </a:spcAft>
            </a:pPr>
            <a:r>
              <a:rPr lang="en-US" altLang="zh-CN" sz="2400" dirty="0"/>
              <a:t>——</a:t>
            </a:r>
            <a:r>
              <a:rPr lang="zh-CN" altLang="en-US" sz="2400" dirty="0"/>
              <a:t>基于项目的游戏攻略网站</a:t>
            </a:r>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pic>
        <p:nvPicPr>
          <p:cNvPr id="3" name="图片 2"/>
          <p:cNvPicPr>
            <a:picLocks noChangeAspect="1"/>
          </p:cNvPicPr>
          <p:nvPr/>
        </p:nvPicPr>
        <p:blipFill rotWithShape="1">
          <a:blip r:embed="rId6"/>
          <a:srcRect l="10451" t="18500" r="12038"/>
          <a:stretch/>
        </p:blipFill>
        <p:spPr>
          <a:xfrm>
            <a:off x="2195736" y="1556792"/>
            <a:ext cx="5904656" cy="5149637"/>
          </a:xfrm>
          <a:prstGeom prst="rect">
            <a:avLst/>
          </a:prstGeom>
        </p:spPr>
      </p:pic>
      <p:sp>
        <p:nvSpPr>
          <p:cNvPr id="11" name="文本框 10"/>
          <p:cNvSpPr txBox="1"/>
          <p:nvPr>
            <p:custDataLst>
              <p:tags r:id="rId4"/>
            </p:custDataLst>
          </p:nvPr>
        </p:nvSpPr>
        <p:spPr>
          <a:xfrm>
            <a:off x="107504" y="1628800"/>
            <a:ext cx="1728192" cy="1296144"/>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可行性分析报告的初稿</a:t>
            </a:r>
            <a:endParaRPr lang="zh-CN" altLang="en-US" sz="1100" dirty="0">
              <a:uFillTx/>
            </a:endParaRPr>
          </a:p>
        </p:txBody>
      </p:sp>
    </p:spTree>
    <p:custDataLst>
      <p:tags r:id="rId1"/>
    </p:custDataLst>
    <p:extLst>
      <p:ext uri="{BB962C8B-B14F-4D97-AF65-F5344CB8AC3E}">
        <p14:creationId xmlns:p14="http://schemas.microsoft.com/office/powerpoint/2010/main" val="36769494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3.</a:t>
            </a:r>
            <a:r>
              <a:rPr lang="zh-CN" altLang="en-US" dirty="0">
                <a:solidFill>
                  <a:schemeClr val="bg1"/>
                </a:solidFill>
                <a:sym typeface="+mn-ea"/>
              </a:rPr>
              <a:t>任务分配</a:t>
            </a:r>
          </a:p>
        </p:txBody>
      </p:sp>
      <p:graphicFrame>
        <p:nvGraphicFramePr>
          <p:cNvPr id="3" name="表格 2"/>
          <p:cNvGraphicFramePr>
            <a:graphicFrameLocks noGrp="1"/>
          </p:cNvGraphicFramePr>
          <p:nvPr>
            <p:extLst>
              <p:ext uri="{D42A27DB-BD31-4B8C-83A1-F6EECF244321}">
                <p14:modId xmlns:p14="http://schemas.microsoft.com/office/powerpoint/2010/main" val="1764626829"/>
              </p:ext>
            </p:extLst>
          </p:nvPr>
        </p:nvGraphicFramePr>
        <p:xfrm>
          <a:off x="282283" y="2280117"/>
          <a:ext cx="8712968" cy="3413760"/>
        </p:xfrm>
        <a:graphic>
          <a:graphicData uri="http://schemas.openxmlformats.org/drawingml/2006/table">
            <a:tbl>
              <a:tblPr>
                <a:tableStyleId>{5C22544A-7EE6-4342-B048-85BDC9FD1C3A}</a:tableStyleId>
              </a:tblPr>
              <a:tblGrid>
                <a:gridCol w="1947861">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660651">
                  <a:extLst>
                    <a:ext uri="{9D8B030D-6E8A-4147-A177-3AD203B41FA5}">
                      <a16:colId xmlns:a16="http://schemas.microsoft.com/office/drawing/2014/main" val="20003"/>
                    </a:ext>
                  </a:extLst>
                </a:gridCol>
              </a:tblGrid>
              <a:tr h="0">
                <a:tc>
                  <a:txBody>
                    <a:bodyPr/>
                    <a:lstStyle/>
                    <a:p>
                      <a:pPr algn="ctr">
                        <a:spcAft>
                          <a:spcPts val="0"/>
                        </a:spcAft>
                      </a:pPr>
                      <a:r>
                        <a:rPr lang="zh-CN" sz="1600" b="1" kern="100" dirty="0">
                          <a:effectLst/>
                        </a:rPr>
                        <a:t>组员名</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技术水平（</a:t>
                      </a:r>
                      <a:r>
                        <a:rPr lang="en-US" sz="1600" b="1" kern="100">
                          <a:effectLst/>
                        </a:rPr>
                        <a:t>5</a:t>
                      </a:r>
                      <a:r>
                        <a:rPr lang="zh-CN" sz="1600" b="1" kern="100">
                          <a:effectLst/>
                        </a:rPr>
                        <a:t>分满分）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负责内容</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详细责任</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1600" b="1" kern="100">
                          <a:effectLst/>
                        </a:rPr>
                        <a:t>董思诚</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组织会议确认需求、发布阶段任务、甘特图</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通过与客户代表杨枨老师和用户代表沟通获得需求并且组织每次会议；获取组员负责人处修改意见并考虑下次会议内容</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600" b="1" kern="100">
                          <a:effectLst/>
                        </a:rPr>
                        <a:t>李磊</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4.5</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文档管理、前端设计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a:effectLst/>
                        </a:rPr>
                        <a:t>通过各个组员编写的文档进行统一地格式字体并且制作文档的封面和目录，编写相关文档、提出整改意见并交给组长整理；</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5929">
                <a:tc>
                  <a:txBody>
                    <a:bodyPr/>
                    <a:lstStyle/>
                    <a:p>
                      <a:pPr algn="ctr">
                        <a:spcAft>
                          <a:spcPts val="0"/>
                        </a:spcAft>
                      </a:pPr>
                      <a:r>
                        <a:rPr lang="zh-CN" sz="1600" b="1" kern="100">
                          <a:effectLst/>
                        </a:rPr>
                        <a:t>陈安</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a:effectLst/>
                        </a:rPr>
                        <a:t>4.2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b="1" kern="100" dirty="0">
                          <a:effectLst/>
                        </a:rPr>
                        <a:t>PPT</a:t>
                      </a:r>
                      <a:r>
                        <a:rPr lang="zh-CN" sz="1600" b="1" kern="100" dirty="0">
                          <a:effectLst/>
                        </a:rPr>
                        <a:t>管理讲解、后端设计</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b="1" kern="100" dirty="0">
                          <a:effectLst/>
                        </a:rPr>
                        <a:t>根据拟定好的文档制作</a:t>
                      </a:r>
                      <a:r>
                        <a:rPr lang="en-US" sz="1600" b="1" kern="100" dirty="0">
                          <a:effectLst/>
                        </a:rPr>
                        <a:t>PPT</a:t>
                      </a:r>
                      <a:r>
                        <a:rPr lang="zh-CN" sz="1600" b="1" kern="100" dirty="0">
                          <a:effectLst/>
                        </a:rPr>
                        <a:t>，做好基本截图并整合评估</a:t>
                      </a:r>
                      <a:r>
                        <a:rPr lang="en-US" sz="1600" b="1" kern="100" dirty="0">
                          <a:effectLst/>
                        </a:rPr>
                        <a:t>PPT</a:t>
                      </a:r>
                      <a:r>
                        <a:rPr lang="zh-CN" sz="1600" b="1" kern="100" dirty="0">
                          <a:effectLst/>
                        </a:rPr>
                        <a:t>质量交由全组审核；</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59351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OBS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2050" name="Picture 2" descr="OBS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51411"/>
            <a:ext cx="6696744" cy="549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9386365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WBS</a:t>
            </a:r>
            <a:r>
              <a:rPr lang="zh-CN" altLang="en-US" spc="300" dirty="0">
                <a:solidFill>
                  <a:sysClr val="window" lastClr="FFFFFF"/>
                </a:solidFill>
                <a:uFillTx/>
                <a:latin typeface="微软雅黑" panose="020B0503020204020204" charset="-122"/>
                <a:ea typeface="微软雅黑" panose="020B0503020204020204" charset="-122"/>
              </a:rPr>
              <a:t>图</a:t>
            </a:r>
            <a:endParaRPr lang="zh-CN" altLang="en-US" dirty="0">
              <a:solidFill>
                <a:schemeClr val="bg1"/>
              </a:solidFill>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7693" y="980728"/>
            <a:ext cx="5562148" cy="5854278"/>
          </a:xfrm>
          <a:prstGeom prst="rect">
            <a:avLst/>
          </a:prstGeom>
        </p:spPr>
      </p:pic>
    </p:spTree>
    <p:custDataLst>
      <p:tags r:id="rId1"/>
    </p:custDataLst>
    <p:extLst>
      <p:ext uri="{BB962C8B-B14F-4D97-AF65-F5344CB8AC3E}">
        <p14:creationId xmlns:p14="http://schemas.microsoft.com/office/powerpoint/2010/main" val="41465247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4.</a:t>
            </a:r>
            <a:r>
              <a:rPr lang="zh-CN" altLang="en-US" spc="300" dirty="0">
                <a:solidFill>
                  <a:sysClr val="window" lastClr="FFFFFF"/>
                </a:solidFill>
              </a:rPr>
              <a:t>甘特图</a:t>
            </a:r>
            <a:endParaRPr lang="zh-CN" altLang="en-US" dirty="0">
              <a:solidFill>
                <a:schemeClr val="bg1"/>
              </a:solidFill>
              <a:sym typeface="+mn-ea"/>
            </a:endParaRPr>
          </a:p>
        </p:txBody>
      </p:sp>
      <p:pic>
        <p:nvPicPr>
          <p:cNvPr id="6" name="图片 5"/>
          <p:cNvPicPr>
            <a:picLocks noChangeAspect="1"/>
          </p:cNvPicPr>
          <p:nvPr/>
        </p:nvPicPr>
        <p:blipFill rotWithShape="1">
          <a:blip r:embed="rId5"/>
          <a:srcRect t="16912" r="50091" b="16912"/>
          <a:stretch/>
        </p:blipFill>
        <p:spPr>
          <a:xfrm>
            <a:off x="1295635" y="1628800"/>
            <a:ext cx="6746349" cy="4896544"/>
          </a:xfrm>
          <a:prstGeom prst="rect">
            <a:avLst/>
          </a:prstGeom>
        </p:spPr>
      </p:pic>
      <p:pic>
        <p:nvPicPr>
          <p:cNvPr id="3" name="图片 2"/>
          <p:cNvPicPr>
            <a:picLocks noChangeAspect="1"/>
          </p:cNvPicPr>
          <p:nvPr/>
        </p:nvPicPr>
        <p:blipFill rotWithShape="1">
          <a:blip r:embed="rId6"/>
          <a:srcRect l="15350" t="16912"/>
          <a:stretch/>
        </p:blipFill>
        <p:spPr>
          <a:xfrm>
            <a:off x="798633" y="2132856"/>
            <a:ext cx="7740352" cy="4158878"/>
          </a:xfrm>
          <a:prstGeom prst="rect">
            <a:avLst/>
          </a:prstGeom>
        </p:spPr>
      </p:pic>
    </p:spTree>
    <p:custDataLst>
      <p:tags r:id="rId1"/>
    </p:custDataLst>
    <p:extLst>
      <p:ext uri="{BB962C8B-B14F-4D97-AF65-F5344CB8AC3E}">
        <p14:creationId xmlns:p14="http://schemas.microsoft.com/office/powerpoint/2010/main" val="2191496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5.</a:t>
            </a:r>
            <a:r>
              <a:rPr lang="zh-CN" altLang="en-US" spc="300" dirty="0">
                <a:solidFill>
                  <a:sysClr val="window" lastClr="FFFFFF"/>
                </a:solidFill>
                <a:uFillTx/>
                <a:latin typeface="微软雅黑" panose="020B0503020204020204" charset="-122"/>
                <a:ea typeface="微软雅黑" panose="020B0503020204020204" charset="-122"/>
              </a:rPr>
              <a:t>配置管理</a:t>
            </a:r>
            <a:endParaRPr lang="zh-CN" altLang="en-US" dirty="0">
              <a:solidFill>
                <a:schemeClr val="bg1"/>
              </a:solidFill>
              <a:sym typeface="+mn-ea"/>
            </a:endParaRPr>
          </a:p>
        </p:txBody>
      </p:sp>
      <p:pic>
        <p:nvPicPr>
          <p:cNvPr id="3" name="图片 2"/>
          <p:cNvPicPr>
            <a:picLocks noChangeAspect="1"/>
          </p:cNvPicPr>
          <p:nvPr/>
        </p:nvPicPr>
        <p:blipFill>
          <a:blip r:embed="rId5"/>
          <a:stretch>
            <a:fillRect/>
          </a:stretch>
        </p:blipFill>
        <p:spPr>
          <a:xfrm>
            <a:off x="573840" y="1425080"/>
            <a:ext cx="7996319" cy="5518771"/>
          </a:xfrm>
          <a:prstGeom prst="rect">
            <a:avLst/>
          </a:prstGeom>
        </p:spPr>
      </p:pic>
      <p:pic>
        <p:nvPicPr>
          <p:cNvPr id="5" name="图片 4"/>
          <p:cNvPicPr>
            <a:picLocks noChangeAspect="1"/>
          </p:cNvPicPr>
          <p:nvPr/>
        </p:nvPicPr>
        <p:blipFill rotWithShape="1">
          <a:blip r:embed="rId6"/>
          <a:srcRect l="-400" t="11149" r="14563" b="14094"/>
          <a:stretch/>
        </p:blipFill>
        <p:spPr>
          <a:xfrm>
            <a:off x="581315" y="2060848"/>
            <a:ext cx="7848872" cy="3744416"/>
          </a:xfrm>
          <a:prstGeom prst="rect">
            <a:avLst/>
          </a:prstGeom>
        </p:spPr>
      </p:pic>
    </p:spTree>
    <p:custDataLst>
      <p:tags r:id="rId1"/>
    </p:custDataLst>
    <p:extLst>
      <p:ext uri="{BB962C8B-B14F-4D97-AF65-F5344CB8AC3E}">
        <p14:creationId xmlns:p14="http://schemas.microsoft.com/office/powerpoint/2010/main" val="9898199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6</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会议记录</a:t>
            </a:r>
            <a:endParaRPr lang="zh-CN" altLang="en-US" dirty="0">
              <a:solidFill>
                <a:schemeClr val="bg1"/>
              </a:solidFill>
              <a:sym typeface="+mn-ea"/>
            </a:endParaRPr>
          </a:p>
        </p:txBody>
      </p:sp>
      <p:pic>
        <p:nvPicPr>
          <p:cNvPr id="6" name="图片 5"/>
          <p:cNvPicPr>
            <a:picLocks noChangeAspect="1"/>
          </p:cNvPicPr>
          <p:nvPr/>
        </p:nvPicPr>
        <p:blipFill rotWithShape="1">
          <a:blip r:embed="rId6"/>
          <a:srcRect l="31100" t="15473" r="31100"/>
          <a:stretch/>
        </p:blipFill>
        <p:spPr>
          <a:xfrm>
            <a:off x="5148064" y="2348880"/>
            <a:ext cx="3456384" cy="4230886"/>
          </a:xfrm>
          <a:prstGeom prst="rect">
            <a:avLst/>
          </a:prstGeom>
        </p:spPr>
      </p:pic>
      <p:sp>
        <p:nvSpPr>
          <p:cNvPr id="7" name="文本框 6"/>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这是我们小组的会议记录的截图</a:t>
            </a:r>
            <a:endParaRPr lang="zh-CN" altLang="en-US" sz="1100" dirty="0">
              <a:uFillTx/>
            </a:endParaRPr>
          </a:p>
        </p:txBody>
      </p:sp>
      <p:pic>
        <p:nvPicPr>
          <p:cNvPr id="8" name="图片 7"/>
          <p:cNvPicPr>
            <a:picLocks noChangeAspect="1"/>
          </p:cNvPicPr>
          <p:nvPr/>
        </p:nvPicPr>
        <p:blipFill rotWithShape="1">
          <a:blip r:embed="rId7"/>
          <a:srcRect l="28738" t="16912" r="29525"/>
          <a:stretch/>
        </p:blipFill>
        <p:spPr>
          <a:xfrm>
            <a:off x="1115616" y="2420888"/>
            <a:ext cx="3816424" cy="4158878"/>
          </a:xfrm>
          <a:prstGeom prst="rect">
            <a:avLst/>
          </a:prstGeom>
        </p:spPr>
      </p:pic>
    </p:spTree>
    <p:custDataLst>
      <p:tags r:id="rId1"/>
    </p:custDataLst>
    <p:extLst>
      <p:ext uri="{BB962C8B-B14F-4D97-AF65-F5344CB8AC3E}">
        <p14:creationId xmlns:p14="http://schemas.microsoft.com/office/powerpoint/2010/main" val="591680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rPr>
              <a:t>7</a:t>
            </a:r>
            <a:r>
              <a:rPr lang="en-US" altLang="zh-CN" spc="300" dirty="0">
                <a:solidFill>
                  <a:sysClr val="window" lastClr="FFFFFF"/>
                </a:solidFill>
                <a:uFillTx/>
                <a:latin typeface="微软雅黑" panose="020B0503020204020204" charset="-122"/>
                <a:ea typeface="微软雅黑" panose="020B0503020204020204" charset="-122"/>
              </a:rPr>
              <a:t>.</a:t>
            </a:r>
            <a:r>
              <a:rPr lang="zh-CN" altLang="en-US" spc="300" dirty="0">
                <a:solidFill>
                  <a:sysClr val="window" lastClr="FFFFFF"/>
                </a:solidFill>
              </a:rPr>
              <a:t>预算</a:t>
            </a:r>
            <a:endParaRPr lang="zh-CN" altLang="en-US" dirty="0">
              <a:solidFill>
                <a:schemeClr val="bg1"/>
              </a:solidFill>
              <a:sym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55297511"/>
              </p:ext>
            </p:extLst>
          </p:nvPr>
        </p:nvGraphicFramePr>
        <p:xfrm>
          <a:off x="1524000" y="2560733"/>
          <a:ext cx="6096000" cy="2199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dirty="0">
                          <a:solidFill>
                            <a:schemeClr val="tx1"/>
                          </a:solidFill>
                        </a:rPr>
                        <a:t>预算条目</a:t>
                      </a:r>
                    </a:p>
                  </a:txBody>
                  <a:tcPr/>
                </a:tc>
                <a:tc>
                  <a:txBody>
                    <a:bodyPr/>
                    <a:lstStyle/>
                    <a:p>
                      <a:r>
                        <a:rPr lang="zh-CN" altLang="en-US" sz="2400" dirty="0">
                          <a:solidFill>
                            <a:schemeClr val="tx1"/>
                          </a:solidFill>
                        </a:rPr>
                        <a:t>金额</a:t>
                      </a:r>
                    </a:p>
                  </a:txBody>
                  <a:tcPr/>
                </a:tc>
                <a:tc>
                  <a:txBody>
                    <a:bodyPr/>
                    <a:lstStyle/>
                    <a:p>
                      <a:r>
                        <a:rPr lang="zh-CN" altLang="en-US" sz="2400" dirty="0">
                          <a:solidFill>
                            <a:schemeClr val="tx1"/>
                          </a:solidFill>
                        </a:rPr>
                        <a:t>花费</a:t>
                      </a:r>
                    </a:p>
                  </a:txBody>
                  <a:tcPr/>
                </a:tc>
                <a:extLst>
                  <a:ext uri="{0D108BD9-81ED-4DB2-BD59-A6C34878D82A}">
                    <a16:rowId xmlns:a16="http://schemas.microsoft.com/office/drawing/2014/main" val="10000"/>
                  </a:ext>
                </a:extLst>
              </a:tr>
              <a:tr h="370840">
                <a:tc>
                  <a:txBody>
                    <a:bodyPr/>
                    <a:lstStyle/>
                    <a:p>
                      <a:r>
                        <a:rPr lang="zh-CN" altLang="en-US" sz="2400" dirty="0"/>
                        <a:t>人员工资</a:t>
                      </a:r>
                    </a:p>
                  </a:txBody>
                  <a:tcPr/>
                </a:tc>
                <a:tc>
                  <a:txBody>
                    <a:bodyPr/>
                    <a:lstStyle/>
                    <a:p>
                      <a:r>
                        <a:rPr lang="zh-CN" altLang="en-US" sz="2400" dirty="0"/>
                        <a:t>￥</a:t>
                      </a:r>
                      <a:r>
                        <a:rPr lang="en-US" altLang="zh-CN" sz="2400" dirty="0"/>
                        <a:t>91.9/</a:t>
                      </a:r>
                      <a:r>
                        <a:rPr lang="zh-CN" altLang="en-US" sz="2400" dirty="0"/>
                        <a:t>人时</a:t>
                      </a:r>
                      <a:r>
                        <a:rPr lang="en-US" altLang="zh-CN" sz="2400" dirty="0"/>
                        <a:t>[4]</a:t>
                      </a:r>
                      <a:endParaRPr lang="zh-CN" altLang="en-US" sz="2400" dirty="0"/>
                    </a:p>
                  </a:txBody>
                  <a:tcPr/>
                </a:tc>
                <a:tc>
                  <a:txBody>
                    <a:bodyPr/>
                    <a:lstStyle/>
                    <a:p>
                      <a:r>
                        <a:rPr lang="zh-CN" altLang="en-US" sz="2400" dirty="0"/>
                        <a:t>约￥</a:t>
                      </a:r>
                      <a:r>
                        <a:rPr lang="en-US" altLang="zh-CN" sz="2400" dirty="0"/>
                        <a:t>550/</a:t>
                      </a:r>
                      <a:r>
                        <a:rPr lang="zh-CN" altLang="en-US" sz="2400" dirty="0"/>
                        <a:t>天</a:t>
                      </a:r>
                    </a:p>
                  </a:txBody>
                  <a:tcPr/>
                </a:tc>
                <a:extLst>
                  <a:ext uri="{0D108BD9-81ED-4DB2-BD59-A6C34878D82A}">
                    <a16:rowId xmlns:a16="http://schemas.microsoft.com/office/drawing/2014/main" val="10001"/>
                  </a:ext>
                </a:extLst>
              </a:tr>
              <a:tr h="370840">
                <a:tc>
                  <a:txBody>
                    <a:bodyPr/>
                    <a:lstStyle/>
                    <a:p>
                      <a:r>
                        <a:rPr lang="zh-CN" altLang="en-US" sz="2400" dirty="0"/>
                        <a:t>团建费用</a:t>
                      </a:r>
                    </a:p>
                  </a:txBody>
                  <a:tcPr/>
                </a:tc>
                <a:tc>
                  <a:txBody>
                    <a:bodyPr/>
                    <a:lstStyle/>
                    <a:p>
                      <a:r>
                        <a:rPr lang="zh-CN" altLang="en-US" sz="2400" dirty="0"/>
                        <a:t>￥</a:t>
                      </a:r>
                      <a:r>
                        <a:rPr lang="en-US" altLang="zh-CN" sz="2400" dirty="0"/>
                        <a:t>100</a:t>
                      </a:r>
                      <a:endParaRPr lang="zh-CN" altLang="en-US" sz="2400" dirty="0"/>
                    </a:p>
                  </a:txBody>
                  <a:tcPr/>
                </a:tc>
                <a:tc>
                  <a:txBody>
                    <a:bodyPr/>
                    <a:lstStyle/>
                    <a:p>
                      <a:r>
                        <a:rPr lang="zh-CN" altLang="en-US" sz="2400" dirty="0"/>
                        <a:t>￥</a:t>
                      </a:r>
                      <a:r>
                        <a:rPr lang="en-US" altLang="zh-CN" sz="2400" dirty="0"/>
                        <a:t>100</a:t>
                      </a:r>
                      <a:endParaRPr lang="zh-CN" altLang="en-US" sz="2400" dirty="0"/>
                    </a:p>
                  </a:txBody>
                  <a:tcPr/>
                </a:tc>
                <a:extLst>
                  <a:ext uri="{0D108BD9-81ED-4DB2-BD59-A6C34878D82A}">
                    <a16:rowId xmlns:a16="http://schemas.microsoft.com/office/drawing/2014/main" val="10002"/>
                  </a:ext>
                </a:extLst>
              </a:tr>
              <a:tr h="370840">
                <a:tc>
                  <a:txBody>
                    <a:bodyPr/>
                    <a:lstStyle/>
                    <a:p>
                      <a:r>
                        <a:rPr lang="zh-CN" altLang="en-US" sz="2400" dirty="0"/>
                        <a:t>工具支出</a:t>
                      </a:r>
                      <a:r>
                        <a:rPr lang="en-US" altLang="zh-CN" sz="2400" dirty="0"/>
                        <a:t>*</a:t>
                      </a:r>
                      <a:endParaRPr lang="zh-CN" altLang="en-US" sz="2400" dirty="0"/>
                    </a:p>
                  </a:txBody>
                  <a:tcPr/>
                </a:tc>
                <a:tc>
                  <a:txBody>
                    <a:bodyPr/>
                    <a:lstStyle/>
                    <a:p>
                      <a:r>
                        <a:rPr lang="zh-CN" altLang="en-US" sz="2400" dirty="0"/>
                        <a:t>￥约</a:t>
                      </a:r>
                      <a:r>
                        <a:rPr lang="en-US" altLang="zh-CN" sz="2400" dirty="0"/>
                        <a:t>200</a:t>
                      </a:r>
                      <a:endParaRPr lang="zh-CN" altLang="en-US" sz="2400" dirty="0"/>
                    </a:p>
                  </a:txBody>
                  <a:tcPr/>
                </a:tc>
                <a:tc>
                  <a:txBody>
                    <a:bodyPr/>
                    <a:lstStyle/>
                    <a:p>
                      <a:r>
                        <a:rPr lang="zh-CN" altLang="en-US" sz="2400" dirty="0"/>
                        <a:t>￥</a:t>
                      </a:r>
                      <a:r>
                        <a:rPr lang="en-US" altLang="zh-CN" sz="2400" dirty="0"/>
                        <a:t>200</a:t>
                      </a:r>
                      <a:endParaRPr lang="zh-CN" altLang="en-US" sz="2400" dirty="0"/>
                    </a:p>
                  </a:txBody>
                  <a:tcPr/>
                </a:tc>
                <a:extLst>
                  <a:ext uri="{0D108BD9-81ED-4DB2-BD59-A6C34878D82A}">
                    <a16:rowId xmlns:a16="http://schemas.microsoft.com/office/drawing/2014/main" val="100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custDataLst>
              <p:tags r:id="rId4"/>
            </p:custDataLst>
          </p:nvPr>
        </p:nvSpPr>
        <p:spPr>
          <a:xfrm>
            <a:off x="251520" y="1640026"/>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关于预算方面，目前来说这是我们需要花费金额的地方</a:t>
            </a:r>
            <a:endParaRPr lang="zh-CN" altLang="en-US" sz="1100" dirty="0">
              <a:uFillTx/>
            </a:endParaRPr>
          </a:p>
        </p:txBody>
      </p:sp>
      <p:sp>
        <p:nvSpPr>
          <p:cNvPr id="6" name="文本框 5"/>
          <p:cNvSpPr txBox="1"/>
          <p:nvPr>
            <p:custDataLst>
              <p:tags r:id="rId5"/>
            </p:custDataLst>
          </p:nvPr>
        </p:nvSpPr>
        <p:spPr>
          <a:xfrm>
            <a:off x="1187624" y="5624503"/>
            <a:ext cx="61206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总计为</a:t>
            </a:r>
            <a:r>
              <a:rPr lang="en-US" altLang="zh-CN" sz="2000" b="1" dirty="0">
                <a:latin typeface="+mn-ea"/>
              </a:rPr>
              <a:t>550*4</a:t>
            </a:r>
            <a:r>
              <a:rPr lang="zh-CN" altLang="en-US" sz="2000" b="1" dirty="0">
                <a:latin typeface="+mn-ea"/>
              </a:rPr>
              <a:t>个月</a:t>
            </a:r>
            <a:r>
              <a:rPr lang="en-US" altLang="zh-CN" sz="2000" b="1" dirty="0">
                <a:latin typeface="+mn-ea"/>
              </a:rPr>
              <a:t>*30</a:t>
            </a:r>
            <a:r>
              <a:rPr lang="zh-CN" altLang="en-US" sz="2000" b="1" dirty="0">
                <a:latin typeface="+mn-ea"/>
              </a:rPr>
              <a:t>天</a:t>
            </a:r>
            <a:r>
              <a:rPr lang="en-US" altLang="zh-CN" sz="2000" b="1" dirty="0">
                <a:latin typeface="+mn-ea"/>
              </a:rPr>
              <a:t>+100+200=66300</a:t>
            </a:r>
            <a:r>
              <a:rPr lang="zh-CN" altLang="en-US" sz="2000" b="1" dirty="0">
                <a:latin typeface="+mn-ea"/>
              </a:rPr>
              <a:t>元</a:t>
            </a:r>
            <a:endParaRPr lang="zh-CN" altLang="en-US" sz="1100" dirty="0">
              <a:uFillTx/>
            </a:endParaRPr>
          </a:p>
        </p:txBody>
      </p:sp>
      <p:sp>
        <p:nvSpPr>
          <p:cNvPr id="7" name="文本框 6"/>
          <p:cNvSpPr txBox="1"/>
          <p:nvPr>
            <p:custDataLst>
              <p:tags r:id="rId6"/>
            </p:custDataLst>
          </p:nvPr>
        </p:nvSpPr>
        <p:spPr>
          <a:xfrm>
            <a:off x="1472234" y="4614652"/>
            <a:ext cx="5328592"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en-US" altLang="zh-CN" sz="1600" b="1" dirty="0">
                <a:latin typeface="+mn-ea"/>
              </a:rPr>
              <a:t>*</a:t>
            </a:r>
            <a:r>
              <a:rPr lang="zh-CN" altLang="en-US" sz="1600" b="1" dirty="0">
                <a:latin typeface="+mn-ea"/>
              </a:rPr>
              <a:t>涵盖注册域名的费用</a:t>
            </a:r>
            <a:endParaRPr lang="zh-CN" altLang="en-US" sz="1000" dirty="0">
              <a:uFillTx/>
            </a:endParaRPr>
          </a:p>
        </p:txBody>
      </p:sp>
    </p:spTree>
    <p:custDataLst>
      <p:tags r:id="rId1"/>
    </p:custDataLst>
    <p:extLst>
      <p:ext uri="{BB962C8B-B14F-4D97-AF65-F5344CB8AC3E}">
        <p14:creationId xmlns:p14="http://schemas.microsoft.com/office/powerpoint/2010/main" val="59986744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49671"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a:solidFill>
                  <a:sysClr val="window" lastClr="FFFFFF"/>
                </a:solidFill>
                <a:uFillTx/>
                <a:latin typeface="微软雅黑" panose="020B0503020204020204" charset="-122"/>
                <a:ea typeface="微软雅黑" panose="020B0503020204020204" charset="-122"/>
              </a:rPr>
              <a:t>8.</a:t>
            </a:r>
            <a:r>
              <a:rPr lang="zh-CN" altLang="en-US" spc="300" dirty="0">
                <a:solidFill>
                  <a:sysClr val="window" lastClr="FFFFFF"/>
                </a:solidFill>
                <a:uFillTx/>
                <a:latin typeface="微软雅黑" panose="020B0503020204020204" charset="-122"/>
                <a:ea typeface="微软雅黑" panose="020B0503020204020204" charset="-122"/>
              </a:rPr>
              <a:t>参考资料</a:t>
            </a:r>
            <a:endParaRPr lang="zh-CN" altLang="zh-CN"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228245" y="1988840"/>
            <a:ext cx="8435548" cy="367240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en-US" altLang="zh-CN" sz="1600" dirty="0">
                <a:latin typeface="+mn-ea"/>
              </a:rPr>
              <a:t>1.《</a:t>
            </a:r>
            <a:r>
              <a:rPr lang="zh-CN" altLang="en-US" sz="1600" dirty="0">
                <a:latin typeface="+mn-ea"/>
              </a:rPr>
              <a:t>软件工程导论</a:t>
            </a:r>
            <a:r>
              <a:rPr lang="en-US" altLang="zh-CN" sz="1600" dirty="0">
                <a:latin typeface="+mn-ea"/>
              </a:rPr>
              <a:t>》 </a:t>
            </a:r>
            <a:r>
              <a:rPr lang="zh-CN" altLang="en-US" sz="1600" dirty="0">
                <a:latin typeface="+mn-ea"/>
              </a:rPr>
              <a:t>清华大学出版社 张海藩等 第</a:t>
            </a:r>
            <a:r>
              <a:rPr lang="en-US" altLang="zh-CN" sz="1600" dirty="0">
                <a:latin typeface="+mn-ea"/>
              </a:rPr>
              <a:t>6</a:t>
            </a:r>
            <a:r>
              <a:rPr lang="zh-CN" altLang="en-US" sz="1600" dirty="0">
                <a:latin typeface="+mn-ea"/>
              </a:rPr>
              <a:t>版</a:t>
            </a:r>
            <a:endParaRPr lang="en-US" altLang="zh-CN" sz="1600" dirty="0">
              <a:latin typeface="+mn-ea"/>
            </a:endParaRPr>
          </a:p>
          <a:p>
            <a:pPr marL="0" indent="0">
              <a:lnSpc>
                <a:spcPts val="3200"/>
              </a:lnSpc>
              <a:buSzPct val="70000"/>
              <a:buNone/>
              <a:defRPr/>
            </a:pPr>
            <a:r>
              <a:rPr lang="en-US" altLang="zh-CN" sz="1600" dirty="0">
                <a:latin typeface="+mn-ea"/>
              </a:rPr>
              <a:t>2.《Vue.js</a:t>
            </a:r>
            <a:r>
              <a:rPr lang="zh-CN" altLang="en-US" sz="1600" dirty="0">
                <a:latin typeface="+mn-ea"/>
              </a:rPr>
              <a:t>实战</a:t>
            </a:r>
            <a:r>
              <a:rPr lang="en-US" altLang="zh-CN" sz="1600" dirty="0">
                <a:latin typeface="+mn-ea"/>
              </a:rPr>
              <a:t>》 </a:t>
            </a:r>
            <a:r>
              <a:rPr lang="zh-CN" altLang="en-US" sz="1600" dirty="0">
                <a:latin typeface="+mn-ea"/>
              </a:rPr>
              <a:t>清华大学出版社 作者 尤雨溪</a:t>
            </a:r>
            <a:endParaRPr lang="en-US" altLang="zh-CN" sz="1600" dirty="0">
              <a:latin typeface="+mn-ea"/>
            </a:endParaRPr>
          </a:p>
          <a:p>
            <a:pPr marL="0" indent="0">
              <a:lnSpc>
                <a:spcPts val="3200"/>
              </a:lnSpc>
              <a:buSzPct val="70000"/>
              <a:buNone/>
              <a:defRPr/>
            </a:pPr>
            <a:r>
              <a:rPr lang="en-US" altLang="zh-CN" sz="1600" dirty="0">
                <a:latin typeface="+mn-ea"/>
              </a:rPr>
              <a:t>3.《</a:t>
            </a:r>
            <a:r>
              <a:rPr lang="zh-CN" altLang="en-US" sz="1600" dirty="0">
                <a:latin typeface="+mn-ea"/>
              </a:rPr>
              <a:t>数据库系统概论</a:t>
            </a:r>
            <a:r>
              <a:rPr lang="en-US" altLang="zh-CN" sz="1600" dirty="0">
                <a:latin typeface="+mn-ea"/>
              </a:rPr>
              <a:t>》</a:t>
            </a:r>
            <a:r>
              <a:rPr lang="zh-CN" altLang="en-US" sz="1600" dirty="0">
                <a:latin typeface="+mn-ea"/>
              </a:rPr>
              <a:t>（第五版）王珊 萨师煊 编著</a:t>
            </a:r>
            <a:endParaRPr lang="en-US" altLang="zh-CN" sz="1600" dirty="0">
              <a:latin typeface="+mn-ea"/>
            </a:endParaRPr>
          </a:p>
          <a:p>
            <a:pPr marL="0" indent="0">
              <a:lnSpc>
                <a:spcPts val="3200"/>
              </a:lnSpc>
              <a:buSzPct val="70000"/>
              <a:buNone/>
              <a:defRPr/>
            </a:pPr>
            <a:r>
              <a:rPr lang="en-US" altLang="zh-CN" sz="1600" dirty="0">
                <a:latin typeface="+mn-ea"/>
              </a:rPr>
              <a:t>4. 2019</a:t>
            </a:r>
            <a:r>
              <a:rPr lang="zh-CN" altLang="en-US" sz="1600" dirty="0">
                <a:latin typeface="+mn-ea"/>
              </a:rPr>
              <a:t>年</a:t>
            </a:r>
            <a:r>
              <a:rPr lang="en-US" altLang="zh-CN" sz="1600" dirty="0">
                <a:latin typeface="+mn-ea"/>
              </a:rPr>
              <a:t>IT</a:t>
            </a:r>
            <a:r>
              <a:rPr lang="zh-CN" altLang="en-US" sz="1600" dirty="0">
                <a:latin typeface="+mn-ea"/>
              </a:rPr>
              <a:t>行业平均年薪</a:t>
            </a:r>
            <a:endParaRPr lang="en-US" altLang="zh-CN" sz="1600" dirty="0">
              <a:latin typeface="+mn-ea"/>
            </a:endParaRPr>
          </a:p>
          <a:p>
            <a:pPr marL="0" indent="0">
              <a:lnSpc>
                <a:spcPts val="3200"/>
              </a:lnSpc>
              <a:buSzPct val="70000"/>
              <a:buNone/>
              <a:defRPr/>
            </a:pPr>
            <a:endParaRPr lang="en-US" altLang="zh-CN" sz="1400" dirty="0">
              <a:latin typeface="+mn-ea"/>
            </a:endParaRPr>
          </a:p>
        </p:txBody>
      </p:sp>
    </p:spTree>
    <p:custDataLst>
      <p:tags r:id="rId1"/>
    </p:custData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a:t>小组分工</a:t>
            </a:r>
            <a:endParaRPr lang="zh-CN" altLang="en-US" sz="9600" dirty="0"/>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3333750" y="1888733"/>
            <a:ext cx="2143125" cy="1985159"/>
          </a:xfrm>
          <a:prstGeom prst="rect">
            <a:avLst/>
          </a:prstGeom>
          <a:noFill/>
        </p:spPr>
        <p:txBody>
          <a:bodyPr wrap="square" lIns="67500" tIns="35100" rIns="67500" bIns="35100" rtlCol="0" anchor="ctr">
            <a:normAutofit fontScale="77500" lnSpcReduction="20000"/>
          </a:bodyPr>
          <a:lstStyle>
            <a:defPPr>
              <a:defRPr lang="zh-CN"/>
            </a:defPPr>
            <a:lvl1pPr algn="ctr">
              <a:defRPr sz="16600">
                <a:solidFill>
                  <a:schemeClr val="bg1"/>
                </a:solidFill>
                <a:cs typeface="Arial" panose="020B0604020202020204" pitchFamily="34" charset="0"/>
              </a:defRPr>
            </a:lvl1pPr>
          </a:lstStyle>
          <a:p>
            <a:r>
              <a:rPr lang="zh-CN" altLang="en-US" sz="9600" dirty="0"/>
              <a:t>目录</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362233" y="496397"/>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z="2800" spc="300" dirty="0">
                <a:solidFill>
                  <a:sysClr val="window" lastClr="FFFFFF"/>
                </a:solidFill>
                <a:uFillTx/>
                <a:latin typeface="微软雅黑" panose="020B0503020204020204" charset="-122"/>
                <a:ea typeface="微软雅黑" panose="020B0503020204020204" charset="-122"/>
              </a:rPr>
              <a:t>6.</a:t>
            </a:r>
            <a:r>
              <a:rPr lang="zh-CN" altLang="en-US" sz="2800" spc="300" dirty="0">
                <a:solidFill>
                  <a:sysClr val="window" lastClr="FFFFFF"/>
                </a:solidFill>
                <a:uFillTx/>
                <a:latin typeface="微软雅黑" panose="020B0503020204020204" charset="-122"/>
                <a:ea typeface="微软雅黑" panose="020B0503020204020204" charset="-122"/>
              </a:rPr>
              <a:t>小组分工</a:t>
            </a:r>
            <a:endParaRPr lang="zh-CN" altLang="zh-CN" sz="2800" spc="300" dirty="0">
              <a:solidFill>
                <a:sysClr val="window" lastClr="FFFFFF"/>
              </a:solidFill>
              <a:uFillTx/>
              <a:latin typeface="微软雅黑" panose="020B0503020204020204" charset="-122"/>
              <a:ea typeface="微软雅黑" panose="020B0503020204020204" charset="-122"/>
            </a:endParaRPr>
          </a:p>
        </p:txBody>
      </p:sp>
      <p:sp>
        <p:nvSpPr>
          <p:cNvPr id="3" name="文本框 2"/>
          <p:cNvSpPr txBox="1"/>
          <p:nvPr>
            <p:custDataLst>
              <p:tags r:id="rId4"/>
            </p:custDataLst>
          </p:nvPr>
        </p:nvSpPr>
        <p:spPr>
          <a:xfrm>
            <a:off x="362233" y="1556792"/>
            <a:ext cx="8435548" cy="305564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李磊</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制作</a:t>
            </a:r>
            <a:r>
              <a:rPr lang="en-US" altLang="zh-CN" sz="1800" b="1" dirty="0">
                <a:solidFill>
                  <a:srgbClr val="000000">
                    <a:lumMod val="75000"/>
                    <a:lumOff val="25000"/>
                  </a:srgbClr>
                </a:solidFill>
                <a:latin typeface="Arial" panose="020B0604020202020204" pitchFamily="34" charset="0"/>
              </a:rPr>
              <a:t> </a:t>
            </a:r>
            <a:r>
              <a:rPr lang="zh-CN" altLang="en-US" sz="1800" b="1" dirty="0">
                <a:solidFill>
                  <a:srgbClr val="000000">
                    <a:lumMod val="75000"/>
                    <a:lumOff val="25000"/>
                  </a:srgbClr>
                </a:solidFill>
                <a:latin typeface="Arial" panose="020B0604020202020204" pitchFamily="34" charset="0"/>
              </a:rPr>
              <a:t>评分（</a:t>
            </a:r>
            <a:r>
              <a:rPr lang="en-US" altLang="zh-CN" sz="1800" b="1" dirty="0">
                <a:solidFill>
                  <a:srgbClr val="000000">
                    <a:lumMod val="75000"/>
                    <a:lumOff val="25000"/>
                  </a:srgbClr>
                </a:solidFill>
                <a:latin typeface="Arial" panose="020B0604020202020204" pitchFamily="34" charset="0"/>
              </a:rPr>
              <a:t>9.3/10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董思诚</a:t>
            </a:r>
            <a:r>
              <a:rPr lang="zh-CN" altLang="en-US" sz="1800" dirty="0">
                <a:latin typeface="+mn-ea"/>
              </a:rPr>
              <a:t>：</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制作以及部分</a:t>
            </a:r>
            <a:r>
              <a:rPr lang="en-US" altLang="zh-CN" sz="1800" b="1" dirty="0">
                <a:solidFill>
                  <a:srgbClr val="000000">
                    <a:lumMod val="75000"/>
                    <a:lumOff val="25000"/>
                  </a:srgbClr>
                </a:solidFill>
                <a:latin typeface="Arial" panose="020B0604020202020204" pitchFamily="34" charset="0"/>
              </a:rPr>
              <a:t>word</a:t>
            </a:r>
            <a:r>
              <a:rPr lang="zh-CN" altLang="en-US" sz="1800" b="1" dirty="0">
                <a:solidFill>
                  <a:srgbClr val="000000">
                    <a:lumMod val="75000"/>
                    <a:lumOff val="25000"/>
                  </a:srgbClr>
                </a:solidFill>
                <a:latin typeface="Arial" panose="020B0604020202020204" pitchFamily="34" charset="0"/>
              </a:rPr>
              <a:t>内容制作 评分（</a:t>
            </a:r>
            <a:r>
              <a:rPr lang="en-US" altLang="zh-CN" sz="1800" b="1" dirty="0">
                <a:solidFill>
                  <a:srgbClr val="000000">
                    <a:lumMod val="75000"/>
                    <a:lumOff val="25000"/>
                  </a:srgbClr>
                </a:solidFill>
                <a:latin typeface="Arial" panose="020B0604020202020204" pitchFamily="34" charset="0"/>
              </a:rPr>
              <a:t>9.2/10</a:t>
            </a:r>
            <a:r>
              <a:rPr lang="zh-CN" altLang="en-US" sz="1800" b="1" dirty="0">
                <a:solidFill>
                  <a:srgbClr val="000000">
                    <a:lumMod val="75000"/>
                    <a:lumOff val="25000"/>
                  </a:srgbClr>
                </a:solidFill>
                <a:latin typeface="Arial" panose="020B0604020202020204" pitchFamily="34" charset="0"/>
              </a:rPr>
              <a:t>）</a:t>
            </a:r>
            <a:endParaRPr lang="en-US" altLang="zh-CN" sz="1800" b="1" dirty="0">
              <a:solidFill>
                <a:srgbClr val="000000">
                  <a:lumMod val="75000"/>
                  <a:lumOff val="25000"/>
                </a:srgbClr>
              </a:solidFill>
              <a:latin typeface="Arial" panose="020B0604020202020204" pitchFamily="34" charset="0"/>
            </a:endParaRPr>
          </a:p>
          <a:p>
            <a:pPr marL="0" indent="0">
              <a:lnSpc>
                <a:spcPts val="3200"/>
              </a:lnSpc>
              <a:buSzPct val="70000"/>
              <a:buNone/>
              <a:defRPr/>
            </a:pPr>
            <a:r>
              <a:rPr lang="zh-CN" altLang="en-US" sz="1800" b="1" dirty="0">
                <a:solidFill>
                  <a:srgbClr val="000000">
                    <a:lumMod val="75000"/>
                    <a:lumOff val="25000"/>
                  </a:srgbClr>
                </a:solidFill>
                <a:latin typeface="Arial" panose="020B0604020202020204" pitchFamily="34" charset="0"/>
              </a:rPr>
              <a:t>陈安：</a:t>
            </a:r>
            <a:r>
              <a:rPr lang="en-US" altLang="zh-CN" sz="1800" b="1" dirty="0">
                <a:solidFill>
                  <a:srgbClr val="000000">
                    <a:lumMod val="75000"/>
                    <a:lumOff val="25000"/>
                  </a:srgbClr>
                </a:solidFill>
                <a:latin typeface="Arial" panose="020B0604020202020204" pitchFamily="34" charset="0"/>
              </a:rPr>
              <a:t>PPT</a:t>
            </a:r>
            <a:r>
              <a:rPr lang="zh-CN" altLang="en-US" sz="1800" b="1" dirty="0">
                <a:solidFill>
                  <a:srgbClr val="000000">
                    <a:lumMod val="75000"/>
                    <a:lumOff val="25000"/>
                  </a:srgbClr>
                </a:solidFill>
                <a:latin typeface="Arial" panose="020B0604020202020204" pitchFamily="34" charset="0"/>
              </a:rPr>
              <a:t>部分的修改和工作图制作 评分 （</a:t>
            </a:r>
            <a:r>
              <a:rPr lang="en-US" altLang="zh-CN" sz="1800" b="1" dirty="0">
                <a:solidFill>
                  <a:srgbClr val="000000">
                    <a:lumMod val="75000"/>
                    <a:lumOff val="25000"/>
                  </a:srgbClr>
                </a:solidFill>
                <a:latin typeface="Arial" panose="020B0604020202020204" pitchFamily="34" charset="0"/>
              </a:rPr>
              <a:t>9.1/10</a:t>
            </a:r>
            <a:r>
              <a:rPr lang="zh-CN" altLang="en-US" sz="1800" b="1" dirty="0">
                <a:solidFill>
                  <a:srgbClr val="000000">
                    <a:lumMod val="75000"/>
                    <a:lumOff val="25000"/>
                  </a:srgbClr>
                </a:solidFill>
                <a:latin typeface="Arial" panose="020B0604020202020204" pitchFamily="34" charset="0"/>
              </a:rPr>
              <a:t>）</a:t>
            </a:r>
            <a:endParaRPr lang="zh-CN" altLang="en-US" sz="1800" dirty="0">
              <a:latin typeface="+mn-ea"/>
            </a:endParaRPr>
          </a:p>
          <a:p>
            <a:pPr marL="0" indent="0">
              <a:lnSpc>
                <a:spcPts val="3200"/>
              </a:lnSpc>
              <a:buSzPct val="70000"/>
              <a:buNone/>
              <a:defRPr/>
            </a:pPr>
            <a:endParaRPr lang="zh-CN" altLang="en-US" sz="1800" dirty="0">
              <a:latin typeface="+mn-ea"/>
            </a:endParaRPr>
          </a:p>
        </p:txBody>
      </p:sp>
    </p:spTree>
    <p:custDataLst>
      <p:tags r:id="rId1"/>
    </p:custData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谢谢观看</a:t>
            </a:r>
          </a:p>
        </p:txBody>
      </p:sp>
      <p:sp>
        <p:nvSpPr>
          <p:cNvPr id="3" name="文本占位符 2"/>
          <p:cNvSpPr>
            <a:spLocks noGrp="1"/>
          </p:cNvSpPr>
          <p:nvPr>
            <p:ph type="body" sz="quarter" idx="13"/>
            <p:custDataLst>
              <p:tags r:id="rId3"/>
            </p:custDataLst>
          </p:nvPr>
        </p:nvSpPr>
        <p:spPr/>
        <p:txBody>
          <a:bodyPr/>
          <a:lstStyle/>
          <a:p>
            <a:r>
              <a:rPr lang="en-US" altLang="zh-CN"/>
              <a:t>THANKS </a:t>
            </a:r>
          </a:p>
        </p:txBody>
      </p:sp>
    </p:spTree>
    <p:custDataLst>
      <p:tags r:id="rId1"/>
    </p:custData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63688" y="1755046"/>
            <a:ext cx="6138911" cy="3544611"/>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1.</a:t>
            </a:r>
            <a:r>
              <a:rPr lang="zh-CN" altLang="en-US" sz="2400" b="1" dirty="0"/>
              <a:t>项目背景</a:t>
            </a:r>
            <a:endParaRPr lang="en-US" altLang="zh-CN" sz="2400" b="1" dirty="0"/>
          </a:p>
          <a:p>
            <a:r>
              <a:rPr lang="en-US" altLang="zh-CN" sz="2400" b="1" dirty="0"/>
              <a:t>2.</a:t>
            </a:r>
            <a:r>
              <a:rPr lang="zh-CN" altLang="en-US" sz="2400" b="1" dirty="0"/>
              <a:t>可行性分析</a:t>
            </a:r>
            <a:endParaRPr lang="en-US" altLang="zh-CN" sz="2400" b="1" dirty="0"/>
          </a:p>
          <a:p>
            <a:r>
              <a:rPr lang="en-US" altLang="zh-CN" sz="2400" b="1" dirty="0"/>
              <a:t>3.</a:t>
            </a:r>
            <a:r>
              <a:rPr lang="zh-CN" altLang="en-US" sz="2400" b="1" dirty="0"/>
              <a:t>任务分配</a:t>
            </a:r>
            <a:endParaRPr lang="en-US" altLang="zh-CN" sz="2400" b="1" dirty="0"/>
          </a:p>
          <a:p>
            <a:r>
              <a:rPr lang="en-US" altLang="zh-CN" sz="2400" b="1" dirty="0"/>
              <a:t>4.</a:t>
            </a:r>
            <a:r>
              <a:rPr lang="zh-CN" altLang="en-US" sz="2400" b="1" dirty="0"/>
              <a:t>甘特图</a:t>
            </a:r>
            <a:endParaRPr lang="en-US" altLang="zh-CN" b="1" dirty="0"/>
          </a:p>
          <a:p>
            <a:r>
              <a:rPr lang="en-US" altLang="zh-CN" sz="2400" b="1" dirty="0"/>
              <a:t>5.</a:t>
            </a:r>
            <a:r>
              <a:rPr lang="zh-CN" altLang="en-US" sz="2400" b="1" dirty="0"/>
              <a:t>配置管理</a:t>
            </a:r>
            <a:endParaRPr lang="en-US" altLang="zh-CN" sz="2400" b="1" dirty="0"/>
          </a:p>
          <a:p>
            <a:r>
              <a:rPr lang="en-US" altLang="zh-CN" sz="2400" b="1" dirty="0"/>
              <a:t>6.</a:t>
            </a:r>
            <a:r>
              <a:rPr lang="zh-CN" altLang="en-US" sz="2400" b="1" dirty="0"/>
              <a:t>会议记录</a:t>
            </a:r>
            <a:endParaRPr lang="en-US" altLang="zh-CN" sz="2400" b="1" dirty="0"/>
          </a:p>
        </p:txBody>
      </p:sp>
      <p:sp>
        <p:nvSpPr>
          <p:cNvPr id="6" name="文本框 5"/>
          <p:cNvSpPr txBox="1"/>
          <p:nvPr>
            <p:custDataLst>
              <p:tags r:id="rId6"/>
            </p:custDataLst>
          </p:nvPr>
        </p:nvSpPr>
        <p:spPr>
          <a:xfrm>
            <a:off x="855614" y="462346"/>
            <a:ext cx="2724150" cy="468630"/>
          </a:xfrm>
          <a:prstGeom prst="rect">
            <a:avLst/>
          </a:prstGeom>
          <a:noFill/>
        </p:spPr>
        <p:txBody>
          <a:bodyPr wrap="none" lIns="76200" tIns="28575" rIns="47625" bIns="28575" rtlCol="0">
            <a:noAutofit/>
          </a:bodyPr>
          <a:lstStyle/>
          <a:p>
            <a:r>
              <a:rPr lang="zh-CN" altLang="en-US" sz="3600" b="1" dirty="0"/>
              <a:t>目录</a:t>
            </a:r>
            <a:endParaRPr lang="zh-CN" altLang="zh-CN" b="1" dirty="0"/>
          </a:p>
          <a:p>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7"/>
            </p:custDataLst>
          </p:nvPr>
        </p:nvSpPr>
        <p:spPr>
          <a:xfrm>
            <a:off x="4644008" y="1755047"/>
            <a:ext cx="6138911" cy="3191978"/>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en-US" altLang="zh-CN" sz="2400" b="1" dirty="0"/>
              <a:t>7.</a:t>
            </a:r>
            <a:r>
              <a:rPr lang="zh-CN" altLang="en-US" sz="2400" b="1" dirty="0"/>
              <a:t>预算</a:t>
            </a:r>
            <a:endParaRPr lang="en-US" altLang="zh-CN" sz="2400" b="1" dirty="0"/>
          </a:p>
          <a:p>
            <a:r>
              <a:rPr lang="en-US" altLang="zh-CN" sz="2400" b="1" dirty="0"/>
              <a:t>8.</a:t>
            </a:r>
            <a:r>
              <a:rPr lang="zh-CN" altLang="en-US" sz="2400" b="1" dirty="0"/>
              <a:t>参考资料</a:t>
            </a:r>
            <a:endParaRPr lang="en-US" altLang="zh-CN" sz="2400" b="1" dirty="0"/>
          </a:p>
        </p:txBody>
      </p:sp>
    </p:spTree>
    <p:custDataLst>
      <p:tags r:id="rId1"/>
    </p:custData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2232247" cy="3199405"/>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项目计划模板选自</a:t>
            </a:r>
            <a:r>
              <a:rPr lang="en-US" altLang="zh-CN" sz="2400" b="1" dirty="0">
                <a:latin typeface="+mn-ea"/>
              </a:rPr>
              <a:t>GB856T——88</a:t>
            </a:r>
            <a:endParaRPr lang="zh-CN" altLang="en-US" sz="1200" dirty="0">
              <a:uFillTx/>
            </a:endParaRPr>
          </a:p>
        </p:txBody>
      </p:sp>
      <p:pic>
        <p:nvPicPr>
          <p:cNvPr id="5" name="图片 4"/>
          <p:cNvPicPr>
            <a:picLocks noChangeAspect="1"/>
          </p:cNvPicPr>
          <p:nvPr/>
        </p:nvPicPr>
        <p:blipFill rotWithShape="1">
          <a:blip r:embed="rId6"/>
          <a:srcRect l="23225" r="26375" b="3613"/>
          <a:stretch/>
        </p:blipFill>
        <p:spPr>
          <a:xfrm>
            <a:off x="2987824" y="1700808"/>
            <a:ext cx="4608512" cy="4824536"/>
          </a:xfrm>
          <a:prstGeom prst="rect">
            <a:avLst/>
          </a:prstGeom>
        </p:spPr>
      </p:pic>
    </p:spTree>
    <p:custDataLst>
      <p:tags r:id="rId1"/>
    </p:custDataLst>
    <p:extLst>
      <p:ext uri="{BB962C8B-B14F-4D97-AF65-F5344CB8AC3E}">
        <p14:creationId xmlns:p14="http://schemas.microsoft.com/office/powerpoint/2010/main" val="290990300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项目名：游戏攻略网站（暂定）</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项目的委托单位：</a:t>
            </a:r>
            <a:r>
              <a:rPr lang="en-US" altLang="zh-CN" sz="2400" b="1" dirty="0">
                <a:latin typeface="+mn-ea"/>
              </a:rPr>
              <a:t>SE2020</a:t>
            </a:r>
          </a:p>
          <a:p>
            <a:pPr>
              <a:lnSpc>
                <a:spcPts val="3200"/>
              </a:lnSpc>
              <a:buSzPct val="70000"/>
              <a:buFont typeface="Wingdings" panose="05000000000000000000" pitchFamily="2" charset="2"/>
              <a:buChar char="l"/>
              <a:defRPr/>
            </a:pPr>
            <a:r>
              <a:rPr lang="zh-CN" altLang="en-US" sz="2400" b="1" dirty="0">
                <a:latin typeface="+mn-ea"/>
              </a:rPr>
              <a:t>项目的用户：游戏玩家以及游戏攻略制作人等主要用户和杨枨老师</a:t>
            </a:r>
          </a:p>
          <a:p>
            <a:pPr>
              <a:lnSpc>
                <a:spcPts val="3200"/>
              </a:lnSpc>
              <a:buSzPct val="70000"/>
              <a:buFont typeface="Wingdings" panose="05000000000000000000" pitchFamily="2" charset="2"/>
              <a:buChar char="l"/>
              <a:defRPr/>
            </a:pPr>
            <a:r>
              <a:rPr lang="zh-CN" altLang="en-US" sz="2400" b="1" dirty="0">
                <a:latin typeface="+mn-ea"/>
              </a:rPr>
              <a:t>项目的任务提出者：</a:t>
            </a:r>
            <a:r>
              <a:rPr lang="en-US" altLang="zh-CN" sz="2400" b="1" dirty="0">
                <a:latin typeface="+mn-ea"/>
              </a:rPr>
              <a:t>G01</a:t>
            </a:r>
            <a:r>
              <a:rPr lang="zh-CN" altLang="en-US" sz="2400" b="1" dirty="0">
                <a:latin typeface="+mn-ea"/>
              </a:rPr>
              <a:t>组组长董思诚</a:t>
            </a:r>
          </a:p>
          <a:p>
            <a:pPr>
              <a:lnSpc>
                <a:spcPts val="3200"/>
              </a:lnSpc>
              <a:buSzPct val="70000"/>
              <a:buFont typeface="Wingdings" panose="05000000000000000000" pitchFamily="2" charset="2"/>
              <a:buChar char="l"/>
              <a:defRPr/>
            </a:pPr>
            <a:r>
              <a:rPr lang="zh-CN" altLang="en-US" sz="2400" b="1" dirty="0">
                <a:latin typeface="+mn-ea"/>
              </a:rPr>
              <a:t>项目的主要承担部门为</a:t>
            </a:r>
            <a:r>
              <a:rPr lang="en-US" altLang="zh-CN" sz="2400" b="1" dirty="0">
                <a:latin typeface="+mn-ea"/>
              </a:rPr>
              <a:t>G01</a:t>
            </a:r>
            <a:r>
              <a:rPr lang="zh-CN" altLang="en-US" sz="2400" b="1" dirty="0">
                <a:latin typeface="+mn-ea"/>
              </a:rPr>
              <a:t>组全体成员共三名成员。</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3563888" y="1757315"/>
            <a:ext cx="2016224" cy="64807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主要用户</a:t>
            </a: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5" name="文本框 4"/>
          <p:cNvSpPr txBox="1"/>
          <p:nvPr>
            <p:custDataLst>
              <p:tags r:id="rId5"/>
            </p:custDataLst>
          </p:nvPr>
        </p:nvSpPr>
        <p:spPr>
          <a:xfrm>
            <a:off x="48767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孙圣顺</a:t>
            </a:r>
            <a:endParaRPr lang="en-US" altLang="zh-CN" sz="2400" b="1" dirty="0">
              <a:latin typeface="+mn-ea"/>
            </a:endParaRPr>
          </a:p>
          <a:p>
            <a:pPr marL="0" indent="0">
              <a:lnSpc>
                <a:spcPts val="3200"/>
              </a:lnSpc>
              <a:buSzPct val="70000"/>
              <a:buNone/>
              <a:defRPr/>
            </a:pPr>
            <a:r>
              <a:rPr lang="zh-CN" altLang="en-US" sz="1800" b="1" dirty="0">
                <a:latin typeface="+mn-ea"/>
              </a:rPr>
              <a:t> （统计学）计院非本专业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6" name="文本框 5"/>
          <p:cNvSpPr txBox="1"/>
          <p:nvPr>
            <p:custDataLst>
              <p:tags r:id="rId6"/>
            </p:custDataLst>
          </p:nvPr>
        </p:nvSpPr>
        <p:spPr>
          <a:xfrm>
            <a:off x="2951820" y="2564904"/>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杨老师</a:t>
            </a:r>
            <a:endParaRPr lang="en-US" altLang="zh-CN" sz="2400" b="1" dirty="0">
              <a:latin typeface="+mn-ea"/>
            </a:endParaRPr>
          </a:p>
          <a:p>
            <a:pPr marL="0" indent="0">
              <a:lnSpc>
                <a:spcPts val="3200"/>
              </a:lnSpc>
              <a:buSzPct val="70000"/>
              <a:buNone/>
              <a:defRPr/>
            </a:pPr>
            <a:r>
              <a:rPr lang="zh-CN" altLang="en-US" sz="1800" b="1" dirty="0">
                <a:latin typeface="+mn-ea"/>
              </a:rPr>
              <a:t>      项目主要用户</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
        <p:nvSpPr>
          <p:cNvPr id="7" name="文本框 6"/>
          <p:cNvSpPr txBox="1"/>
          <p:nvPr>
            <p:custDataLst>
              <p:tags r:id="rId7"/>
            </p:custDataLst>
          </p:nvPr>
        </p:nvSpPr>
        <p:spPr>
          <a:xfrm>
            <a:off x="4695207" y="4149080"/>
            <a:ext cx="3240360" cy="1152128"/>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2400" b="1" dirty="0">
                <a:latin typeface="+mn-ea"/>
              </a:rPr>
              <a:t>      黄耀天</a:t>
            </a:r>
            <a:endParaRPr lang="en-US" altLang="zh-CN" sz="2400" b="1" dirty="0">
              <a:latin typeface="+mn-ea"/>
            </a:endParaRPr>
          </a:p>
          <a:p>
            <a:pPr marL="0" indent="0">
              <a:lnSpc>
                <a:spcPts val="3200"/>
              </a:lnSpc>
              <a:buSzPct val="70000"/>
              <a:buNone/>
              <a:defRPr/>
            </a:pPr>
            <a:r>
              <a:rPr lang="zh-CN" altLang="en-US" sz="1800" b="1" dirty="0">
                <a:latin typeface="+mn-ea"/>
              </a:rPr>
              <a:t> （信管）计院非本专业</a:t>
            </a:r>
            <a:endParaRPr lang="en-US" altLang="zh-CN" sz="18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14084701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79512" y="1813771"/>
            <a:ext cx="8869779" cy="3805780"/>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400" b="1" dirty="0">
                <a:latin typeface="+mn-ea"/>
              </a:rPr>
              <a:t>软件环境：</a:t>
            </a:r>
            <a:r>
              <a:rPr lang="en-US" altLang="zh-CN" sz="2400" b="1" dirty="0">
                <a:latin typeface="+mn-ea"/>
              </a:rPr>
              <a:t>Windows 7</a:t>
            </a:r>
            <a:r>
              <a:rPr lang="zh-CN" altLang="en-US" sz="2400" b="1" dirty="0">
                <a:latin typeface="+mn-ea"/>
              </a:rPr>
              <a:t>，</a:t>
            </a:r>
            <a:r>
              <a:rPr lang="en-US" altLang="zh-CN" sz="2400" b="1" dirty="0">
                <a:latin typeface="+mn-ea"/>
              </a:rPr>
              <a:t>Windows 10</a:t>
            </a:r>
            <a:r>
              <a:rPr lang="zh-CN" altLang="en-US" sz="2400" b="1" dirty="0">
                <a:latin typeface="+mn-ea"/>
              </a:rPr>
              <a:t>，</a:t>
            </a:r>
            <a:r>
              <a:rPr lang="en-US" altLang="zh-CN" sz="2400" b="1" dirty="0" err="1">
                <a:latin typeface="+mn-ea"/>
              </a:rPr>
              <a:t>macOS</a:t>
            </a:r>
            <a:endParaRPr lang="en-US" altLang="zh-CN"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硬件环境：一般的</a:t>
            </a:r>
            <a:r>
              <a:rPr lang="en-US" altLang="zh-CN" sz="2400" b="1" dirty="0">
                <a:latin typeface="+mn-ea"/>
              </a:rPr>
              <a:t>PC</a:t>
            </a:r>
          </a:p>
          <a:p>
            <a:pPr>
              <a:lnSpc>
                <a:spcPts val="3200"/>
              </a:lnSpc>
              <a:buSzPct val="70000"/>
              <a:buFont typeface="Wingdings" panose="05000000000000000000" pitchFamily="2" charset="2"/>
              <a:buChar char="l"/>
              <a:defRPr/>
            </a:pPr>
            <a:r>
              <a:rPr lang="zh-CN" altLang="en-US" sz="2400" b="1" dirty="0">
                <a:latin typeface="+mn-ea"/>
              </a:rPr>
              <a:t>开发工具： </a:t>
            </a:r>
            <a:r>
              <a:rPr lang="en-US" altLang="zh-CN" sz="2400" b="1" dirty="0">
                <a:latin typeface="+mn-ea"/>
              </a:rPr>
              <a:t>eclipse</a:t>
            </a:r>
            <a:r>
              <a:rPr lang="zh-CN" altLang="en-US" sz="2400" b="1" dirty="0">
                <a:latin typeface="+mn-ea"/>
              </a:rPr>
              <a:t>，</a:t>
            </a:r>
            <a:r>
              <a:rPr lang="en-US" altLang="zh-CN" sz="2400" b="1" dirty="0" err="1">
                <a:latin typeface="+mn-ea"/>
              </a:rPr>
              <a:t>Hbuild</a:t>
            </a:r>
            <a:r>
              <a:rPr lang="en-US" altLang="zh-CN" sz="2400" b="1" dirty="0">
                <a:latin typeface="+mn-ea"/>
              </a:rPr>
              <a:t>[2]</a:t>
            </a:r>
            <a:r>
              <a:rPr lang="zh-CN" altLang="en-US" sz="2400" b="1" dirty="0">
                <a:latin typeface="+mn-ea"/>
              </a:rPr>
              <a:t>，</a:t>
            </a:r>
            <a:r>
              <a:rPr lang="en-US" altLang="zh-CN" sz="2400" b="1" dirty="0">
                <a:latin typeface="+mn-ea"/>
              </a:rPr>
              <a:t>VS Code</a:t>
            </a:r>
            <a:r>
              <a:rPr lang="zh-CN" altLang="en-US" sz="2400" b="1" dirty="0">
                <a:latin typeface="+mn-ea"/>
              </a:rPr>
              <a:t>等开发网站以及的工具</a:t>
            </a:r>
          </a:p>
          <a:p>
            <a:pPr>
              <a:lnSpc>
                <a:spcPts val="3200"/>
              </a:lnSpc>
              <a:buSzPct val="70000"/>
              <a:buFont typeface="Wingdings" panose="05000000000000000000" pitchFamily="2" charset="2"/>
              <a:buChar char="l"/>
              <a:defRPr/>
            </a:pPr>
            <a:r>
              <a:rPr lang="zh-CN" altLang="en-US" sz="2400" b="1" dirty="0">
                <a:latin typeface="+mn-ea"/>
              </a:rPr>
              <a:t>数据库系统：</a:t>
            </a:r>
            <a:r>
              <a:rPr lang="en-US" altLang="zh-CN" sz="2400" b="1" dirty="0">
                <a:latin typeface="+mn-ea"/>
              </a:rPr>
              <a:t>MySQL Server 5.5</a:t>
            </a:r>
            <a:r>
              <a:rPr lang="zh-CN" altLang="en-US" sz="2400" b="1" dirty="0">
                <a:latin typeface="+mn-ea"/>
              </a:rPr>
              <a:t>或者更高版本</a:t>
            </a:r>
            <a:r>
              <a:rPr lang="en-US" altLang="zh-CN" sz="2400" b="1" dirty="0">
                <a:latin typeface="+mn-ea"/>
              </a:rPr>
              <a:t>[3]</a:t>
            </a:r>
            <a:endParaRPr lang="zh-CN" altLang="en-US" sz="2400" b="1" dirty="0">
              <a:latin typeface="+mn-ea"/>
            </a:endParaRPr>
          </a:p>
          <a:p>
            <a:pPr>
              <a:lnSpc>
                <a:spcPts val="3200"/>
              </a:lnSpc>
              <a:buSzPct val="70000"/>
              <a:buFont typeface="Wingdings" panose="05000000000000000000" pitchFamily="2" charset="2"/>
              <a:buChar char="l"/>
              <a:defRPr/>
            </a:pPr>
            <a:r>
              <a:rPr lang="zh-CN" altLang="en-US" sz="2400" b="1" dirty="0">
                <a:latin typeface="+mn-ea"/>
              </a:rPr>
              <a:t>配置管理工具：</a:t>
            </a:r>
            <a:r>
              <a:rPr lang="en-US" altLang="zh-CN" sz="2400" b="1" dirty="0">
                <a:latin typeface="+mn-ea"/>
              </a:rPr>
              <a:t>GitHub</a:t>
            </a:r>
            <a:r>
              <a:rPr lang="zh-CN" altLang="en-US" sz="2400" b="1" dirty="0">
                <a:latin typeface="+mn-ea"/>
              </a:rPr>
              <a:t>、</a:t>
            </a:r>
            <a:r>
              <a:rPr lang="en-US" altLang="zh-CN" sz="2400" b="1" dirty="0" err="1">
                <a:latin typeface="+mn-ea"/>
              </a:rPr>
              <a:t>github</a:t>
            </a:r>
            <a:r>
              <a:rPr lang="en-US" altLang="zh-CN" sz="2400" b="1" dirty="0">
                <a:latin typeface="+mn-ea"/>
              </a:rPr>
              <a:t> desktop</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309344632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1.</a:t>
            </a:r>
            <a:r>
              <a:rPr lang="zh-CN" altLang="en-US" spc="300" dirty="0">
                <a:solidFill>
                  <a:sysClr val="window" lastClr="FFFFFF"/>
                </a:solidFill>
              </a:rPr>
              <a:t>项目背景</a:t>
            </a:r>
          </a:p>
        </p:txBody>
      </p:sp>
      <p:sp>
        <p:nvSpPr>
          <p:cNvPr id="3" name="文本框 2"/>
          <p:cNvSpPr txBox="1"/>
          <p:nvPr>
            <p:custDataLst>
              <p:tags r:id="rId4"/>
            </p:custDataLst>
          </p:nvPr>
        </p:nvSpPr>
        <p:spPr>
          <a:xfrm>
            <a:off x="137110" y="1556792"/>
            <a:ext cx="8869779" cy="5503661"/>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800" b="1" dirty="0">
                <a:latin typeface="宋体" pitchFamily="2" charset="-122"/>
                <a:ea typeface="宋体" pitchFamily="2" charset="-122"/>
              </a:rPr>
              <a:t>项目建设背景：</a:t>
            </a:r>
            <a:endParaRPr lang="en-US" altLang="zh-CN" sz="2800" b="1" dirty="0">
              <a:latin typeface="宋体" pitchFamily="2" charset="-122"/>
              <a:ea typeface="宋体" pitchFamily="2" charset="-122"/>
            </a:endParaRPr>
          </a:p>
          <a:p>
            <a:pPr marL="0" indent="0">
              <a:lnSpc>
                <a:spcPts val="3200"/>
              </a:lnSpc>
              <a:buSzPct val="70000"/>
              <a:buNone/>
              <a:defRPr/>
            </a:pPr>
            <a:endParaRPr lang="en-US" altLang="zh-CN" sz="2400" b="1" dirty="0">
              <a:latin typeface="+mn-ea"/>
            </a:endParaRPr>
          </a:p>
          <a:p>
            <a:pPr marL="0" indent="0">
              <a:lnSpc>
                <a:spcPts val="3200"/>
              </a:lnSpc>
              <a:buSzPct val="70000"/>
              <a:buNone/>
              <a:defRPr/>
            </a:pPr>
            <a:r>
              <a:rPr lang="en-US" altLang="zh-CN" sz="2400" b="1" dirty="0">
                <a:latin typeface="+mn-ea"/>
              </a:rPr>
              <a:t>	</a:t>
            </a:r>
            <a:r>
              <a:rPr lang="zh-CN" altLang="en-US" sz="2400" b="1" dirty="0">
                <a:latin typeface="宋体" pitchFamily="2" charset="-122"/>
                <a:ea typeface="宋体" pitchFamily="2" charset="-122"/>
              </a:rPr>
              <a:t>游戏玩家们对游戏攻略的需求是确实存在的。</a:t>
            </a:r>
            <a:endParaRPr lang="en-US" altLang="zh-CN"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我们小组目标是制作一个关于游戏攻略密集型的网站。类似于游民星空的游戏攻略总集。</a:t>
            </a:r>
            <a:endParaRPr lang="en-US" altLang="zh-CN" sz="2400" b="1" dirty="0">
              <a:latin typeface="宋体" pitchFamily="2" charset="-122"/>
              <a:ea typeface="宋体" pitchFamily="2" charset="-122"/>
            </a:endParaRPr>
          </a:p>
          <a:p>
            <a:pPr marL="0" indent="0">
              <a:lnSpc>
                <a:spcPts val="3200"/>
              </a:lnSpc>
              <a:buSzPct val="70000"/>
              <a:buNone/>
              <a:defRPr/>
            </a:pPr>
            <a:endParaRPr lang="zh-CN" altLang="en-US" sz="2400" b="1" dirty="0">
              <a:latin typeface="宋体" pitchFamily="2" charset="-122"/>
              <a:ea typeface="宋体" pitchFamily="2" charset="-122"/>
            </a:endParaRPr>
          </a:p>
          <a:p>
            <a:pPr marL="0" indent="0">
              <a:lnSpc>
                <a:spcPts val="3200"/>
              </a:lnSpc>
              <a:buSzPct val="70000"/>
              <a:buNone/>
              <a:defRP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为方便玩家交流，我们考虑增加玩家论坛的功能。</a:t>
            </a:r>
          </a:p>
          <a:p>
            <a:pPr>
              <a:lnSpc>
                <a:spcPts val="3200"/>
              </a:lnSpc>
              <a:buSzPct val="70000"/>
              <a:buFont typeface="Wingdings" panose="05000000000000000000" pitchFamily="2" charset="2"/>
              <a:buChar char="l"/>
              <a:defRPr/>
            </a:pPr>
            <a:endParaRPr lang="en-US" altLang="zh-CN" sz="2400" b="1" dirty="0">
              <a:latin typeface="+mn-ea"/>
            </a:endParaRPr>
          </a:p>
          <a:p>
            <a:pPr>
              <a:lnSpc>
                <a:spcPts val="3200"/>
              </a:lnSpc>
              <a:buSzPct val="70000"/>
              <a:buFont typeface="Wingdings" panose="05000000000000000000" pitchFamily="2" charset="2"/>
              <a:buChar char="l"/>
              <a:defRPr/>
            </a:pPr>
            <a:endParaRPr lang="zh-CN" altLang="en-US" sz="1200" dirty="0">
              <a:uFillTx/>
            </a:endParaRPr>
          </a:p>
        </p:txBody>
      </p:sp>
    </p:spTree>
    <p:custDataLst>
      <p:tags r:id="rId1"/>
    </p:custDataLst>
    <p:extLst>
      <p:ext uri="{BB962C8B-B14F-4D97-AF65-F5344CB8AC3E}">
        <p14:creationId xmlns:p14="http://schemas.microsoft.com/office/powerpoint/2010/main" val="216214695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467544" y="496650"/>
            <a:ext cx="8342447" cy="484078"/>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en-US" altLang="zh-CN" spc="300" dirty="0">
                <a:solidFill>
                  <a:sysClr val="window" lastClr="FFFFFF"/>
                </a:solidFill>
                <a:uFillTx/>
                <a:latin typeface="微软雅黑" panose="020B0503020204020204" charset="-122"/>
                <a:ea typeface="微软雅黑" panose="020B0503020204020204" charset="-122"/>
              </a:rPr>
              <a:t>2.</a:t>
            </a:r>
            <a:r>
              <a:rPr lang="zh-CN" altLang="en-US" dirty="0">
                <a:solidFill>
                  <a:schemeClr val="bg1"/>
                </a:solidFill>
                <a:sym typeface="+mn-ea"/>
              </a:rPr>
              <a:t>可行性分析</a:t>
            </a:r>
          </a:p>
        </p:txBody>
      </p:sp>
      <p:sp>
        <p:nvSpPr>
          <p:cNvPr id="5" name="文本框 4"/>
          <p:cNvSpPr txBox="1"/>
          <p:nvPr>
            <p:custDataLst>
              <p:tags r:id="rId4"/>
            </p:custDataLst>
          </p:nvPr>
        </p:nvSpPr>
        <p:spPr>
          <a:xfrm>
            <a:off x="323528" y="1458295"/>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技术可行性</a:t>
            </a:r>
            <a:endParaRPr lang="zh-CN" altLang="en-US" sz="1100" dirty="0">
              <a:uFillTx/>
            </a:endParaRPr>
          </a:p>
        </p:txBody>
      </p:sp>
      <p:sp>
        <p:nvSpPr>
          <p:cNvPr id="6" name="文本框 5"/>
          <p:cNvSpPr txBox="1"/>
          <p:nvPr>
            <p:custDataLst>
              <p:tags r:id="rId5"/>
            </p:custDataLst>
          </p:nvPr>
        </p:nvSpPr>
        <p:spPr>
          <a:xfrm>
            <a:off x="611560" y="1916461"/>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我们参考市面上相似的网站，大多功能比较常见，我们可以模仿着做，且组内两名有前端开发的经验，所以对于实现网站来说，难度不大。</a:t>
            </a:r>
            <a:endParaRPr lang="en-US" altLang="zh-CN" sz="1800" dirty="0">
              <a:latin typeface="+mn-ea"/>
            </a:endParaRPr>
          </a:p>
        </p:txBody>
      </p:sp>
      <p:sp>
        <p:nvSpPr>
          <p:cNvPr id="7" name="文本框 6"/>
          <p:cNvSpPr txBox="1"/>
          <p:nvPr>
            <p:custDataLst>
              <p:tags r:id="rId6"/>
            </p:custDataLst>
          </p:nvPr>
        </p:nvSpPr>
        <p:spPr>
          <a:xfrm>
            <a:off x="323528" y="3258866"/>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经济可行性</a:t>
            </a:r>
            <a:endParaRPr lang="zh-CN" altLang="en-US" sz="1100" dirty="0">
              <a:uFillTx/>
            </a:endParaRPr>
          </a:p>
        </p:txBody>
      </p:sp>
      <p:sp>
        <p:nvSpPr>
          <p:cNvPr id="8" name="文本框 7"/>
          <p:cNvSpPr txBox="1"/>
          <p:nvPr>
            <p:custDataLst>
              <p:tags r:id="rId7"/>
            </p:custDataLst>
          </p:nvPr>
        </p:nvSpPr>
        <p:spPr>
          <a:xfrm>
            <a:off x="611560" y="3717032"/>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为了满足课程的需要，本网站暂时没有需要扩大规模的意图，不向用户索取任何费用，而开发工具大多为免费开源产品，所以在一定条件下，并不会消耗太多的资金。</a:t>
            </a:r>
            <a:endParaRPr lang="en-US" altLang="zh-CN" sz="1800" dirty="0">
              <a:latin typeface="+mn-ea"/>
            </a:endParaRPr>
          </a:p>
        </p:txBody>
      </p:sp>
      <p:sp>
        <p:nvSpPr>
          <p:cNvPr id="9" name="文本框 8"/>
          <p:cNvSpPr txBox="1"/>
          <p:nvPr>
            <p:custDataLst>
              <p:tags r:id="rId8"/>
            </p:custDataLst>
          </p:nvPr>
        </p:nvSpPr>
        <p:spPr>
          <a:xfrm>
            <a:off x="323528" y="5059437"/>
            <a:ext cx="3080780" cy="710952"/>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3200"/>
              </a:lnSpc>
              <a:buSzPct val="70000"/>
              <a:buFont typeface="Wingdings" panose="05000000000000000000" pitchFamily="2" charset="2"/>
              <a:buChar char="l"/>
              <a:defRPr/>
            </a:pPr>
            <a:r>
              <a:rPr lang="zh-CN" altLang="en-US" sz="2000" b="1" dirty="0">
                <a:latin typeface="+mn-ea"/>
              </a:rPr>
              <a:t>操作可行性</a:t>
            </a:r>
            <a:endParaRPr lang="zh-CN" altLang="en-US" sz="1100" dirty="0">
              <a:uFillTx/>
            </a:endParaRPr>
          </a:p>
        </p:txBody>
      </p:sp>
      <p:sp>
        <p:nvSpPr>
          <p:cNvPr id="10" name="文本框 9"/>
          <p:cNvSpPr txBox="1"/>
          <p:nvPr>
            <p:custDataLst>
              <p:tags r:id="rId9"/>
            </p:custDataLst>
          </p:nvPr>
        </p:nvSpPr>
        <p:spPr>
          <a:xfrm>
            <a:off x="611560" y="5315610"/>
            <a:ext cx="7488832" cy="1512539"/>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ts val="3200"/>
              </a:lnSpc>
              <a:buSzPct val="70000"/>
              <a:buNone/>
              <a:defRPr/>
            </a:pPr>
            <a:r>
              <a:rPr lang="zh-CN" altLang="en-US" sz="1800" dirty="0">
                <a:latin typeface="+mn-ea"/>
              </a:rPr>
              <a:t>浏览网页，作为最早接触互联网的操作，只要是会电脑基本操作的人都可以方便的操作，仅需要键鼠操作，非常容易上手。</a:t>
            </a:r>
            <a:endParaRPr lang="en-US" altLang="zh-CN" sz="1800" dirty="0">
              <a:latin typeface="+mn-ea"/>
            </a:endParaRPr>
          </a:p>
        </p:txBody>
      </p:sp>
    </p:spTree>
    <p:custDataLst>
      <p:tags r:id="rId1"/>
    </p:custDataLst>
    <p:extLst>
      <p:ext uri="{BB962C8B-B14F-4D97-AF65-F5344CB8AC3E}">
        <p14:creationId xmlns:p14="http://schemas.microsoft.com/office/powerpoint/2010/main" val="6565427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15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1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1.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773"/>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2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233.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PRESET_TEXT" val="谢谢观看"/>
  <p:tag name="KSO_WM_TEMPLATE_CATEGORY" val="custom"/>
  <p:tag name="KSO_WM_TEMPLATE_INDEX" val="20189051"/>
  <p:tag name="KSO_WM_UNIT_ID" val="custom20189051_12*a*1"/>
  <p:tag name="KSO_WM_UNIT_NOCLEAR" val="0"/>
  <p:tag name="KSO_WM_UNIT_DIAGRAM_ISNUMVISUAL" val="0"/>
  <p:tag name="KSO_WM_UNIT_DIAGRAM_ISREFERUNIT" val="0"/>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b"/>
  <p:tag name="KSO_WM_UNIT_INDEX" val="1"/>
  <p:tag name="KSO_WM_UNIT_LAYERLEVEL" val="1"/>
  <p:tag name="KSO_WM_UNIT_VALUE" val="6"/>
  <p:tag name="KSO_WM_UNIT_HIGHLIGHT" val="0"/>
  <p:tag name="KSO_WM_UNIT_COMPATIBLE" val="0"/>
  <p:tag name="KSO_WM_UNIT_PRESET_TEXT" val="THANKS"/>
  <p:tag name="KSO_WM_TEMPLATE_CATEGORY" val="custom"/>
  <p:tag name="KSO_WM_TEMPLATE_INDEX" val="20189051"/>
  <p:tag name="KSO_WM_UNIT_ID" val="custom20189051_12*b*1"/>
  <p:tag name="KSO_WM_UNIT_ISCONTENTSTITLE" val="0"/>
  <p:tag name="KSO_WM_UNIT_NOCLEAR" val="0"/>
  <p:tag name="KSO_WM_UNIT_DIAGRAM_ISNUMVISUAL" val="0"/>
  <p:tag name="KSO_WM_UNIT_DIAGRAM_ISREFERUNIT" val="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719</Words>
  <Application>Microsoft Office PowerPoint</Application>
  <PresentationFormat>全屏显示(4:3)</PresentationFormat>
  <Paragraphs>108</Paragraphs>
  <Slides>21</Slides>
  <Notes>4</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21</vt:i4>
      </vt:variant>
    </vt:vector>
  </HeadingPairs>
  <TitlesOfParts>
    <vt:vector size="29" baseType="lpstr">
      <vt:lpstr>宋体</vt:lpstr>
      <vt:lpstr>微软雅黑</vt:lpstr>
      <vt:lpstr>Arial</vt:lpstr>
      <vt:lpstr>Calibri</vt:lpstr>
      <vt:lpstr>Wingdings</vt:lpstr>
      <vt:lpstr>2_Office 主题​​</vt:lpstr>
      <vt:lpstr>1_默认设计模板</vt:lpstr>
      <vt:lpstr>3_Office 主题​​</vt:lpstr>
      <vt:lpstr>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Chen Jerry</cp:lastModifiedBy>
  <cp:revision>162</cp:revision>
  <dcterms:created xsi:type="dcterms:W3CDTF">2019-03-31T13:33:00Z</dcterms:created>
  <dcterms:modified xsi:type="dcterms:W3CDTF">2020-10-28T12:35:32Z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