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3.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6"/>
  </p:notesMasterIdLst>
  <p:sldIdLst>
    <p:sldId id="257" r:id="rId4"/>
    <p:sldId id="348" r:id="rId5"/>
    <p:sldId id="347" r:id="rId6"/>
    <p:sldId id="383" r:id="rId7"/>
    <p:sldId id="307" r:id="rId8"/>
    <p:sldId id="381" r:id="rId9"/>
    <p:sldId id="376" r:id="rId10"/>
    <p:sldId id="366" r:id="rId11"/>
    <p:sldId id="370" r:id="rId12"/>
    <p:sldId id="374" r:id="rId13"/>
    <p:sldId id="371" r:id="rId14"/>
    <p:sldId id="372" r:id="rId15"/>
    <p:sldId id="375" r:id="rId16"/>
    <p:sldId id="377" r:id="rId17"/>
    <p:sldId id="373" r:id="rId18"/>
    <p:sldId id="378" r:id="rId19"/>
    <p:sldId id="379" r:id="rId20"/>
    <p:sldId id="380" r:id="rId21"/>
    <p:sldId id="304" r:id="rId22"/>
    <p:sldId id="301" r:id="rId23"/>
    <p:sldId id="303" r:id="rId24"/>
    <p:sldId id="298" r:id="rId25"/>
  </p:sldIdLst>
  <p:sldSz cx="9144000" cy="6858000" type="screen4x3"/>
  <p:notesSz cx="6858000" cy="9144000"/>
  <p:custDataLst>
    <p:tags r:id="rId27"/>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4660"/>
  </p:normalViewPr>
  <p:slideViewPr>
    <p:cSldViewPr showGuides="1">
      <p:cViewPr varScale="1">
        <p:scale>
          <a:sx n="99" d="100"/>
          <a:sy n="99" d="100"/>
        </p:scale>
        <p:origin x="264" y="77"/>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20</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22</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9.jpeg"/><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10.pn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16.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220.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image" Target="../media/image16.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224.xml"/></Relationships>
</file>

<file path=ppt/slides/_rels/slide18.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slideLayout" Target="../slideLayouts/slideLayout18.xml"/><Relationship Id="rId5" Type="http://schemas.openxmlformats.org/officeDocument/2006/relationships/tags" Target="../tags/tag229.xml"/><Relationship Id="rId4"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hyperlink" Target="https://www.gamersky.com/z/mafiade/" TargetMode="External"/><Relationship Id="rId5" Type="http://schemas.openxmlformats.org/officeDocument/2006/relationships/slideLayout" Target="../slideLayouts/slideLayout18.xml"/><Relationship Id="rId4" Type="http://schemas.openxmlformats.org/officeDocument/2006/relationships/tags" Target="../tags/tag2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35.xml"/><Relationship Id="rId1" Type="http://schemas.openxmlformats.org/officeDocument/2006/relationships/tags" Target="../tags/tag234.xml"/><Relationship Id="rId4"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slideLayout" Target="../slideLayouts/slideLayout29.xml"/><Relationship Id="rId4" Type="http://schemas.openxmlformats.org/officeDocument/2006/relationships/tags" Target="../tags/tag239.xml"/></Relationships>
</file>

<file path=ppt/slides/_rels/slide22.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8.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_rels/slide9.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10" Type="http://schemas.openxmlformats.org/officeDocument/2006/relationships/slideLayout" Target="../slideLayouts/slideLayout18.xml"/><Relationship Id="rId4" Type="http://schemas.openxmlformats.org/officeDocument/2006/relationships/tags" Target="../tags/tag192.xml"/><Relationship Id="rId9"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基于项目的游戏攻略网站</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660651">
                  <a:extLst>
                    <a:ext uri="{9D8B030D-6E8A-4147-A177-3AD203B41FA5}">
                      <a16:colId xmlns:a16="http://schemas.microsoft.com/office/drawing/2014/main"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351411"/>
            <a:ext cx="6696744"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295635" y="1628800"/>
            <a:ext cx="6746349" cy="4896544"/>
          </a:xfrm>
          <a:prstGeom prst="rect">
            <a:avLst/>
          </a:prstGeom>
        </p:spPr>
      </p:pic>
      <p:pic>
        <p:nvPicPr>
          <p:cNvPr id="7" name="图片 6"/>
          <p:cNvPicPr>
            <a:picLocks noChangeAspect="1"/>
          </p:cNvPicPr>
          <p:nvPr/>
        </p:nvPicPr>
        <p:blipFill rotWithShape="1">
          <a:blip r:embed="rId6"/>
          <a:srcRect l="8391" t="18350"/>
          <a:stretch/>
        </p:blipFill>
        <p:spPr>
          <a:xfrm>
            <a:off x="179512" y="1988840"/>
            <a:ext cx="7848872" cy="4752528"/>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721287" y="1988840"/>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106268224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3540129933"/>
              </p:ext>
            </p:extLst>
          </p:nvPr>
        </p:nvGraphicFramePr>
        <p:xfrm>
          <a:off x="1524000" y="2743613"/>
          <a:ext cx="6096000" cy="2565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sz="2400" dirty="0">
                          <a:solidFill>
                            <a:schemeClr val="tx1"/>
                          </a:solidFill>
                        </a:rPr>
                        <a:t>预算条目</a:t>
                      </a:r>
                    </a:p>
                  </a:txBody>
                  <a:tcPr/>
                </a:tc>
                <a:tc>
                  <a:txBody>
                    <a:bodyPr/>
                    <a:lstStyle/>
                    <a:p>
                      <a:r>
                        <a:rPr lang="zh-CN" altLang="en-US" sz="2400" dirty="0">
                          <a:solidFill>
                            <a:schemeClr val="tx1"/>
                          </a:solidFill>
                        </a:rPr>
                        <a:t>金额</a:t>
                      </a:r>
                    </a:p>
                  </a:txBody>
                  <a:tcPr/>
                </a:tc>
                <a:tc>
                  <a:txBody>
                    <a:bodyPr/>
                    <a:lstStyle/>
                    <a:p>
                      <a:endParaRPr lang="zh-CN" altLang="en-US" sz="2400" dirty="0">
                        <a:solidFill>
                          <a:schemeClr val="tx1"/>
                        </a:solidFill>
                      </a:endParaRPr>
                    </a:p>
                  </a:txBody>
                  <a:tcPr/>
                </a:tc>
                <a:extLst>
                  <a:ext uri="{0D108BD9-81ED-4DB2-BD59-A6C34878D82A}">
                    <a16:rowId xmlns:a16="http://schemas.microsoft.com/office/drawing/2014/main" val="10000"/>
                  </a:ext>
                </a:extLst>
              </a:tr>
              <a:tr h="370840">
                <a:tc>
                  <a:txBody>
                    <a:bodyPr/>
                    <a:lstStyle/>
                    <a:p>
                      <a:r>
                        <a:rPr lang="zh-CN" altLang="en-US" sz="2400" dirty="0"/>
                        <a:t>人员工资</a:t>
                      </a:r>
                    </a:p>
                  </a:txBody>
                  <a:tcPr/>
                </a:tc>
                <a:tc>
                  <a:txBody>
                    <a:bodyPr/>
                    <a:lstStyle/>
                    <a:p>
                      <a:r>
                        <a:rPr lang="zh-CN" altLang="en-US" sz="2400" dirty="0"/>
                        <a:t>￥</a:t>
                      </a:r>
                      <a:r>
                        <a:rPr lang="en-US" altLang="zh-CN" sz="2400" dirty="0"/>
                        <a:t>77.27/</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en-US" altLang="zh-CN" sz="2400" dirty="0"/>
                        <a:t>430/</a:t>
                      </a:r>
                      <a:r>
                        <a:rPr lang="zh-CN" altLang="en-US" sz="2400" dirty="0"/>
                        <a:t>天</a:t>
                      </a:r>
                    </a:p>
                  </a:txBody>
                  <a:tcPr/>
                </a:tc>
                <a:extLst>
                  <a:ext uri="{0D108BD9-81ED-4DB2-BD59-A6C34878D82A}">
                    <a16:rowId xmlns:a16="http://schemas.microsoft.com/office/drawing/2014/main" val="10001"/>
                  </a:ext>
                </a:extLst>
              </a:tr>
              <a:tr h="370840">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0002"/>
                  </a:ext>
                </a:extLst>
              </a:tr>
              <a:tr h="370840">
                <a:tc>
                  <a:txBody>
                    <a:bodyPr/>
                    <a:lstStyle/>
                    <a:p>
                      <a:r>
                        <a:rPr lang="zh-CN" altLang="en-US" sz="2400" dirty="0"/>
                        <a:t>工具支出</a:t>
                      </a:r>
                    </a:p>
                  </a:txBody>
                  <a:tcPr/>
                </a:tc>
                <a:tc>
                  <a:txBody>
                    <a:bodyPr/>
                    <a:lstStyle/>
                    <a:p>
                      <a:r>
                        <a:rPr lang="zh-CN" altLang="en-US" sz="2400" dirty="0"/>
                        <a:t>￥</a:t>
                      </a:r>
                      <a:r>
                        <a:rPr lang="en-US" altLang="zh-CN" sz="2400" dirty="0"/>
                        <a:t>100</a:t>
                      </a:r>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00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关于预算方面，目前来说这是我们需要花费金额的地方</a:t>
            </a:r>
            <a:endParaRPr lang="zh-CN" altLang="en-US" sz="1100" dirty="0">
              <a:uFillTx/>
            </a:endParaRPr>
          </a:p>
        </p:txBody>
      </p:sp>
      <p:sp>
        <p:nvSpPr>
          <p:cNvPr id="6" name="文本框 5"/>
          <p:cNvSpPr txBox="1"/>
          <p:nvPr>
            <p:custDataLst>
              <p:tags r:id="rId5"/>
            </p:custDataLst>
          </p:nvPr>
        </p:nvSpPr>
        <p:spPr>
          <a:xfrm>
            <a:off x="1187624" y="5335888"/>
            <a:ext cx="61206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总计为</a:t>
            </a:r>
            <a:r>
              <a:rPr lang="en-US" altLang="zh-CN" sz="2000" b="1" dirty="0">
                <a:latin typeface="+mn-ea"/>
              </a:rPr>
              <a:t>430*3.5</a:t>
            </a:r>
            <a:r>
              <a:rPr lang="zh-CN" altLang="en-US" sz="2000" b="1" dirty="0">
                <a:latin typeface="+mn-ea"/>
              </a:rPr>
              <a:t>个月</a:t>
            </a:r>
            <a:r>
              <a:rPr lang="en-US" altLang="zh-CN" sz="2000" b="1" dirty="0">
                <a:latin typeface="+mn-ea"/>
              </a:rPr>
              <a:t>*30</a:t>
            </a:r>
            <a:r>
              <a:rPr lang="zh-CN" altLang="en-US" sz="2000" b="1" dirty="0">
                <a:latin typeface="+mn-ea"/>
              </a:rPr>
              <a:t>天</a:t>
            </a:r>
            <a:r>
              <a:rPr lang="en-US" altLang="zh-CN" sz="2000" b="1" dirty="0">
                <a:latin typeface="+mn-ea"/>
              </a:rPr>
              <a:t>+100+100=45350</a:t>
            </a:r>
            <a:r>
              <a:rPr lang="zh-CN" altLang="en-US" sz="2000" b="1" dirty="0">
                <a:latin typeface="+mn-ea"/>
              </a:rPr>
              <a:t>元</a:t>
            </a:r>
            <a:endParaRPr lang="zh-CN" altLang="en-US" sz="11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a:latin typeface="+mn-ea"/>
              </a:rPr>
              <a:t>版</a:t>
            </a:r>
            <a:endParaRPr lang="en-US" altLang="zh-CN" sz="1400" dirty="0">
              <a:latin typeface="+mn-ea"/>
            </a:endParaRPr>
          </a:p>
          <a:p>
            <a:pPr marL="0" indent="0">
              <a:lnSpc>
                <a:spcPts val="3200"/>
              </a:lnSpc>
              <a:buSzPct val="70000"/>
              <a:buNone/>
              <a:defRPr/>
            </a:pPr>
            <a:r>
              <a:rPr lang="en-US" altLang="zh-CN" sz="1400" dirty="0">
                <a:latin typeface="+mn-ea"/>
              </a:rPr>
              <a:t>2.《Vue.js</a:t>
            </a:r>
            <a:r>
              <a:rPr lang="zh-CN" altLang="en-US" sz="1400" dirty="0">
                <a:latin typeface="+mn-ea"/>
              </a:rPr>
              <a:t>实战</a:t>
            </a:r>
            <a:r>
              <a:rPr lang="en-US" altLang="zh-CN" sz="1400" dirty="0">
                <a:latin typeface="+mn-ea"/>
              </a:rPr>
              <a:t>》 </a:t>
            </a:r>
            <a:r>
              <a:rPr lang="zh-CN" altLang="en-US" sz="1400" dirty="0">
                <a:latin typeface="+mn-ea"/>
              </a:rPr>
              <a:t>清华大学出版社 作者 尤雨溪</a:t>
            </a:r>
            <a:endParaRPr lang="en-US" altLang="zh-CN" sz="1400" dirty="0">
              <a:latin typeface="+mn-ea"/>
            </a:endParaRPr>
          </a:p>
          <a:p>
            <a:pPr marL="0" indent="0">
              <a:lnSpc>
                <a:spcPts val="3200"/>
              </a:lnSpc>
              <a:buSzPct val="70000"/>
              <a:buNone/>
              <a:defRPr/>
            </a:pPr>
            <a:r>
              <a:rPr lang="en-US" altLang="zh-CN" sz="1400" dirty="0">
                <a:latin typeface="+mn-ea"/>
              </a:rPr>
              <a:t>3.《</a:t>
            </a:r>
            <a:r>
              <a:rPr lang="zh-CN" altLang="en-US" sz="1400" dirty="0">
                <a:latin typeface="+mn-ea"/>
              </a:rPr>
              <a:t>数据库系统概论</a:t>
            </a:r>
            <a:r>
              <a:rPr lang="en-US" altLang="zh-CN" sz="1400" dirty="0">
                <a:latin typeface="+mn-ea"/>
              </a:rPr>
              <a:t>》</a:t>
            </a:r>
            <a:r>
              <a:rPr lang="zh-CN" altLang="en-US" sz="1400" dirty="0">
                <a:latin typeface="+mn-ea"/>
              </a:rPr>
              <a:t>（第五版）王珊 萨师煊 编著</a:t>
            </a:r>
            <a:endParaRPr lang="en-US" altLang="zh-CN" sz="1400" dirty="0">
              <a:latin typeface="+mn-ea"/>
            </a:endParaRPr>
          </a:p>
          <a:p>
            <a:pPr marL="0" indent="0">
              <a:lnSpc>
                <a:spcPts val="3200"/>
              </a:lnSpc>
              <a:buSzPct val="70000"/>
              <a:buNone/>
              <a:defRPr/>
            </a:pPr>
            <a:r>
              <a:rPr lang="en-US" altLang="zh-CN" sz="1400" dirty="0">
                <a:latin typeface="+mn-ea"/>
              </a:rPr>
              <a:t>4. 2019</a:t>
            </a:r>
            <a:r>
              <a:rPr lang="zh-CN" altLang="en-US" sz="1400" dirty="0">
                <a:latin typeface="+mn-ea"/>
              </a:rPr>
              <a:t>年</a:t>
            </a:r>
            <a:r>
              <a:rPr lang="en-US" altLang="zh-CN" sz="1400" dirty="0">
                <a:latin typeface="+mn-ea"/>
              </a:rPr>
              <a:t>IT</a:t>
            </a:r>
            <a:r>
              <a:rPr lang="zh-CN" altLang="en-US" sz="1400" dirty="0">
                <a:latin typeface="+mn-ea"/>
              </a:rPr>
              <a:t>行业平均年薪</a:t>
            </a:r>
            <a:endParaRPr lang="en-US" altLang="zh-CN" sz="1400" dirty="0">
              <a:latin typeface="+mn-ea"/>
            </a:endParaRPr>
          </a:p>
          <a:p>
            <a:pPr marL="0" indent="0">
              <a:lnSpc>
                <a:spcPts val="3200"/>
              </a:lnSpc>
              <a:buSzPct val="70000"/>
              <a:buNone/>
              <a:defRPr/>
            </a:pPr>
            <a:r>
              <a:rPr lang="en-US" altLang="zh-CN" sz="1400" dirty="0">
                <a:latin typeface="+mn-ea"/>
              </a:rPr>
              <a:t>5.</a:t>
            </a:r>
            <a:r>
              <a:rPr lang="zh-CN" altLang="en-US" sz="1400" dirty="0">
                <a:latin typeface="+mn-ea"/>
              </a:rPr>
              <a:t>截图选自</a:t>
            </a:r>
            <a:r>
              <a:rPr lang="en-US" altLang="zh-CN" sz="1400" dirty="0">
                <a:latin typeface="+mn-ea"/>
              </a:rPr>
              <a:t>——</a:t>
            </a:r>
            <a:r>
              <a:rPr lang="zh-CN" altLang="en-US" sz="1400" dirty="0">
                <a:latin typeface="+mn-ea"/>
              </a:rPr>
              <a:t>游民星空</a:t>
            </a:r>
            <a:r>
              <a:rPr lang="en-US" altLang="zh-CN" sz="1400" dirty="0">
                <a:latin typeface="+mn-ea"/>
              </a:rPr>
              <a:t>-</a:t>
            </a:r>
            <a:r>
              <a:rPr lang="zh-CN" altLang="en-US" sz="1400" dirty="0">
                <a:latin typeface="+mn-ea"/>
              </a:rPr>
              <a:t>大型单价游戏媒体 </a:t>
            </a:r>
            <a:r>
              <a:rPr lang="en-US" altLang="zh-CN" sz="1400" dirty="0">
                <a:latin typeface="+mn-ea"/>
              </a:rPr>
              <a:t>2020</a:t>
            </a:r>
            <a:r>
              <a:rPr lang="zh-CN" altLang="en-US" sz="1400" dirty="0">
                <a:latin typeface="+mn-ea"/>
              </a:rPr>
              <a:t>年</a:t>
            </a:r>
            <a:r>
              <a:rPr lang="en-US" altLang="zh-CN" sz="1400" dirty="0">
                <a:latin typeface="+mn-ea"/>
              </a:rPr>
              <a:t>10</a:t>
            </a:r>
            <a:r>
              <a:rPr lang="zh-CN" altLang="en-US" sz="1400" dirty="0">
                <a:latin typeface="+mn-ea"/>
              </a:rPr>
              <a:t>月</a:t>
            </a:r>
            <a:r>
              <a:rPr lang="en-US" altLang="zh-CN" sz="1400" dirty="0">
                <a:latin typeface="+mn-ea"/>
              </a:rPr>
              <a:t>11</a:t>
            </a:r>
            <a:r>
              <a:rPr lang="zh-CN" altLang="en-US" sz="1400" dirty="0">
                <a:latin typeface="+mn-ea"/>
              </a:rPr>
              <a:t>日</a:t>
            </a:r>
            <a:endParaRPr lang="en-US" altLang="zh-CN" sz="1400" dirty="0">
              <a:latin typeface="+mn-ea"/>
            </a:endParaRPr>
          </a:p>
          <a:p>
            <a:pPr marL="0" indent="0">
              <a:lnSpc>
                <a:spcPts val="3200"/>
              </a:lnSpc>
              <a:buSzPct val="70000"/>
              <a:buNone/>
              <a:defRPr/>
            </a:pPr>
            <a:r>
              <a:rPr lang="en-US" altLang="zh-CN" sz="1400" dirty="0">
                <a:latin typeface="+mn-ea"/>
                <a:hlinkClick r:id="rId6"/>
              </a:rPr>
              <a:t>https://www.gamersky.com/</a:t>
            </a: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陈安：工作图制作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5" name="图片 4"/>
          <p:cNvPicPr>
            <a:picLocks noChangeAspect="1"/>
          </p:cNvPicPr>
          <p:nvPr/>
        </p:nvPicPr>
        <p:blipFill rotWithShape="1">
          <a:blip r:embed="rId6"/>
          <a:srcRect l="23225" r="26375" b="3613"/>
          <a:stretch/>
        </p:blipFill>
        <p:spPr>
          <a:xfrm>
            <a:off x="2987824" y="1700808"/>
            <a:ext cx="4608512" cy="4824536"/>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en-US" altLang="zh-CN" sz="2400" b="1" dirty="0">
                <a:latin typeface="+mn-ea"/>
              </a:rPr>
              <a:t>SE2020</a:t>
            </a:r>
          </a:p>
          <a:p>
            <a:pPr>
              <a:lnSpc>
                <a:spcPts val="3200"/>
              </a:lnSpc>
              <a:buSzPct val="70000"/>
              <a:buFont typeface="Wingdings" panose="05000000000000000000" pitchFamily="2" charset="2"/>
              <a:buChar char="l"/>
              <a:defRPr/>
            </a:pPr>
            <a:r>
              <a:rPr lang="zh-CN" altLang="en-US" sz="2400" b="1" dirty="0">
                <a:latin typeface="+mn-ea"/>
              </a:rPr>
              <a:t>项目的用户：游戏玩家以及游戏攻略制作人等主要用户和杨枨老师</a:t>
            </a:r>
          </a:p>
          <a:p>
            <a:pPr>
              <a:lnSpc>
                <a:spcPts val="3200"/>
              </a:lnSpc>
              <a:buSzPct val="70000"/>
              <a:buFont typeface="Wingdings" panose="05000000000000000000" pitchFamily="2" charset="2"/>
              <a:buChar char="l"/>
              <a:defRPr/>
            </a:pPr>
            <a:r>
              <a:rPr lang="zh-CN" altLang="en-US" sz="2400" b="1" dirty="0">
                <a:latin typeface="+mn-ea"/>
              </a:rPr>
              <a:t>项目的任务提出者：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563888" y="1757315"/>
            <a:ext cx="2016224" cy="64807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主要用户</a:t>
            </a: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孙圣顺</a:t>
            </a:r>
            <a:endParaRPr lang="en-US" altLang="zh-CN" sz="2400" b="1" dirty="0">
              <a:latin typeface="+mn-ea"/>
            </a:endParaRPr>
          </a:p>
          <a:p>
            <a:pPr marL="0" indent="0">
              <a:lnSpc>
                <a:spcPts val="3200"/>
              </a:lnSpc>
              <a:buSzPct val="70000"/>
              <a:buNone/>
              <a:defRPr/>
            </a:pPr>
            <a:r>
              <a:rPr lang="zh-CN" altLang="en-US" sz="1800" b="1" dirty="0">
                <a:latin typeface="+mn-ea"/>
              </a:rPr>
              <a:t> （统计学）计院非本专业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杨老师</a:t>
            </a:r>
            <a:endParaRPr lang="en-US" altLang="zh-CN" sz="2400" b="1" dirty="0">
              <a:latin typeface="+mn-ea"/>
            </a:endParaRPr>
          </a:p>
          <a:p>
            <a:pPr marL="0" indent="0">
              <a:lnSpc>
                <a:spcPts val="3200"/>
              </a:lnSpc>
              <a:buSzPct val="70000"/>
              <a:buNone/>
              <a:defRPr/>
            </a:pPr>
            <a:r>
              <a:rPr lang="zh-CN" altLang="en-US" sz="1800" b="1" dirty="0">
                <a:latin typeface="+mn-ea"/>
              </a:rPr>
              <a:t>      项目主要用户</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7" name="文本框 6"/>
          <p:cNvSpPr txBox="1"/>
          <p:nvPr>
            <p:custDataLst>
              <p:tags r:id="rId7"/>
            </p:custDataLst>
          </p:nvPr>
        </p:nvSpPr>
        <p:spPr>
          <a:xfrm>
            <a:off x="469520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黄耀天</a:t>
            </a:r>
            <a:endParaRPr lang="en-US" altLang="zh-CN" sz="2400" b="1" dirty="0">
              <a:latin typeface="+mn-ea"/>
            </a:endParaRPr>
          </a:p>
          <a:p>
            <a:pPr marL="0" indent="0">
              <a:lnSpc>
                <a:spcPts val="3200"/>
              </a:lnSpc>
              <a:buSzPct val="70000"/>
              <a:buNone/>
              <a:defRPr/>
            </a:pPr>
            <a:r>
              <a:rPr lang="zh-CN" altLang="en-US" sz="1800" b="1" dirty="0">
                <a:latin typeface="+mn-ea"/>
              </a:rPr>
              <a:t> （信管）计院非本专业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140847014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a:t>
            </a:r>
            <a:r>
              <a:rPr lang="en-US" altLang="zh-CN" sz="2400" dirty="0">
                <a:latin typeface="+mn-ea"/>
              </a:rPr>
              <a:t>[2]</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r>
              <a:rPr lang="zh-CN" altLang="en-US" sz="2400" dirty="0">
                <a:latin typeface="+mn-ea"/>
              </a:rPr>
              <a:t>或者更高版本</a:t>
            </a:r>
            <a:r>
              <a:rPr lang="en-US" altLang="zh-CN" sz="2400" dirty="0">
                <a:latin typeface="+mn-ea"/>
              </a:rPr>
              <a:t>[3]</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desktop</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37110" y="1556792"/>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宋体" pitchFamily="2" charset="-122"/>
                <a:ea typeface="宋体" pitchFamily="2" charset="-122"/>
              </a:rPr>
              <a:t>项目建设背景：</a:t>
            </a:r>
            <a:endParaRPr lang="en-US" altLang="zh-CN" sz="2800" b="1" dirty="0">
              <a:latin typeface="宋体" pitchFamily="2" charset="-122"/>
              <a:ea typeface="宋体" pitchFamily="2" charset="-122"/>
            </a:endParaRPr>
          </a:p>
          <a:p>
            <a:pPr marL="0" indent="0">
              <a:lnSpc>
                <a:spcPts val="3200"/>
              </a:lnSpc>
              <a:buSzPct val="70000"/>
              <a:buNone/>
              <a:defRPr/>
            </a:pPr>
            <a:endParaRPr lang="en-US" altLang="zh-CN" sz="2400" b="1" dirty="0">
              <a:latin typeface="+mn-ea"/>
            </a:endParaRPr>
          </a:p>
          <a:p>
            <a:pPr marL="0" indent="0">
              <a:lnSpc>
                <a:spcPts val="3200"/>
              </a:lnSpc>
              <a:buSzPct val="70000"/>
              <a:buNone/>
              <a:defRPr/>
            </a:pPr>
            <a:r>
              <a:rPr lang="en-US" altLang="zh-CN" sz="2400" b="1" dirty="0">
                <a:latin typeface="+mn-ea"/>
              </a:rPr>
              <a:t>	</a:t>
            </a:r>
            <a:r>
              <a:rPr lang="zh-CN" altLang="en-US" sz="2400" b="1" dirty="0">
                <a:latin typeface="宋体" pitchFamily="2" charset="-122"/>
                <a:ea typeface="宋体" pitchFamily="2" charset="-122"/>
              </a:rPr>
              <a:t>游戏玩家们对游戏攻略的需求是确实存在的。</a:t>
            </a:r>
            <a:endParaRPr lang="en-US" altLang="zh-CN"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我们小组目标是制作一个游戏攻略网站，包括玩家论坛</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功能。</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为了满足课程的需要，本网站暂时没有需要扩大规模的意图，不向用户索取任何费用，而开发工具大多为免费开源产品，所以在一定条件下，并不会消耗太多的资金。</a:t>
            </a:r>
            <a:endParaRPr lang="en-US" altLang="zh-CN" sz="1800" dirty="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3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715</Words>
  <Application>Microsoft Office PowerPoint</Application>
  <PresentationFormat>全屏显示(4:3)</PresentationFormat>
  <Paragraphs>106</Paragraphs>
  <Slides>22</Slides>
  <Notes>4</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22</vt:i4>
      </vt:variant>
    </vt:vector>
  </HeadingPairs>
  <TitlesOfParts>
    <vt:vector size="30" baseType="lpstr">
      <vt:lpstr>宋体</vt:lpstr>
      <vt:lpstr>微软雅黑</vt:lpstr>
      <vt:lpstr>Arial</vt:lpstr>
      <vt:lpstr>Calibri</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Chen Jerry</cp:lastModifiedBy>
  <cp:revision>161</cp:revision>
  <dcterms:created xsi:type="dcterms:W3CDTF">2019-03-31T13:33:00Z</dcterms:created>
  <dcterms:modified xsi:type="dcterms:W3CDTF">2020-10-28T12:55:15Z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