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3" r:id="rId9"/>
    <p:sldId id="264" r:id="rId10"/>
    <p:sldId id="265" r:id="rId11"/>
    <p:sldId id="266" r:id="rId12"/>
    <p:sldId id="267" r:id="rId13"/>
    <p:sldId id="268"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94660"/>
  </p:normalViewPr>
  <p:slideViewPr>
    <p:cSldViewPr snapToGrid="0">
      <p:cViewPr varScale="1">
        <p:scale>
          <a:sx n="90" d="100"/>
          <a:sy n="90" d="100"/>
        </p:scale>
        <p:origin x="1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352359215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309843809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21875948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7E4334-1642-4DBD-A3FE-2269B47D4897}"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2132321"/>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3163119835"/>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226827422"/>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2758222899"/>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4005703346"/>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326788241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242067011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175501608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176589913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277444344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7221219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278265469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185309274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9CE94CB-2F83-46C7-ADAA-C947FEA4FF55}" type="datetimeFigureOut">
              <a:rPr lang="zh-CN" altLang="en-US" smtClean="0"/>
              <a:t>2020/12/20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262528533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9CE94CB-2F83-46C7-ADAA-C947FEA4FF55}" type="datetimeFigureOut">
              <a:rPr lang="zh-CN" altLang="en-US" smtClean="0"/>
              <a:t>2020/12/20</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47E4334-1642-4DBD-A3FE-2269B47D4897}" type="slidenum">
              <a:rPr lang="zh-CN" altLang="en-US" smtClean="0"/>
              <a:t>‹#›</a:t>
            </a:fld>
            <a:endParaRPr lang="zh-CN" altLang="en-US"/>
          </a:p>
        </p:txBody>
      </p:sp>
    </p:spTree>
    <p:extLst>
      <p:ext uri="{BB962C8B-B14F-4D97-AF65-F5344CB8AC3E}">
        <p14:creationId xmlns:p14="http://schemas.microsoft.com/office/powerpoint/2010/main" val="30073830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push dir="u"/>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D140BEF-4F3C-4F6E-AEE1-F9362AFB23F7}"/>
              </a:ext>
            </a:extLst>
          </p:cNvPr>
          <p:cNvSpPr>
            <a:spLocks noGrp="1"/>
          </p:cNvSpPr>
          <p:nvPr>
            <p:ph type="ctrTitle"/>
          </p:nvPr>
        </p:nvSpPr>
        <p:spPr/>
        <p:txBody>
          <a:bodyPr/>
          <a:lstStyle/>
          <a:p>
            <a:r>
              <a:rPr lang="zh-CN" altLang="en-US" dirty="0"/>
              <a:t>软件维护</a:t>
            </a:r>
          </a:p>
        </p:txBody>
      </p:sp>
      <p:sp>
        <p:nvSpPr>
          <p:cNvPr id="4" name="矩形 3"/>
          <p:cNvSpPr/>
          <p:nvPr/>
        </p:nvSpPr>
        <p:spPr>
          <a:xfrm>
            <a:off x="1227069" y="2789424"/>
            <a:ext cx="2388795" cy="646331"/>
          </a:xfrm>
          <a:prstGeom prst="rect">
            <a:avLst/>
          </a:prstGeom>
        </p:spPr>
        <p:txBody>
          <a:bodyPr wrap="none">
            <a:spAutoFit/>
          </a:bodyPr>
          <a:lstStyle/>
          <a:p>
            <a:pPr algn="ctr"/>
            <a:r>
              <a:rPr lang="en-US" altLang="zh-CN" sz="3600" dirty="0">
                <a:solidFill>
                  <a:schemeClr val="tx1">
                    <a:lumMod val="75000"/>
                    <a:lumOff val="25000"/>
                  </a:schemeClr>
                </a:solidFill>
                <a:latin typeface="Impact" panose="020B0806030902050204" pitchFamily="34" charset="0"/>
                <a:ea typeface="思源黑体 CN Normal" panose="020B0400000000000000" pitchFamily="34" charset="-122"/>
                <a:sym typeface="Century Gothic" panose="020B0502020202020204" pitchFamily="34" charset="0"/>
              </a:rPr>
              <a:t>SE2020-G01</a:t>
            </a:r>
            <a:endParaRPr lang="zh-CN" altLang="en-US" sz="3600" dirty="0">
              <a:solidFill>
                <a:schemeClr val="tx1">
                  <a:lumMod val="75000"/>
                  <a:lumOff val="25000"/>
                </a:schemeClr>
              </a:solidFill>
              <a:latin typeface="Impact" panose="020B080603090205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102863864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420299B-43EA-47A1-9BD7-7E696B540D7F}"/>
              </a:ext>
            </a:extLst>
          </p:cNvPr>
          <p:cNvSpPr>
            <a:spLocks noGrp="1"/>
          </p:cNvSpPr>
          <p:nvPr>
            <p:ph type="title"/>
          </p:nvPr>
        </p:nvSpPr>
        <p:spPr/>
        <p:txBody>
          <a:bodyPr/>
          <a:lstStyle/>
          <a:p>
            <a:r>
              <a:rPr lang="en-US" altLang="zh-CN" sz="2800" dirty="0"/>
              <a:t/>
            </a:r>
            <a:br>
              <a:rPr lang="en-US" altLang="zh-CN" sz="2800" dirty="0"/>
            </a:br>
            <a:r>
              <a:rPr lang="en-US" altLang="zh-CN" sz="2800" dirty="0"/>
              <a:t>	</a:t>
            </a:r>
            <a:r>
              <a:rPr lang="zh-CN" altLang="en-US" sz="2800" dirty="0"/>
              <a:t>文档</a:t>
            </a:r>
          </a:p>
        </p:txBody>
      </p:sp>
      <p:sp>
        <p:nvSpPr>
          <p:cNvPr id="3" name="内容占位符 2">
            <a:extLst>
              <a:ext uri="{FF2B5EF4-FFF2-40B4-BE49-F238E27FC236}">
                <a16:creationId xmlns="" xmlns:a16="http://schemas.microsoft.com/office/drawing/2014/main" id="{41D36A4C-83C3-419C-8483-6C7C1879E38F}"/>
              </a:ext>
            </a:extLst>
          </p:cNvPr>
          <p:cNvSpPr>
            <a:spLocks noGrp="1"/>
          </p:cNvSpPr>
          <p:nvPr>
            <p:ph idx="1"/>
          </p:nvPr>
        </p:nvSpPr>
        <p:spPr/>
        <p:txBody>
          <a:bodyPr/>
          <a:lstStyle/>
          <a:p>
            <a:r>
              <a:rPr lang="zh-CN" altLang="en-US" sz="2400" dirty="0"/>
              <a:t>软件文档的要求：</a:t>
            </a:r>
            <a:endParaRPr lang="en-US" altLang="zh-CN" sz="2400" dirty="0"/>
          </a:p>
          <a:p>
            <a:pPr marL="400050" lvl="1" indent="0">
              <a:buNone/>
            </a:pPr>
            <a:r>
              <a:rPr lang="zh-CN" altLang="en-US" sz="2000" dirty="0"/>
              <a:t>（</a:t>
            </a:r>
            <a:r>
              <a:rPr lang="en-US" altLang="zh-CN" sz="2000" dirty="0"/>
              <a:t>1</a:t>
            </a:r>
            <a:r>
              <a:rPr lang="zh-CN" altLang="en-US" sz="2000" dirty="0"/>
              <a:t>）必须描述如何使用这个系统。</a:t>
            </a:r>
            <a:endParaRPr lang="en-US" altLang="zh-CN" sz="2000" dirty="0"/>
          </a:p>
          <a:p>
            <a:pPr marL="400050" lvl="1" indent="0">
              <a:buNone/>
            </a:pPr>
            <a:r>
              <a:rPr lang="zh-CN" altLang="en-US" sz="2000" dirty="0"/>
              <a:t>（</a:t>
            </a:r>
            <a:r>
              <a:rPr lang="en-US" altLang="zh-CN" sz="2000" dirty="0"/>
              <a:t>2</a:t>
            </a:r>
            <a:r>
              <a:rPr lang="zh-CN" altLang="en-US" sz="2000" dirty="0"/>
              <a:t>）必须描述怎样安装和管理这个系统。</a:t>
            </a:r>
            <a:endParaRPr lang="en-US" altLang="zh-CN" sz="2000" dirty="0"/>
          </a:p>
          <a:p>
            <a:pPr marL="400050" lvl="1" indent="0">
              <a:buNone/>
            </a:pPr>
            <a:r>
              <a:rPr lang="zh-CN" altLang="en-US" sz="2000" dirty="0"/>
              <a:t>（</a:t>
            </a:r>
            <a:r>
              <a:rPr lang="en-US" altLang="zh-CN" sz="2000" dirty="0"/>
              <a:t>3</a:t>
            </a:r>
            <a:r>
              <a:rPr lang="zh-CN" altLang="en-US" sz="2000" dirty="0"/>
              <a:t>）必须描述系统需求和设计。</a:t>
            </a:r>
            <a:endParaRPr lang="en-US" altLang="zh-CN" sz="2000" dirty="0"/>
          </a:p>
          <a:p>
            <a:pPr marL="400050" lvl="1" indent="0">
              <a:buNone/>
            </a:pPr>
            <a:r>
              <a:rPr lang="zh-CN" altLang="en-US" sz="2000" dirty="0"/>
              <a:t>（</a:t>
            </a:r>
            <a:r>
              <a:rPr lang="en-US" altLang="zh-CN" sz="2000" dirty="0"/>
              <a:t>4</a:t>
            </a:r>
            <a:r>
              <a:rPr lang="zh-CN" altLang="en-US" sz="2000" dirty="0"/>
              <a:t>）必须描述系统的实现和测试，使系统可维护。</a:t>
            </a:r>
          </a:p>
        </p:txBody>
      </p:sp>
    </p:spTree>
    <p:extLst>
      <p:ext uri="{BB962C8B-B14F-4D97-AF65-F5344CB8AC3E}">
        <p14:creationId xmlns:p14="http://schemas.microsoft.com/office/powerpoint/2010/main" val="237264919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A180C38-4763-4976-98AF-03696104215B}"/>
              </a:ext>
            </a:extLst>
          </p:cNvPr>
          <p:cNvSpPr>
            <a:spLocks noGrp="1"/>
          </p:cNvSpPr>
          <p:nvPr>
            <p:ph type="title"/>
          </p:nvPr>
        </p:nvSpPr>
        <p:spPr/>
        <p:txBody>
          <a:bodyPr/>
          <a:lstStyle/>
          <a:p>
            <a:r>
              <a:rPr lang="en-US" altLang="zh-CN" sz="2800" dirty="0"/>
              <a:t/>
            </a:r>
            <a:br>
              <a:rPr lang="en-US" altLang="zh-CN" sz="2800" dirty="0"/>
            </a:br>
            <a:r>
              <a:rPr lang="en-US" altLang="zh-CN" sz="2800" dirty="0"/>
              <a:t/>
            </a:r>
            <a:br>
              <a:rPr lang="en-US" altLang="zh-CN" sz="2800" dirty="0"/>
            </a:br>
            <a:r>
              <a:rPr lang="zh-CN" altLang="en-US" sz="2800" dirty="0"/>
              <a:t>可维护性复审</a:t>
            </a:r>
          </a:p>
        </p:txBody>
      </p:sp>
      <p:sp>
        <p:nvSpPr>
          <p:cNvPr id="3" name="内容占位符 2">
            <a:extLst>
              <a:ext uri="{FF2B5EF4-FFF2-40B4-BE49-F238E27FC236}">
                <a16:creationId xmlns="" xmlns:a16="http://schemas.microsoft.com/office/drawing/2014/main" id="{0C3CF35D-AC48-4A58-926B-7E5284C3F6A4}"/>
              </a:ext>
            </a:extLst>
          </p:cNvPr>
          <p:cNvSpPr>
            <a:spLocks noGrp="1"/>
          </p:cNvSpPr>
          <p:nvPr>
            <p:ph idx="1"/>
          </p:nvPr>
        </p:nvSpPr>
        <p:spPr/>
        <p:txBody>
          <a:bodyPr/>
          <a:lstStyle/>
          <a:p>
            <a:endParaRPr lang="en-US" altLang="zh-CN" dirty="0"/>
          </a:p>
          <a:p>
            <a:r>
              <a:rPr lang="zh-CN" altLang="en-US" dirty="0"/>
              <a:t>在软件工程过程的每个阶段都要考虑提高软件的可维护性，在每个阶段结束前的技术审查和管理复审中，应该着重对可维护性进行复审。</a:t>
            </a:r>
            <a:endParaRPr lang="en-US" altLang="zh-CN" dirty="0"/>
          </a:p>
          <a:p>
            <a:endParaRPr lang="en-US" altLang="zh-CN" dirty="0"/>
          </a:p>
          <a:p>
            <a:r>
              <a:rPr lang="zh-CN" altLang="en-US" dirty="0"/>
              <a:t>在软件再次交付使用前对软件配置进行严格的复审，可以大大减少文档的问题。</a:t>
            </a:r>
          </a:p>
        </p:txBody>
      </p:sp>
    </p:spTree>
    <p:extLst>
      <p:ext uri="{BB962C8B-B14F-4D97-AF65-F5344CB8AC3E}">
        <p14:creationId xmlns:p14="http://schemas.microsoft.com/office/powerpoint/2010/main" val="113452237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6012ADC-4633-4673-BDE4-FF5254717974}"/>
              </a:ext>
            </a:extLst>
          </p:cNvPr>
          <p:cNvSpPr>
            <a:spLocks noGrp="1"/>
          </p:cNvSpPr>
          <p:nvPr>
            <p:ph type="title"/>
          </p:nvPr>
        </p:nvSpPr>
        <p:spPr/>
        <p:txBody>
          <a:bodyPr/>
          <a:lstStyle/>
          <a:p>
            <a:r>
              <a:rPr lang="en-US" altLang="zh-CN" sz="3600" dirty="0"/>
              <a:t/>
            </a:r>
            <a:br>
              <a:rPr lang="en-US" altLang="zh-CN" sz="3600" dirty="0"/>
            </a:br>
            <a:r>
              <a:rPr lang="en-US" altLang="zh-CN" sz="3600" dirty="0"/>
              <a:t>5.</a:t>
            </a:r>
            <a:r>
              <a:rPr lang="zh-CN" altLang="en-US" sz="3600" dirty="0"/>
              <a:t>预防性维护</a:t>
            </a:r>
          </a:p>
        </p:txBody>
      </p:sp>
      <p:sp>
        <p:nvSpPr>
          <p:cNvPr id="3" name="内容占位符 2">
            <a:extLst>
              <a:ext uri="{FF2B5EF4-FFF2-40B4-BE49-F238E27FC236}">
                <a16:creationId xmlns="" xmlns:a16="http://schemas.microsoft.com/office/drawing/2014/main" id="{E19B138A-DC36-4F17-856C-1C21ADE947B2}"/>
              </a:ext>
            </a:extLst>
          </p:cNvPr>
          <p:cNvSpPr>
            <a:spLocks noGrp="1"/>
          </p:cNvSpPr>
          <p:nvPr>
            <p:ph idx="1"/>
          </p:nvPr>
        </p:nvSpPr>
        <p:spPr/>
        <p:txBody>
          <a:bodyPr/>
          <a:lstStyle/>
          <a:p>
            <a:r>
              <a:rPr lang="zh-CN" altLang="en-US" dirty="0"/>
              <a:t>维护缺少文档的老程序的方法。</a:t>
            </a:r>
            <a:endParaRPr lang="en-US" altLang="zh-CN" dirty="0"/>
          </a:p>
          <a:p>
            <a:r>
              <a:rPr lang="zh-CN" altLang="en-US" dirty="0"/>
              <a:t>（</a:t>
            </a:r>
            <a:r>
              <a:rPr lang="en-US" altLang="zh-CN" dirty="0"/>
              <a:t>1</a:t>
            </a:r>
            <a:r>
              <a:rPr lang="zh-CN" altLang="en-US" dirty="0"/>
              <a:t>）反复多次尝试修改程序，以实现所要求的更改。</a:t>
            </a:r>
            <a:endParaRPr lang="en-US" altLang="zh-CN" dirty="0"/>
          </a:p>
          <a:p>
            <a:r>
              <a:rPr lang="zh-CN" altLang="en-US" dirty="0"/>
              <a:t>（</a:t>
            </a:r>
            <a:r>
              <a:rPr lang="en-US" altLang="zh-CN" dirty="0"/>
              <a:t>2</a:t>
            </a:r>
            <a:r>
              <a:rPr lang="zh-CN" altLang="en-US" dirty="0"/>
              <a:t>）通过仔细分析程序尽可能多地掌握程序的内部工作细节。</a:t>
            </a:r>
            <a:endParaRPr lang="en-US" altLang="zh-CN" dirty="0"/>
          </a:p>
          <a:p>
            <a:r>
              <a:rPr lang="zh-CN" altLang="en-US" dirty="0"/>
              <a:t>（</a:t>
            </a:r>
            <a:r>
              <a:rPr lang="en-US" altLang="zh-CN" dirty="0"/>
              <a:t>3</a:t>
            </a:r>
            <a:r>
              <a:rPr lang="zh-CN" altLang="en-US" dirty="0"/>
              <a:t>）深入理解原有设计的基础上，用软件工程方法重新设计，编码和测试那些需要变更的软件部分。</a:t>
            </a:r>
            <a:endParaRPr lang="en-US" altLang="zh-CN" dirty="0"/>
          </a:p>
          <a:p>
            <a:r>
              <a:rPr lang="zh-CN" altLang="en-US" dirty="0"/>
              <a:t>（</a:t>
            </a:r>
            <a:r>
              <a:rPr lang="en-US" altLang="zh-CN" dirty="0"/>
              <a:t>4</a:t>
            </a:r>
            <a:r>
              <a:rPr lang="zh-CN" altLang="en-US" dirty="0"/>
              <a:t>）以软件工程方法学为指导，对程序全部重新设计，编码和测试。</a:t>
            </a:r>
          </a:p>
        </p:txBody>
      </p:sp>
    </p:spTree>
    <p:extLst>
      <p:ext uri="{BB962C8B-B14F-4D97-AF65-F5344CB8AC3E}">
        <p14:creationId xmlns:p14="http://schemas.microsoft.com/office/powerpoint/2010/main" val="322288301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A2875CD-F57B-4005-B0BA-F290C612B544}"/>
              </a:ext>
            </a:extLst>
          </p:cNvPr>
          <p:cNvSpPr>
            <a:spLocks noGrp="1"/>
          </p:cNvSpPr>
          <p:nvPr>
            <p:ph type="title"/>
          </p:nvPr>
        </p:nvSpPr>
        <p:spPr/>
        <p:txBody>
          <a:bodyPr/>
          <a:lstStyle/>
          <a:p>
            <a:r>
              <a:rPr lang="en-US" altLang="zh-CN" sz="3600" dirty="0"/>
              <a:t/>
            </a:r>
            <a:br>
              <a:rPr lang="en-US" altLang="zh-CN" sz="3600" dirty="0"/>
            </a:br>
            <a:r>
              <a:rPr lang="en-US" altLang="zh-CN" sz="3600" dirty="0"/>
              <a:t>6.</a:t>
            </a:r>
            <a:r>
              <a:rPr lang="zh-CN" altLang="en-US" sz="3600" dirty="0"/>
              <a:t>软件再工程过程</a:t>
            </a:r>
          </a:p>
        </p:txBody>
      </p:sp>
      <p:sp>
        <p:nvSpPr>
          <p:cNvPr id="3" name="内容占位符 2">
            <a:extLst>
              <a:ext uri="{FF2B5EF4-FFF2-40B4-BE49-F238E27FC236}">
                <a16:creationId xmlns="" xmlns:a16="http://schemas.microsoft.com/office/drawing/2014/main" id="{B7B57269-6178-4610-850D-B189FF23514B}"/>
              </a:ext>
            </a:extLst>
          </p:cNvPr>
          <p:cNvSpPr>
            <a:spLocks noGrp="1"/>
          </p:cNvSpPr>
          <p:nvPr>
            <p:ph idx="1"/>
          </p:nvPr>
        </p:nvSpPr>
        <p:spPr/>
        <p:txBody>
          <a:bodyPr/>
          <a:lstStyle/>
          <a:p>
            <a:pPr marL="0" indent="0">
              <a:buNone/>
            </a:pPr>
            <a:r>
              <a:rPr lang="zh-CN" altLang="en-US" sz="2400" dirty="0"/>
              <a:t>软件再工程循环模型定义的</a:t>
            </a:r>
            <a:r>
              <a:rPr lang="en-US" altLang="zh-CN" sz="2400" dirty="0"/>
              <a:t>6</a:t>
            </a:r>
            <a:r>
              <a:rPr lang="zh-CN" altLang="en-US" sz="2400" dirty="0"/>
              <a:t>类活动：</a:t>
            </a:r>
            <a:endParaRPr lang="en-US" altLang="zh-CN" sz="2400" dirty="0"/>
          </a:p>
          <a:p>
            <a:pPr marL="457200" lvl="1" indent="0">
              <a:buNone/>
            </a:pPr>
            <a:r>
              <a:rPr lang="en-US" altLang="zh-CN" sz="2000" dirty="0"/>
              <a:t>1.</a:t>
            </a:r>
            <a:r>
              <a:rPr lang="zh-CN" altLang="en-US" sz="2000" dirty="0"/>
              <a:t>库存目录分析</a:t>
            </a:r>
            <a:endParaRPr lang="en-US" altLang="zh-CN" sz="2000" dirty="0"/>
          </a:p>
          <a:p>
            <a:pPr marL="457200" lvl="1" indent="0">
              <a:buNone/>
            </a:pPr>
            <a:r>
              <a:rPr lang="en-US" altLang="zh-CN" sz="2000" dirty="0"/>
              <a:t>2.</a:t>
            </a:r>
            <a:r>
              <a:rPr lang="zh-CN" altLang="en-US" sz="2000" dirty="0"/>
              <a:t>文档重构</a:t>
            </a:r>
            <a:endParaRPr lang="en-US" altLang="zh-CN" sz="2000" dirty="0"/>
          </a:p>
          <a:p>
            <a:pPr marL="457200" lvl="1" indent="0">
              <a:buNone/>
            </a:pPr>
            <a:r>
              <a:rPr lang="en-US" altLang="zh-CN" sz="2000" dirty="0"/>
              <a:t>3.</a:t>
            </a:r>
            <a:r>
              <a:rPr lang="zh-CN" altLang="en-US" sz="2000" dirty="0"/>
              <a:t>逆向工程</a:t>
            </a:r>
            <a:endParaRPr lang="en-US" altLang="zh-CN" sz="2000" dirty="0"/>
          </a:p>
          <a:p>
            <a:pPr marL="457200" lvl="1" indent="0">
              <a:buNone/>
            </a:pPr>
            <a:r>
              <a:rPr lang="en-US" altLang="zh-CN" sz="2000" dirty="0"/>
              <a:t>4.</a:t>
            </a:r>
            <a:r>
              <a:rPr lang="zh-CN" altLang="en-US" sz="2000" dirty="0"/>
              <a:t>代码重构</a:t>
            </a:r>
            <a:endParaRPr lang="en-US" altLang="zh-CN" sz="2000" dirty="0"/>
          </a:p>
          <a:p>
            <a:pPr marL="457200" lvl="1" indent="0">
              <a:buNone/>
            </a:pPr>
            <a:r>
              <a:rPr lang="en-US" altLang="zh-CN" sz="2000" dirty="0"/>
              <a:t>5.</a:t>
            </a:r>
            <a:r>
              <a:rPr lang="zh-CN" altLang="en-US" sz="2000" dirty="0"/>
              <a:t>数据重构</a:t>
            </a:r>
            <a:endParaRPr lang="en-US" altLang="zh-CN" sz="2000" dirty="0"/>
          </a:p>
          <a:p>
            <a:pPr marL="457200" lvl="1" indent="0">
              <a:buNone/>
            </a:pPr>
            <a:r>
              <a:rPr lang="en-US" altLang="zh-CN" sz="2000" dirty="0"/>
              <a:t>6.</a:t>
            </a:r>
            <a:r>
              <a:rPr lang="zh-CN" altLang="en-US" sz="2000" dirty="0"/>
              <a:t>正向工程</a:t>
            </a:r>
          </a:p>
        </p:txBody>
      </p:sp>
    </p:spTree>
    <p:extLst>
      <p:ext uri="{BB962C8B-B14F-4D97-AF65-F5344CB8AC3E}">
        <p14:creationId xmlns:p14="http://schemas.microsoft.com/office/powerpoint/2010/main" val="377507111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A2875CD-F57B-4005-B0BA-F290C612B544}"/>
              </a:ext>
            </a:extLst>
          </p:cNvPr>
          <p:cNvSpPr>
            <a:spLocks noGrp="1"/>
          </p:cNvSpPr>
          <p:nvPr>
            <p:ph type="title"/>
          </p:nvPr>
        </p:nvSpPr>
        <p:spPr/>
        <p:txBody>
          <a:bodyPr/>
          <a:lstStyle/>
          <a:p>
            <a:r>
              <a:rPr lang="en-US" altLang="zh-CN" sz="3600" dirty="0"/>
              <a:t/>
            </a:r>
            <a:br>
              <a:rPr lang="en-US" altLang="zh-CN" sz="3600" dirty="0"/>
            </a:br>
            <a:r>
              <a:rPr lang="zh-CN" altLang="en-US" sz="3600" dirty="0" smtClean="0"/>
              <a:t>参考资料</a:t>
            </a:r>
            <a:endParaRPr lang="zh-CN" altLang="en-US" sz="3600" dirty="0"/>
          </a:p>
        </p:txBody>
      </p:sp>
      <p:sp>
        <p:nvSpPr>
          <p:cNvPr id="3" name="内容占位符 2">
            <a:extLst>
              <a:ext uri="{FF2B5EF4-FFF2-40B4-BE49-F238E27FC236}">
                <a16:creationId xmlns="" xmlns:a16="http://schemas.microsoft.com/office/drawing/2014/main" id="{B7B57269-6178-4610-850D-B189FF23514B}"/>
              </a:ext>
            </a:extLst>
          </p:cNvPr>
          <p:cNvSpPr>
            <a:spLocks noGrp="1"/>
          </p:cNvSpPr>
          <p:nvPr>
            <p:ph idx="1"/>
          </p:nvPr>
        </p:nvSpPr>
        <p:spPr>
          <a:xfrm>
            <a:off x="578378" y="1968251"/>
            <a:ext cx="8946541" cy="580215"/>
          </a:xfrm>
        </p:spPr>
        <p:txBody>
          <a:bodyPr/>
          <a:lstStyle/>
          <a:p>
            <a:pPr marL="0" indent="0">
              <a:buNone/>
            </a:pPr>
            <a:r>
              <a:rPr lang="en-US" altLang="zh-CN" dirty="0"/>
              <a:t>《</a:t>
            </a:r>
            <a:r>
              <a:rPr lang="zh-CN" altLang="en-US" dirty="0"/>
              <a:t>软件工程导论</a:t>
            </a:r>
            <a:r>
              <a:rPr lang="en-US" altLang="zh-CN" dirty="0"/>
              <a:t>》 </a:t>
            </a:r>
            <a:r>
              <a:rPr lang="zh-CN" altLang="en-US" dirty="0"/>
              <a:t>清华大学出版社 张海藩等 第</a:t>
            </a:r>
            <a:r>
              <a:rPr lang="en-US" altLang="zh-CN" dirty="0"/>
              <a:t>6</a:t>
            </a:r>
            <a:r>
              <a:rPr lang="zh-CN" altLang="en-US" dirty="0"/>
              <a:t>版</a:t>
            </a:r>
          </a:p>
          <a:p>
            <a:pPr marL="0" indent="0">
              <a:buNone/>
            </a:pPr>
            <a:endParaRPr lang="zh-CN" altLang="en-US" sz="2000" dirty="0"/>
          </a:p>
        </p:txBody>
      </p:sp>
    </p:spTree>
    <p:extLst>
      <p:ext uri="{BB962C8B-B14F-4D97-AF65-F5344CB8AC3E}">
        <p14:creationId xmlns:p14="http://schemas.microsoft.com/office/powerpoint/2010/main" val="158509714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A2875CD-F57B-4005-B0BA-F290C612B544}"/>
              </a:ext>
            </a:extLst>
          </p:cNvPr>
          <p:cNvSpPr>
            <a:spLocks noGrp="1"/>
          </p:cNvSpPr>
          <p:nvPr>
            <p:ph type="title"/>
          </p:nvPr>
        </p:nvSpPr>
        <p:spPr>
          <a:xfrm>
            <a:off x="646111" y="567266"/>
            <a:ext cx="9404723" cy="1285981"/>
          </a:xfrm>
        </p:spPr>
        <p:txBody>
          <a:bodyPr/>
          <a:lstStyle/>
          <a:p>
            <a:r>
              <a:rPr lang="en-US" altLang="zh-CN" sz="3600" dirty="0"/>
              <a:t/>
            </a:r>
            <a:br>
              <a:rPr lang="en-US" altLang="zh-CN" sz="3600" dirty="0"/>
            </a:br>
            <a:r>
              <a:rPr lang="zh-CN" altLang="en-US" sz="3600" dirty="0" smtClean="0"/>
              <a:t>小组分工</a:t>
            </a:r>
            <a:endParaRPr lang="zh-CN" altLang="en-US" sz="3600" dirty="0"/>
          </a:p>
        </p:txBody>
      </p:sp>
      <p:sp>
        <p:nvSpPr>
          <p:cNvPr id="5" name="文本框 4"/>
          <p:cNvSpPr txBox="1"/>
          <p:nvPr/>
        </p:nvSpPr>
        <p:spPr>
          <a:xfrm>
            <a:off x="734482" y="2108412"/>
            <a:ext cx="10399183" cy="1200329"/>
          </a:xfrm>
          <a:prstGeom prst="rect">
            <a:avLst/>
          </a:prstGeom>
          <a:noFill/>
        </p:spPr>
        <p:txBody>
          <a:bodyPr wrap="square" rtlCol="0">
            <a:spAutoFit/>
          </a:bodyPr>
          <a:lstStyle/>
          <a:p>
            <a:r>
              <a:rPr lang="zh-CN" altLang="en-US" sz="2400" dirty="0"/>
              <a:t>李磊</a:t>
            </a:r>
            <a:r>
              <a:rPr lang="zh-CN" altLang="en-US" sz="2400" dirty="0" smtClean="0"/>
              <a:t>：实现部分大部分内容 </a:t>
            </a:r>
            <a:r>
              <a:rPr lang="zh-CN" altLang="en-US" sz="2400" dirty="0"/>
              <a:t>评分（</a:t>
            </a:r>
            <a:r>
              <a:rPr lang="en-US" altLang="zh-CN" sz="2400" dirty="0"/>
              <a:t>9.4/10</a:t>
            </a:r>
            <a:r>
              <a:rPr lang="zh-CN" altLang="en-US" sz="2400" dirty="0"/>
              <a:t>）</a:t>
            </a:r>
          </a:p>
          <a:p>
            <a:r>
              <a:rPr lang="zh-CN" altLang="en-US" sz="2400" dirty="0"/>
              <a:t>董思诚</a:t>
            </a:r>
            <a:r>
              <a:rPr lang="zh-CN" altLang="en-US" sz="2400" dirty="0" smtClean="0"/>
              <a:t>：实现</a:t>
            </a:r>
            <a:r>
              <a:rPr lang="en-US" altLang="zh-CN" sz="2400" dirty="0" smtClean="0"/>
              <a:t>PPT</a:t>
            </a:r>
            <a:r>
              <a:rPr lang="zh-CN" altLang="en-US" sz="2400" dirty="0" smtClean="0"/>
              <a:t>测试部分 </a:t>
            </a:r>
            <a:r>
              <a:rPr lang="zh-CN" altLang="en-US" sz="2400" dirty="0" smtClean="0"/>
              <a:t>评</a:t>
            </a:r>
            <a:r>
              <a:rPr lang="zh-CN" altLang="en-US" sz="2400" dirty="0"/>
              <a:t>分（</a:t>
            </a:r>
            <a:r>
              <a:rPr lang="en-US" altLang="zh-CN" sz="2400" dirty="0" smtClean="0"/>
              <a:t>9.2/10</a:t>
            </a:r>
            <a:r>
              <a:rPr lang="zh-CN" altLang="en-US" sz="2400" dirty="0"/>
              <a:t>）</a:t>
            </a:r>
          </a:p>
          <a:p>
            <a:r>
              <a:rPr lang="zh-CN" altLang="en-US" sz="2400" dirty="0"/>
              <a:t>陈安</a:t>
            </a:r>
            <a:r>
              <a:rPr lang="zh-CN" altLang="en-US" sz="2400" dirty="0" smtClean="0"/>
              <a:t>：</a:t>
            </a:r>
            <a:r>
              <a:rPr lang="zh-CN" altLang="en-US" sz="2400" dirty="0"/>
              <a:t>第八</a:t>
            </a:r>
            <a:r>
              <a:rPr lang="zh-CN" altLang="en-US" sz="2400" dirty="0" smtClean="0"/>
              <a:t>章翻转</a:t>
            </a:r>
            <a:r>
              <a:rPr lang="en-US" altLang="zh-CN" sz="2400" dirty="0" smtClean="0"/>
              <a:t>PPT</a:t>
            </a:r>
            <a:r>
              <a:rPr lang="zh-CN" altLang="en-US" sz="2400" dirty="0" smtClean="0"/>
              <a:t>制作 </a:t>
            </a:r>
            <a:r>
              <a:rPr lang="zh-CN" altLang="en-US" sz="2400" dirty="0" smtClean="0"/>
              <a:t>评</a:t>
            </a:r>
            <a:r>
              <a:rPr lang="zh-CN" altLang="en-US" sz="2400" dirty="0"/>
              <a:t>分 （</a:t>
            </a:r>
            <a:r>
              <a:rPr lang="en-US" altLang="zh-CN" sz="2400" dirty="0" smtClean="0"/>
              <a:t>9.3/10</a:t>
            </a:r>
            <a:r>
              <a:rPr lang="zh-CN" altLang="en-US" sz="2400" dirty="0"/>
              <a:t>）</a:t>
            </a:r>
          </a:p>
        </p:txBody>
      </p:sp>
    </p:spTree>
    <p:extLst>
      <p:ext uri="{BB962C8B-B14F-4D97-AF65-F5344CB8AC3E}">
        <p14:creationId xmlns:p14="http://schemas.microsoft.com/office/powerpoint/2010/main" val="176273512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1BD1146-6DC1-4B93-BA93-2DD15D3B87AC}"/>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 xmlns:a16="http://schemas.microsoft.com/office/drawing/2014/main" id="{4197986D-0D43-4814-B420-52E8680DBA21}"/>
              </a:ext>
            </a:extLst>
          </p:cNvPr>
          <p:cNvSpPr>
            <a:spLocks noGrp="1"/>
          </p:cNvSpPr>
          <p:nvPr>
            <p:ph idx="1"/>
          </p:nvPr>
        </p:nvSpPr>
        <p:spPr>
          <a:xfrm>
            <a:off x="1052512" y="1375585"/>
            <a:ext cx="7532688" cy="4051549"/>
          </a:xfrm>
        </p:spPr>
        <p:txBody>
          <a:bodyPr>
            <a:normAutofit/>
          </a:bodyPr>
          <a:lstStyle/>
          <a:p>
            <a:pPr marL="400050" lvl="1" indent="0">
              <a:buNone/>
            </a:pPr>
            <a:endParaRPr lang="en-US" altLang="zh-CN" sz="2400" dirty="0"/>
          </a:p>
          <a:p>
            <a:pPr marL="400050" lvl="1" indent="0">
              <a:buNone/>
            </a:pPr>
            <a:r>
              <a:rPr lang="en-US" altLang="zh-CN" sz="2400" dirty="0"/>
              <a:t>1.</a:t>
            </a:r>
            <a:r>
              <a:rPr lang="zh-CN" altLang="en-US" sz="2400" dirty="0"/>
              <a:t>软件维护的定义</a:t>
            </a:r>
            <a:endParaRPr lang="en-US" altLang="zh-CN" sz="2400" dirty="0"/>
          </a:p>
          <a:p>
            <a:pPr marL="400050" lvl="1" indent="0">
              <a:buNone/>
            </a:pPr>
            <a:r>
              <a:rPr lang="en-US" altLang="zh-CN" sz="2400" dirty="0"/>
              <a:t>2.</a:t>
            </a:r>
            <a:r>
              <a:rPr lang="zh-CN" altLang="en-US" sz="2400" dirty="0"/>
              <a:t>软件维护的特点</a:t>
            </a:r>
            <a:endParaRPr lang="en-US" altLang="zh-CN" sz="2400" dirty="0"/>
          </a:p>
          <a:p>
            <a:pPr marL="400050" lvl="1" indent="0">
              <a:buNone/>
            </a:pPr>
            <a:r>
              <a:rPr lang="en-US" altLang="zh-CN" sz="2400" dirty="0"/>
              <a:t>3.</a:t>
            </a:r>
            <a:r>
              <a:rPr lang="zh-CN" altLang="en-US" sz="2400" dirty="0"/>
              <a:t>软件维护过程</a:t>
            </a:r>
            <a:endParaRPr lang="en-US" altLang="zh-CN" sz="2400" dirty="0"/>
          </a:p>
          <a:p>
            <a:pPr marL="400050" lvl="1" indent="0">
              <a:buNone/>
            </a:pPr>
            <a:r>
              <a:rPr lang="en-US" altLang="zh-CN" sz="2400" dirty="0"/>
              <a:t>4.</a:t>
            </a:r>
            <a:r>
              <a:rPr lang="zh-CN" altLang="en-US" sz="2400" dirty="0"/>
              <a:t>软件的可维护性</a:t>
            </a:r>
            <a:endParaRPr lang="en-US" altLang="zh-CN" sz="2400" dirty="0"/>
          </a:p>
          <a:p>
            <a:pPr marL="400050" lvl="1" indent="0">
              <a:buNone/>
            </a:pPr>
            <a:r>
              <a:rPr lang="en-US" altLang="zh-CN" sz="2400" dirty="0"/>
              <a:t>5.</a:t>
            </a:r>
            <a:r>
              <a:rPr lang="zh-CN" altLang="en-US" sz="2400" dirty="0"/>
              <a:t>预防性维护</a:t>
            </a:r>
            <a:endParaRPr lang="en-US" altLang="zh-CN" sz="2400" dirty="0"/>
          </a:p>
          <a:p>
            <a:pPr marL="400050" lvl="1" indent="0">
              <a:buNone/>
            </a:pPr>
            <a:r>
              <a:rPr lang="en-US" altLang="zh-CN" sz="2400" dirty="0"/>
              <a:t>6.</a:t>
            </a:r>
            <a:r>
              <a:rPr lang="zh-CN" altLang="en-US" sz="2400" dirty="0"/>
              <a:t>软件再工程过程</a:t>
            </a:r>
          </a:p>
        </p:txBody>
      </p:sp>
    </p:spTree>
    <p:extLst>
      <p:ext uri="{BB962C8B-B14F-4D97-AF65-F5344CB8AC3E}">
        <p14:creationId xmlns:p14="http://schemas.microsoft.com/office/powerpoint/2010/main" val="363251643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73E1789-22D0-4929-B485-BB8A41E9254A}"/>
              </a:ext>
            </a:extLst>
          </p:cNvPr>
          <p:cNvSpPr>
            <a:spLocks noGrp="1"/>
          </p:cNvSpPr>
          <p:nvPr>
            <p:ph type="title"/>
          </p:nvPr>
        </p:nvSpPr>
        <p:spPr/>
        <p:txBody>
          <a:bodyPr/>
          <a:lstStyle/>
          <a:p>
            <a:r>
              <a:rPr lang="en-US" altLang="zh-CN" sz="3600" dirty="0"/>
              <a:t>1.</a:t>
            </a:r>
            <a:r>
              <a:rPr lang="zh-CN" altLang="en-US" sz="3600" dirty="0"/>
              <a:t>软件维护的定义</a:t>
            </a:r>
          </a:p>
        </p:txBody>
      </p:sp>
      <p:sp>
        <p:nvSpPr>
          <p:cNvPr id="3" name="内容占位符 2">
            <a:extLst>
              <a:ext uri="{FF2B5EF4-FFF2-40B4-BE49-F238E27FC236}">
                <a16:creationId xmlns="" xmlns:a16="http://schemas.microsoft.com/office/drawing/2014/main" id="{8B51C5DC-3869-4FF8-9110-B578D5B7B028}"/>
              </a:ext>
            </a:extLst>
          </p:cNvPr>
          <p:cNvSpPr>
            <a:spLocks noGrp="1"/>
          </p:cNvSpPr>
          <p:nvPr>
            <p:ph idx="1"/>
          </p:nvPr>
        </p:nvSpPr>
        <p:spPr/>
        <p:txBody>
          <a:bodyPr/>
          <a:lstStyle/>
          <a:p>
            <a:r>
              <a:rPr lang="zh-CN" altLang="en-US" sz="2800" dirty="0"/>
              <a:t>软件维护就是在软件已经交付使用后，为改正错误或满足新的需要而修改软件的过程。</a:t>
            </a:r>
            <a:endParaRPr lang="en-US" altLang="zh-CN" sz="2800" dirty="0"/>
          </a:p>
          <a:p>
            <a:r>
              <a:rPr lang="zh-CN" altLang="en-US" sz="2800" dirty="0"/>
              <a:t>软件维护的</a:t>
            </a:r>
            <a:r>
              <a:rPr lang="en-US" altLang="zh-CN" sz="2800" dirty="0"/>
              <a:t>4</a:t>
            </a:r>
            <a:r>
              <a:rPr lang="zh-CN" altLang="en-US" sz="2800" dirty="0"/>
              <a:t>项活动：</a:t>
            </a:r>
            <a:endParaRPr lang="en-US" altLang="zh-CN" sz="2800" dirty="0"/>
          </a:p>
          <a:p>
            <a:pPr marL="400050" lvl="1" indent="0">
              <a:buNone/>
            </a:pPr>
            <a:r>
              <a:rPr lang="zh-CN" altLang="en-US" sz="2400" dirty="0"/>
              <a:t>改正性维护</a:t>
            </a:r>
            <a:endParaRPr lang="en-US" altLang="zh-CN" sz="2400" dirty="0"/>
          </a:p>
          <a:p>
            <a:pPr marL="400050" lvl="1" indent="0">
              <a:buNone/>
            </a:pPr>
            <a:r>
              <a:rPr lang="zh-CN" altLang="en-US" sz="2400" dirty="0"/>
              <a:t>适应性维护</a:t>
            </a:r>
            <a:endParaRPr lang="en-US" altLang="zh-CN" sz="2400" dirty="0"/>
          </a:p>
          <a:p>
            <a:pPr marL="400050" lvl="1" indent="0">
              <a:buNone/>
            </a:pPr>
            <a:r>
              <a:rPr lang="zh-CN" altLang="en-US" sz="2400" dirty="0"/>
              <a:t>完善性维护</a:t>
            </a:r>
            <a:endParaRPr lang="en-US" altLang="zh-CN" sz="2400" dirty="0"/>
          </a:p>
          <a:p>
            <a:pPr marL="400050" lvl="1" indent="0">
              <a:buNone/>
            </a:pPr>
            <a:r>
              <a:rPr lang="zh-CN" altLang="en-US" sz="2400" dirty="0"/>
              <a:t>预防性维护</a:t>
            </a:r>
            <a:endParaRPr lang="en-US" altLang="zh-CN" sz="2400" dirty="0"/>
          </a:p>
          <a:p>
            <a:endParaRPr lang="zh-CN" altLang="en-US" dirty="0"/>
          </a:p>
        </p:txBody>
      </p:sp>
    </p:spTree>
    <p:extLst>
      <p:ext uri="{BB962C8B-B14F-4D97-AF65-F5344CB8AC3E}">
        <p14:creationId xmlns:p14="http://schemas.microsoft.com/office/powerpoint/2010/main" val="90507469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DBE2FC4-9C8D-41F3-BF80-B58D74D2B632}"/>
              </a:ext>
            </a:extLst>
          </p:cNvPr>
          <p:cNvSpPr>
            <a:spLocks noGrp="1"/>
          </p:cNvSpPr>
          <p:nvPr>
            <p:ph type="title"/>
          </p:nvPr>
        </p:nvSpPr>
        <p:spPr/>
        <p:txBody>
          <a:bodyPr/>
          <a:lstStyle/>
          <a:p>
            <a:r>
              <a:rPr lang="en-US" altLang="zh-CN" sz="3600" dirty="0"/>
              <a:t/>
            </a:r>
            <a:br>
              <a:rPr lang="en-US" altLang="zh-CN" sz="3600" dirty="0"/>
            </a:br>
            <a:r>
              <a:rPr lang="en-US" altLang="zh-CN" sz="3600" dirty="0"/>
              <a:t>2.</a:t>
            </a:r>
            <a:r>
              <a:rPr lang="zh-CN" altLang="en-US" sz="3600" dirty="0"/>
              <a:t>软件维护的特点</a:t>
            </a:r>
          </a:p>
        </p:txBody>
      </p:sp>
      <p:sp>
        <p:nvSpPr>
          <p:cNvPr id="3" name="内容占位符 2">
            <a:extLst>
              <a:ext uri="{FF2B5EF4-FFF2-40B4-BE49-F238E27FC236}">
                <a16:creationId xmlns="" xmlns:a16="http://schemas.microsoft.com/office/drawing/2014/main" id="{123EFFC6-F1D6-4E52-85DA-67E17AC42CDE}"/>
              </a:ext>
            </a:extLst>
          </p:cNvPr>
          <p:cNvSpPr>
            <a:spLocks noGrp="1"/>
          </p:cNvSpPr>
          <p:nvPr>
            <p:ph idx="1"/>
          </p:nvPr>
        </p:nvSpPr>
        <p:spPr/>
        <p:txBody>
          <a:bodyPr>
            <a:normAutofit/>
          </a:bodyPr>
          <a:lstStyle/>
          <a:p>
            <a:endParaRPr lang="en-US" altLang="zh-CN" dirty="0"/>
          </a:p>
          <a:p>
            <a:r>
              <a:rPr lang="zh-CN" altLang="en-US" sz="2800" dirty="0"/>
              <a:t>非结构化维护和结构化维护差别巨大。</a:t>
            </a:r>
            <a:endParaRPr lang="en-US" altLang="zh-CN" sz="2800" dirty="0"/>
          </a:p>
          <a:p>
            <a:endParaRPr lang="en-US" altLang="zh-CN" dirty="0"/>
          </a:p>
          <a:p>
            <a:pPr marL="0" indent="0">
              <a:buNone/>
            </a:pPr>
            <a:r>
              <a:rPr lang="zh-CN" altLang="en-US" dirty="0"/>
              <a:t>如果软件配置的唯一成分是代码，维护工作会很艰难。</a:t>
            </a:r>
            <a:endParaRPr lang="en-US" altLang="zh-CN" dirty="0"/>
          </a:p>
          <a:p>
            <a:pPr marL="0" indent="0">
              <a:buNone/>
            </a:pPr>
            <a:r>
              <a:rPr lang="zh-CN" altLang="en-US" dirty="0"/>
              <a:t>非结构化维护需要付出巨大代价，这是没有用良好定义的方法学开发软件的必然结果。</a:t>
            </a:r>
            <a:endParaRPr lang="en-US" altLang="zh-CN" dirty="0"/>
          </a:p>
          <a:p>
            <a:endParaRPr lang="en-US" altLang="zh-CN" dirty="0"/>
          </a:p>
          <a:p>
            <a:pPr marL="0" indent="0">
              <a:buNone/>
            </a:pPr>
            <a:r>
              <a:rPr lang="zh-CN" altLang="en-US" dirty="0"/>
              <a:t>如果有完整的软件配置，维护时可用参考设计文档，降低维护难度。</a:t>
            </a:r>
            <a:endParaRPr lang="en-US" altLang="zh-CN" dirty="0"/>
          </a:p>
          <a:p>
            <a:pPr marL="0" indent="0">
              <a:buNone/>
            </a:pPr>
            <a:r>
              <a:rPr lang="zh-CN" altLang="en-US" dirty="0"/>
              <a:t>结构化维护能减少精力的浪费并且能提高维护的总体质量。</a:t>
            </a:r>
          </a:p>
        </p:txBody>
      </p:sp>
    </p:spTree>
    <p:extLst>
      <p:ext uri="{BB962C8B-B14F-4D97-AF65-F5344CB8AC3E}">
        <p14:creationId xmlns:p14="http://schemas.microsoft.com/office/powerpoint/2010/main" val="2001974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5BB7428A-CBC9-4976-8104-A3D1F7BBC0FF}"/>
              </a:ext>
            </a:extLst>
          </p:cNvPr>
          <p:cNvSpPr>
            <a:spLocks noGrp="1"/>
          </p:cNvSpPr>
          <p:nvPr>
            <p:ph idx="1"/>
          </p:nvPr>
        </p:nvSpPr>
        <p:spPr/>
        <p:txBody>
          <a:bodyPr/>
          <a:lstStyle/>
          <a:p>
            <a:r>
              <a:rPr lang="zh-CN" altLang="en-US" sz="2800" dirty="0"/>
              <a:t>维护的问题</a:t>
            </a:r>
            <a:endParaRPr lang="en-US" altLang="zh-CN" sz="2800" dirty="0"/>
          </a:p>
          <a:p>
            <a:pPr marL="0" indent="0">
              <a:buNone/>
            </a:pPr>
            <a:endParaRPr lang="en-US" altLang="zh-CN" sz="2800" dirty="0"/>
          </a:p>
          <a:p>
            <a:pPr marL="400050" lvl="1" indent="0">
              <a:buNone/>
            </a:pPr>
            <a:r>
              <a:rPr lang="zh-CN" altLang="en-US" dirty="0"/>
              <a:t>（</a:t>
            </a:r>
            <a:r>
              <a:rPr lang="en-US" altLang="zh-CN" dirty="0"/>
              <a:t>1</a:t>
            </a:r>
            <a:r>
              <a:rPr lang="zh-CN" altLang="en-US" dirty="0"/>
              <a:t>）理解别人写的程序通常很困难。</a:t>
            </a:r>
            <a:endParaRPr lang="en-US" altLang="zh-CN" dirty="0"/>
          </a:p>
          <a:p>
            <a:pPr marL="400050" lvl="1" indent="0">
              <a:buNone/>
            </a:pPr>
            <a:r>
              <a:rPr lang="zh-CN" altLang="en-US" dirty="0"/>
              <a:t>（</a:t>
            </a:r>
            <a:r>
              <a:rPr lang="en-US" altLang="zh-CN" dirty="0"/>
              <a:t>2</a:t>
            </a:r>
            <a:r>
              <a:rPr lang="zh-CN" altLang="en-US" dirty="0"/>
              <a:t>）需要维护的软件往往没有合格的文档。</a:t>
            </a:r>
            <a:endParaRPr lang="en-US" altLang="zh-CN" dirty="0"/>
          </a:p>
          <a:p>
            <a:pPr marL="400050" lvl="1" indent="0">
              <a:buNone/>
            </a:pPr>
            <a:r>
              <a:rPr lang="zh-CN" altLang="en-US" dirty="0"/>
              <a:t>（</a:t>
            </a:r>
            <a:r>
              <a:rPr lang="en-US" altLang="zh-CN" dirty="0"/>
              <a:t>3</a:t>
            </a:r>
            <a:r>
              <a:rPr lang="zh-CN" altLang="en-US" dirty="0"/>
              <a:t>）不能指望开发人员给人们仔细说明软件。</a:t>
            </a:r>
            <a:endParaRPr lang="en-US" altLang="zh-CN" dirty="0"/>
          </a:p>
          <a:p>
            <a:pPr marL="400050" lvl="1" indent="0">
              <a:buNone/>
            </a:pPr>
            <a:r>
              <a:rPr lang="zh-CN" altLang="en-US" dirty="0"/>
              <a:t>（</a:t>
            </a:r>
            <a:r>
              <a:rPr lang="en-US" altLang="zh-CN" dirty="0"/>
              <a:t>4</a:t>
            </a:r>
            <a:r>
              <a:rPr lang="zh-CN" altLang="en-US" dirty="0"/>
              <a:t>）绝大多数软件在设计时没有考虑将来的修改。</a:t>
            </a:r>
            <a:endParaRPr lang="en-US" altLang="zh-CN" dirty="0"/>
          </a:p>
          <a:p>
            <a:pPr marL="400050" lvl="1" indent="0">
              <a:buNone/>
            </a:pPr>
            <a:r>
              <a:rPr lang="zh-CN" altLang="en-US" dirty="0"/>
              <a:t>（</a:t>
            </a:r>
            <a:r>
              <a:rPr lang="en-US" altLang="zh-CN" dirty="0"/>
              <a:t>5</a:t>
            </a:r>
            <a:r>
              <a:rPr lang="zh-CN" altLang="en-US" dirty="0"/>
              <a:t>）软件维护不吸引人。</a:t>
            </a:r>
          </a:p>
        </p:txBody>
      </p:sp>
    </p:spTree>
    <p:extLst>
      <p:ext uri="{BB962C8B-B14F-4D97-AF65-F5344CB8AC3E}">
        <p14:creationId xmlns:p14="http://schemas.microsoft.com/office/powerpoint/2010/main" val="242562891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9B406B-B93F-4449-BAF9-9E5FD74CAB46}"/>
              </a:ext>
            </a:extLst>
          </p:cNvPr>
          <p:cNvSpPr>
            <a:spLocks noGrp="1"/>
          </p:cNvSpPr>
          <p:nvPr>
            <p:ph type="title"/>
          </p:nvPr>
        </p:nvSpPr>
        <p:spPr/>
        <p:txBody>
          <a:bodyPr/>
          <a:lstStyle/>
          <a:p>
            <a:r>
              <a:rPr lang="en-US" altLang="zh-CN" sz="3600" dirty="0"/>
              <a:t/>
            </a:r>
            <a:br>
              <a:rPr lang="en-US" altLang="zh-CN" sz="3600" dirty="0"/>
            </a:br>
            <a:r>
              <a:rPr lang="en-US" altLang="zh-CN" sz="3600" dirty="0"/>
              <a:t>3.</a:t>
            </a:r>
            <a:r>
              <a:rPr lang="zh-CN" altLang="en-US" sz="3600" dirty="0"/>
              <a:t>软件维护的过程</a:t>
            </a:r>
          </a:p>
        </p:txBody>
      </p:sp>
      <p:sp>
        <p:nvSpPr>
          <p:cNvPr id="3" name="内容占位符 2">
            <a:extLst>
              <a:ext uri="{FF2B5EF4-FFF2-40B4-BE49-F238E27FC236}">
                <a16:creationId xmlns="" xmlns:a16="http://schemas.microsoft.com/office/drawing/2014/main" id="{7D5EAE6F-0A0C-47D7-93A8-81FABADCF37F}"/>
              </a:ext>
            </a:extLst>
          </p:cNvPr>
          <p:cNvSpPr>
            <a:spLocks noGrp="1"/>
          </p:cNvSpPr>
          <p:nvPr>
            <p:ph idx="1"/>
          </p:nvPr>
        </p:nvSpPr>
        <p:spPr/>
        <p:txBody>
          <a:bodyPr/>
          <a:lstStyle/>
          <a:p>
            <a:endParaRPr lang="en-US" altLang="zh-CN" dirty="0"/>
          </a:p>
          <a:p>
            <a:r>
              <a:rPr lang="zh-CN" altLang="en-US" dirty="0"/>
              <a:t>首先建立一个维护组织，随后必须确定报告和评价的过程，而且必须为每个维护要求规定一个标准化的事件序列。此外，还应建立一个适用于维护活动的记录保管过程，并且规定复审标准。</a:t>
            </a:r>
            <a:endParaRPr lang="en-US" altLang="zh-CN" dirty="0"/>
          </a:p>
          <a:p>
            <a:endParaRPr lang="zh-CN" altLang="en-US" dirty="0"/>
          </a:p>
        </p:txBody>
      </p:sp>
    </p:spTree>
    <p:extLst>
      <p:ext uri="{BB962C8B-B14F-4D97-AF65-F5344CB8AC3E}">
        <p14:creationId xmlns:p14="http://schemas.microsoft.com/office/powerpoint/2010/main" val="224223159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A69B04F8-6EFA-4A8C-A520-38E5DD61236C}"/>
              </a:ext>
            </a:extLst>
          </p:cNvPr>
          <p:cNvSpPr>
            <a:spLocks noGrp="1"/>
          </p:cNvSpPr>
          <p:nvPr>
            <p:ph idx="1"/>
          </p:nvPr>
        </p:nvSpPr>
        <p:spPr/>
        <p:txBody>
          <a:bodyPr/>
          <a:lstStyle/>
          <a:p>
            <a:r>
              <a:rPr lang="zh-CN" altLang="en-US" dirty="0"/>
              <a:t>维护组织：维护活动开始前明确维护责任可用大大减少维护过程中可能出现的混乱。</a:t>
            </a:r>
            <a:endParaRPr lang="en-US" altLang="zh-CN" dirty="0"/>
          </a:p>
          <a:p>
            <a:endParaRPr lang="en-US" altLang="zh-CN" dirty="0"/>
          </a:p>
          <a:p>
            <a:r>
              <a:rPr lang="zh-CN" altLang="en-US" dirty="0"/>
              <a:t>维护报告：软件组织内部应该制定出一个软件修改报告，包括以下信息。</a:t>
            </a:r>
            <a:endParaRPr lang="en-US" altLang="zh-CN" dirty="0"/>
          </a:p>
          <a:p>
            <a:pPr marL="400050" lvl="1" indent="0">
              <a:buNone/>
            </a:pPr>
            <a:r>
              <a:rPr lang="zh-CN" altLang="en-US" dirty="0"/>
              <a:t>（</a:t>
            </a:r>
            <a:r>
              <a:rPr lang="en-US" altLang="zh-CN" dirty="0"/>
              <a:t>1</a:t>
            </a:r>
            <a:r>
              <a:rPr lang="zh-CN" altLang="en-US" dirty="0"/>
              <a:t>）满足维护要求表中提出的要求所需要的工作量。</a:t>
            </a:r>
            <a:endParaRPr lang="en-US" altLang="zh-CN" dirty="0"/>
          </a:p>
          <a:p>
            <a:pPr marL="400050" lvl="1" indent="0">
              <a:buNone/>
            </a:pPr>
            <a:r>
              <a:rPr lang="zh-CN" altLang="en-US" dirty="0"/>
              <a:t>（</a:t>
            </a:r>
            <a:r>
              <a:rPr lang="en-US" altLang="zh-CN" dirty="0"/>
              <a:t>2</a:t>
            </a:r>
            <a:r>
              <a:rPr lang="zh-CN" altLang="en-US" dirty="0"/>
              <a:t>）维护要求的性质。</a:t>
            </a:r>
            <a:endParaRPr lang="en-US" altLang="zh-CN" dirty="0"/>
          </a:p>
          <a:p>
            <a:pPr marL="400050" lvl="1" indent="0">
              <a:buNone/>
            </a:pPr>
            <a:r>
              <a:rPr lang="zh-CN" altLang="en-US" dirty="0"/>
              <a:t>（</a:t>
            </a:r>
            <a:r>
              <a:rPr lang="en-US" altLang="zh-CN" dirty="0"/>
              <a:t>3</a:t>
            </a:r>
            <a:r>
              <a:rPr lang="zh-CN" altLang="en-US" dirty="0"/>
              <a:t>）各项要求的优先次序。</a:t>
            </a:r>
            <a:endParaRPr lang="en-US" altLang="zh-CN" dirty="0"/>
          </a:p>
          <a:p>
            <a:pPr marL="400050" lvl="1" indent="0">
              <a:buNone/>
            </a:pPr>
            <a:r>
              <a:rPr lang="zh-CN" altLang="en-US" dirty="0"/>
              <a:t>（</a:t>
            </a:r>
            <a:r>
              <a:rPr lang="en-US" altLang="zh-CN" dirty="0"/>
              <a:t>4</a:t>
            </a:r>
            <a:r>
              <a:rPr lang="zh-CN" altLang="en-US" dirty="0"/>
              <a:t>）与修改有关的事后数据。</a:t>
            </a:r>
            <a:endParaRPr lang="en-US" altLang="zh-CN" dirty="0"/>
          </a:p>
          <a:p>
            <a:endParaRPr lang="zh-CN" altLang="en-US" dirty="0"/>
          </a:p>
        </p:txBody>
      </p:sp>
    </p:spTree>
    <p:extLst>
      <p:ext uri="{BB962C8B-B14F-4D97-AF65-F5344CB8AC3E}">
        <p14:creationId xmlns:p14="http://schemas.microsoft.com/office/powerpoint/2010/main" val="78161756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376AA0-0023-41DC-AFA7-CBCCB8C40B59}"/>
              </a:ext>
            </a:extLst>
          </p:cNvPr>
          <p:cNvSpPr>
            <a:spLocks noGrp="1"/>
          </p:cNvSpPr>
          <p:nvPr>
            <p:ph type="title"/>
          </p:nvPr>
        </p:nvSpPr>
        <p:spPr/>
        <p:txBody>
          <a:bodyPr/>
          <a:lstStyle/>
          <a:p>
            <a:r>
              <a:rPr lang="en-US" altLang="zh-CN" sz="3600" dirty="0"/>
              <a:t>4.</a:t>
            </a:r>
            <a:r>
              <a:rPr lang="zh-CN" altLang="en-US" sz="3600" dirty="0"/>
              <a:t>软件的可维护性</a:t>
            </a:r>
          </a:p>
        </p:txBody>
      </p:sp>
      <p:sp>
        <p:nvSpPr>
          <p:cNvPr id="3" name="内容占位符 2">
            <a:extLst>
              <a:ext uri="{FF2B5EF4-FFF2-40B4-BE49-F238E27FC236}">
                <a16:creationId xmlns="" xmlns:a16="http://schemas.microsoft.com/office/drawing/2014/main" id="{D60189F0-AE1E-4E14-B3E9-8243204E44D0}"/>
              </a:ext>
            </a:extLst>
          </p:cNvPr>
          <p:cNvSpPr>
            <a:spLocks noGrp="1"/>
          </p:cNvSpPr>
          <p:nvPr>
            <p:ph idx="1"/>
          </p:nvPr>
        </p:nvSpPr>
        <p:spPr/>
        <p:txBody>
          <a:bodyPr/>
          <a:lstStyle/>
          <a:p>
            <a:r>
              <a:rPr lang="zh-CN" altLang="en-US" sz="2800" dirty="0"/>
              <a:t>定义</a:t>
            </a:r>
            <a:r>
              <a:rPr lang="zh-CN" altLang="en-US" dirty="0"/>
              <a:t>：</a:t>
            </a:r>
            <a:endParaRPr lang="en-US" altLang="zh-CN" dirty="0"/>
          </a:p>
          <a:p>
            <a:pPr marL="0" indent="0">
              <a:buNone/>
            </a:pPr>
            <a:r>
              <a:rPr lang="en-US" altLang="zh-CN" dirty="0"/>
              <a:t>	</a:t>
            </a:r>
            <a:r>
              <a:rPr lang="zh-CN" altLang="en-US" dirty="0"/>
              <a:t>维护人员理解，改正，改动或改进这个软件的难易程度。</a:t>
            </a:r>
          </a:p>
        </p:txBody>
      </p:sp>
    </p:spTree>
    <p:extLst>
      <p:ext uri="{BB962C8B-B14F-4D97-AF65-F5344CB8AC3E}">
        <p14:creationId xmlns:p14="http://schemas.microsoft.com/office/powerpoint/2010/main" val="208178210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EE9A983-9E86-45A0-9057-735CB3897CD3}"/>
              </a:ext>
            </a:extLst>
          </p:cNvPr>
          <p:cNvSpPr>
            <a:spLocks noGrp="1"/>
          </p:cNvSpPr>
          <p:nvPr>
            <p:ph type="title"/>
          </p:nvPr>
        </p:nvSpPr>
        <p:spPr/>
        <p:txBody>
          <a:bodyPr/>
          <a:lstStyle/>
          <a:p>
            <a:r>
              <a:rPr lang="en-US" altLang="zh-CN" sz="2800" dirty="0"/>
              <a:t/>
            </a:r>
            <a:br>
              <a:rPr lang="en-US" altLang="zh-CN" sz="2800" dirty="0"/>
            </a:br>
            <a:r>
              <a:rPr lang="en-US" altLang="zh-CN" sz="2800" dirty="0"/>
              <a:t>	</a:t>
            </a:r>
            <a:r>
              <a:rPr lang="zh-CN" altLang="en-US" sz="2800" dirty="0"/>
              <a:t>决定软件可维护性的因素</a:t>
            </a:r>
          </a:p>
        </p:txBody>
      </p:sp>
      <p:sp>
        <p:nvSpPr>
          <p:cNvPr id="3" name="内容占位符 2">
            <a:extLst>
              <a:ext uri="{FF2B5EF4-FFF2-40B4-BE49-F238E27FC236}">
                <a16:creationId xmlns="" xmlns:a16="http://schemas.microsoft.com/office/drawing/2014/main" id="{2BA839A5-9CD6-44DE-A5AA-D38350C0B855}"/>
              </a:ext>
            </a:extLst>
          </p:cNvPr>
          <p:cNvSpPr>
            <a:spLocks noGrp="1"/>
          </p:cNvSpPr>
          <p:nvPr>
            <p:ph idx="1"/>
          </p:nvPr>
        </p:nvSpPr>
        <p:spPr/>
        <p:txBody>
          <a:bodyPr/>
          <a:lstStyle/>
          <a:p>
            <a:pPr marL="400050" lvl="1" indent="0">
              <a:buNone/>
            </a:pPr>
            <a:r>
              <a:rPr lang="en-US" altLang="zh-CN" sz="2400" dirty="0"/>
              <a:t>1.</a:t>
            </a:r>
            <a:r>
              <a:rPr lang="zh-CN" altLang="en-US" sz="2400" dirty="0"/>
              <a:t>可理解性</a:t>
            </a:r>
            <a:endParaRPr lang="en-US" altLang="zh-CN" sz="2400" dirty="0"/>
          </a:p>
          <a:p>
            <a:pPr marL="400050" lvl="1" indent="0">
              <a:buNone/>
            </a:pPr>
            <a:r>
              <a:rPr lang="en-US" altLang="zh-CN" sz="2400" dirty="0"/>
              <a:t>2.</a:t>
            </a:r>
            <a:r>
              <a:rPr lang="zh-CN" altLang="en-US" sz="2400" dirty="0"/>
              <a:t>可测试性</a:t>
            </a:r>
            <a:endParaRPr lang="en-US" altLang="zh-CN" sz="2400" dirty="0"/>
          </a:p>
          <a:p>
            <a:pPr marL="400050" lvl="1" indent="0">
              <a:buNone/>
            </a:pPr>
            <a:r>
              <a:rPr lang="en-US" altLang="zh-CN" sz="2400" dirty="0"/>
              <a:t>3.</a:t>
            </a:r>
            <a:r>
              <a:rPr lang="zh-CN" altLang="en-US" sz="2400" dirty="0"/>
              <a:t>可修改性</a:t>
            </a:r>
            <a:endParaRPr lang="en-US" altLang="zh-CN" sz="2400" dirty="0"/>
          </a:p>
          <a:p>
            <a:pPr marL="400050" lvl="1" indent="0">
              <a:buNone/>
            </a:pPr>
            <a:r>
              <a:rPr lang="en-US" altLang="zh-CN" sz="2400" dirty="0"/>
              <a:t>4.</a:t>
            </a:r>
            <a:r>
              <a:rPr lang="zh-CN" altLang="en-US" sz="2400" dirty="0"/>
              <a:t>可移植性</a:t>
            </a:r>
            <a:endParaRPr lang="en-US" altLang="zh-CN" sz="2400" dirty="0"/>
          </a:p>
          <a:p>
            <a:pPr marL="400050" lvl="1" indent="0">
              <a:buNone/>
            </a:pPr>
            <a:r>
              <a:rPr lang="en-US" altLang="zh-CN" sz="2400" dirty="0"/>
              <a:t>5.</a:t>
            </a:r>
            <a:r>
              <a:rPr lang="zh-CN" altLang="en-US" sz="2400" dirty="0"/>
              <a:t>可重用性</a:t>
            </a:r>
            <a:endParaRPr lang="en-US" altLang="zh-CN" sz="2400" dirty="0"/>
          </a:p>
          <a:p>
            <a:endParaRPr lang="zh-CN" altLang="en-US" dirty="0"/>
          </a:p>
        </p:txBody>
      </p:sp>
    </p:spTree>
    <p:extLst>
      <p:ext uri="{BB962C8B-B14F-4D97-AF65-F5344CB8AC3E}">
        <p14:creationId xmlns:p14="http://schemas.microsoft.com/office/powerpoint/2010/main" val="3544218769"/>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85</TotalTime>
  <Words>1068</Words>
  <Application>Microsoft Office PowerPoint</Application>
  <PresentationFormat>宽屏</PresentationFormat>
  <Paragraphs>83</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思源黑体 CN Normal</vt:lpstr>
      <vt:lpstr>宋体</vt:lpstr>
      <vt:lpstr>Arial</vt:lpstr>
      <vt:lpstr>Century Gothic</vt:lpstr>
      <vt:lpstr>Impact</vt:lpstr>
      <vt:lpstr>Wingdings 3</vt:lpstr>
      <vt:lpstr>离子</vt:lpstr>
      <vt:lpstr>软件维护</vt:lpstr>
      <vt:lpstr>目录</vt:lpstr>
      <vt:lpstr>1.软件维护的定义</vt:lpstr>
      <vt:lpstr> 2.软件维护的特点</vt:lpstr>
      <vt:lpstr>PowerPoint 演示文稿</vt:lpstr>
      <vt:lpstr> 3.软件维护的过程</vt:lpstr>
      <vt:lpstr>PowerPoint 演示文稿</vt:lpstr>
      <vt:lpstr>4.软件的可维护性</vt:lpstr>
      <vt:lpstr>  决定软件可维护性的因素</vt:lpstr>
      <vt:lpstr>  文档</vt:lpstr>
      <vt:lpstr>  可维护性复审</vt:lpstr>
      <vt:lpstr> 5.预防性维护</vt:lpstr>
      <vt:lpstr> 6.软件再工程过程</vt:lpstr>
      <vt:lpstr> 参考资料</vt:lpstr>
      <vt:lpstr> 小组分工</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软件维护</dc:title>
  <dc:creator>Chen Jerry</dc:creator>
  <cp:lastModifiedBy>dell</cp:lastModifiedBy>
  <cp:revision>11</cp:revision>
  <dcterms:created xsi:type="dcterms:W3CDTF">2020-12-20T10:58:44Z</dcterms:created>
  <dcterms:modified xsi:type="dcterms:W3CDTF">2020-12-20T13:15:41Z</dcterms:modified>
</cp:coreProperties>
</file>