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5"/>
  </p:notesMasterIdLst>
  <p:sldIdLst>
    <p:sldId id="257" r:id="rId4"/>
    <p:sldId id="348" r:id="rId5"/>
    <p:sldId id="347" r:id="rId6"/>
    <p:sldId id="383" r:id="rId7"/>
    <p:sldId id="307" r:id="rId8"/>
    <p:sldId id="381" r:id="rId9"/>
    <p:sldId id="376" r:id="rId10"/>
    <p:sldId id="366" r:id="rId11"/>
    <p:sldId id="370" r:id="rId12"/>
    <p:sldId id="374" r:id="rId13"/>
    <p:sldId id="371" r:id="rId14"/>
    <p:sldId id="372" r:id="rId15"/>
    <p:sldId id="375" r:id="rId16"/>
    <p:sldId id="377" r:id="rId17"/>
    <p:sldId id="373" r:id="rId18"/>
    <p:sldId id="378" r:id="rId19"/>
    <p:sldId id="380" r:id="rId20"/>
    <p:sldId id="304" r:id="rId21"/>
    <p:sldId id="301" r:id="rId22"/>
    <p:sldId id="303" r:id="rId23"/>
    <p:sldId id="298" r:id="rId24"/>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4660"/>
  </p:normalViewPr>
  <p:slideViewPr>
    <p:cSldViewPr showGuides="1">
      <p:cViewPr varScale="1">
        <p:scale>
          <a:sx n="90" d="100"/>
          <a:sy n="90" d="100"/>
        </p:scale>
        <p:origin x="1224" y="53"/>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19</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9.jpe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6.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0.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slideLayout" Target="../slideLayouts/slideLayout18.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slideLayout" Target="../slideLayouts/slideLayout18.xml"/><Relationship Id="rId4" Type="http://schemas.openxmlformats.org/officeDocument/2006/relationships/tags" Target="../tags/tag23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2.xml"/><Relationship Id="rId1" Type="http://schemas.openxmlformats.org/officeDocument/2006/relationships/tags" Target="../tags/tag231.xml"/><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Layout" Target="../slideLayouts/slideLayout29.xml"/><Relationship Id="rId4" Type="http://schemas.openxmlformats.org/officeDocument/2006/relationships/tags" Target="../tags/tag236.xml"/></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18.xml"/><Relationship Id="rId4" Type="http://schemas.openxmlformats.org/officeDocument/2006/relationships/tags" Target="../tags/tag192.xml"/><Relationship Id="rId9"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基于项目的游戏攻略网站</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2088232">
                  <a:extLst>
                    <a:ext uri="{9D8B030D-6E8A-4147-A177-3AD203B41FA5}">
                      <a16:colId xmlns:a16="http://schemas.microsoft.com/office/drawing/2014/main" xmlns="" val="20002"/>
                    </a:ext>
                  </a:extLst>
                </a:gridCol>
                <a:gridCol w="2660651">
                  <a:extLst>
                    <a:ext uri="{9D8B030D-6E8A-4147-A177-3AD203B41FA5}">
                      <a16:colId xmlns:a16="http://schemas.microsoft.com/office/drawing/2014/main" xmlns=""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1411"/>
            <a:ext cx="6696744"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295635" y="1628800"/>
            <a:ext cx="6746349" cy="4896544"/>
          </a:xfrm>
          <a:prstGeom prst="rect">
            <a:avLst/>
          </a:prstGeom>
        </p:spPr>
      </p:pic>
      <p:pic>
        <p:nvPicPr>
          <p:cNvPr id="3" name="图片 2"/>
          <p:cNvPicPr>
            <a:picLocks noChangeAspect="1"/>
          </p:cNvPicPr>
          <p:nvPr/>
        </p:nvPicPr>
        <p:blipFill rotWithShape="1">
          <a:blip r:embed="rId6"/>
          <a:srcRect l="15350" t="16912"/>
          <a:stretch/>
        </p:blipFill>
        <p:spPr>
          <a:xfrm>
            <a:off x="798633" y="2132856"/>
            <a:ext cx="7740352" cy="4158878"/>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581315" y="2060848"/>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55297511"/>
              </p:ext>
            </p:extLst>
          </p:nvPr>
        </p:nvGraphicFramePr>
        <p:xfrm>
          <a:off x="1524000" y="2560733"/>
          <a:ext cx="6096000" cy="219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zh-CN" altLang="en-US" sz="2400" dirty="0">
                          <a:solidFill>
                            <a:schemeClr val="tx1"/>
                          </a:solidFill>
                        </a:rPr>
                        <a:t>预算条目</a:t>
                      </a:r>
                    </a:p>
                  </a:txBody>
                  <a:tcPr/>
                </a:tc>
                <a:tc>
                  <a:txBody>
                    <a:bodyPr/>
                    <a:lstStyle/>
                    <a:p>
                      <a:r>
                        <a:rPr lang="zh-CN" altLang="en-US" sz="2400" dirty="0">
                          <a:solidFill>
                            <a:schemeClr val="tx1"/>
                          </a:solidFill>
                        </a:rPr>
                        <a:t>金额</a:t>
                      </a:r>
                    </a:p>
                  </a:txBody>
                  <a:tcPr/>
                </a:tc>
                <a:tc>
                  <a:txBody>
                    <a:bodyPr/>
                    <a:lstStyle/>
                    <a:p>
                      <a:r>
                        <a:rPr lang="zh-CN" altLang="en-US" sz="2400" dirty="0">
                          <a:solidFill>
                            <a:schemeClr val="tx1"/>
                          </a:solidFill>
                        </a:rPr>
                        <a:t>花费</a:t>
                      </a:r>
                    </a:p>
                  </a:txBody>
                  <a:tcPr/>
                </a:tc>
                <a:extLst>
                  <a:ext uri="{0D108BD9-81ED-4DB2-BD59-A6C34878D82A}">
                    <a16:rowId xmlns:a16="http://schemas.microsoft.com/office/drawing/2014/main" xmlns="" val="10000"/>
                  </a:ext>
                </a:extLst>
              </a:tr>
              <a:tr h="370840">
                <a:tc>
                  <a:txBody>
                    <a:bodyPr/>
                    <a:lstStyle/>
                    <a:p>
                      <a:r>
                        <a:rPr lang="zh-CN" altLang="en-US" sz="2400" dirty="0"/>
                        <a:t>人员工资</a:t>
                      </a:r>
                    </a:p>
                  </a:txBody>
                  <a:tcPr/>
                </a:tc>
                <a:tc>
                  <a:txBody>
                    <a:bodyPr/>
                    <a:lstStyle/>
                    <a:p>
                      <a:r>
                        <a:rPr lang="zh-CN" altLang="en-US" sz="2400" dirty="0" smtClean="0"/>
                        <a:t>￥</a:t>
                      </a:r>
                      <a:r>
                        <a:rPr lang="en-US" altLang="zh-CN" sz="2400" dirty="0" smtClean="0"/>
                        <a:t>91.9/</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zh-CN" altLang="en-US" sz="2400" dirty="0" smtClean="0"/>
                        <a:t>￥</a:t>
                      </a:r>
                      <a:r>
                        <a:rPr lang="en-US" altLang="zh-CN" sz="2400" dirty="0" smtClean="0"/>
                        <a:t>550/</a:t>
                      </a:r>
                      <a:r>
                        <a:rPr lang="zh-CN" altLang="en-US" sz="2400" dirty="0"/>
                        <a:t>天</a:t>
                      </a:r>
                    </a:p>
                  </a:txBody>
                  <a:tcPr/>
                </a:tc>
                <a:extLst>
                  <a:ext uri="{0D108BD9-81ED-4DB2-BD59-A6C34878D82A}">
                    <a16:rowId xmlns:a16="http://schemas.microsoft.com/office/drawing/2014/main" xmlns="" val="10001"/>
                  </a:ext>
                </a:extLst>
              </a:tr>
              <a:tr h="370840">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r>
                        <a:rPr lang="zh-CN" altLang="en-US" sz="2400" dirty="0"/>
                        <a:t>￥</a:t>
                      </a:r>
                      <a:r>
                        <a:rPr lang="en-US" altLang="zh-CN" sz="2400" dirty="0"/>
                        <a:t>100</a:t>
                      </a:r>
                      <a:endParaRPr lang="zh-CN" altLang="en-US" sz="2400" dirty="0"/>
                    </a:p>
                  </a:txBody>
                  <a:tcPr/>
                </a:tc>
                <a:extLst>
                  <a:ext uri="{0D108BD9-81ED-4DB2-BD59-A6C34878D82A}">
                    <a16:rowId xmlns:a16="http://schemas.microsoft.com/office/drawing/2014/main" xmlns="" val="10002"/>
                  </a:ext>
                </a:extLst>
              </a:tr>
              <a:tr h="370840">
                <a:tc>
                  <a:txBody>
                    <a:bodyPr/>
                    <a:lstStyle/>
                    <a:p>
                      <a:r>
                        <a:rPr lang="zh-CN" altLang="en-US" sz="2400" dirty="0"/>
                        <a:t>工具支</a:t>
                      </a:r>
                      <a:r>
                        <a:rPr lang="zh-CN" altLang="en-US" sz="2400" dirty="0" smtClean="0"/>
                        <a:t>出</a:t>
                      </a:r>
                      <a:r>
                        <a:rPr lang="en-US" altLang="zh-CN" sz="2400" dirty="0" smtClean="0"/>
                        <a:t>*</a:t>
                      </a:r>
                      <a:endParaRPr lang="zh-CN" altLang="en-US" sz="2400" dirty="0"/>
                    </a:p>
                  </a:txBody>
                  <a:tcPr/>
                </a:tc>
                <a:tc>
                  <a:txBody>
                    <a:bodyPr/>
                    <a:lstStyle/>
                    <a:p>
                      <a:r>
                        <a:rPr lang="zh-CN" altLang="en-US" sz="2400" dirty="0" smtClean="0"/>
                        <a:t>￥约</a:t>
                      </a:r>
                      <a:r>
                        <a:rPr lang="en-US" altLang="zh-CN" sz="2400" dirty="0" smtClean="0"/>
                        <a:t>200</a:t>
                      </a:r>
                      <a:endParaRPr lang="zh-CN" altLang="en-US" sz="2400" dirty="0"/>
                    </a:p>
                  </a:txBody>
                  <a:tcPr/>
                </a:tc>
                <a:tc>
                  <a:txBody>
                    <a:bodyPr/>
                    <a:lstStyle/>
                    <a:p>
                      <a:r>
                        <a:rPr lang="zh-CN" altLang="en-US" sz="2400" dirty="0" smtClean="0"/>
                        <a:t>￥</a:t>
                      </a:r>
                      <a:r>
                        <a:rPr lang="en-US" altLang="zh-CN" sz="2400" dirty="0" smtClean="0"/>
                        <a:t>200</a:t>
                      </a:r>
                      <a:endParaRPr lang="zh-CN" altLang="en-US" sz="2400" dirty="0"/>
                    </a:p>
                  </a:txBody>
                  <a:tcPr/>
                </a:tc>
                <a:extLst>
                  <a:ext uri="{0D108BD9-81ED-4DB2-BD59-A6C34878D82A}">
                    <a16:rowId xmlns:a16="http://schemas.microsoft.com/office/drawing/2014/main" xmlns="" val="100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xmlns="" val="10004"/>
                  </a:ext>
                </a:extLst>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关于预算方面，目前来说这是我们需要花费金额的地方</a:t>
            </a:r>
            <a:endParaRPr lang="zh-CN" altLang="en-US" sz="1100" dirty="0">
              <a:uFillTx/>
            </a:endParaRPr>
          </a:p>
        </p:txBody>
      </p:sp>
      <p:sp>
        <p:nvSpPr>
          <p:cNvPr id="6" name="文本框 5"/>
          <p:cNvSpPr txBox="1"/>
          <p:nvPr>
            <p:custDataLst>
              <p:tags r:id="rId5"/>
            </p:custDataLst>
          </p:nvPr>
        </p:nvSpPr>
        <p:spPr>
          <a:xfrm>
            <a:off x="1187624" y="5624503"/>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a:t>
            </a:r>
            <a:r>
              <a:rPr lang="zh-CN" altLang="en-US" sz="2000" b="1" dirty="0" smtClean="0">
                <a:latin typeface="+mn-ea"/>
              </a:rPr>
              <a:t>为</a:t>
            </a:r>
            <a:r>
              <a:rPr lang="en-US" altLang="zh-CN" sz="2000" b="1" dirty="0" smtClean="0">
                <a:latin typeface="+mn-ea"/>
              </a:rPr>
              <a:t>550</a:t>
            </a:r>
            <a:r>
              <a:rPr lang="en-US" altLang="zh-CN" sz="2000" b="1" dirty="0" smtClean="0">
                <a:latin typeface="+mn-ea"/>
              </a:rPr>
              <a:t>*4</a:t>
            </a:r>
            <a:r>
              <a:rPr lang="zh-CN" altLang="en-US" sz="2000" b="1" dirty="0" smtClean="0">
                <a:latin typeface="+mn-ea"/>
              </a:rPr>
              <a:t>个</a:t>
            </a:r>
            <a:r>
              <a:rPr lang="zh-CN" altLang="en-US" sz="2000" b="1" dirty="0">
                <a:latin typeface="+mn-ea"/>
              </a:rPr>
              <a:t>月</a:t>
            </a:r>
            <a:r>
              <a:rPr lang="en-US" altLang="zh-CN" sz="2000" b="1" dirty="0">
                <a:latin typeface="+mn-ea"/>
              </a:rPr>
              <a:t>*30</a:t>
            </a:r>
            <a:r>
              <a:rPr lang="zh-CN" altLang="en-US" sz="2000" b="1" dirty="0">
                <a:latin typeface="+mn-ea"/>
              </a:rPr>
              <a:t>天</a:t>
            </a:r>
            <a:r>
              <a:rPr lang="en-US" altLang="zh-CN" sz="2000" b="1" dirty="0">
                <a:latin typeface="+mn-ea"/>
              </a:rPr>
              <a:t>+</a:t>
            </a:r>
            <a:r>
              <a:rPr lang="en-US" altLang="zh-CN" sz="2000" b="1" dirty="0" smtClean="0">
                <a:latin typeface="+mn-ea"/>
              </a:rPr>
              <a:t>100+200=66300</a:t>
            </a:r>
            <a:r>
              <a:rPr lang="zh-CN" altLang="en-US" sz="2000" b="1" dirty="0" smtClean="0">
                <a:latin typeface="+mn-ea"/>
              </a:rPr>
              <a:t>元</a:t>
            </a:r>
            <a:endParaRPr lang="zh-CN" altLang="en-US" sz="1100" dirty="0">
              <a:uFillTx/>
            </a:endParaRPr>
          </a:p>
        </p:txBody>
      </p:sp>
      <p:sp>
        <p:nvSpPr>
          <p:cNvPr id="7" name="文本框 6"/>
          <p:cNvSpPr txBox="1"/>
          <p:nvPr>
            <p:custDataLst>
              <p:tags r:id="rId6"/>
            </p:custDataLst>
          </p:nvPr>
        </p:nvSpPr>
        <p:spPr>
          <a:xfrm>
            <a:off x="1472234" y="4614652"/>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en-US" altLang="zh-CN" sz="1600" b="1" dirty="0" smtClean="0">
                <a:latin typeface="+mn-ea"/>
              </a:rPr>
              <a:t>*</a:t>
            </a:r>
            <a:r>
              <a:rPr lang="zh-CN" altLang="en-US" sz="1600" b="1" dirty="0" smtClean="0">
                <a:latin typeface="+mn-ea"/>
              </a:rPr>
              <a:t>涵盖注册域名的费用</a:t>
            </a:r>
            <a:endParaRPr lang="zh-CN" altLang="en-US" sz="10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600" dirty="0">
                <a:latin typeface="+mn-ea"/>
              </a:rPr>
              <a:t>1.《</a:t>
            </a:r>
            <a:r>
              <a:rPr lang="zh-CN" altLang="en-US" sz="1600" dirty="0">
                <a:latin typeface="+mn-ea"/>
              </a:rPr>
              <a:t>软件工程导论</a:t>
            </a:r>
            <a:r>
              <a:rPr lang="en-US" altLang="zh-CN" sz="1600" dirty="0">
                <a:latin typeface="+mn-ea"/>
              </a:rPr>
              <a:t>》 </a:t>
            </a:r>
            <a:r>
              <a:rPr lang="zh-CN" altLang="en-US" sz="1600" dirty="0">
                <a:latin typeface="+mn-ea"/>
              </a:rPr>
              <a:t>清华大学出版社 张海藩等 第</a:t>
            </a:r>
            <a:r>
              <a:rPr lang="en-US" altLang="zh-CN" sz="1600" dirty="0">
                <a:latin typeface="+mn-ea"/>
              </a:rPr>
              <a:t>6</a:t>
            </a:r>
            <a:r>
              <a:rPr lang="zh-CN" altLang="en-US" sz="1600" dirty="0">
                <a:latin typeface="+mn-ea"/>
              </a:rPr>
              <a:t>版</a:t>
            </a:r>
            <a:endParaRPr lang="en-US" altLang="zh-CN" sz="1600" dirty="0">
              <a:latin typeface="+mn-ea"/>
            </a:endParaRPr>
          </a:p>
          <a:p>
            <a:pPr marL="0" indent="0">
              <a:lnSpc>
                <a:spcPts val="3200"/>
              </a:lnSpc>
              <a:buSzPct val="70000"/>
              <a:buNone/>
              <a:defRPr/>
            </a:pPr>
            <a:r>
              <a:rPr lang="en-US" altLang="zh-CN" sz="1600" dirty="0">
                <a:latin typeface="+mn-ea"/>
              </a:rPr>
              <a:t>2.《Vue.js</a:t>
            </a:r>
            <a:r>
              <a:rPr lang="zh-CN" altLang="en-US" sz="1600" dirty="0">
                <a:latin typeface="+mn-ea"/>
              </a:rPr>
              <a:t>实战</a:t>
            </a:r>
            <a:r>
              <a:rPr lang="en-US" altLang="zh-CN" sz="1600" dirty="0">
                <a:latin typeface="+mn-ea"/>
              </a:rPr>
              <a:t>》 </a:t>
            </a:r>
            <a:r>
              <a:rPr lang="zh-CN" altLang="en-US" sz="1600" dirty="0">
                <a:latin typeface="+mn-ea"/>
              </a:rPr>
              <a:t>清华大学出版社 作者 尤雨溪</a:t>
            </a:r>
            <a:endParaRPr lang="en-US" altLang="zh-CN" sz="1600" dirty="0">
              <a:latin typeface="+mn-ea"/>
            </a:endParaRPr>
          </a:p>
          <a:p>
            <a:pPr marL="0" indent="0">
              <a:lnSpc>
                <a:spcPts val="3200"/>
              </a:lnSpc>
              <a:buSzPct val="70000"/>
              <a:buNone/>
              <a:defRPr/>
            </a:pPr>
            <a:r>
              <a:rPr lang="en-US" altLang="zh-CN" sz="1600" dirty="0">
                <a:latin typeface="+mn-ea"/>
              </a:rPr>
              <a:t>3.《</a:t>
            </a:r>
            <a:r>
              <a:rPr lang="zh-CN" altLang="en-US" sz="1600" dirty="0">
                <a:latin typeface="+mn-ea"/>
              </a:rPr>
              <a:t>数据库系统概论</a:t>
            </a:r>
            <a:r>
              <a:rPr lang="en-US" altLang="zh-CN" sz="1600" dirty="0">
                <a:latin typeface="+mn-ea"/>
              </a:rPr>
              <a:t>》</a:t>
            </a:r>
            <a:r>
              <a:rPr lang="zh-CN" altLang="en-US" sz="1600" dirty="0">
                <a:latin typeface="+mn-ea"/>
              </a:rPr>
              <a:t>（第五版）王珊 萨师煊 编著</a:t>
            </a:r>
            <a:endParaRPr lang="en-US" altLang="zh-CN" sz="1600" dirty="0">
              <a:latin typeface="+mn-ea"/>
            </a:endParaRPr>
          </a:p>
          <a:p>
            <a:pPr marL="0" indent="0">
              <a:lnSpc>
                <a:spcPts val="3200"/>
              </a:lnSpc>
              <a:buSzPct val="70000"/>
              <a:buNone/>
              <a:defRPr/>
            </a:pPr>
            <a:r>
              <a:rPr lang="en-US" altLang="zh-CN" sz="1600" dirty="0">
                <a:latin typeface="+mn-ea"/>
              </a:rPr>
              <a:t>4. 2019</a:t>
            </a:r>
            <a:r>
              <a:rPr lang="zh-CN" altLang="en-US" sz="1600" dirty="0">
                <a:latin typeface="+mn-ea"/>
              </a:rPr>
              <a:t>年</a:t>
            </a:r>
            <a:r>
              <a:rPr lang="en-US" altLang="zh-CN" sz="1600" dirty="0">
                <a:latin typeface="+mn-ea"/>
              </a:rPr>
              <a:t>IT</a:t>
            </a:r>
            <a:r>
              <a:rPr lang="zh-CN" altLang="en-US" sz="1600" dirty="0">
                <a:latin typeface="+mn-ea"/>
              </a:rPr>
              <a:t>行业平均年薪</a:t>
            </a:r>
            <a:endParaRPr lang="en-US" altLang="zh-CN" sz="1600" dirty="0">
              <a:latin typeface="+mn-ea"/>
            </a:endParaRP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smtClean="0">
                <a:solidFill>
                  <a:srgbClr val="000000">
                    <a:lumMod val="75000"/>
                    <a:lumOff val="25000"/>
                  </a:srgbClr>
                </a:solidFill>
                <a:latin typeface="Arial" panose="020B0604020202020204" pitchFamily="34" charset="0"/>
              </a:rPr>
              <a:t>部分的修改和工</a:t>
            </a:r>
            <a:r>
              <a:rPr lang="zh-CN" altLang="en-US" sz="1800" b="1" dirty="0">
                <a:solidFill>
                  <a:srgbClr val="000000">
                    <a:lumMod val="75000"/>
                    <a:lumOff val="25000"/>
                  </a:srgbClr>
                </a:solidFill>
                <a:latin typeface="Arial" panose="020B0604020202020204" pitchFamily="34" charset="0"/>
              </a:rPr>
              <a:t>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en-US" altLang="zh-CN" sz="2400" b="1" dirty="0">
                <a:latin typeface="+mn-ea"/>
              </a:rPr>
              <a:t>SE2020</a:t>
            </a:r>
          </a:p>
          <a:p>
            <a:pPr>
              <a:lnSpc>
                <a:spcPts val="3200"/>
              </a:lnSpc>
              <a:buSzPct val="70000"/>
              <a:buFont typeface="Wingdings" panose="05000000000000000000" pitchFamily="2" charset="2"/>
              <a:buChar char="l"/>
              <a:defRPr/>
            </a:pPr>
            <a:r>
              <a:rPr lang="zh-CN" altLang="en-US" sz="2400" b="1" dirty="0">
                <a:latin typeface="+mn-ea"/>
              </a:rPr>
              <a:t>项目的用户：游戏玩家以及游戏攻略制作人等主要用户和杨枨老师</a:t>
            </a:r>
          </a:p>
          <a:p>
            <a:pPr>
              <a:lnSpc>
                <a:spcPts val="3200"/>
              </a:lnSpc>
              <a:buSzPct val="70000"/>
              <a:buFont typeface="Wingdings" panose="05000000000000000000" pitchFamily="2" charset="2"/>
              <a:buChar char="l"/>
              <a:defRPr/>
            </a:pPr>
            <a:r>
              <a:rPr lang="zh-CN" altLang="en-US" sz="2400" b="1" dirty="0">
                <a:latin typeface="+mn-ea"/>
              </a:rPr>
              <a:t>项目的任务提出者：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主要用户</a:t>
            </a: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孙圣顺</a:t>
            </a:r>
            <a:endParaRPr lang="en-US" altLang="zh-CN" sz="2400" b="1" dirty="0">
              <a:latin typeface="+mn-ea"/>
            </a:endParaRPr>
          </a:p>
          <a:p>
            <a:pPr marL="0" indent="0">
              <a:lnSpc>
                <a:spcPts val="3200"/>
              </a:lnSpc>
              <a:buSzPct val="70000"/>
              <a:buNone/>
              <a:defRPr/>
            </a:pPr>
            <a:r>
              <a:rPr lang="zh-CN" altLang="en-US" sz="1800" b="1" dirty="0">
                <a:latin typeface="+mn-ea"/>
              </a:rPr>
              <a:t> （统计学）计院非本专业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杨老师</a:t>
            </a:r>
            <a:endParaRPr lang="en-US" altLang="zh-CN" sz="2400" b="1" dirty="0">
              <a:latin typeface="+mn-ea"/>
            </a:endParaRPr>
          </a:p>
          <a:p>
            <a:pPr marL="0" indent="0">
              <a:lnSpc>
                <a:spcPts val="3200"/>
              </a:lnSpc>
              <a:buSzPct val="70000"/>
              <a:buNone/>
              <a:defRPr/>
            </a:pPr>
            <a:r>
              <a:rPr lang="zh-CN" altLang="en-US" sz="1800" b="1" dirty="0">
                <a:latin typeface="+mn-ea"/>
              </a:rPr>
              <a:t>      项目主要用户</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黄耀天</a:t>
            </a:r>
            <a:endParaRPr lang="en-US" altLang="zh-CN" sz="2400" b="1" dirty="0">
              <a:latin typeface="+mn-ea"/>
            </a:endParaRPr>
          </a:p>
          <a:p>
            <a:pPr marL="0" indent="0">
              <a:lnSpc>
                <a:spcPts val="3200"/>
              </a:lnSpc>
              <a:buSzPct val="70000"/>
              <a:buNone/>
              <a:defRPr/>
            </a:pPr>
            <a:r>
              <a:rPr lang="zh-CN" altLang="en-US" sz="1800" b="1" dirty="0">
                <a:latin typeface="+mn-ea"/>
              </a:rPr>
              <a:t> （信管）计院非本专业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14084701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a:latin typeface="+mn-ea"/>
              </a:rPr>
              <a:t>Hbuild</a:t>
            </a:r>
            <a:r>
              <a:rPr lang="en-US" altLang="zh-CN" sz="2400" b="1" dirty="0">
                <a:latin typeface="+mn-ea"/>
              </a:rPr>
              <a:t>[2]</a:t>
            </a:r>
            <a:r>
              <a:rPr lang="zh-CN" altLang="en-US" sz="2400" b="1" dirty="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或者更高版本</a:t>
            </a:r>
            <a:r>
              <a:rPr lang="en-US" altLang="zh-CN" sz="2400" b="1" dirty="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37110" y="1556792"/>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宋体" pitchFamily="2" charset="-122"/>
                <a:ea typeface="宋体" pitchFamily="2" charset="-122"/>
              </a:rPr>
              <a:t>项目建设背景：</a:t>
            </a:r>
            <a:endParaRPr lang="en-US" altLang="zh-CN" sz="2800" b="1" dirty="0">
              <a:latin typeface="宋体" pitchFamily="2" charset="-122"/>
              <a:ea typeface="宋体" pitchFamily="2" charset="-122"/>
            </a:endParaRPr>
          </a:p>
          <a:p>
            <a:pPr marL="0" indent="0">
              <a:lnSpc>
                <a:spcPts val="3200"/>
              </a:lnSpc>
              <a:buSzPct val="70000"/>
              <a:buNone/>
              <a:defRPr/>
            </a:pPr>
            <a:endParaRPr lang="en-US" altLang="zh-CN" sz="2400" b="1" dirty="0">
              <a:latin typeface="+mn-ea"/>
            </a:endParaRPr>
          </a:p>
          <a:p>
            <a:pPr marL="0" indent="0">
              <a:lnSpc>
                <a:spcPts val="3200"/>
              </a:lnSpc>
              <a:buSzPct val="70000"/>
              <a:buNone/>
              <a:defRPr/>
            </a:pPr>
            <a:r>
              <a:rPr lang="en-US" altLang="zh-CN" sz="2400" b="1" dirty="0">
                <a:latin typeface="+mn-ea"/>
              </a:rPr>
              <a:t>	</a:t>
            </a:r>
            <a:r>
              <a:rPr lang="zh-CN" altLang="en-US" sz="2400" b="1" dirty="0">
                <a:latin typeface="宋体" pitchFamily="2" charset="-122"/>
                <a:ea typeface="宋体" pitchFamily="2" charset="-122"/>
              </a:rPr>
              <a:t>游戏玩家们对游戏攻略的需求是确实存在的。</a:t>
            </a:r>
            <a:endParaRPr lang="en-US" altLang="zh-CN"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我们小组目标是制作一个关于游戏攻略密集型的网站。类似于游民星空的游戏攻略总集。</a:t>
            </a:r>
            <a:endParaRPr lang="en-US" altLang="zh-CN" sz="2400" b="1" dirty="0">
              <a:latin typeface="宋体" pitchFamily="2" charset="-122"/>
              <a:ea typeface="宋体" pitchFamily="2" charset="-122"/>
            </a:endParaRPr>
          </a:p>
          <a:p>
            <a:pPr marL="0" indent="0">
              <a:lnSpc>
                <a:spcPts val="3200"/>
              </a:lnSpc>
              <a:buSzPct val="70000"/>
              <a:buNone/>
              <a:defRPr/>
            </a:pPr>
            <a:endParaRPr lang="zh-CN" altLang="en-US"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为方便玩家交流，我们考虑增加玩家论坛的功能。</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为了满足课程的需要，本网站暂时没有需要扩大规模的意图，不向用户索取任何费用，而开发工具大多为免费开源产品，所以在一定条件下，并不会消耗太多的资金。</a:t>
            </a:r>
            <a:endParaRPr lang="en-US" altLang="zh-CN" sz="1800" dirty="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3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1057</Words>
  <Application>Microsoft Office PowerPoint</Application>
  <PresentationFormat>全屏显示(4:3)</PresentationFormat>
  <Paragraphs>108</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21</vt:i4>
      </vt:variant>
    </vt:vector>
  </HeadingPairs>
  <TitlesOfParts>
    <vt:vector size="30"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162</cp:revision>
  <dcterms:created xsi:type="dcterms:W3CDTF">2019-03-31T13:33:00Z</dcterms:created>
  <dcterms:modified xsi:type="dcterms:W3CDTF">2020-10-28T11:52:22Z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