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3.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32"/>
  </p:notesMasterIdLst>
  <p:sldIdLst>
    <p:sldId id="257" r:id="rId4"/>
    <p:sldId id="348" r:id="rId5"/>
    <p:sldId id="347" r:id="rId6"/>
    <p:sldId id="383" r:id="rId7"/>
    <p:sldId id="307" r:id="rId8"/>
    <p:sldId id="376" r:id="rId9"/>
    <p:sldId id="366" r:id="rId10"/>
    <p:sldId id="384" r:id="rId11"/>
    <p:sldId id="370" r:id="rId12"/>
    <p:sldId id="385" r:id="rId13"/>
    <p:sldId id="386" r:id="rId14"/>
    <p:sldId id="387" r:id="rId15"/>
    <p:sldId id="374" r:id="rId16"/>
    <p:sldId id="371" r:id="rId17"/>
    <p:sldId id="372" r:id="rId18"/>
    <p:sldId id="390" r:id="rId19"/>
    <p:sldId id="375" r:id="rId20"/>
    <p:sldId id="388" r:id="rId21"/>
    <p:sldId id="389" r:id="rId22"/>
    <p:sldId id="377" r:id="rId23"/>
    <p:sldId id="373" r:id="rId24"/>
    <p:sldId id="378" r:id="rId25"/>
    <p:sldId id="391" r:id="rId26"/>
    <p:sldId id="380" r:id="rId27"/>
    <p:sldId id="304" r:id="rId28"/>
    <p:sldId id="301" r:id="rId29"/>
    <p:sldId id="303" r:id="rId30"/>
    <p:sldId id="298" r:id="rId31"/>
  </p:sldIdLst>
  <p:sldSz cx="9144000" cy="6858000" type="screen4x3"/>
  <p:notesSz cx="6858000" cy="9144000"/>
  <p:custDataLst>
    <p:tags r:id="rId33"/>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72" autoAdjust="0"/>
    <p:restoredTop sz="94660"/>
  </p:normalViewPr>
  <p:slideViewPr>
    <p:cSldViewPr showGuides="1">
      <p:cViewPr varScale="1">
        <p:scale>
          <a:sx n="74" d="100"/>
          <a:sy n="74" d="100"/>
        </p:scale>
        <p:origin x="77" y="245"/>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26</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28</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2020/10/30</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2020/10/30</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2020/10/30</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2020/10/30</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2020/10/30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2020/10/30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2020/10/30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2020/10/30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2020/10/30</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2020/10/30</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2020/10/30</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2020/10/30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2020/10/30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2020/10/30</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2020/10/30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2020/10/30</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2020/10/30</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93.xml"/><Relationship Id="rId7" Type="http://schemas.openxmlformats.org/officeDocument/2006/relationships/image" Target="../media/image9.png"/><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Layout" Target="../slideLayouts/slideLayout18.xml"/><Relationship Id="rId5" Type="http://schemas.openxmlformats.org/officeDocument/2006/relationships/tags" Target="../tags/tag195.xml"/><Relationship Id="rId4" Type="http://schemas.openxmlformats.org/officeDocument/2006/relationships/tags" Target="../tags/tag194.xml"/></Relationships>
</file>

<file path=ppt/slides/_rels/slide11.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18.xml"/><Relationship Id="rId5" Type="http://schemas.openxmlformats.org/officeDocument/2006/relationships/tags" Target="../tags/tag200.xml"/><Relationship Id="rId4" Type="http://schemas.openxmlformats.org/officeDocument/2006/relationships/tags" Target="../tags/tag199.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03.xml"/><Relationship Id="rId7" Type="http://schemas.openxmlformats.org/officeDocument/2006/relationships/tags" Target="../tags/tag207.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s>
</file>

<file path=ppt/slides/_rels/slide13.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image" Target="../media/image11.png"/><Relationship Id="rId5" Type="http://schemas.openxmlformats.org/officeDocument/2006/relationships/slideLayout" Target="../slideLayouts/slideLayout18.xml"/><Relationship Id="rId4" Type="http://schemas.openxmlformats.org/officeDocument/2006/relationships/tags" Target="../tags/tag211.xml"/></Relationships>
</file>

<file path=ppt/slides/_rels/slide14.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image" Target="../media/image12.png"/><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9.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image" Target="../media/image18.png"/><Relationship Id="rId5" Type="http://schemas.openxmlformats.org/officeDocument/2006/relationships/slideLayout" Target="../slideLayouts/slideLayout18.xml"/><Relationship Id="rId4" Type="http://schemas.openxmlformats.org/officeDocument/2006/relationships/tags" Target="../tags/tag239.xml"/></Relationships>
</file>

<file path=ppt/slides/_rels/slide23.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0.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image" Target="../media/image9.png"/><Relationship Id="rId5" Type="http://schemas.openxmlformats.org/officeDocument/2006/relationships/slideLayout" Target="../slideLayouts/slideLayout18.xml"/><Relationship Id="rId4" Type="http://schemas.openxmlformats.org/officeDocument/2006/relationships/tags" Target="../tags/tag243.xml"/></Relationships>
</file>

<file path=ppt/slides/_rels/slide24.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5" Type="http://schemas.openxmlformats.org/officeDocument/2006/relationships/slideLayout" Target="../slideLayouts/slideLayout18.xml"/><Relationship Id="rId4" Type="http://schemas.openxmlformats.org/officeDocument/2006/relationships/tags" Target="../tags/tag247.xml"/></Relationships>
</file>

<file path=ppt/slides/_rels/slide25.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hyperlink" Target="https://developer.aliyun.com/plan/grow-up?utm_content=se_1007159593" TargetMode="External"/><Relationship Id="rId5" Type="http://schemas.openxmlformats.org/officeDocument/2006/relationships/slideLayout" Target="../slideLayouts/slideLayout18.xml"/><Relationship Id="rId4" Type="http://schemas.openxmlformats.org/officeDocument/2006/relationships/tags" Target="../tags/tag25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53.xml"/><Relationship Id="rId1" Type="http://schemas.openxmlformats.org/officeDocument/2006/relationships/tags" Target="../tags/tag252.xml"/><Relationship Id="rId4"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slideLayout" Target="../slideLayouts/slideLayout29.xml"/><Relationship Id="rId4" Type="http://schemas.openxmlformats.org/officeDocument/2006/relationships/tags" Target="../tags/tag257.xml"/></Relationships>
</file>

<file path=ppt/slides/_rels/slide28.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slideLayout" Target="../slideLayouts/slideLayout1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slideLayout" Target="../slideLayouts/slideLayout18.xml"/><Relationship Id="rId4" Type="http://schemas.openxmlformats.org/officeDocument/2006/relationships/tags" Target="../tags/tag181.xml"/></Relationships>
</file>

<file path=ppt/slides/_rels/slide8.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8.png"/><Relationship Id="rId5" Type="http://schemas.openxmlformats.org/officeDocument/2006/relationships/slideLayout" Target="../slideLayouts/slideLayout18.xml"/><Relationship Id="rId4" Type="http://schemas.openxmlformats.org/officeDocument/2006/relationships/tags" Target="../tags/tag185.xml"/></Relationships>
</file>

<file path=ppt/slides/_rels/slide9.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18.xml"/><Relationship Id="rId5" Type="http://schemas.openxmlformats.org/officeDocument/2006/relationships/tags" Target="../tags/tag190.xml"/><Relationship Id="rId4" Type="http://schemas.openxmlformats.org/officeDocument/2006/relationships/tags" Target="../tags/tag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a:t>项目计划</a:t>
            </a:r>
          </a:p>
        </p:txBody>
      </p:sp>
      <p:sp>
        <p:nvSpPr>
          <p:cNvPr id="117" name="副标题 116"/>
          <p:cNvSpPr>
            <a:spLocks noGrp="1"/>
          </p:cNvSpPr>
          <p:nvPr>
            <p:ph type="subTitle" idx="1"/>
            <p:custDataLst>
              <p:tags r:id="rId9"/>
            </p:custDataLst>
          </p:nvPr>
        </p:nvSpPr>
        <p:spPr/>
        <p:txBody>
          <a:bodyPr>
            <a:normAutofit/>
          </a:bodyPr>
          <a:lstStyle/>
          <a:p>
            <a:r>
              <a:rPr lang="en-US" altLang="zh-CN" dirty="0"/>
              <a:t>G01</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组长：董思诚  组员： </a:t>
            </a:r>
            <a:r>
              <a:rPr lang="zh-CN" altLang="en-US" sz="2000" spc="150" dirty="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2909815" y="4642713"/>
            <a:ext cx="6408712"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a:t>——</a:t>
            </a:r>
            <a:r>
              <a:rPr lang="zh-CN" altLang="en-US" sz="2400" dirty="0"/>
              <a:t>基</a:t>
            </a:r>
            <a:r>
              <a:rPr lang="zh-CN" altLang="en-US" sz="2400" dirty="0" smtClean="0"/>
              <a:t>于</a:t>
            </a:r>
            <a:r>
              <a:rPr lang="zh-CN" altLang="en-US" sz="2400" dirty="0"/>
              <a:t>博</a:t>
            </a:r>
            <a:r>
              <a:rPr lang="zh-CN" altLang="en-US" sz="2400" dirty="0" smtClean="0"/>
              <a:t>客与论坛的</a:t>
            </a:r>
            <a:r>
              <a:rPr lang="zh-CN" altLang="en-US" sz="2400" dirty="0"/>
              <a:t>游戏攻略网站</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7" name="文本框 6"/>
          <p:cNvSpPr txBox="1"/>
          <p:nvPr>
            <p:custDataLst>
              <p:tags r:id="rId4"/>
            </p:custDataLst>
          </p:nvPr>
        </p:nvSpPr>
        <p:spPr>
          <a:xfrm>
            <a:off x="323528" y="1421904"/>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经济可行性</a:t>
            </a:r>
            <a:endParaRPr lang="zh-CN" altLang="en-US" sz="1100" dirty="0">
              <a:uFillTx/>
            </a:endParaRPr>
          </a:p>
        </p:txBody>
      </p:sp>
      <p:sp>
        <p:nvSpPr>
          <p:cNvPr id="8" name="文本框 7"/>
          <p:cNvSpPr txBox="1"/>
          <p:nvPr>
            <p:custDataLst>
              <p:tags r:id="rId5"/>
            </p:custDataLst>
          </p:nvPr>
        </p:nvSpPr>
        <p:spPr>
          <a:xfrm>
            <a:off x="683568" y="2002130"/>
            <a:ext cx="7488832" cy="2218957"/>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    考虑到正版的开发工具需要大量的费用，由于我们是以学习软件项目管理为目的，所以我们小组决定使用破解等方式获取开发工具的免费使用，因此在开发工具这方面的费用可以不用考虑，对于域名注册以及服务器租用的费用，阿里云都有优惠政策，费用在可接受范围内。因此经济可行。</a:t>
            </a:r>
            <a:r>
              <a:rPr lang="en-US" altLang="zh-CN" sz="1800" dirty="0" smtClean="0">
                <a:latin typeface="+mn-ea"/>
              </a:rPr>
              <a:t>[5][6]</a:t>
            </a:r>
            <a:endParaRPr lang="en-US" altLang="zh-CN" sz="1800" dirty="0">
              <a:latin typeface="+mn-ea"/>
            </a:endParaRPr>
          </a:p>
        </p:txBody>
      </p:sp>
      <p:pic>
        <p:nvPicPr>
          <p:cNvPr id="12" name="图片 11"/>
          <p:cNvPicPr>
            <a:picLocks noChangeAspect="1"/>
          </p:cNvPicPr>
          <p:nvPr/>
        </p:nvPicPr>
        <p:blipFill rotWithShape="1">
          <a:blip r:embed="rId7"/>
          <a:srcRect l="18768" t="63473" r="35876" b="19384"/>
          <a:stretch/>
        </p:blipFill>
        <p:spPr>
          <a:xfrm>
            <a:off x="947599" y="4725144"/>
            <a:ext cx="6960770" cy="1440161"/>
          </a:xfrm>
          <a:prstGeom prst="rect">
            <a:avLst/>
          </a:prstGeom>
        </p:spPr>
      </p:pic>
      <p:pic>
        <p:nvPicPr>
          <p:cNvPr id="3" name="图片 2"/>
          <p:cNvPicPr>
            <a:picLocks noChangeAspect="1"/>
          </p:cNvPicPr>
          <p:nvPr/>
        </p:nvPicPr>
        <p:blipFill rotWithShape="1">
          <a:blip r:embed="rId8"/>
          <a:srcRect l="18500" t="11157" r="19288" b="48562"/>
          <a:stretch/>
        </p:blipFill>
        <p:spPr>
          <a:xfrm>
            <a:off x="1301553" y="4221088"/>
            <a:ext cx="6674428" cy="2365620"/>
          </a:xfrm>
          <a:prstGeom prst="rect">
            <a:avLst/>
          </a:prstGeom>
        </p:spPr>
      </p:pic>
    </p:spTree>
    <p:custDataLst>
      <p:tags r:id="rId1"/>
    </p:custDataLst>
    <p:extLst>
      <p:ext uri="{BB962C8B-B14F-4D97-AF65-F5344CB8AC3E}">
        <p14:creationId xmlns:p14="http://schemas.microsoft.com/office/powerpoint/2010/main" val="28591626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9" name="文本框 8"/>
          <p:cNvSpPr txBox="1"/>
          <p:nvPr>
            <p:custDataLst>
              <p:tags r:id="rId4"/>
            </p:custDataLst>
          </p:nvPr>
        </p:nvSpPr>
        <p:spPr>
          <a:xfrm>
            <a:off x="323528" y="144242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操作可行性</a:t>
            </a:r>
            <a:endParaRPr lang="zh-CN" altLang="en-US" sz="1100" dirty="0">
              <a:uFillTx/>
            </a:endParaRPr>
          </a:p>
        </p:txBody>
      </p:sp>
      <p:sp>
        <p:nvSpPr>
          <p:cNvPr id="10" name="文本框 9"/>
          <p:cNvSpPr txBox="1"/>
          <p:nvPr>
            <p:custDataLst>
              <p:tags r:id="rId5"/>
            </p:custDataLst>
          </p:nvPr>
        </p:nvSpPr>
        <p:spPr>
          <a:xfrm>
            <a:off x="605548" y="1938743"/>
            <a:ext cx="7710867" cy="206632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800" dirty="0" smtClean="0">
                <a:latin typeface="+mn-ea"/>
              </a:rPr>
              <a:t>    </a:t>
            </a:r>
            <a:r>
              <a:rPr lang="zh-CN" altLang="en-US" sz="1800" dirty="0" smtClean="0">
                <a:latin typeface="+mn-ea"/>
              </a:rPr>
              <a:t>我们的网站是要部署到外网，外网的一般用户可以用浏览器正常浏览，如果是校内学生想要登录外网，则电信用户需要连接闪讯登录网页，移动用户则用城院</a:t>
            </a:r>
            <a:r>
              <a:rPr lang="en-US" altLang="zh-CN" sz="1800" dirty="0" smtClean="0">
                <a:latin typeface="+mn-ea"/>
              </a:rPr>
              <a:t>VPN</a:t>
            </a:r>
            <a:r>
              <a:rPr lang="zh-CN" altLang="en-US" sz="1800" dirty="0" smtClean="0">
                <a:latin typeface="+mn-ea"/>
              </a:rPr>
              <a:t>访问外网即可，所以只要是普通会正常使用网络的用户都可以正常的浏览本网页。</a:t>
            </a:r>
            <a:endParaRPr lang="en-US" altLang="zh-CN" sz="1800" dirty="0">
              <a:latin typeface="+mn-ea"/>
            </a:endParaRPr>
          </a:p>
        </p:txBody>
      </p:sp>
    </p:spTree>
    <p:custDataLst>
      <p:tags r:id="rId1"/>
    </p:custDataLst>
    <p:extLst>
      <p:ext uri="{BB962C8B-B14F-4D97-AF65-F5344CB8AC3E}">
        <p14:creationId xmlns:p14="http://schemas.microsoft.com/office/powerpoint/2010/main" val="4239520759"/>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9" name="文本框 8"/>
          <p:cNvSpPr txBox="1"/>
          <p:nvPr>
            <p:custDataLst>
              <p:tags r:id="rId4"/>
            </p:custDataLst>
          </p:nvPr>
        </p:nvSpPr>
        <p:spPr>
          <a:xfrm>
            <a:off x="323528" y="144242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可选</a:t>
            </a:r>
            <a:r>
              <a:rPr lang="zh-CN" altLang="en-US" sz="2000" b="1" dirty="0" smtClean="0">
                <a:latin typeface="+mn-ea"/>
              </a:rPr>
              <a:t>择的方案</a:t>
            </a:r>
            <a:r>
              <a:rPr lang="en-US" altLang="zh-CN" sz="2000" b="1" dirty="0" smtClean="0">
                <a:latin typeface="+mn-ea"/>
              </a:rPr>
              <a:t>1</a:t>
            </a:r>
            <a:r>
              <a:rPr lang="zh-CN" altLang="en-US" sz="2000" b="1" dirty="0" smtClean="0">
                <a:latin typeface="+mn-ea"/>
              </a:rPr>
              <a:t>：</a:t>
            </a:r>
            <a:endParaRPr lang="zh-CN" altLang="en-US" sz="1100" dirty="0">
              <a:uFillTx/>
            </a:endParaRPr>
          </a:p>
        </p:txBody>
      </p:sp>
      <p:sp>
        <p:nvSpPr>
          <p:cNvPr id="10" name="文本框 9"/>
          <p:cNvSpPr txBox="1"/>
          <p:nvPr>
            <p:custDataLst>
              <p:tags r:id="rId5"/>
            </p:custDataLst>
          </p:nvPr>
        </p:nvSpPr>
        <p:spPr>
          <a:xfrm>
            <a:off x="605548" y="1938743"/>
            <a:ext cx="7710867" cy="206632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    制</a:t>
            </a:r>
            <a:r>
              <a:rPr lang="zh-CN" altLang="en-US" sz="1800" dirty="0">
                <a:latin typeface="+mn-ea"/>
              </a:rPr>
              <a:t>作一款游戏攻略的</a:t>
            </a:r>
            <a:r>
              <a:rPr lang="en-US" altLang="zh-CN" sz="1800" dirty="0">
                <a:latin typeface="+mn-ea"/>
              </a:rPr>
              <a:t>APP</a:t>
            </a:r>
            <a:r>
              <a:rPr lang="zh-CN" altLang="en-US" sz="1800" dirty="0">
                <a:latin typeface="+mn-ea"/>
              </a:rPr>
              <a:t>，但是由于我们对于发布于具体哪个平台的经验不足，在加上</a:t>
            </a:r>
            <a:r>
              <a:rPr lang="en-US" altLang="zh-CN" sz="1800" dirty="0" err="1">
                <a:latin typeface="+mn-ea"/>
              </a:rPr>
              <a:t>ios</a:t>
            </a:r>
            <a:r>
              <a:rPr lang="zh-CN" altLang="en-US" sz="1800" dirty="0">
                <a:latin typeface="+mn-ea"/>
              </a:rPr>
              <a:t>的上架要求十分困难；而且我们预想的攻略素材搬运就没办法做到了，这就导致我们放弃了这个方向；</a:t>
            </a:r>
            <a:endParaRPr lang="en-US" altLang="zh-CN" sz="1800" dirty="0">
              <a:latin typeface="+mn-ea"/>
            </a:endParaRPr>
          </a:p>
        </p:txBody>
      </p:sp>
      <p:sp>
        <p:nvSpPr>
          <p:cNvPr id="6" name="文本框 5"/>
          <p:cNvSpPr txBox="1"/>
          <p:nvPr>
            <p:custDataLst>
              <p:tags r:id="rId6"/>
            </p:custDataLst>
          </p:nvPr>
        </p:nvSpPr>
        <p:spPr>
          <a:xfrm>
            <a:off x="323528" y="3881444"/>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可选</a:t>
            </a:r>
            <a:r>
              <a:rPr lang="zh-CN" altLang="en-US" sz="2000" b="1" dirty="0" smtClean="0">
                <a:latin typeface="+mn-ea"/>
              </a:rPr>
              <a:t>择的方案</a:t>
            </a:r>
            <a:r>
              <a:rPr lang="en-US" altLang="zh-CN" sz="2000" b="1" dirty="0" smtClean="0">
                <a:latin typeface="+mn-ea"/>
              </a:rPr>
              <a:t>2</a:t>
            </a:r>
            <a:r>
              <a:rPr lang="zh-CN" altLang="en-US" sz="2000" b="1" dirty="0" smtClean="0">
                <a:latin typeface="+mn-ea"/>
              </a:rPr>
              <a:t>：</a:t>
            </a:r>
            <a:endParaRPr lang="zh-CN" altLang="en-US" sz="1100" dirty="0">
              <a:uFillTx/>
            </a:endParaRPr>
          </a:p>
        </p:txBody>
      </p:sp>
      <p:sp>
        <p:nvSpPr>
          <p:cNvPr id="8" name="文本框 7"/>
          <p:cNvSpPr txBox="1"/>
          <p:nvPr>
            <p:custDataLst>
              <p:tags r:id="rId7"/>
            </p:custDataLst>
          </p:nvPr>
        </p:nvSpPr>
        <p:spPr>
          <a:xfrm>
            <a:off x="605547" y="4215069"/>
            <a:ext cx="7710867" cy="206632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    将</a:t>
            </a:r>
            <a:r>
              <a:rPr lang="zh-CN" altLang="en-US" sz="1800" dirty="0">
                <a:latin typeface="+mn-ea"/>
              </a:rPr>
              <a:t>我们的游戏攻略以网页的形式来发布，我们只具备网页前端设计的经验，但是我们对于后端框架以及数据的变量还不是很熟悉，对于开源的论坛使用不是十分熟练，服务器搭建也同样是我们的弱势；</a:t>
            </a:r>
          </a:p>
        </p:txBody>
      </p:sp>
    </p:spTree>
    <p:custDataLst>
      <p:tags r:id="rId1"/>
    </p:custDataLst>
    <p:extLst>
      <p:ext uri="{BB962C8B-B14F-4D97-AF65-F5344CB8AC3E}">
        <p14:creationId xmlns:p14="http://schemas.microsoft.com/office/powerpoint/2010/main" val="1310870662"/>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11" name="文本框 10"/>
          <p:cNvSpPr txBox="1"/>
          <p:nvPr>
            <p:custDataLst>
              <p:tags r:id="rId4"/>
            </p:custDataLst>
          </p:nvPr>
        </p:nvSpPr>
        <p:spPr>
          <a:xfrm>
            <a:off x="251520" y="1700808"/>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可行性分析报告的初稿</a:t>
            </a:r>
            <a:endParaRPr lang="zh-CN" altLang="en-US" sz="1100" dirty="0">
              <a:uFillTx/>
            </a:endParaRPr>
          </a:p>
        </p:txBody>
      </p:sp>
      <p:pic>
        <p:nvPicPr>
          <p:cNvPr id="5" name="图片 4"/>
          <p:cNvPicPr>
            <a:picLocks noChangeAspect="1"/>
          </p:cNvPicPr>
          <p:nvPr/>
        </p:nvPicPr>
        <p:blipFill rotWithShape="1">
          <a:blip r:embed="rId6"/>
          <a:srcRect l="28738" t="19789" r="29525" b="3624"/>
          <a:stretch/>
        </p:blipFill>
        <p:spPr>
          <a:xfrm>
            <a:off x="2411760" y="1468736"/>
            <a:ext cx="5040560" cy="5063025"/>
          </a:xfrm>
          <a:prstGeom prst="rect">
            <a:avLst/>
          </a:prstGeom>
        </p:spPr>
      </p:pic>
    </p:spTree>
    <p:custDataLst>
      <p:tags r:id="rId1"/>
    </p:custDataLst>
    <p:extLst>
      <p:ext uri="{BB962C8B-B14F-4D97-AF65-F5344CB8AC3E}">
        <p14:creationId xmlns:p14="http://schemas.microsoft.com/office/powerpoint/2010/main" val="3676949477"/>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zh-CN" altLang="en-US" dirty="0">
                <a:solidFill>
                  <a:schemeClr val="bg1"/>
                </a:solidFill>
                <a:sym typeface="+mn-ea"/>
              </a:rPr>
              <a:t>任务分配</a:t>
            </a:r>
          </a:p>
        </p:txBody>
      </p:sp>
      <p:graphicFrame>
        <p:nvGraphicFramePr>
          <p:cNvPr id="3" name="表格 2"/>
          <p:cNvGraphicFramePr>
            <a:graphicFrameLocks noGrp="1"/>
          </p:cNvGraphicFramePr>
          <p:nvPr>
            <p:extLst>
              <p:ext uri="{D42A27DB-BD31-4B8C-83A1-F6EECF244321}">
                <p14:modId xmlns:p14="http://schemas.microsoft.com/office/powerpoint/2010/main" val="2891910179"/>
              </p:ext>
            </p:extLst>
          </p:nvPr>
        </p:nvGraphicFramePr>
        <p:xfrm>
          <a:off x="0" y="2276872"/>
          <a:ext cx="8712968" cy="3413760"/>
        </p:xfrm>
        <a:graphic>
          <a:graphicData uri="http://schemas.openxmlformats.org/drawingml/2006/table">
            <a:tbl>
              <a:tblPr>
                <a:tableStyleId>{5C22544A-7EE6-4342-B048-85BDC9FD1C3A}</a:tableStyleId>
              </a:tblPr>
              <a:tblGrid>
                <a:gridCol w="1947861">
                  <a:extLst>
                    <a:ext uri="{9D8B030D-6E8A-4147-A177-3AD203B41FA5}">
                      <a16:colId xmlns:a16="http://schemas.microsoft.com/office/drawing/2014/main" xmlns="" val="20000"/>
                    </a:ext>
                  </a:extLst>
                </a:gridCol>
                <a:gridCol w="2016224">
                  <a:extLst>
                    <a:ext uri="{9D8B030D-6E8A-4147-A177-3AD203B41FA5}">
                      <a16:colId xmlns:a16="http://schemas.microsoft.com/office/drawing/2014/main" xmlns="" val="20001"/>
                    </a:ext>
                  </a:extLst>
                </a:gridCol>
                <a:gridCol w="2088232">
                  <a:extLst>
                    <a:ext uri="{9D8B030D-6E8A-4147-A177-3AD203B41FA5}">
                      <a16:colId xmlns:a16="http://schemas.microsoft.com/office/drawing/2014/main" xmlns="" val="20002"/>
                    </a:ext>
                  </a:extLst>
                </a:gridCol>
                <a:gridCol w="2660651">
                  <a:extLst>
                    <a:ext uri="{9D8B030D-6E8A-4147-A177-3AD203B41FA5}">
                      <a16:colId xmlns:a16="http://schemas.microsoft.com/office/drawing/2014/main" xmlns="" val="20003"/>
                    </a:ext>
                  </a:extLst>
                </a:gridCol>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4.4</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通过与客户代表杨枨老师和用户代表沟通获得需求并且组织每次会议；获取组员负责人处修改意见并考虑下次会议内容</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4.2</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OBS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7" y="483346"/>
            <a:ext cx="9144000" cy="6080489"/>
          </a:xfrm>
          <a:prstGeom prst="rect">
            <a:avLst/>
          </a:prstGeom>
        </p:spPr>
      </p:pic>
    </p:spTree>
    <p:custDataLst>
      <p:tags r:id="rId1"/>
    </p:custDataLst>
    <p:extLst>
      <p:ext uri="{BB962C8B-B14F-4D97-AF65-F5344CB8AC3E}">
        <p14:creationId xmlns:p14="http://schemas.microsoft.com/office/powerpoint/2010/main" val="429386365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668" y="34290"/>
            <a:ext cx="6622663" cy="6860147"/>
          </a:xfrm>
          <a:prstGeom prst="rect">
            <a:avLst/>
          </a:prstGeom>
        </p:spPr>
      </p:pic>
    </p:spTree>
    <p:custDataLst>
      <p:tags r:id="rId1"/>
    </p:custDataLst>
    <p:extLst>
      <p:ext uri="{BB962C8B-B14F-4D97-AF65-F5344CB8AC3E}">
        <p14:creationId xmlns:p14="http://schemas.microsoft.com/office/powerpoint/2010/main" val="2773838306"/>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r="45666" b="55232"/>
          <a:stretch/>
        </p:blipFill>
        <p:spPr>
          <a:xfrm>
            <a:off x="827584" y="496650"/>
            <a:ext cx="6984776" cy="5961379"/>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l="41286" b="43686"/>
          <a:stretch/>
        </p:blipFill>
        <p:spPr>
          <a:xfrm>
            <a:off x="1907704" y="34290"/>
            <a:ext cx="6768752" cy="6724823"/>
          </a:xfrm>
          <a:prstGeom prst="rect">
            <a:avLst/>
          </a:prstGeom>
        </p:spPr>
      </p:pic>
    </p:spTree>
    <p:custDataLst>
      <p:tags r:id="rId1"/>
    </p:custDataLst>
    <p:extLst>
      <p:ext uri="{BB962C8B-B14F-4D97-AF65-F5344CB8AC3E}">
        <p14:creationId xmlns:p14="http://schemas.microsoft.com/office/powerpoint/2010/main" val="1012952194"/>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t="40569"/>
          <a:stretch/>
        </p:blipFill>
        <p:spPr>
          <a:xfrm>
            <a:off x="154306" y="1302652"/>
            <a:ext cx="9006493" cy="5544616"/>
          </a:xfrm>
          <a:prstGeom prst="rect">
            <a:avLst/>
          </a:prstGeom>
        </p:spPr>
      </p:pic>
    </p:spTree>
    <p:custDataLst>
      <p:tags r:id="rId1"/>
    </p:custDataLst>
    <p:extLst>
      <p:ext uri="{BB962C8B-B14F-4D97-AF65-F5344CB8AC3E}">
        <p14:creationId xmlns:p14="http://schemas.microsoft.com/office/powerpoint/2010/main" val="202813130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a:t>目录</a:t>
            </a:r>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4.</a:t>
            </a:r>
            <a:r>
              <a:rPr lang="zh-CN" altLang="en-US" spc="300" dirty="0">
                <a:solidFill>
                  <a:sysClr val="window" lastClr="FFFFFF"/>
                </a:solidFill>
              </a:rPr>
              <a:t>甘特图</a:t>
            </a:r>
            <a:endParaRPr lang="zh-CN" altLang="en-US" dirty="0">
              <a:solidFill>
                <a:schemeClr val="bg1"/>
              </a:solidFill>
              <a:sym typeface="+mn-ea"/>
            </a:endParaRPr>
          </a:p>
        </p:txBody>
      </p:sp>
      <p:pic>
        <p:nvPicPr>
          <p:cNvPr id="3" name="图片 2"/>
          <p:cNvPicPr>
            <a:picLocks noChangeAspect="1"/>
          </p:cNvPicPr>
          <p:nvPr/>
        </p:nvPicPr>
        <p:blipFill rotWithShape="1">
          <a:blip r:embed="rId5"/>
          <a:srcRect t="16912" r="46063"/>
          <a:stretch/>
        </p:blipFill>
        <p:spPr>
          <a:xfrm>
            <a:off x="1187624" y="1351411"/>
            <a:ext cx="6372200" cy="5373274"/>
          </a:xfrm>
          <a:prstGeom prst="rect">
            <a:avLst/>
          </a:prstGeom>
        </p:spPr>
      </p:pic>
      <p:pic>
        <p:nvPicPr>
          <p:cNvPr id="5" name="图片 4"/>
          <p:cNvPicPr>
            <a:picLocks noChangeAspect="1"/>
          </p:cNvPicPr>
          <p:nvPr/>
        </p:nvPicPr>
        <p:blipFill rotWithShape="1">
          <a:blip r:embed="rId6"/>
          <a:srcRect l="10625" t="18350" r="22438"/>
          <a:stretch/>
        </p:blipFill>
        <p:spPr>
          <a:xfrm>
            <a:off x="553924" y="1351411"/>
            <a:ext cx="8169686" cy="5455022"/>
          </a:xfrm>
          <a:prstGeom prst="rect">
            <a:avLst/>
          </a:prstGeom>
        </p:spPr>
      </p:pic>
    </p:spTree>
    <p:custDataLst>
      <p:tags r:id="rId1"/>
    </p:custDataLst>
    <p:extLst>
      <p:ext uri="{BB962C8B-B14F-4D97-AF65-F5344CB8AC3E}">
        <p14:creationId xmlns:p14="http://schemas.microsoft.com/office/powerpoint/2010/main" val="2191496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5.</a:t>
            </a:r>
            <a:r>
              <a:rPr lang="zh-CN" altLang="en-US" spc="300" dirty="0">
                <a:solidFill>
                  <a:sysClr val="window" lastClr="FFFFFF"/>
                </a:solidFill>
                <a:uFillTx/>
                <a:latin typeface="微软雅黑" panose="020B0503020204020204" charset="-122"/>
                <a:ea typeface="微软雅黑" panose="020B0503020204020204" charset="-122"/>
              </a:rPr>
              <a:t>配置管理</a:t>
            </a:r>
            <a:endParaRPr lang="zh-CN" altLang="en-US" dirty="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6" name="图片 5"/>
          <p:cNvPicPr>
            <a:picLocks noChangeAspect="1"/>
          </p:cNvPicPr>
          <p:nvPr/>
        </p:nvPicPr>
        <p:blipFill rotWithShape="1">
          <a:blip r:embed="rId6"/>
          <a:srcRect t="16912" r="32675"/>
          <a:stretch/>
        </p:blipFill>
        <p:spPr>
          <a:xfrm>
            <a:off x="1259632" y="1813771"/>
            <a:ext cx="7136009" cy="48208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sp>
        <p:nvSpPr>
          <p:cNvPr id="5" name="文本框 4"/>
          <p:cNvSpPr txBox="1"/>
          <p:nvPr>
            <p:custDataLst>
              <p:tags r:id="rId4"/>
            </p:custDataLst>
          </p:nvPr>
        </p:nvSpPr>
        <p:spPr>
          <a:xfrm>
            <a:off x="251520" y="1640026"/>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关于预算方面，目前来说这是我们需要花费金额的地</a:t>
            </a:r>
            <a:r>
              <a:rPr lang="zh-CN" altLang="en-US" sz="2000" b="1" dirty="0" smtClean="0">
                <a:latin typeface="+mn-ea"/>
              </a:rPr>
              <a:t>方</a:t>
            </a:r>
            <a:r>
              <a:rPr lang="en-US" altLang="zh-CN" sz="2000" b="1" dirty="0" smtClean="0">
                <a:latin typeface="+mn-ea"/>
              </a:rPr>
              <a:t>[5][6]</a:t>
            </a:r>
            <a:endParaRPr lang="zh-CN" altLang="en-US" sz="1100" dirty="0">
              <a:uFillTx/>
            </a:endParaRPr>
          </a:p>
        </p:txBody>
      </p:sp>
      <p:pic>
        <p:nvPicPr>
          <p:cNvPr id="8" name="图片 7"/>
          <p:cNvPicPr>
            <a:picLocks noChangeAspect="1"/>
          </p:cNvPicPr>
          <p:nvPr/>
        </p:nvPicPr>
        <p:blipFill rotWithShape="1">
          <a:blip r:embed="rId6"/>
          <a:srcRect l="18409" t="19622" r="35130"/>
          <a:stretch/>
        </p:blipFill>
        <p:spPr>
          <a:xfrm>
            <a:off x="4211960" y="2132856"/>
            <a:ext cx="4656717" cy="4409850"/>
          </a:xfrm>
          <a:prstGeom prst="rect">
            <a:avLst/>
          </a:prstGeom>
        </p:spPr>
      </p:pic>
      <p:pic>
        <p:nvPicPr>
          <p:cNvPr id="9" name="图片 8"/>
          <p:cNvPicPr>
            <a:picLocks noChangeAspect="1"/>
          </p:cNvPicPr>
          <p:nvPr/>
        </p:nvPicPr>
        <p:blipFill rotWithShape="1">
          <a:blip r:embed="rId7"/>
          <a:srcRect l="18500" t="11157" r="19288" b="48562"/>
          <a:stretch/>
        </p:blipFill>
        <p:spPr>
          <a:xfrm>
            <a:off x="539552" y="3154971"/>
            <a:ext cx="6674428" cy="2365620"/>
          </a:xfrm>
          <a:prstGeom prst="rect">
            <a:avLst/>
          </a:prstGeom>
        </p:spPr>
      </p:pic>
    </p:spTree>
    <p:custDataLst>
      <p:tags r:id="rId1"/>
    </p:custDataLst>
    <p:extLst>
      <p:ext uri="{BB962C8B-B14F-4D97-AF65-F5344CB8AC3E}">
        <p14:creationId xmlns:p14="http://schemas.microsoft.com/office/powerpoint/2010/main" val="32535768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3337660471"/>
              </p:ext>
            </p:extLst>
          </p:nvPr>
        </p:nvGraphicFramePr>
        <p:xfrm>
          <a:off x="755576" y="1963678"/>
          <a:ext cx="7101936" cy="3481538"/>
        </p:xfrm>
        <a:graphic>
          <a:graphicData uri="http://schemas.openxmlformats.org/drawingml/2006/table">
            <a:tbl>
              <a:tblPr firstRow="1" bandRow="1">
                <a:tableStyleId>{5C22544A-7EE6-4342-B048-85BDC9FD1C3A}</a:tableStyleId>
              </a:tblPr>
              <a:tblGrid>
                <a:gridCol w="2367312">
                  <a:extLst>
                    <a:ext uri="{9D8B030D-6E8A-4147-A177-3AD203B41FA5}">
                      <a16:colId xmlns:a16="http://schemas.microsoft.com/office/drawing/2014/main" xmlns="" val="20000"/>
                    </a:ext>
                  </a:extLst>
                </a:gridCol>
                <a:gridCol w="2367312">
                  <a:extLst>
                    <a:ext uri="{9D8B030D-6E8A-4147-A177-3AD203B41FA5}">
                      <a16:colId xmlns:a16="http://schemas.microsoft.com/office/drawing/2014/main" xmlns="" val="20001"/>
                    </a:ext>
                  </a:extLst>
                </a:gridCol>
                <a:gridCol w="2367312">
                  <a:extLst>
                    <a:ext uri="{9D8B030D-6E8A-4147-A177-3AD203B41FA5}">
                      <a16:colId xmlns:a16="http://schemas.microsoft.com/office/drawing/2014/main" xmlns="" val="20002"/>
                    </a:ext>
                  </a:extLst>
                </a:gridCol>
              </a:tblGrid>
              <a:tr h="480466">
                <a:tc>
                  <a:txBody>
                    <a:bodyPr/>
                    <a:lstStyle/>
                    <a:p>
                      <a:r>
                        <a:rPr lang="zh-CN" altLang="en-US" sz="2400" dirty="0">
                          <a:solidFill>
                            <a:schemeClr val="tx1"/>
                          </a:solidFill>
                        </a:rPr>
                        <a:t>预算条目</a:t>
                      </a:r>
                    </a:p>
                  </a:txBody>
                  <a:tcPr/>
                </a:tc>
                <a:tc>
                  <a:txBody>
                    <a:bodyPr/>
                    <a:lstStyle/>
                    <a:p>
                      <a:r>
                        <a:rPr lang="zh-CN" altLang="en-US" sz="2400" dirty="0" smtClean="0">
                          <a:solidFill>
                            <a:schemeClr val="tx1"/>
                          </a:solidFill>
                        </a:rPr>
                        <a:t>单价</a:t>
                      </a:r>
                      <a:endParaRPr lang="zh-CN" altLang="en-US" sz="2400" dirty="0">
                        <a:solidFill>
                          <a:schemeClr val="tx1"/>
                        </a:solidFill>
                      </a:endParaRPr>
                    </a:p>
                  </a:txBody>
                  <a:tcPr/>
                </a:tc>
                <a:tc>
                  <a:txBody>
                    <a:bodyPr/>
                    <a:lstStyle/>
                    <a:p>
                      <a:endParaRPr lang="zh-CN" altLang="en-US" sz="2400" dirty="0">
                        <a:solidFill>
                          <a:schemeClr val="tx1"/>
                        </a:solidFill>
                      </a:endParaRPr>
                    </a:p>
                  </a:txBody>
                  <a:tcPr/>
                </a:tc>
                <a:extLst>
                  <a:ext uri="{0D108BD9-81ED-4DB2-BD59-A6C34878D82A}">
                    <a16:rowId xmlns:a16="http://schemas.microsoft.com/office/drawing/2014/main" xmlns="" val="10000"/>
                  </a:ext>
                </a:extLst>
              </a:tr>
              <a:tr h="480466">
                <a:tc>
                  <a:txBody>
                    <a:bodyPr/>
                    <a:lstStyle/>
                    <a:p>
                      <a:r>
                        <a:rPr lang="zh-CN" altLang="en-US" sz="2400" dirty="0"/>
                        <a:t>人员工资</a:t>
                      </a:r>
                    </a:p>
                  </a:txBody>
                  <a:tcPr/>
                </a:tc>
                <a:tc>
                  <a:txBody>
                    <a:bodyPr/>
                    <a:lstStyle/>
                    <a:p>
                      <a:r>
                        <a:rPr lang="zh-CN" altLang="en-US" sz="2400" dirty="0" smtClean="0"/>
                        <a:t>￥</a:t>
                      </a:r>
                      <a:r>
                        <a:rPr lang="en-US" altLang="zh-CN" sz="2400" dirty="0" smtClean="0"/>
                        <a:t>91.9/</a:t>
                      </a:r>
                      <a:r>
                        <a:rPr lang="zh-CN" altLang="en-US" sz="2400" dirty="0"/>
                        <a:t>人时</a:t>
                      </a:r>
                      <a:r>
                        <a:rPr lang="en-US" altLang="zh-CN" sz="2400" dirty="0"/>
                        <a:t>[4]</a:t>
                      </a:r>
                      <a:endParaRPr lang="zh-CN" altLang="en-US" sz="2400" dirty="0"/>
                    </a:p>
                  </a:txBody>
                  <a:tcPr/>
                </a:tc>
                <a:tc>
                  <a:txBody>
                    <a:bodyPr/>
                    <a:lstStyle/>
                    <a:p>
                      <a:r>
                        <a:rPr lang="zh-CN" altLang="en-US" sz="2400" dirty="0"/>
                        <a:t>约</a:t>
                      </a:r>
                      <a:r>
                        <a:rPr lang="zh-CN" altLang="en-US" sz="2400" dirty="0" smtClean="0"/>
                        <a:t>￥</a:t>
                      </a:r>
                      <a:r>
                        <a:rPr lang="en-US" altLang="zh-CN" sz="2400" dirty="0" smtClean="0"/>
                        <a:t>830/</a:t>
                      </a:r>
                      <a:r>
                        <a:rPr lang="zh-CN" altLang="en-US" sz="2400" dirty="0"/>
                        <a:t>天</a:t>
                      </a:r>
                    </a:p>
                  </a:txBody>
                  <a:tcPr/>
                </a:tc>
                <a:extLst>
                  <a:ext uri="{0D108BD9-81ED-4DB2-BD59-A6C34878D82A}">
                    <a16:rowId xmlns:a16="http://schemas.microsoft.com/office/drawing/2014/main" xmlns="" val="10001"/>
                  </a:ext>
                </a:extLst>
              </a:tr>
              <a:tr h="480466">
                <a:tc>
                  <a:txBody>
                    <a:bodyPr/>
                    <a:lstStyle/>
                    <a:p>
                      <a:r>
                        <a:rPr lang="zh-CN" altLang="en-US" sz="2400" dirty="0"/>
                        <a:t>团建费用</a:t>
                      </a:r>
                    </a:p>
                  </a:txBody>
                  <a:tcPr/>
                </a:tc>
                <a:tc>
                  <a:txBody>
                    <a:bodyPr/>
                    <a:lstStyle/>
                    <a:p>
                      <a:r>
                        <a:rPr lang="zh-CN" altLang="en-US" sz="2400" dirty="0"/>
                        <a:t>￥</a:t>
                      </a:r>
                      <a:r>
                        <a:rPr lang="en-US" altLang="zh-CN" sz="2400" dirty="0"/>
                        <a:t>100</a:t>
                      </a:r>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xmlns="" val="10002"/>
                  </a:ext>
                </a:extLst>
              </a:tr>
              <a:tr h="480466">
                <a:tc>
                  <a:txBody>
                    <a:bodyPr/>
                    <a:lstStyle/>
                    <a:p>
                      <a:r>
                        <a:rPr lang="zh-CN" altLang="en-US" sz="2400" dirty="0" smtClean="0"/>
                        <a:t>开发工</a:t>
                      </a:r>
                      <a:r>
                        <a:rPr lang="zh-CN" altLang="en-US" sz="2400" dirty="0"/>
                        <a:t>具支出</a:t>
                      </a:r>
                    </a:p>
                  </a:txBody>
                  <a:tcPr/>
                </a:tc>
                <a:tc>
                  <a:txBody>
                    <a:bodyPr/>
                    <a:lstStyle/>
                    <a:p>
                      <a:r>
                        <a:rPr lang="zh-CN" altLang="en-US" sz="2400" dirty="0" smtClean="0"/>
                        <a:t>￥</a:t>
                      </a:r>
                      <a:r>
                        <a:rPr lang="en-US" altLang="zh-CN" sz="2400" dirty="0" smtClean="0"/>
                        <a:t>0</a:t>
                      </a:r>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xmlns="" val="10003"/>
                  </a:ext>
                </a:extLst>
              </a:tr>
              <a:tr h="736714">
                <a:tc>
                  <a:txBody>
                    <a:bodyPr/>
                    <a:lstStyle/>
                    <a:p>
                      <a:r>
                        <a:rPr lang="zh-CN" altLang="en-US" sz="2400" dirty="0" smtClean="0"/>
                        <a:t>阿里云服务器租用</a:t>
                      </a:r>
                      <a:endParaRPr lang="zh-CN" altLang="en-US" sz="2400" dirty="0"/>
                    </a:p>
                  </a:txBody>
                  <a:tcPr/>
                </a:tc>
                <a:tc>
                  <a:txBody>
                    <a:bodyPr/>
                    <a:lstStyle/>
                    <a:p>
                      <a:r>
                        <a:rPr lang="zh-CN" altLang="en-US" dirty="0" smtClean="0"/>
                        <a:t>￥</a:t>
                      </a:r>
                      <a:r>
                        <a:rPr lang="en-US" altLang="zh-CN" dirty="0" smtClean="0"/>
                        <a:t>135/</a:t>
                      </a:r>
                      <a:r>
                        <a:rPr lang="zh-CN" altLang="en-US" dirty="0" smtClean="0"/>
                        <a:t>月</a:t>
                      </a:r>
                      <a:endParaRPr lang="zh-CN" altLang="en-US" dirty="0"/>
                    </a:p>
                  </a:txBody>
                  <a:tcPr/>
                </a:tc>
                <a:tc>
                  <a:txBody>
                    <a:bodyPr/>
                    <a:lstStyle/>
                    <a:p>
                      <a:endParaRPr lang="zh-CN" altLang="en-US" dirty="0"/>
                    </a:p>
                  </a:txBody>
                  <a:tcPr/>
                </a:tc>
                <a:extLst>
                  <a:ext uri="{0D108BD9-81ED-4DB2-BD59-A6C34878D82A}">
                    <a16:rowId xmlns:a16="http://schemas.microsoft.com/office/drawing/2014/main" xmlns="" val="10004"/>
                  </a:ext>
                </a:extLst>
              </a:tr>
              <a:tr h="736714">
                <a:tc>
                  <a:txBody>
                    <a:bodyPr/>
                    <a:lstStyle/>
                    <a:p>
                      <a:r>
                        <a:rPr lang="zh-CN" altLang="en-US" sz="2400" dirty="0" smtClean="0"/>
                        <a:t>域名注册</a:t>
                      </a:r>
                      <a:endParaRPr lang="zh-CN" altLang="en-US" sz="2400" dirty="0"/>
                    </a:p>
                  </a:txBody>
                  <a:tcPr/>
                </a:tc>
                <a:tc>
                  <a:txBody>
                    <a:bodyPr/>
                    <a:lstStyle/>
                    <a:p>
                      <a:r>
                        <a:rPr lang="zh-CN" altLang="en-US" dirty="0" smtClean="0"/>
                        <a:t>￥约</a:t>
                      </a:r>
                      <a:r>
                        <a:rPr lang="en-US" altLang="zh-CN" dirty="0" smtClean="0"/>
                        <a:t>25</a:t>
                      </a:r>
                      <a:r>
                        <a:rPr lang="zh-CN" altLang="en-US" dirty="0" smtClean="0"/>
                        <a:t>元</a:t>
                      </a:r>
                      <a:r>
                        <a:rPr lang="en-US" altLang="zh-CN" dirty="0" smtClean="0"/>
                        <a:t>-50</a:t>
                      </a:r>
                      <a:r>
                        <a:rPr lang="zh-CN" altLang="en-US" dirty="0" smtClean="0"/>
                        <a:t>元</a:t>
                      </a:r>
                      <a:r>
                        <a:rPr lang="en-US" altLang="zh-CN" dirty="0" smtClean="0"/>
                        <a:t>/</a:t>
                      </a:r>
                      <a:r>
                        <a:rPr lang="zh-CN" altLang="en-US" dirty="0" smtClean="0"/>
                        <a:t>年</a:t>
                      </a:r>
                      <a:endParaRPr lang="zh-CN" altLang="en-US" dirty="0"/>
                    </a:p>
                  </a:txBody>
                  <a:tcPr/>
                </a:tc>
                <a:tc>
                  <a:txBody>
                    <a:bodyPr/>
                    <a:lstStyle/>
                    <a:p>
                      <a:endParaRPr lang="zh-CN" altLang="en-US" dirty="0"/>
                    </a:p>
                  </a:txBody>
                  <a:tcPr/>
                </a:tc>
              </a:tr>
            </a:tbl>
          </a:graphicData>
        </a:graphic>
      </p:graphicFrame>
      <p:sp>
        <p:nvSpPr>
          <p:cNvPr id="6" name="文本框 5"/>
          <p:cNvSpPr txBox="1"/>
          <p:nvPr>
            <p:custDataLst>
              <p:tags r:id="rId4"/>
            </p:custDataLst>
          </p:nvPr>
        </p:nvSpPr>
        <p:spPr>
          <a:xfrm>
            <a:off x="755576" y="5702007"/>
            <a:ext cx="720080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总计</a:t>
            </a:r>
            <a:r>
              <a:rPr lang="zh-CN" altLang="en-US" sz="2000" b="1" dirty="0" smtClean="0">
                <a:latin typeface="+mn-ea"/>
              </a:rPr>
              <a:t>为</a:t>
            </a:r>
            <a:r>
              <a:rPr lang="en-US" altLang="zh-CN" sz="2000" b="1" dirty="0" smtClean="0">
                <a:latin typeface="+mn-ea"/>
              </a:rPr>
              <a:t>830*4</a:t>
            </a:r>
            <a:r>
              <a:rPr lang="zh-CN" altLang="en-US" sz="2000" b="1" dirty="0" smtClean="0">
                <a:latin typeface="+mn-ea"/>
              </a:rPr>
              <a:t>个</a:t>
            </a:r>
            <a:r>
              <a:rPr lang="zh-CN" altLang="en-US" sz="2000" b="1" dirty="0">
                <a:latin typeface="+mn-ea"/>
              </a:rPr>
              <a:t>月</a:t>
            </a:r>
            <a:r>
              <a:rPr lang="en-US" altLang="zh-CN" sz="2000" b="1" dirty="0">
                <a:latin typeface="+mn-ea"/>
              </a:rPr>
              <a:t>*30</a:t>
            </a:r>
            <a:r>
              <a:rPr lang="zh-CN" altLang="en-US" sz="2000" b="1" dirty="0" smtClean="0">
                <a:latin typeface="+mn-ea"/>
              </a:rPr>
              <a:t>天</a:t>
            </a:r>
            <a:r>
              <a:rPr lang="en-US" altLang="zh-CN" sz="2000" b="1" dirty="0" smtClean="0">
                <a:latin typeface="+mn-ea"/>
              </a:rPr>
              <a:t>+135*4</a:t>
            </a:r>
            <a:r>
              <a:rPr lang="zh-CN" altLang="en-US" sz="2000" b="1" dirty="0" smtClean="0">
                <a:latin typeface="+mn-ea"/>
              </a:rPr>
              <a:t>个月</a:t>
            </a:r>
            <a:r>
              <a:rPr lang="en-US" altLang="zh-CN" sz="2000" b="1" dirty="0" smtClean="0">
                <a:latin typeface="+mn-ea"/>
              </a:rPr>
              <a:t>+100+30=100270</a:t>
            </a:r>
            <a:r>
              <a:rPr lang="zh-CN" altLang="en-US" sz="2000" b="1" dirty="0" smtClean="0">
                <a:latin typeface="+mn-ea"/>
              </a:rPr>
              <a:t>元</a:t>
            </a:r>
            <a:endParaRPr lang="zh-CN" altLang="en-US" sz="1100" dirty="0">
              <a:uFillTx/>
            </a:endParaRPr>
          </a:p>
        </p:txBody>
      </p:sp>
    </p:spTree>
    <p:custDataLst>
      <p:tags r:id="rId1"/>
    </p:custDataLst>
    <p:extLst>
      <p:ext uri="{BB962C8B-B14F-4D97-AF65-F5344CB8AC3E}">
        <p14:creationId xmlns:p14="http://schemas.microsoft.com/office/powerpoint/2010/main" val="599867446"/>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a:solidFill>
                  <a:sysClr val="window" lastClr="FFFFFF"/>
                </a:solidFill>
                <a:uFillTx/>
                <a:latin typeface="微软雅黑" panose="020B0503020204020204" charset="-122"/>
                <a:ea typeface="微软雅黑" panose="020B0503020204020204" charset="-122"/>
              </a:rPr>
              <a:t>8.</a:t>
            </a:r>
            <a:r>
              <a:rPr lang="zh-CN" altLang="en-US" spc="300" dirty="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388843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第</a:t>
            </a:r>
            <a:r>
              <a:rPr lang="en-US" altLang="zh-CN" sz="1400" dirty="0">
                <a:latin typeface="+mn-ea"/>
              </a:rPr>
              <a:t>6</a:t>
            </a:r>
            <a:r>
              <a:rPr lang="zh-CN" altLang="en-US" sz="1400" dirty="0">
                <a:latin typeface="+mn-ea"/>
              </a:rPr>
              <a:t>版</a:t>
            </a:r>
            <a:endParaRPr lang="en-US" altLang="zh-CN" sz="1400" dirty="0">
              <a:latin typeface="+mn-ea"/>
            </a:endParaRPr>
          </a:p>
          <a:p>
            <a:pPr marL="0" indent="0">
              <a:lnSpc>
                <a:spcPts val="3200"/>
              </a:lnSpc>
              <a:buSzPct val="70000"/>
              <a:buNone/>
              <a:defRPr/>
            </a:pPr>
            <a:r>
              <a:rPr lang="en-US" altLang="zh-CN" sz="1400" dirty="0">
                <a:latin typeface="+mn-ea"/>
              </a:rPr>
              <a:t>2.《Vue.js</a:t>
            </a:r>
            <a:r>
              <a:rPr lang="zh-CN" altLang="en-US" sz="1400" dirty="0">
                <a:latin typeface="+mn-ea"/>
              </a:rPr>
              <a:t>实战</a:t>
            </a:r>
            <a:r>
              <a:rPr lang="en-US" altLang="zh-CN" sz="1400" dirty="0">
                <a:latin typeface="+mn-ea"/>
              </a:rPr>
              <a:t>》 </a:t>
            </a:r>
            <a:r>
              <a:rPr lang="zh-CN" altLang="en-US" sz="1400" dirty="0">
                <a:latin typeface="+mn-ea"/>
              </a:rPr>
              <a:t>清华大学出版社 作者 尤雨溪</a:t>
            </a:r>
            <a:endParaRPr lang="en-US" altLang="zh-CN" sz="1400" dirty="0">
              <a:latin typeface="+mn-ea"/>
            </a:endParaRPr>
          </a:p>
          <a:p>
            <a:pPr marL="0" indent="0">
              <a:lnSpc>
                <a:spcPts val="3200"/>
              </a:lnSpc>
              <a:buSzPct val="70000"/>
              <a:buNone/>
              <a:defRPr/>
            </a:pPr>
            <a:r>
              <a:rPr lang="en-US" altLang="zh-CN" sz="1400" dirty="0">
                <a:latin typeface="+mn-ea"/>
              </a:rPr>
              <a:t>3.《</a:t>
            </a:r>
            <a:r>
              <a:rPr lang="zh-CN" altLang="en-US" sz="1400" dirty="0">
                <a:latin typeface="+mn-ea"/>
              </a:rPr>
              <a:t>数据库系统概论</a:t>
            </a:r>
            <a:r>
              <a:rPr lang="en-US" altLang="zh-CN" sz="1400" dirty="0">
                <a:latin typeface="+mn-ea"/>
              </a:rPr>
              <a:t>》</a:t>
            </a:r>
            <a:r>
              <a:rPr lang="zh-CN" altLang="en-US" sz="1400" dirty="0">
                <a:latin typeface="+mn-ea"/>
              </a:rPr>
              <a:t>（第五版）王珊 萨师煊 编著</a:t>
            </a:r>
            <a:endParaRPr lang="en-US" altLang="zh-CN" sz="1400" dirty="0">
              <a:latin typeface="+mn-ea"/>
            </a:endParaRPr>
          </a:p>
          <a:p>
            <a:pPr marL="0" indent="0">
              <a:lnSpc>
                <a:spcPts val="3200"/>
              </a:lnSpc>
              <a:buSzPct val="70000"/>
              <a:buNone/>
              <a:defRPr/>
            </a:pPr>
            <a:r>
              <a:rPr lang="en-US" altLang="zh-CN" sz="1400" dirty="0">
                <a:latin typeface="+mn-ea"/>
              </a:rPr>
              <a:t>4. 2019</a:t>
            </a:r>
            <a:r>
              <a:rPr lang="zh-CN" altLang="en-US" sz="1400" dirty="0">
                <a:latin typeface="+mn-ea"/>
              </a:rPr>
              <a:t>年</a:t>
            </a:r>
            <a:r>
              <a:rPr lang="en-US" altLang="zh-CN" sz="1400" dirty="0">
                <a:latin typeface="+mn-ea"/>
              </a:rPr>
              <a:t>IT</a:t>
            </a:r>
            <a:r>
              <a:rPr lang="zh-CN" altLang="en-US" sz="1400" dirty="0">
                <a:latin typeface="+mn-ea"/>
              </a:rPr>
              <a:t>行业平均年</a:t>
            </a:r>
            <a:r>
              <a:rPr lang="zh-CN" altLang="en-US" sz="1400" dirty="0" smtClean="0">
                <a:latin typeface="+mn-ea"/>
              </a:rPr>
              <a:t>薪</a:t>
            </a:r>
            <a:endParaRPr lang="en-US" altLang="zh-CN" sz="1400" dirty="0" smtClean="0">
              <a:latin typeface="+mn-ea"/>
            </a:endParaRPr>
          </a:p>
          <a:p>
            <a:pPr marL="0" indent="0">
              <a:lnSpc>
                <a:spcPts val="3200"/>
              </a:lnSpc>
              <a:buSzPct val="70000"/>
              <a:buNone/>
              <a:defRPr/>
            </a:pPr>
            <a:r>
              <a:rPr lang="en-US" altLang="zh-CN" sz="1400" dirty="0" smtClean="0">
                <a:latin typeface="+mn-ea"/>
              </a:rPr>
              <a:t>5.</a:t>
            </a:r>
            <a:r>
              <a:rPr lang="zh-CN" altLang="en-US" sz="1400" dirty="0" smtClean="0">
                <a:latin typeface="+mn-ea"/>
              </a:rPr>
              <a:t>截图来自开发者成长计划</a:t>
            </a:r>
            <a:endParaRPr lang="en-US" altLang="zh-CN" sz="1400" dirty="0" smtClean="0">
              <a:latin typeface="+mn-ea"/>
            </a:endParaRPr>
          </a:p>
          <a:p>
            <a:pPr marL="0" indent="0">
              <a:lnSpc>
                <a:spcPts val="3200"/>
              </a:lnSpc>
              <a:buSzPct val="70000"/>
              <a:buNone/>
              <a:defRPr/>
            </a:pPr>
            <a:r>
              <a:rPr lang="en-US" altLang="zh-CN" sz="1400" dirty="0" smtClean="0">
                <a:latin typeface="+mn-ea"/>
                <a:hlinkClick r:id="rId6"/>
              </a:rPr>
              <a:t>https</a:t>
            </a:r>
            <a:r>
              <a:rPr lang="en-US" altLang="zh-CN" sz="1400" dirty="0">
                <a:latin typeface="+mn-ea"/>
                <a:hlinkClick r:id="rId6"/>
              </a:rPr>
              <a:t>://</a:t>
            </a:r>
            <a:r>
              <a:rPr lang="en-US" altLang="zh-CN" sz="1400" dirty="0" smtClean="0">
                <a:latin typeface="+mn-ea"/>
                <a:hlinkClick r:id="rId6"/>
              </a:rPr>
              <a:t>developer.aliyun.com/plan/grow-up?utm_content=se_1007159593</a:t>
            </a:r>
            <a:r>
              <a:rPr lang="en-US" altLang="zh-CN" sz="1400" dirty="0" smtClean="0">
                <a:latin typeface="+mn-ea"/>
              </a:rPr>
              <a:t>  2020.10.29</a:t>
            </a:r>
          </a:p>
          <a:p>
            <a:pPr marL="0" indent="0">
              <a:lnSpc>
                <a:spcPts val="3200"/>
              </a:lnSpc>
              <a:buSzPct val="70000"/>
              <a:buNone/>
              <a:defRPr/>
            </a:pPr>
            <a:r>
              <a:rPr lang="en-US" altLang="zh-CN" sz="1400" dirty="0" smtClean="0">
                <a:latin typeface="+mn-ea"/>
              </a:rPr>
              <a:t>6.</a:t>
            </a:r>
            <a:r>
              <a:rPr lang="zh-CN" altLang="en-US" sz="1400" dirty="0" smtClean="0">
                <a:latin typeface="+mn-ea"/>
              </a:rPr>
              <a:t>阿里云域名查询</a:t>
            </a:r>
            <a:endParaRPr lang="en-US" altLang="zh-CN" sz="1400" dirty="0" smtClean="0">
              <a:latin typeface="+mn-ea"/>
            </a:endParaRPr>
          </a:p>
          <a:p>
            <a:pPr marL="0" indent="0">
              <a:lnSpc>
                <a:spcPts val="3200"/>
              </a:lnSpc>
              <a:buSzPct val="70000"/>
              <a:buNone/>
              <a:defRPr/>
            </a:pPr>
            <a:r>
              <a:rPr lang="en-US" altLang="zh-CN" sz="1400" dirty="0" smtClean="0">
                <a:latin typeface="+mn-ea"/>
              </a:rPr>
              <a:t>https</a:t>
            </a:r>
            <a:r>
              <a:rPr lang="en-US" altLang="zh-CN" sz="1400" dirty="0">
                <a:latin typeface="+mn-ea"/>
              </a:rPr>
              <a:t>://wanwang.aliyun.com/domain/searchresult/?keyword=gameplay&amp;suffix=.com&amp;domaintype=en#/?</a:t>
            </a:r>
            <a:r>
              <a:rPr lang="en-US" altLang="zh-CN" sz="1400" dirty="0" smtClean="0">
                <a:latin typeface="+mn-ea"/>
              </a:rPr>
              <a:t>keyword=gameplay&amp;suffix=com   2020.10.29</a:t>
            </a:r>
          </a:p>
          <a:p>
            <a:pPr marL="0" indent="0">
              <a:lnSpc>
                <a:spcPts val="3200"/>
              </a:lnSpc>
              <a:buSzPct val="70000"/>
              <a:buNone/>
              <a:defRPr/>
            </a:pPr>
            <a:r>
              <a:rPr lang="en-US" altLang="zh-CN" sz="1400" dirty="0">
                <a:latin typeface="+mn-ea"/>
              </a:rPr>
              <a:t>7. </a:t>
            </a:r>
            <a:r>
              <a:rPr lang="en-US" altLang="zh-CN" sz="1400" dirty="0" err="1" smtClean="0">
                <a:latin typeface="+mn-ea"/>
              </a:rPr>
              <a:t>Discuz</a:t>
            </a:r>
            <a:r>
              <a:rPr lang="en-US" altLang="zh-CN" sz="1400" dirty="0" smtClean="0">
                <a:latin typeface="+mn-ea"/>
              </a:rPr>
              <a:t>!</a:t>
            </a:r>
            <a:r>
              <a:rPr lang="zh-CN" altLang="en-US" sz="1400" dirty="0" smtClean="0">
                <a:latin typeface="+mn-ea"/>
              </a:rPr>
              <a:t>官方站</a:t>
            </a:r>
            <a:r>
              <a:rPr lang="en-US" altLang="zh-CN" sz="1400" dirty="0" smtClean="0">
                <a:latin typeface="+mn-ea"/>
              </a:rPr>
              <a:t> https</a:t>
            </a:r>
            <a:r>
              <a:rPr lang="en-US" altLang="zh-CN" sz="1400" dirty="0">
                <a:latin typeface="+mn-ea"/>
              </a:rPr>
              <a:t>://www.discuz.net/forum.php</a:t>
            </a:r>
          </a:p>
        </p:txBody>
      </p:sp>
    </p:spTree>
    <p:custDataLst>
      <p:tags r:id="rId1"/>
    </p:custData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a:solidFill>
                  <a:sysClr val="window" lastClr="FFFFFF"/>
                </a:solidFill>
                <a:uFillTx/>
                <a:latin typeface="微软雅黑" panose="020B0503020204020204" charset="-122"/>
                <a:ea typeface="微软雅黑" panose="020B0503020204020204" charset="-122"/>
              </a:rPr>
              <a:t>6.</a:t>
            </a:r>
            <a:r>
              <a:rPr lang="zh-CN" altLang="en-US" sz="2800" spc="300" dirty="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制作</a:t>
            </a:r>
            <a:r>
              <a:rPr lang="en-US" altLang="zh-CN" sz="1800" b="1" dirty="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董思诚</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制作以及部分</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内容制作 评分（</a:t>
            </a:r>
            <a:r>
              <a:rPr lang="en-US" altLang="zh-CN" sz="1800" b="1" dirty="0">
                <a:solidFill>
                  <a:srgbClr val="000000">
                    <a:lumMod val="75000"/>
                    <a:lumOff val="25000"/>
                  </a:srgbClr>
                </a:solidFill>
                <a:latin typeface="Arial" panose="020B0604020202020204" pitchFamily="34" charset="0"/>
              </a:rPr>
              <a:t>9.2/10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陈安</a:t>
            </a:r>
            <a:r>
              <a:rPr lang="zh-CN" altLang="en-US" sz="1800" b="1" dirty="0" smtClean="0">
                <a:solidFill>
                  <a:srgbClr val="000000">
                    <a:lumMod val="75000"/>
                    <a:lumOff val="25000"/>
                  </a:srgbClr>
                </a:solidFill>
                <a:latin typeface="Arial" panose="020B0604020202020204" pitchFamily="34" charset="0"/>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演</a:t>
            </a:r>
            <a:r>
              <a:rPr lang="zh-CN" altLang="en-US" sz="1800" b="1" dirty="0" smtClean="0">
                <a:solidFill>
                  <a:srgbClr val="000000">
                    <a:lumMod val="75000"/>
                    <a:lumOff val="25000"/>
                  </a:srgbClr>
                </a:solidFill>
                <a:latin typeface="Arial" panose="020B0604020202020204" pitchFamily="34" charset="0"/>
              </a:rPr>
              <a:t>讲以及工</a:t>
            </a:r>
            <a:r>
              <a:rPr lang="zh-CN" altLang="en-US" sz="1800" b="1" dirty="0">
                <a:solidFill>
                  <a:srgbClr val="000000">
                    <a:lumMod val="75000"/>
                    <a:lumOff val="25000"/>
                  </a:srgbClr>
                </a:solidFill>
                <a:latin typeface="Arial" panose="020B0604020202020204" pitchFamily="34" charset="0"/>
              </a:rPr>
              <a:t>作图制作 评分 （</a:t>
            </a:r>
            <a:r>
              <a:rPr lang="en-US" altLang="zh-CN" sz="1800" b="1" dirty="0">
                <a:solidFill>
                  <a:srgbClr val="000000">
                    <a:lumMod val="75000"/>
                    <a:lumOff val="25000"/>
                  </a:srgbClr>
                </a:solidFill>
                <a:latin typeface="Arial" panose="020B0604020202020204" pitchFamily="34" charset="0"/>
              </a:rPr>
              <a:t>9.1/10</a:t>
            </a:r>
            <a:r>
              <a:rPr lang="zh-CN" altLang="en-US" sz="1800" b="1" dirty="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1.</a:t>
            </a:r>
            <a:r>
              <a:rPr lang="zh-CN" altLang="en-US" sz="2400" b="1" dirty="0"/>
              <a:t>项目背景</a:t>
            </a:r>
            <a:endParaRPr lang="en-US" altLang="zh-CN" sz="2400" b="1" dirty="0"/>
          </a:p>
          <a:p>
            <a:r>
              <a:rPr lang="en-US" altLang="zh-CN" sz="2400" b="1" dirty="0"/>
              <a:t>2.</a:t>
            </a:r>
            <a:r>
              <a:rPr lang="zh-CN" altLang="en-US" sz="2400" b="1" dirty="0"/>
              <a:t>可行性分析</a:t>
            </a:r>
            <a:endParaRPr lang="en-US" altLang="zh-CN" sz="2400" b="1" dirty="0"/>
          </a:p>
          <a:p>
            <a:r>
              <a:rPr lang="en-US" altLang="zh-CN" sz="2400" b="1" dirty="0"/>
              <a:t>3.</a:t>
            </a:r>
            <a:r>
              <a:rPr lang="zh-CN" altLang="en-US" sz="2400" b="1" dirty="0"/>
              <a:t>任务分配</a:t>
            </a:r>
            <a:endParaRPr lang="en-US" altLang="zh-CN" sz="2400" b="1" dirty="0"/>
          </a:p>
          <a:p>
            <a:r>
              <a:rPr lang="en-US" altLang="zh-CN" sz="2400" b="1" dirty="0"/>
              <a:t>4.</a:t>
            </a:r>
            <a:r>
              <a:rPr lang="zh-CN" altLang="en-US" sz="2400" b="1" dirty="0"/>
              <a:t>甘特图</a:t>
            </a:r>
            <a:endParaRPr lang="en-US" altLang="zh-CN" b="1" dirty="0"/>
          </a:p>
          <a:p>
            <a:r>
              <a:rPr lang="en-US" altLang="zh-CN" sz="2400" b="1" dirty="0"/>
              <a:t>5.</a:t>
            </a:r>
            <a:r>
              <a:rPr lang="zh-CN" altLang="en-US" sz="2400" b="1" dirty="0"/>
              <a:t>配置管理</a:t>
            </a:r>
            <a:endParaRPr lang="en-US" altLang="zh-CN" sz="2400" b="1" dirty="0"/>
          </a:p>
          <a:p>
            <a:r>
              <a:rPr lang="en-US" altLang="zh-CN" sz="2400" b="1" dirty="0"/>
              <a:t>6.</a:t>
            </a:r>
            <a:r>
              <a:rPr lang="zh-CN" altLang="en-US" sz="2400" b="1" dirty="0"/>
              <a:t>会议记录</a:t>
            </a:r>
            <a:endParaRPr lang="en-US" altLang="zh-CN" sz="2400" b="1" dirty="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7.</a:t>
            </a:r>
            <a:r>
              <a:rPr lang="zh-CN" altLang="en-US" sz="2400" b="1" dirty="0"/>
              <a:t>预算</a:t>
            </a:r>
            <a:endParaRPr lang="en-US" altLang="zh-CN" sz="2400" b="1" dirty="0"/>
          </a:p>
          <a:p>
            <a:r>
              <a:rPr lang="en-US" altLang="zh-CN" sz="2400" b="1" dirty="0"/>
              <a:t>8.</a:t>
            </a:r>
            <a:r>
              <a:rPr lang="zh-CN" altLang="en-US" sz="2400" b="1" dirty="0"/>
              <a:t>参考资料</a:t>
            </a:r>
            <a:endParaRPr lang="en-US" altLang="zh-CN" sz="2400" b="1" dirty="0"/>
          </a:p>
        </p:txBody>
      </p:sp>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项目计划模板选自</a:t>
            </a:r>
            <a:r>
              <a:rPr lang="en-US" altLang="zh-CN" sz="2400" b="1" dirty="0">
                <a:latin typeface="+mn-ea"/>
              </a:rPr>
              <a:t>GB856T——88</a:t>
            </a:r>
            <a:endParaRPr lang="zh-CN" altLang="en-US" sz="1200" dirty="0">
              <a:uFillTx/>
            </a:endParaRPr>
          </a:p>
        </p:txBody>
      </p:sp>
      <p:pic>
        <p:nvPicPr>
          <p:cNvPr id="7" name="图片 6"/>
          <p:cNvPicPr>
            <a:picLocks noChangeAspect="1"/>
          </p:cNvPicPr>
          <p:nvPr/>
        </p:nvPicPr>
        <p:blipFill rotWithShape="1">
          <a:blip r:embed="rId6"/>
          <a:srcRect l="28738" t="17051" r="29525"/>
          <a:stretch/>
        </p:blipFill>
        <p:spPr>
          <a:xfrm>
            <a:off x="2987824" y="1556792"/>
            <a:ext cx="4824536" cy="5248673"/>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351412"/>
            <a:ext cx="8869779" cy="517393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项目名：游戏攻略网站（暂定）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项目的委托单位</a:t>
            </a:r>
            <a:r>
              <a:rPr lang="zh-CN" altLang="en-US" sz="2400" b="1" dirty="0" smtClean="0">
                <a:latin typeface="+mn-ea"/>
              </a:rPr>
              <a:t>：杨枨老师</a:t>
            </a:r>
            <a:endParaRPr lang="en-US" altLang="zh-CN" sz="2400" b="1" dirty="0" smtClean="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目的用户</a:t>
            </a:r>
            <a:r>
              <a:rPr lang="zh-CN" altLang="en-US" sz="2400" b="1" dirty="0" smtClean="0">
                <a:latin typeface="+mn-ea"/>
              </a:rPr>
              <a:t>：普通的游</a:t>
            </a:r>
            <a:r>
              <a:rPr lang="zh-CN" altLang="en-US" sz="2400" b="1" dirty="0">
                <a:latin typeface="+mn-ea"/>
              </a:rPr>
              <a:t>戏玩家，游戏攻略作者和杨枨老</a:t>
            </a:r>
            <a:r>
              <a:rPr lang="zh-CN" altLang="en-US" sz="2400" b="1" dirty="0" smtClean="0">
                <a:latin typeface="+mn-ea"/>
              </a:rPr>
              <a:t>师</a:t>
            </a:r>
            <a:endParaRPr lang="en-US" altLang="zh-CN" sz="2400" b="1" dirty="0" smtClean="0">
              <a:latin typeface="+mn-ea"/>
            </a:endParaRPr>
          </a:p>
          <a:p>
            <a:pPr marL="0" indent="0">
              <a:lnSpc>
                <a:spcPts val="3200"/>
              </a:lnSpc>
              <a:buSzPct val="70000"/>
              <a:buNone/>
              <a:defRPr/>
            </a:pPr>
            <a:r>
              <a:rPr lang="zh-CN" altLang="en-US" sz="2400" b="1" dirty="0" smtClean="0">
                <a:latin typeface="+mn-ea"/>
              </a:rPr>
              <a:t>  以</a:t>
            </a:r>
            <a:r>
              <a:rPr lang="zh-CN" altLang="en-US" sz="2400" b="1" dirty="0">
                <a:latin typeface="+mn-ea"/>
              </a:rPr>
              <a:t>及孙圣</a:t>
            </a:r>
            <a:r>
              <a:rPr lang="zh-CN" altLang="en-US" sz="2400" b="1" dirty="0" smtClean="0">
                <a:latin typeface="+mn-ea"/>
              </a:rPr>
              <a:t>顺（</a:t>
            </a:r>
            <a:r>
              <a:rPr lang="zh-CN" altLang="en-US" sz="2400" b="1" dirty="0">
                <a:latin typeface="+mn-ea"/>
              </a:rPr>
              <a:t>统计学）计院非本专</a:t>
            </a:r>
            <a:r>
              <a:rPr lang="zh-CN" altLang="en-US" sz="2400" b="1" dirty="0" smtClean="0">
                <a:latin typeface="+mn-ea"/>
              </a:rPr>
              <a:t>业</a:t>
            </a:r>
            <a:endParaRPr lang="en-US" altLang="zh-CN" sz="2400" b="1" dirty="0" smtClean="0">
              <a:latin typeface="+mn-ea"/>
            </a:endParaRPr>
          </a:p>
          <a:p>
            <a:pPr marL="0" indent="0">
              <a:lnSpc>
                <a:spcPts val="3200"/>
              </a:lnSpc>
              <a:buSzPct val="70000"/>
              <a:buNone/>
              <a:defRPr/>
            </a:pPr>
            <a:r>
              <a:rPr lang="zh-CN" altLang="en-US" sz="2400" b="1" dirty="0" smtClean="0">
                <a:latin typeface="+mn-ea"/>
              </a:rPr>
              <a:t>  黄</a:t>
            </a:r>
            <a:r>
              <a:rPr lang="zh-CN" altLang="en-US" sz="2400" b="1" dirty="0">
                <a:latin typeface="+mn-ea"/>
              </a:rPr>
              <a:t>耀</a:t>
            </a:r>
            <a:r>
              <a:rPr lang="zh-CN" altLang="en-US" sz="2400" b="1" dirty="0" smtClean="0">
                <a:latin typeface="+mn-ea"/>
              </a:rPr>
              <a:t>天（</a:t>
            </a:r>
            <a:r>
              <a:rPr lang="zh-CN" altLang="en-US" sz="2400" b="1" dirty="0">
                <a:latin typeface="+mn-ea"/>
              </a:rPr>
              <a:t>信管）计院非本专</a:t>
            </a:r>
            <a:r>
              <a:rPr lang="zh-CN" altLang="en-US" sz="2400" b="1" dirty="0" smtClean="0">
                <a:latin typeface="+mn-ea"/>
              </a:rPr>
              <a:t>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a:latin typeface="+mn-ea"/>
              </a:rPr>
              <a:t>项目的主要承担部门为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dirty="0">
                <a:latin typeface="+mn-ea"/>
              </a:rPr>
              <a:t>Windows 7</a:t>
            </a:r>
            <a:r>
              <a:rPr lang="zh-CN" altLang="en-US" sz="2400" dirty="0">
                <a:latin typeface="+mn-ea"/>
              </a:rPr>
              <a:t>，</a:t>
            </a:r>
            <a:r>
              <a:rPr lang="en-US" altLang="zh-CN" sz="2400" dirty="0">
                <a:latin typeface="+mn-ea"/>
              </a:rPr>
              <a:t>Windows 10</a:t>
            </a:r>
            <a:r>
              <a:rPr lang="zh-CN" altLang="en-US" sz="2400" dirty="0">
                <a:latin typeface="+mn-ea"/>
              </a:rPr>
              <a:t>，</a:t>
            </a:r>
            <a:r>
              <a:rPr lang="en-US" altLang="zh-CN" sz="2400" dirty="0" err="1">
                <a:latin typeface="+mn-ea"/>
              </a:rPr>
              <a:t>macOS</a:t>
            </a:r>
            <a:endParaRPr lang="en-US" altLang="zh-CN"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a:t>
            </a:r>
            <a:r>
              <a:rPr lang="zh-CN" altLang="en-US" sz="2400" dirty="0">
                <a:latin typeface="+mn-ea"/>
              </a:rPr>
              <a:t>便携式</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dirty="0">
                <a:latin typeface="+mn-ea"/>
              </a:rPr>
              <a:t>eclipse</a:t>
            </a:r>
            <a:r>
              <a:rPr lang="zh-CN" altLang="en-US" sz="2400" dirty="0">
                <a:latin typeface="+mn-ea"/>
              </a:rPr>
              <a:t>，</a:t>
            </a:r>
            <a:r>
              <a:rPr lang="en-US" altLang="zh-CN" sz="2400" dirty="0" err="1">
                <a:latin typeface="+mn-ea"/>
              </a:rPr>
              <a:t>Hbuilder</a:t>
            </a:r>
            <a:r>
              <a:rPr lang="zh-CN" altLang="en-US" sz="2400" dirty="0">
                <a:latin typeface="+mn-ea"/>
              </a:rPr>
              <a:t>，</a:t>
            </a:r>
            <a:r>
              <a:rPr lang="en-US" altLang="zh-CN" sz="2400" dirty="0">
                <a:latin typeface="+mn-ea"/>
              </a:rPr>
              <a:t>VS Code</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dirty="0">
                <a:latin typeface="+mn-ea"/>
              </a:rPr>
              <a:t>MySQL Server 5.5</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dirty="0">
                <a:latin typeface="+mn-ea"/>
              </a:rPr>
              <a:t>GitHub</a:t>
            </a:r>
            <a:r>
              <a:rPr lang="zh-CN" altLang="en-US" sz="2400" dirty="0">
                <a:latin typeface="+mn-ea"/>
              </a:rPr>
              <a:t>、</a:t>
            </a:r>
            <a:r>
              <a:rPr lang="en-US" altLang="zh-CN" sz="2400" dirty="0" err="1">
                <a:latin typeface="+mn-ea"/>
              </a:rPr>
              <a:t>github</a:t>
            </a:r>
            <a:r>
              <a:rPr lang="en-US" altLang="zh-CN" sz="2400" dirty="0">
                <a:latin typeface="+mn-ea"/>
              </a:rPr>
              <a:t> </a:t>
            </a:r>
            <a:r>
              <a:rPr lang="en-US" altLang="zh-CN" sz="2400" dirty="0" smtClean="0">
                <a:latin typeface="+mn-ea"/>
              </a:rPr>
              <a:t>desktop</a:t>
            </a:r>
          </a:p>
          <a:p>
            <a:pPr>
              <a:lnSpc>
                <a:spcPts val="3200"/>
              </a:lnSpc>
              <a:buSzPct val="70000"/>
              <a:buFont typeface="Wingdings" panose="05000000000000000000" pitchFamily="2" charset="2"/>
              <a:buChar char="l"/>
              <a:defRPr/>
            </a:pPr>
            <a:r>
              <a:rPr lang="zh-CN" altLang="en-US" sz="2400" b="1" dirty="0">
                <a:latin typeface="+mn-ea"/>
              </a:rPr>
              <a:t>服务</a:t>
            </a:r>
            <a:r>
              <a:rPr lang="zh-CN" altLang="en-US" sz="2400" b="1" dirty="0" smtClean="0">
                <a:latin typeface="+mn-ea"/>
              </a:rPr>
              <a:t>器</a:t>
            </a:r>
            <a:r>
              <a:rPr lang="zh-CN" altLang="en-US" sz="2400" b="1" dirty="0">
                <a:latin typeface="+mn-ea"/>
              </a:rPr>
              <a:t>部署</a:t>
            </a:r>
            <a:r>
              <a:rPr lang="zh-CN" altLang="en-US" sz="2400" b="1" dirty="0" smtClean="0">
                <a:latin typeface="+mn-ea"/>
              </a:rPr>
              <a:t>：阿里云服务器</a:t>
            </a:r>
            <a:endParaRPr lang="en-US" altLang="zh-CN" sz="2400" dirty="0">
              <a:latin typeface="+mn-ea"/>
            </a:endParaRP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309344632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472593"/>
            <a:ext cx="8869779" cy="542448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800" b="1" dirty="0">
                <a:latin typeface="宋体" pitchFamily="2" charset="-122"/>
                <a:ea typeface="宋体" pitchFamily="2" charset="-122"/>
              </a:rPr>
              <a:t>项目建设背景</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pPr marL="0" indent="0">
              <a:lnSpc>
                <a:spcPts val="3200"/>
              </a:lnSpc>
              <a:buSzPct val="70000"/>
              <a:buNone/>
              <a:defRPr/>
            </a:pPr>
            <a:endParaRPr lang="en-US" altLang="zh-CN" sz="2800" b="1" dirty="0">
              <a:latin typeface="宋体" pitchFamily="2" charset="-122"/>
              <a:ea typeface="宋体" pitchFamily="2" charset="-122"/>
            </a:endParaRPr>
          </a:p>
          <a:p>
            <a:pPr marL="0" indent="0">
              <a:lnSpc>
                <a:spcPts val="3200"/>
              </a:lnSpc>
              <a:buSzPct val="70000"/>
              <a:buNone/>
              <a:defRPr/>
            </a:pPr>
            <a:r>
              <a:rPr lang="zh-CN" altLang="en-US" sz="2400" b="1" dirty="0" smtClean="0">
                <a:latin typeface="+mn-ea"/>
              </a:rPr>
              <a:t>    网</a:t>
            </a:r>
            <a:r>
              <a:rPr lang="zh-CN" altLang="en-US" sz="2400" b="1" dirty="0">
                <a:latin typeface="+mn-ea"/>
              </a:rPr>
              <a:t>络上的游戏攻略网站有很多，有几个规模大的游戏攻略网站提供破解版游戏和补丁工具下载服务，有些游戏攻略在百度贴吧上发布，有些小网站转载其他网站的内容。我们想参考这些实例，自己做一个新的游戏攻略网站，为游戏爱好者们提供帮助。</a:t>
            </a:r>
          </a:p>
          <a:p>
            <a:pPr marL="0" indent="0">
              <a:lnSpc>
                <a:spcPts val="3200"/>
              </a:lnSpc>
              <a:buSzPct val="70000"/>
              <a:buNone/>
              <a:defRPr/>
            </a:pPr>
            <a:r>
              <a:rPr lang="zh-CN" altLang="en-US" sz="2400" b="1" dirty="0" smtClean="0">
                <a:latin typeface="+mn-ea"/>
              </a:rPr>
              <a:t>    也</a:t>
            </a:r>
            <a:r>
              <a:rPr lang="zh-CN" altLang="en-US" sz="2400" b="1" dirty="0">
                <a:latin typeface="+mn-ea"/>
              </a:rPr>
              <a:t>有一些玩家想要分享自己的游戏心得，所以类似玩家论坛同样也可以添加在我们项目中，而在论坛中游戏攻略作者可以自由发布帖子。</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216214695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dirty="0" smtClean="0">
                <a:solidFill>
                  <a:schemeClr val="bg1"/>
                </a:solidFill>
                <a:sym typeface="+mn-ea"/>
              </a:rPr>
              <a:t>项目背景</a:t>
            </a:r>
            <a:endParaRPr lang="zh-CN" altLang="en-US" spc="300" dirty="0" smtClean="0">
              <a:solidFill>
                <a:schemeClr val="bg1"/>
              </a:solidFill>
              <a:uFillTx/>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8447" y="1813771"/>
            <a:ext cx="5760640" cy="4373588"/>
          </a:xfrm>
          <a:prstGeom prst="rect">
            <a:avLst/>
          </a:prstGeom>
        </p:spPr>
      </p:pic>
      <p:sp>
        <p:nvSpPr>
          <p:cNvPr id="6" name="文本框 5"/>
          <p:cNvSpPr txBox="1"/>
          <p:nvPr>
            <p:custDataLst>
              <p:tags r:id="rId4"/>
            </p:custDataLst>
          </p:nvPr>
        </p:nvSpPr>
        <p:spPr>
          <a:xfrm>
            <a:off x="179512" y="1320992"/>
            <a:ext cx="6264696" cy="89514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所以将我们网站的功能模块分为这么几个。</a:t>
            </a:r>
            <a:endParaRPr lang="zh-CN" altLang="en-US" sz="1100" dirty="0" smtClean="0">
              <a:uFillTx/>
            </a:endParaRPr>
          </a:p>
        </p:txBody>
      </p:sp>
    </p:spTree>
    <p:custDataLst>
      <p:tags r:id="rId1"/>
    </p:custDataLst>
    <p:extLst>
      <p:ext uri="{BB962C8B-B14F-4D97-AF65-F5344CB8AC3E}">
        <p14:creationId xmlns:p14="http://schemas.microsoft.com/office/powerpoint/2010/main" val="4106285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技术可行性</a:t>
            </a:r>
            <a:endParaRPr lang="zh-CN" altLang="en-US" sz="1100" dirty="0">
              <a:uFillTx/>
            </a:endParaRPr>
          </a:p>
        </p:txBody>
      </p:sp>
      <p:sp>
        <p:nvSpPr>
          <p:cNvPr id="6" name="文本框 5"/>
          <p:cNvSpPr txBox="1"/>
          <p:nvPr>
            <p:custDataLst>
              <p:tags r:id="rId5"/>
            </p:custDataLst>
          </p:nvPr>
        </p:nvSpPr>
        <p:spPr>
          <a:xfrm>
            <a:off x="611560" y="1813771"/>
            <a:ext cx="7488832" cy="334342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800" dirty="0">
                <a:latin typeface="+mn-ea"/>
              </a:rPr>
              <a:t> </a:t>
            </a:r>
            <a:r>
              <a:rPr lang="en-US" altLang="zh-CN" sz="1800" dirty="0" smtClean="0">
                <a:latin typeface="+mn-ea"/>
              </a:rPr>
              <a:t>   </a:t>
            </a:r>
            <a:r>
              <a:rPr lang="zh-CN" altLang="en-US" sz="1800" dirty="0" smtClean="0">
                <a:latin typeface="+mn-ea"/>
              </a:rPr>
              <a:t>我</a:t>
            </a:r>
            <a:r>
              <a:rPr lang="zh-CN" altLang="en-US" sz="1800" dirty="0">
                <a:latin typeface="+mn-ea"/>
              </a:rPr>
              <a:t>们可以参考现有的游戏攻略网站，且组内两名有前端开发的</a:t>
            </a:r>
            <a:r>
              <a:rPr lang="zh-CN" altLang="en-US" sz="1800" dirty="0" smtClean="0">
                <a:latin typeface="+mn-ea"/>
              </a:rPr>
              <a:t>经验。使用</a:t>
            </a:r>
            <a:r>
              <a:rPr lang="en-US" altLang="zh-CN" sz="1800" dirty="0" smtClean="0">
                <a:latin typeface="+mn-ea"/>
              </a:rPr>
              <a:t>Vue.js[2]</a:t>
            </a:r>
            <a:r>
              <a:rPr lang="zh-CN" altLang="en-US" sz="1800" dirty="0" smtClean="0">
                <a:latin typeface="+mn-ea"/>
              </a:rPr>
              <a:t>可以很轻松的搭建网页的前端部分，对于论坛模块的功能，我们可以使用开源的论坛工具，类似</a:t>
            </a:r>
            <a:r>
              <a:rPr lang="en-US" altLang="zh-CN" sz="1800" dirty="0" err="1" smtClean="0">
                <a:latin typeface="+mn-ea"/>
              </a:rPr>
              <a:t>Discuz</a:t>
            </a:r>
            <a:r>
              <a:rPr lang="zh-CN" altLang="en-US" sz="1800" dirty="0" smtClean="0">
                <a:latin typeface="+mn-ea"/>
              </a:rPr>
              <a:t>！</a:t>
            </a:r>
            <a:r>
              <a:rPr lang="en-US" altLang="zh-CN" sz="1800" dirty="0" smtClean="0">
                <a:latin typeface="+mn-ea"/>
              </a:rPr>
              <a:t>[7]</a:t>
            </a:r>
            <a:r>
              <a:rPr lang="zh-CN" altLang="en-US" sz="1800" dirty="0" smtClean="0">
                <a:latin typeface="+mn-ea"/>
              </a:rPr>
              <a:t>就十分方便的建立论坛的前后端，之后我们只要将论坛模块加进博客式的攻略网站，就能完成以上我们预期的功能模块目标。我们使用域名来捆绑我们的</a:t>
            </a:r>
            <a:r>
              <a:rPr lang="zh-CN" altLang="en-US" sz="1800" dirty="0">
                <a:latin typeface="+mn-ea"/>
              </a:rPr>
              <a:t>网页</a:t>
            </a:r>
            <a:r>
              <a:rPr lang="en-US" altLang="zh-CN" sz="1800" dirty="0" smtClean="0">
                <a:latin typeface="+mn-ea"/>
              </a:rPr>
              <a:t>IP</a:t>
            </a:r>
            <a:r>
              <a:rPr lang="zh-CN" altLang="en-US" sz="1800" dirty="0" smtClean="0">
                <a:latin typeface="+mn-ea"/>
              </a:rPr>
              <a:t>。</a:t>
            </a:r>
            <a:endParaRPr lang="en-US" altLang="zh-CN" sz="1800" dirty="0" smtClean="0">
              <a:latin typeface="+mn-ea"/>
            </a:endParaRPr>
          </a:p>
          <a:p>
            <a:pPr marL="0" indent="0">
              <a:lnSpc>
                <a:spcPts val="3200"/>
              </a:lnSpc>
              <a:buSzPct val="70000"/>
              <a:buNone/>
              <a:defRPr/>
            </a:pPr>
            <a:r>
              <a:rPr lang="en-US" altLang="zh-CN" sz="1800" dirty="0" smtClean="0">
                <a:latin typeface="+mn-ea"/>
              </a:rPr>
              <a:t>    </a:t>
            </a:r>
          </a:p>
        </p:txBody>
      </p:sp>
    </p:spTree>
    <p:custDataLst>
      <p:tags r:id="rId1"/>
    </p:custDataLst>
    <p:extLst>
      <p:ext uri="{BB962C8B-B14F-4D97-AF65-F5344CB8AC3E}">
        <p14:creationId xmlns:p14="http://schemas.microsoft.com/office/powerpoint/2010/main" val="656542720"/>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5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1715</Words>
  <Application>Microsoft Office PowerPoint</Application>
  <PresentationFormat>全屏显示(4:3)</PresentationFormat>
  <Paragraphs>119</Paragraphs>
  <Slides>28</Slides>
  <Notes>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28</vt:i4>
      </vt:variant>
    </vt:vector>
  </HeadingPairs>
  <TitlesOfParts>
    <vt:vector size="37" baseType="lpstr">
      <vt:lpstr>宋体</vt:lpstr>
      <vt:lpstr>微软雅黑</vt:lpstr>
      <vt:lpstr>Arial</vt:lpstr>
      <vt:lpstr>Calibri</vt:lpstr>
      <vt:lpstr>Times New Roman</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181</cp:revision>
  <dcterms:created xsi:type="dcterms:W3CDTF">2019-03-31T13:33:00Z</dcterms:created>
  <dcterms:modified xsi:type="dcterms:W3CDTF">2020-10-30T02:52:47Z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