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3.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7"/>
  </p:notesMasterIdLst>
  <p:sldIdLst>
    <p:sldId id="257" r:id="rId4"/>
    <p:sldId id="348" r:id="rId5"/>
    <p:sldId id="347" r:id="rId6"/>
    <p:sldId id="383" r:id="rId7"/>
    <p:sldId id="307" r:id="rId8"/>
    <p:sldId id="381" r:id="rId9"/>
    <p:sldId id="376" r:id="rId10"/>
    <p:sldId id="366" r:id="rId11"/>
    <p:sldId id="382" r:id="rId12"/>
    <p:sldId id="370" r:id="rId13"/>
    <p:sldId id="374" r:id="rId14"/>
    <p:sldId id="371" r:id="rId15"/>
    <p:sldId id="372" r:id="rId16"/>
    <p:sldId id="375" r:id="rId17"/>
    <p:sldId id="377" r:id="rId18"/>
    <p:sldId id="373" r:id="rId19"/>
    <p:sldId id="378" r:id="rId20"/>
    <p:sldId id="379" r:id="rId21"/>
    <p:sldId id="380" r:id="rId22"/>
    <p:sldId id="304" r:id="rId23"/>
    <p:sldId id="301" r:id="rId24"/>
    <p:sldId id="303" r:id="rId25"/>
    <p:sldId id="298" r:id="rId26"/>
  </p:sldIdLst>
  <p:sldSz cx="9144000" cy="6858000" type="screen4x3"/>
  <p:notesSz cx="6858000" cy="9144000"/>
  <p:custDataLst>
    <p:tags r:id="rId2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howGuides="1">
      <p:cViewPr varScale="1">
        <p:scale>
          <a:sx n="90" d="100"/>
          <a:sy n="90" d="100"/>
        </p:scale>
        <p:origin x="1214" y="62"/>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21</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23</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10" Type="http://schemas.openxmlformats.org/officeDocument/2006/relationships/slideLayout" Target="../slideLayouts/slideLayout18.xml"/><Relationship Id="rId4" Type="http://schemas.openxmlformats.org/officeDocument/2006/relationships/tags" Target="../tags/tag196.xml"/><Relationship Id="rId9" Type="http://schemas.openxmlformats.org/officeDocument/2006/relationships/tags" Target="../tags/tag201.xml"/></Relationships>
</file>

<file path=ppt/slides/_rels/slide1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9.png"/><Relationship Id="rId5" Type="http://schemas.openxmlformats.org/officeDocument/2006/relationships/slideLayout" Target="../slideLayouts/slideLayout18.xml"/><Relationship Id="rId4" Type="http://schemas.openxmlformats.org/officeDocument/2006/relationships/tags" Target="../tags/tag205.xml"/></Relationships>
</file>

<file path=ppt/slides/_rels/slide12.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image" Target="../media/image10.jpe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11.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image" Target="../media/image17.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image" Target="../media/image16.png"/><Relationship Id="rId5" Type="http://schemas.openxmlformats.org/officeDocument/2006/relationships/slideLayout" Target="../slideLayouts/slideLayout18.xml"/><Relationship Id="rId4" Type="http://schemas.openxmlformats.org/officeDocument/2006/relationships/tags" Target="../tags/tag224.xml"/></Relationships>
</file>

<file path=ppt/slides/_rels/slide18.xml.rels><?xml version="1.0" encoding="UTF-8" standalone="yes"?>
<Relationships xmlns="http://schemas.openxmlformats.org/package/2006/relationships"><Relationship Id="rId3" Type="http://schemas.openxmlformats.org/officeDocument/2006/relationships/tags" Target="../tags/tag227.xml"/><Relationship Id="rId7" Type="http://schemas.openxmlformats.org/officeDocument/2006/relationships/image" Target="../media/image17.png"/><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image" Target="../media/image16.png"/><Relationship Id="rId5" Type="http://schemas.openxmlformats.org/officeDocument/2006/relationships/slideLayout" Target="../slideLayouts/slideLayout18.xml"/><Relationship Id="rId4" Type="http://schemas.openxmlformats.org/officeDocument/2006/relationships/tags" Target="../tags/tag228.xml"/></Relationships>
</file>

<file path=ppt/slides/_rels/slide1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slideLayout" Target="../slideLayouts/slideLayout18.xml"/><Relationship Id="rId5" Type="http://schemas.openxmlformats.org/officeDocument/2006/relationships/tags" Target="../tags/tag233.xml"/><Relationship Id="rId4" Type="http://schemas.openxmlformats.org/officeDocument/2006/relationships/tags" Target="../tags/tag23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hyperlink" Target="https://www.gamersky.com/z/mafiade/" TargetMode="External"/><Relationship Id="rId5" Type="http://schemas.openxmlformats.org/officeDocument/2006/relationships/slideLayout" Target="../slideLayouts/slideLayout18.xml"/><Relationship Id="rId4" Type="http://schemas.openxmlformats.org/officeDocument/2006/relationships/tags" Target="../tags/tag2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39.xml"/><Relationship Id="rId1" Type="http://schemas.openxmlformats.org/officeDocument/2006/relationships/tags" Target="../tags/tag238.xml"/><Relationship Id="rId4"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slideLayout" Target="../slideLayouts/slideLayout29.xml"/><Relationship Id="rId4" Type="http://schemas.openxmlformats.org/officeDocument/2006/relationships/tags" Target="../tags/tag243.xml"/></Relationships>
</file>

<file path=ppt/slides/_rels/slide23.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8.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_rels/slide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1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smtClean="0"/>
              <a:t>项目计划</a:t>
            </a:r>
            <a:endParaRPr lang="zh-CN" altLang="en-US" dirty="0"/>
          </a:p>
        </p:txBody>
      </p:sp>
      <p:sp>
        <p:nvSpPr>
          <p:cNvPr id="117" name="副标题 116"/>
          <p:cNvSpPr>
            <a:spLocks noGrp="1"/>
          </p:cNvSpPr>
          <p:nvPr>
            <p:ph type="subTitle" idx="1"/>
            <p:custDataLst>
              <p:tags r:id="rId9"/>
            </p:custDataLst>
          </p:nvPr>
        </p:nvSpPr>
        <p:spPr/>
        <p:txBody>
          <a:bodyPr>
            <a:normAutofit/>
          </a:bodyPr>
          <a:lstStyle/>
          <a:p>
            <a:r>
              <a:rPr lang="en-US" altLang="zh-CN" dirty="0" smtClean="0"/>
              <a:t>G01</a:t>
            </a:r>
            <a:r>
              <a:rPr lang="zh-CN" altLang="en-US" dirty="0" smtClean="0"/>
              <a:t>小组</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a:t>
            </a:r>
            <a:r>
              <a:rPr lang="zh-CN" altLang="en-US" sz="2000" spc="150" dirty="0" smtClean="0">
                <a:uFillTx/>
                <a:latin typeface="微软雅黑" panose="020B0503020204020204" charset="-122"/>
                <a:ea typeface="微软雅黑" panose="020B0503020204020204" charset="-122"/>
              </a:rPr>
              <a:t>：董思诚  </a:t>
            </a:r>
            <a:r>
              <a:rPr lang="zh-CN" altLang="en-US" sz="2000" spc="150" dirty="0">
                <a:uFillTx/>
                <a:latin typeface="微软雅黑" panose="020B0503020204020204" charset="-122"/>
                <a:ea typeface="微软雅黑" panose="020B0503020204020204" charset="-122"/>
              </a:rPr>
              <a:t>组员</a:t>
            </a:r>
            <a:r>
              <a:rPr lang="zh-CN" altLang="en-US" sz="2000" spc="150" dirty="0" smtClean="0">
                <a:uFillTx/>
                <a:latin typeface="微软雅黑" panose="020B0503020204020204" charset="-122"/>
                <a:ea typeface="微软雅黑" panose="020B0503020204020204" charset="-122"/>
              </a:rPr>
              <a:t>： </a:t>
            </a:r>
            <a:r>
              <a:rPr lang="zh-CN" altLang="en-US" sz="2000" spc="150" dirty="0" smtClean="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smtClean="0"/>
              <a:t>——</a:t>
            </a:r>
            <a:r>
              <a:rPr lang="zh-CN" altLang="en-US" sz="2400" dirty="0" smtClean="0"/>
              <a:t>基于项目的游戏攻略网站</a:t>
            </a:r>
            <a:endParaRPr lang="zh-CN" altLang="en-US" sz="24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dirty="0" smtClean="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技术可行性</a:t>
            </a:r>
            <a:endParaRPr lang="zh-CN" altLang="en-US" sz="1100" dirty="0" smtClean="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a:t>
            </a:r>
            <a:r>
              <a:rPr lang="zh-CN" altLang="en-US" sz="2000" b="1" dirty="0" smtClean="0">
                <a:latin typeface="+mn-ea"/>
              </a:rPr>
              <a:t>可行性</a:t>
            </a:r>
            <a:endParaRPr lang="zh-CN" altLang="en-US" sz="1100" dirty="0" smtClean="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为了满足课程的需要，所以本网站暂时没有需要扩大规模的意图，纯粹免费开放，而开发工具大多为免费开源产品，所以在一定条件下，并不会消耗太多的资金。</a:t>
            </a:r>
            <a:endParaRPr lang="en-US" altLang="zh-CN" sz="1800" dirty="0" smtClean="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操作可行性</a:t>
            </a:r>
            <a:endParaRPr lang="zh-CN" altLang="en-US" sz="1100" dirty="0" smtClean="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smtClean="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2.</a:t>
            </a:r>
            <a:r>
              <a:rPr lang="zh-CN" altLang="en-US" dirty="0" smtClean="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可行性分析报告的初稿</a:t>
            </a:r>
            <a:endParaRPr lang="zh-CN" altLang="en-US" sz="1100" dirty="0" smtClean="0">
              <a:uFillTx/>
            </a:endParaRPr>
          </a:p>
        </p:txBody>
      </p:sp>
    </p:spTree>
    <p:custDataLst>
      <p:tags r:id="rId1"/>
    </p:custDataLst>
    <p:extLst>
      <p:ext uri="{BB962C8B-B14F-4D97-AF65-F5344CB8AC3E}">
        <p14:creationId xmlns:p14="http://schemas.microsoft.com/office/powerpoint/2010/main" val="3676949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3.</a:t>
            </a:r>
            <a:r>
              <a:rPr lang="zh-CN" altLang="en-US" dirty="0" smtClean="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gridCol w="2016224"/>
                <a:gridCol w="2088232"/>
                <a:gridCol w="2660651"/>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通过与客户代表杨枨老师和用户代表沟通获得需求并且组织每次会议；获取组员负责人处修改意见并考虑下次会议内容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OBS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351411"/>
            <a:ext cx="6264696"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WBS</a:t>
            </a:r>
            <a:r>
              <a:rPr lang="zh-CN" altLang="en-US" spc="300" dirty="0" smtClean="0">
                <a:solidFill>
                  <a:sysClr val="window" lastClr="FFFFFF"/>
                </a:solidFill>
                <a:uFillTx/>
                <a:latin typeface="微软雅黑" panose="020B0503020204020204" charset="-122"/>
                <a:ea typeface="微软雅黑" panose="020B0503020204020204" charset="-122"/>
              </a:rPr>
              <a:t>图</a:t>
            </a:r>
            <a:endParaRPr lang="zh-CN" altLang="en-US" dirty="0" smtClean="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a:t>
            </a:r>
            <a:r>
              <a:rPr lang="zh-CN" altLang="en-US" spc="300" dirty="0" smtClean="0">
                <a:solidFill>
                  <a:sysClr val="window" lastClr="FFFFFF"/>
                </a:solidFill>
              </a:rPr>
              <a:t>特图</a:t>
            </a:r>
            <a:endParaRPr lang="zh-CN" altLang="en-US" dirty="0" smtClean="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187624" y="1700808"/>
            <a:ext cx="6349506" cy="4608512"/>
          </a:xfrm>
          <a:prstGeom prst="rect">
            <a:avLst/>
          </a:prstGeom>
        </p:spPr>
      </p:pic>
      <p:pic>
        <p:nvPicPr>
          <p:cNvPr id="7" name="图片 6"/>
          <p:cNvPicPr>
            <a:picLocks noChangeAspect="1"/>
          </p:cNvPicPr>
          <p:nvPr/>
        </p:nvPicPr>
        <p:blipFill rotWithShape="1">
          <a:blip r:embed="rId6"/>
          <a:srcRect l="8391" t="18350"/>
          <a:stretch/>
        </p:blipFill>
        <p:spPr>
          <a:xfrm>
            <a:off x="433316" y="2188749"/>
            <a:ext cx="8376675" cy="4086870"/>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5.</a:t>
            </a:r>
            <a:r>
              <a:rPr lang="zh-CN" altLang="en-US" spc="300" dirty="0" smtClean="0">
                <a:solidFill>
                  <a:sysClr val="window" lastClr="FFFFFF"/>
                </a:solidFill>
                <a:uFillTx/>
                <a:latin typeface="微软雅黑" panose="020B0503020204020204" charset="-122"/>
                <a:ea typeface="微软雅黑" panose="020B0503020204020204" charset="-122"/>
              </a:rPr>
              <a:t>配置管理</a:t>
            </a:r>
            <a:endParaRPr lang="zh-CN" altLang="en-US" dirty="0" smtClean="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721287" y="1988840"/>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a:t>
            </a:r>
            <a:r>
              <a:rPr lang="zh-CN" altLang="en-US" spc="300" dirty="0" smtClean="0">
                <a:solidFill>
                  <a:sysClr val="window" lastClr="FFFFFF"/>
                </a:solidFill>
              </a:rPr>
              <a:t>议记录</a:t>
            </a:r>
            <a:endParaRPr lang="zh-CN" altLang="en-US" dirty="0" smtClean="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是我们小组的会议记录的截图</a:t>
            </a:r>
            <a:endParaRPr lang="zh-CN" altLang="en-US" sz="1100" dirty="0" smtClean="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a:t>
            </a:r>
            <a:r>
              <a:rPr lang="zh-CN" altLang="en-US" spc="300" dirty="0" smtClean="0">
                <a:solidFill>
                  <a:sysClr val="window" lastClr="FFFFFF"/>
                </a:solidFill>
              </a:rPr>
              <a:t>议记录</a:t>
            </a:r>
            <a:endParaRPr lang="zh-CN" altLang="en-US" dirty="0" smtClean="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a:t>
            </a:r>
            <a:r>
              <a:rPr lang="zh-CN" altLang="en-US" sz="2000" b="1" dirty="0" smtClean="0">
                <a:latin typeface="+mn-ea"/>
              </a:rPr>
              <a:t>是我们小组的会议记录的截图</a:t>
            </a:r>
            <a:endParaRPr lang="zh-CN" altLang="en-US" sz="1100" dirty="0" smtClean="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1062682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rPr>
              <a:t>7</a:t>
            </a:r>
            <a:r>
              <a:rPr lang="en-US" altLang="zh-CN" spc="300" dirty="0" smtClean="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smtClean="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752758180"/>
              </p:ext>
            </p:extLst>
          </p:nvPr>
        </p:nvGraphicFramePr>
        <p:xfrm>
          <a:off x="1524000" y="2743613"/>
          <a:ext cx="6096000" cy="21996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sz="2400" dirty="0" smtClean="0">
                          <a:solidFill>
                            <a:schemeClr val="tx1"/>
                          </a:solidFill>
                        </a:rPr>
                        <a:t>预算条目</a:t>
                      </a:r>
                      <a:endParaRPr lang="zh-CN" altLang="en-US" sz="2400" dirty="0">
                        <a:solidFill>
                          <a:schemeClr val="tx1"/>
                        </a:solidFill>
                      </a:endParaRPr>
                    </a:p>
                  </a:txBody>
                  <a:tcPr/>
                </a:tc>
                <a:tc>
                  <a:txBody>
                    <a:bodyPr/>
                    <a:lstStyle/>
                    <a:p>
                      <a:r>
                        <a:rPr lang="zh-CN" altLang="en-US" sz="2400" dirty="0" smtClean="0">
                          <a:solidFill>
                            <a:schemeClr val="tx1"/>
                          </a:solidFill>
                        </a:rPr>
                        <a:t>金额</a:t>
                      </a:r>
                      <a:endParaRPr lang="zh-CN" altLang="en-US" sz="2400" dirty="0">
                        <a:solidFill>
                          <a:schemeClr val="tx1"/>
                        </a:solidFill>
                      </a:endParaRPr>
                    </a:p>
                  </a:txBody>
                  <a:tcPr/>
                </a:tc>
                <a:tc>
                  <a:txBody>
                    <a:bodyPr/>
                    <a:lstStyle/>
                    <a:p>
                      <a:r>
                        <a:rPr lang="zh-CN" altLang="en-US" sz="2400" dirty="0" smtClean="0">
                          <a:solidFill>
                            <a:schemeClr val="tx1"/>
                          </a:solidFill>
                        </a:rPr>
                        <a:t>花费</a:t>
                      </a:r>
                      <a:endParaRPr lang="zh-CN" altLang="en-US" sz="2400" dirty="0">
                        <a:solidFill>
                          <a:schemeClr val="tx1"/>
                        </a:solidFill>
                      </a:endParaRPr>
                    </a:p>
                  </a:txBody>
                  <a:tcPr/>
                </a:tc>
              </a:tr>
              <a:tr h="370840">
                <a:tc>
                  <a:txBody>
                    <a:bodyPr/>
                    <a:lstStyle/>
                    <a:p>
                      <a:r>
                        <a:rPr lang="zh-CN" altLang="en-US" sz="2400" dirty="0" smtClean="0"/>
                        <a:t>人员工资</a:t>
                      </a:r>
                      <a:endParaRPr lang="zh-CN" altLang="en-US" sz="2400" dirty="0"/>
                    </a:p>
                  </a:txBody>
                  <a:tcPr/>
                </a:tc>
                <a:tc>
                  <a:txBody>
                    <a:bodyPr/>
                    <a:lstStyle/>
                    <a:p>
                      <a:r>
                        <a:rPr lang="zh-CN" altLang="en-US" sz="2400" dirty="0" smtClean="0"/>
                        <a:t>￥</a:t>
                      </a:r>
                      <a:r>
                        <a:rPr lang="en-US" altLang="zh-CN" sz="2400" dirty="0" smtClean="0"/>
                        <a:t>91.9/</a:t>
                      </a:r>
                      <a:r>
                        <a:rPr lang="zh-CN" altLang="en-US" sz="2400" dirty="0" smtClean="0"/>
                        <a:t>人时</a:t>
                      </a:r>
                      <a:r>
                        <a:rPr lang="en-US" altLang="zh-CN" sz="2400" dirty="0" smtClean="0"/>
                        <a:t>[4]</a:t>
                      </a:r>
                      <a:endParaRPr lang="zh-CN" altLang="en-US" sz="2400" dirty="0"/>
                    </a:p>
                  </a:txBody>
                  <a:tcPr/>
                </a:tc>
                <a:tc>
                  <a:txBody>
                    <a:bodyPr/>
                    <a:lstStyle/>
                    <a:p>
                      <a:r>
                        <a:rPr lang="zh-CN" altLang="en-US" sz="2400" dirty="0" smtClean="0"/>
                        <a:t>约</a:t>
                      </a:r>
                      <a:r>
                        <a:rPr lang="zh-CN" altLang="en-US" sz="2400" dirty="0" smtClean="0"/>
                        <a:t>￥</a:t>
                      </a:r>
                      <a:r>
                        <a:rPr lang="en-US" altLang="zh-CN" sz="2400" dirty="0" smtClean="0"/>
                        <a:t>550/</a:t>
                      </a:r>
                      <a:r>
                        <a:rPr lang="zh-CN" altLang="en-US" sz="2400" dirty="0" smtClean="0"/>
                        <a:t>天</a:t>
                      </a:r>
                      <a:endParaRPr lang="zh-CN" altLang="en-US" sz="2400" dirty="0"/>
                    </a:p>
                  </a:txBody>
                  <a:tcPr/>
                </a:tc>
              </a:tr>
              <a:tr h="370840">
                <a:tc>
                  <a:txBody>
                    <a:bodyPr/>
                    <a:lstStyle/>
                    <a:p>
                      <a:r>
                        <a:rPr lang="zh-CN" altLang="en-US" sz="2400" dirty="0" smtClean="0"/>
                        <a:t>团建费用</a:t>
                      </a:r>
                      <a:endParaRPr lang="zh-CN" altLang="en-US" sz="2400" dirty="0"/>
                    </a:p>
                  </a:txBody>
                  <a:tcPr/>
                </a:tc>
                <a:tc>
                  <a:txBody>
                    <a:bodyPr/>
                    <a:lstStyle/>
                    <a:p>
                      <a:r>
                        <a:rPr lang="zh-CN" altLang="en-US" sz="2400" dirty="0" smtClean="0"/>
                        <a:t>￥</a:t>
                      </a:r>
                      <a:r>
                        <a:rPr lang="en-US" altLang="zh-CN" sz="2400" dirty="0" smtClean="0"/>
                        <a:t>100</a:t>
                      </a:r>
                      <a:endParaRPr lang="zh-CN" altLang="en-US" sz="2400" dirty="0"/>
                    </a:p>
                  </a:txBody>
                  <a:tcPr/>
                </a:tc>
                <a:tc>
                  <a:txBody>
                    <a:bodyPr/>
                    <a:lstStyle/>
                    <a:p>
                      <a:r>
                        <a:rPr lang="zh-CN" altLang="en-US" sz="2400" dirty="0" smtClean="0"/>
                        <a:t>￥</a:t>
                      </a:r>
                      <a:r>
                        <a:rPr lang="en-US" altLang="zh-CN" sz="2400" dirty="0" smtClean="0"/>
                        <a:t>100</a:t>
                      </a:r>
                      <a:endParaRPr lang="zh-CN" altLang="en-US" sz="2400" dirty="0"/>
                    </a:p>
                  </a:txBody>
                  <a:tcPr/>
                </a:tc>
              </a:tr>
              <a:tr h="370840">
                <a:tc>
                  <a:txBody>
                    <a:bodyPr/>
                    <a:lstStyle/>
                    <a:p>
                      <a:r>
                        <a:rPr lang="zh-CN" altLang="en-US" sz="2400" dirty="0" smtClean="0"/>
                        <a:t>工具支出</a:t>
                      </a:r>
                      <a:endParaRPr lang="zh-CN" altLang="en-US" sz="2400" dirty="0"/>
                    </a:p>
                  </a:txBody>
                  <a:tcPr/>
                </a:tc>
                <a:tc>
                  <a:txBody>
                    <a:bodyPr/>
                    <a:lstStyle/>
                    <a:p>
                      <a:r>
                        <a:rPr lang="zh-CN" altLang="en-US" sz="2400" dirty="0" smtClean="0"/>
                        <a:t>￥</a:t>
                      </a:r>
                      <a:r>
                        <a:rPr lang="en-US" altLang="zh-CN" sz="2400" dirty="0" smtClean="0"/>
                        <a:t>200</a:t>
                      </a:r>
                      <a:endParaRPr lang="zh-CN" altLang="en-US" sz="2400" dirty="0"/>
                    </a:p>
                  </a:txBody>
                  <a:tcPr/>
                </a:tc>
                <a:tc>
                  <a:txBody>
                    <a:bodyPr/>
                    <a:lstStyle/>
                    <a:p>
                      <a:r>
                        <a:rPr lang="zh-CN" altLang="en-US" sz="2400" dirty="0" smtClean="0"/>
                        <a:t>￥</a:t>
                      </a:r>
                      <a:r>
                        <a:rPr lang="en-US" altLang="zh-CN" sz="2400" dirty="0" smtClean="0"/>
                        <a:t>200</a:t>
                      </a:r>
                      <a:endParaRPr lang="zh-CN" altLang="en-US" sz="2400"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a:t>
            </a:r>
            <a:r>
              <a:rPr lang="zh-CN" altLang="en-US" sz="2000" b="1" dirty="0" smtClean="0">
                <a:latin typeface="+mn-ea"/>
              </a:rPr>
              <a:t>于预算方面，目前来说这是我们需要花费金额的地方</a:t>
            </a:r>
            <a:endParaRPr lang="zh-CN" altLang="en-US" sz="1100" dirty="0" smtClean="0">
              <a:uFillTx/>
            </a:endParaRPr>
          </a:p>
        </p:txBody>
      </p:sp>
      <p:sp>
        <p:nvSpPr>
          <p:cNvPr id="6" name="文本框 5"/>
          <p:cNvSpPr txBox="1"/>
          <p:nvPr>
            <p:custDataLst>
              <p:tags r:id="rId5"/>
            </p:custDataLst>
          </p:nvPr>
        </p:nvSpPr>
        <p:spPr>
          <a:xfrm>
            <a:off x="1187624" y="5335888"/>
            <a:ext cx="61206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smtClean="0">
                <a:latin typeface="+mn-ea"/>
              </a:rPr>
              <a:t>总计</a:t>
            </a:r>
            <a:r>
              <a:rPr lang="zh-CN" altLang="en-US" sz="2000" b="1" dirty="0" smtClean="0">
                <a:latin typeface="+mn-ea"/>
              </a:rPr>
              <a:t>为</a:t>
            </a:r>
            <a:r>
              <a:rPr lang="en-US" altLang="zh-CN" sz="2000" b="1" dirty="0" smtClean="0">
                <a:latin typeface="+mn-ea"/>
              </a:rPr>
              <a:t>550*4</a:t>
            </a:r>
            <a:r>
              <a:rPr lang="zh-CN" altLang="en-US" sz="2000" b="1" dirty="0" smtClean="0">
                <a:latin typeface="+mn-ea"/>
              </a:rPr>
              <a:t>个</a:t>
            </a:r>
            <a:r>
              <a:rPr lang="zh-CN" altLang="en-US" sz="2000" b="1" dirty="0" smtClean="0">
                <a:latin typeface="+mn-ea"/>
              </a:rPr>
              <a:t>月</a:t>
            </a:r>
            <a:r>
              <a:rPr lang="en-US" altLang="zh-CN" sz="2000" b="1" dirty="0" smtClean="0">
                <a:latin typeface="+mn-ea"/>
              </a:rPr>
              <a:t>*30</a:t>
            </a:r>
            <a:r>
              <a:rPr lang="zh-CN" altLang="en-US" sz="2000" b="1" dirty="0" smtClean="0">
                <a:latin typeface="+mn-ea"/>
              </a:rPr>
              <a:t>天</a:t>
            </a:r>
            <a:r>
              <a:rPr lang="en-US" altLang="zh-CN" sz="2000" b="1" dirty="0" smtClean="0">
                <a:latin typeface="+mn-ea"/>
              </a:rPr>
              <a:t>+</a:t>
            </a:r>
            <a:r>
              <a:rPr lang="en-US" altLang="zh-CN" sz="2000" b="1" dirty="0" smtClean="0">
                <a:latin typeface="+mn-ea"/>
              </a:rPr>
              <a:t>100+200=66300</a:t>
            </a:r>
            <a:r>
              <a:rPr lang="zh-CN" altLang="en-US" sz="2000" b="1" dirty="0" smtClean="0">
                <a:latin typeface="+mn-ea"/>
              </a:rPr>
              <a:t>元</a:t>
            </a:r>
            <a:endParaRPr lang="zh-CN" altLang="en-US" sz="1100" dirty="0" smtClean="0">
              <a:uFillTx/>
            </a:endParaRPr>
          </a:p>
        </p:txBody>
      </p:sp>
    </p:spTree>
    <p:custDataLst>
      <p:tags r:id="rId1"/>
    </p:custDataLst>
    <p:extLst>
      <p:ext uri="{BB962C8B-B14F-4D97-AF65-F5344CB8AC3E}">
        <p14:creationId xmlns:p14="http://schemas.microsoft.com/office/powerpoint/2010/main" val="599867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smtClean="0"/>
              <a:t>目录</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smtClean="0">
                <a:solidFill>
                  <a:sysClr val="window" lastClr="FFFFFF"/>
                </a:solidFill>
                <a:uFillTx/>
                <a:latin typeface="微软雅黑" panose="020B0503020204020204" charset="-122"/>
                <a:ea typeface="微软雅黑" panose="020B0503020204020204" charset="-122"/>
              </a:rPr>
              <a:t>8.</a:t>
            </a:r>
            <a:r>
              <a:rPr lang="zh-CN" altLang="en-US" spc="300" dirty="0" smtClean="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400" dirty="0">
                <a:latin typeface="+mn-ea"/>
              </a:rPr>
              <a:t>1</a:t>
            </a:r>
            <a:r>
              <a:rPr lang="en-US" altLang="zh-CN" sz="1400" dirty="0" smtClean="0">
                <a:latin typeface="+mn-ea"/>
              </a:rPr>
              <a:t>.《</a:t>
            </a:r>
            <a:r>
              <a:rPr lang="zh-CN" altLang="en-US" sz="1400" dirty="0">
                <a:latin typeface="+mn-ea"/>
              </a:rPr>
              <a:t>软件工程导论</a:t>
            </a:r>
            <a:r>
              <a:rPr lang="en-US" altLang="zh-CN" sz="1400" dirty="0">
                <a:latin typeface="+mn-ea"/>
              </a:rPr>
              <a:t>》 </a:t>
            </a:r>
            <a:r>
              <a:rPr lang="zh-CN" altLang="en-US" sz="1400" dirty="0">
                <a:latin typeface="+mn-ea"/>
              </a:rPr>
              <a:t>清华大学出版社 张海藩等 </a:t>
            </a:r>
            <a:r>
              <a:rPr lang="zh-CN" altLang="en-US" sz="1400" dirty="0" smtClean="0">
                <a:latin typeface="+mn-ea"/>
              </a:rPr>
              <a:t>第</a:t>
            </a:r>
            <a:r>
              <a:rPr lang="en-US" altLang="zh-CN" sz="1400" dirty="0">
                <a:latin typeface="+mn-ea"/>
              </a:rPr>
              <a:t>6</a:t>
            </a:r>
            <a:r>
              <a:rPr lang="zh-CN" altLang="en-US" sz="1400" dirty="0" smtClean="0">
                <a:latin typeface="+mn-ea"/>
              </a:rPr>
              <a:t>版</a:t>
            </a:r>
            <a:endParaRPr lang="en-US" altLang="zh-CN" sz="1400" dirty="0" smtClean="0">
              <a:latin typeface="+mn-ea"/>
            </a:endParaRPr>
          </a:p>
          <a:p>
            <a:pPr marL="0" indent="0">
              <a:lnSpc>
                <a:spcPts val="3200"/>
              </a:lnSpc>
              <a:buSzPct val="70000"/>
              <a:buNone/>
              <a:defRPr/>
            </a:pPr>
            <a:r>
              <a:rPr lang="en-US" altLang="zh-CN" sz="1400" dirty="0" smtClean="0">
                <a:latin typeface="+mn-ea"/>
              </a:rPr>
              <a:t>2.《Vue.js</a:t>
            </a:r>
            <a:r>
              <a:rPr lang="zh-CN" altLang="en-US" sz="1400" dirty="0" smtClean="0">
                <a:latin typeface="+mn-ea"/>
              </a:rPr>
              <a:t>实战</a:t>
            </a:r>
            <a:r>
              <a:rPr lang="en-US" altLang="zh-CN" sz="1400" dirty="0" smtClean="0">
                <a:latin typeface="+mn-ea"/>
              </a:rPr>
              <a:t>》 </a:t>
            </a:r>
            <a:r>
              <a:rPr lang="zh-CN" altLang="en-US" sz="1400" dirty="0" smtClean="0">
                <a:latin typeface="+mn-ea"/>
              </a:rPr>
              <a:t>清华大学出版社 作者 尤雨溪</a:t>
            </a:r>
            <a:endParaRPr lang="en-US" altLang="zh-CN" sz="1400" dirty="0" smtClean="0">
              <a:latin typeface="+mn-ea"/>
            </a:endParaRPr>
          </a:p>
          <a:p>
            <a:pPr marL="0" indent="0">
              <a:lnSpc>
                <a:spcPts val="3200"/>
              </a:lnSpc>
              <a:buSzPct val="70000"/>
              <a:buNone/>
              <a:defRPr/>
            </a:pPr>
            <a:r>
              <a:rPr lang="en-US" altLang="zh-CN" sz="1400" dirty="0" smtClean="0">
                <a:latin typeface="+mn-ea"/>
              </a:rPr>
              <a:t>3.《</a:t>
            </a:r>
            <a:r>
              <a:rPr lang="zh-CN" altLang="en-US" sz="1400" dirty="0" smtClean="0">
                <a:latin typeface="+mn-ea"/>
              </a:rPr>
              <a:t>数据库系统概论</a:t>
            </a:r>
            <a:r>
              <a:rPr lang="en-US" altLang="zh-CN" sz="1400" dirty="0" smtClean="0">
                <a:latin typeface="+mn-ea"/>
              </a:rPr>
              <a:t>》</a:t>
            </a:r>
            <a:r>
              <a:rPr lang="zh-CN" altLang="en-US" sz="1400" dirty="0" smtClean="0">
                <a:latin typeface="+mn-ea"/>
              </a:rPr>
              <a:t>（第五版）王珊 萨师煊 编著</a:t>
            </a:r>
            <a:endParaRPr lang="en-US" altLang="zh-CN" sz="1400" dirty="0" smtClean="0">
              <a:latin typeface="+mn-ea"/>
            </a:endParaRPr>
          </a:p>
          <a:p>
            <a:pPr marL="0" indent="0">
              <a:lnSpc>
                <a:spcPts val="3200"/>
              </a:lnSpc>
              <a:buSzPct val="70000"/>
              <a:buNone/>
              <a:defRPr/>
            </a:pPr>
            <a:r>
              <a:rPr lang="en-US" altLang="zh-CN" sz="1400" dirty="0" smtClean="0">
                <a:latin typeface="+mn-ea"/>
              </a:rPr>
              <a:t>4. 2019</a:t>
            </a:r>
            <a:r>
              <a:rPr lang="zh-CN" altLang="en-US" sz="1400" dirty="0" smtClean="0">
                <a:latin typeface="+mn-ea"/>
              </a:rPr>
              <a:t>年</a:t>
            </a:r>
            <a:r>
              <a:rPr lang="en-US" altLang="zh-CN" sz="1400" dirty="0" smtClean="0">
                <a:latin typeface="+mn-ea"/>
              </a:rPr>
              <a:t>IT</a:t>
            </a:r>
            <a:r>
              <a:rPr lang="zh-CN" altLang="en-US" sz="1400" dirty="0" smtClean="0">
                <a:latin typeface="+mn-ea"/>
              </a:rPr>
              <a:t>行业平均年薪</a:t>
            </a:r>
            <a:endParaRPr lang="en-US" altLang="zh-CN" sz="1400" dirty="0" smtClean="0">
              <a:latin typeface="+mn-ea"/>
            </a:endParaRPr>
          </a:p>
          <a:p>
            <a:pPr marL="0" indent="0">
              <a:lnSpc>
                <a:spcPts val="3200"/>
              </a:lnSpc>
              <a:buSzPct val="70000"/>
              <a:buNone/>
              <a:defRPr/>
            </a:pPr>
            <a:r>
              <a:rPr lang="en-US" altLang="zh-CN" sz="1400" dirty="0" smtClean="0">
                <a:latin typeface="+mn-ea"/>
              </a:rPr>
              <a:t>5.</a:t>
            </a:r>
            <a:r>
              <a:rPr lang="zh-CN" altLang="en-US" sz="1400" dirty="0">
                <a:latin typeface="+mn-ea"/>
              </a:rPr>
              <a:t>截图选自</a:t>
            </a:r>
            <a:r>
              <a:rPr lang="en-US" altLang="zh-CN" sz="1400" dirty="0">
                <a:latin typeface="+mn-ea"/>
              </a:rPr>
              <a:t>——</a:t>
            </a:r>
            <a:r>
              <a:rPr lang="zh-CN" altLang="en-US" sz="1400" dirty="0">
                <a:latin typeface="+mn-ea"/>
              </a:rPr>
              <a:t>游民星空</a:t>
            </a:r>
            <a:r>
              <a:rPr lang="en-US" altLang="zh-CN" sz="1400" dirty="0">
                <a:latin typeface="+mn-ea"/>
              </a:rPr>
              <a:t>-</a:t>
            </a:r>
            <a:r>
              <a:rPr lang="zh-CN" altLang="en-US" sz="1400" dirty="0">
                <a:latin typeface="+mn-ea"/>
              </a:rPr>
              <a:t>大型单价游戏媒体 </a:t>
            </a:r>
            <a:r>
              <a:rPr lang="en-US" altLang="zh-CN" sz="1400" dirty="0">
                <a:latin typeface="+mn-ea"/>
              </a:rPr>
              <a:t>2020</a:t>
            </a:r>
            <a:r>
              <a:rPr lang="zh-CN" altLang="en-US" sz="1400" dirty="0">
                <a:latin typeface="+mn-ea"/>
              </a:rPr>
              <a:t>年</a:t>
            </a:r>
            <a:r>
              <a:rPr lang="en-US" altLang="zh-CN" sz="1400" dirty="0">
                <a:latin typeface="+mn-ea"/>
              </a:rPr>
              <a:t>10</a:t>
            </a:r>
            <a:r>
              <a:rPr lang="zh-CN" altLang="en-US" sz="1400" dirty="0">
                <a:latin typeface="+mn-ea"/>
              </a:rPr>
              <a:t>月</a:t>
            </a:r>
            <a:r>
              <a:rPr lang="en-US" altLang="zh-CN" sz="1400" dirty="0">
                <a:latin typeface="+mn-ea"/>
              </a:rPr>
              <a:t>11</a:t>
            </a:r>
            <a:r>
              <a:rPr lang="zh-CN" altLang="en-US" sz="1400" dirty="0">
                <a:latin typeface="+mn-ea"/>
              </a:rPr>
              <a:t>日</a:t>
            </a:r>
            <a:endParaRPr lang="en-US" altLang="zh-CN" sz="1400" dirty="0">
              <a:latin typeface="+mn-ea"/>
            </a:endParaRPr>
          </a:p>
          <a:p>
            <a:pPr marL="0" indent="0">
              <a:lnSpc>
                <a:spcPts val="3200"/>
              </a:lnSpc>
              <a:buSzPct val="70000"/>
              <a:buNone/>
              <a:defRPr/>
            </a:pPr>
            <a:r>
              <a:rPr lang="en-US" altLang="zh-CN" sz="1400" dirty="0" smtClean="0">
                <a:latin typeface="+mn-ea"/>
                <a:hlinkClick r:id="rId6"/>
              </a:rPr>
              <a:t>https</a:t>
            </a:r>
            <a:r>
              <a:rPr lang="en-US" altLang="zh-CN" sz="1400" dirty="0">
                <a:latin typeface="+mn-ea"/>
                <a:hlinkClick r:id="rId6"/>
              </a:rPr>
              <a:t>://www.gamersky.com/</a:t>
            </a: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smtClean="0">
                <a:solidFill>
                  <a:sysClr val="window" lastClr="FFFFFF"/>
                </a:solidFill>
                <a:uFillTx/>
                <a:latin typeface="微软雅黑" panose="020B0503020204020204" charset="-122"/>
                <a:ea typeface="微软雅黑" panose="020B0503020204020204" charset="-122"/>
              </a:rPr>
              <a:t>6.</a:t>
            </a:r>
            <a:r>
              <a:rPr lang="zh-CN" altLang="en-US" sz="2800" spc="300" dirty="0" smtClean="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董思诚</a:t>
            </a:r>
            <a:r>
              <a:rPr lang="zh-CN" altLang="en-US" sz="1800" dirty="0" smtClean="0">
                <a:latin typeface="+mn-ea"/>
              </a:rPr>
              <a:t>：</a:t>
            </a:r>
            <a:r>
              <a:rPr lang="en-US" altLang="zh-CN" sz="1800" b="1" dirty="0" smtClean="0">
                <a:solidFill>
                  <a:srgbClr val="000000">
                    <a:lumMod val="75000"/>
                    <a:lumOff val="25000"/>
                  </a:srgbClr>
                </a:solidFill>
                <a:latin typeface="Arial" panose="020B0604020202020204" pitchFamily="34" charset="0"/>
              </a:rPr>
              <a:t>PPT</a:t>
            </a:r>
            <a:r>
              <a:rPr lang="zh-CN" altLang="en-US" sz="1800" b="1" dirty="0" smtClean="0">
                <a:solidFill>
                  <a:srgbClr val="000000">
                    <a:lumMod val="75000"/>
                    <a:lumOff val="25000"/>
                  </a:srgbClr>
                </a:solidFill>
                <a:latin typeface="Arial" panose="020B0604020202020204" pitchFamily="34" charset="0"/>
              </a:rPr>
              <a:t>制作以及部分</a:t>
            </a:r>
            <a:r>
              <a:rPr lang="en-US" altLang="zh-CN" sz="1800" b="1" dirty="0" smtClean="0">
                <a:solidFill>
                  <a:srgbClr val="000000">
                    <a:lumMod val="75000"/>
                    <a:lumOff val="25000"/>
                  </a:srgbClr>
                </a:solidFill>
                <a:latin typeface="Arial" panose="020B0604020202020204" pitchFamily="34" charset="0"/>
              </a:rPr>
              <a:t>word</a:t>
            </a:r>
            <a:r>
              <a:rPr lang="zh-CN" altLang="en-US" sz="1800" b="1" dirty="0" smtClean="0">
                <a:solidFill>
                  <a:srgbClr val="000000">
                    <a:lumMod val="75000"/>
                    <a:lumOff val="25000"/>
                  </a:srgbClr>
                </a:solidFill>
                <a:latin typeface="Arial" panose="020B0604020202020204" pitchFamily="34" charset="0"/>
              </a:rPr>
              <a:t>内容制作 评分（</a:t>
            </a:r>
            <a:r>
              <a:rPr lang="en-US" altLang="zh-CN" sz="1800" b="1" dirty="0" smtClean="0">
                <a:solidFill>
                  <a:srgbClr val="000000">
                    <a:lumMod val="75000"/>
                    <a:lumOff val="25000"/>
                  </a:srgbClr>
                </a:solidFill>
                <a:latin typeface="Arial" panose="020B0604020202020204" pitchFamily="34" charset="0"/>
              </a:rPr>
              <a:t>9.2/10</a:t>
            </a:r>
            <a:r>
              <a:rPr lang="zh-CN" altLang="en-US" sz="1800" b="1" dirty="0" smtClean="0">
                <a:solidFill>
                  <a:srgbClr val="000000">
                    <a:lumMod val="75000"/>
                    <a:lumOff val="25000"/>
                  </a:srgbClr>
                </a:solidFill>
                <a:latin typeface="Arial" panose="020B0604020202020204" pitchFamily="34" charset="0"/>
              </a:rPr>
              <a:t>）</a:t>
            </a:r>
            <a:endParaRPr lang="en-US" altLang="zh-CN" sz="1800" b="1" dirty="0" smtClean="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smtClean="0">
                <a:solidFill>
                  <a:srgbClr val="000000">
                    <a:lumMod val="75000"/>
                    <a:lumOff val="25000"/>
                  </a:srgbClr>
                </a:solidFill>
                <a:latin typeface="Arial" panose="020B0604020202020204" pitchFamily="34" charset="0"/>
              </a:rPr>
              <a:t>陈安：工作图制作 评分 （</a:t>
            </a:r>
            <a:r>
              <a:rPr lang="en-US" altLang="zh-CN" sz="1800" b="1" dirty="0" smtClean="0">
                <a:solidFill>
                  <a:srgbClr val="000000">
                    <a:lumMod val="75000"/>
                    <a:lumOff val="25000"/>
                  </a:srgbClr>
                </a:solidFill>
                <a:latin typeface="Arial" panose="020B0604020202020204" pitchFamily="34" charset="0"/>
              </a:rPr>
              <a:t>9.1/10</a:t>
            </a:r>
            <a:r>
              <a:rPr lang="zh-CN" altLang="en-US" sz="1800" b="1" dirty="0" smtClean="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smtClean="0"/>
              <a:t>1.</a:t>
            </a:r>
            <a:r>
              <a:rPr lang="zh-CN" altLang="en-US" sz="2400" b="1" dirty="0"/>
              <a:t>项目背景</a:t>
            </a:r>
            <a:endParaRPr lang="en-US" altLang="zh-CN" sz="2400" b="1" dirty="0"/>
          </a:p>
          <a:p>
            <a:r>
              <a:rPr lang="en-US" altLang="zh-CN" sz="2400" b="1" dirty="0" smtClean="0"/>
              <a:t>2.</a:t>
            </a:r>
            <a:r>
              <a:rPr lang="zh-CN" altLang="en-US" sz="2400" b="1" dirty="0"/>
              <a:t>可行性分析</a:t>
            </a:r>
            <a:endParaRPr lang="en-US" altLang="zh-CN" sz="2400" b="1" dirty="0"/>
          </a:p>
          <a:p>
            <a:r>
              <a:rPr lang="en-US" altLang="zh-CN" sz="2400" b="1" dirty="0" smtClean="0"/>
              <a:t>3.</a:t>
            </a:r>
            <a:r>
              <a:rPr lang="zh-CN" altLang="en-US" sz="2400" b="1" dirty="0"/>
              <a:t>任务分配</a:t>
            </a:r>
            <a:endParaRPr lang="en-US" altLang="zh-CN" sz="2400" b="1" dirty="0" smtClean="0"/>
          </a:p>
          <a:p>
            <a:r>
              <a:rPr lang="en-US" altLang="zh-CN" sz="2400" b="1" dirty="0" smtClean="0"/>
              <a:t>4.</a:t>
            </a:r>
            <a:r>
              <a:rPr lang="zh-CN" altLang="en-US" sz="2400" b="1" dirty="0" smtClean="0"/>
              <a:t>甘特图</a:t>
            </a:r>
            <a:endParaRPr lang="en-US" altLang="zh-CN" b="1" dirty="0"/>
          </a:p>
          <a:p>
            <a:r>
              <a:rPr lang="en-US" altLang="zh-CN" sz="2400" b="1" dirty="0" smtClean="0"/>
              <a:t>5.</a:t>
            </a:r>
            <a:r>
              <a:rPr lang="zh-CN" altLang="en-US" sz="2400" b="1" dirty="0" smtClean="0"/>
              <a:t>配置管理</a:t>
            </a:r>
            <a:endParaRPr lang="en-US" altLang="zh-CN" sz="2400" b="1" dirty="0" smtClean="0"/>
          </a:p>
          <a:p>
            <a:r>
              <a:rPr lang="en-US" altLang="zh-CN" sz="2400" b="1" dirty="0" smtClean="0"/>
              <a:t>6.</a:t>
            </a:r>
            <a:r>
              <a:rPr lang="zh-CN" altLang="en-US" sz="2400" b="1" dirty="0" smtClean="0"/>
              <a:t>会议记录</a:t>
            </a:r>
            <a:endParaRPr lang="en-US" altLang="zh-CN" sz="2400" b="1" dirty="0" smtClean="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smtClean="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smtClean="0"/>
              <a:t>7.</a:t>
            </a:r>
            <a:r>
              <a:rPr lang="zh-CN" altLang="en-US" sz="2400" b="1" dirty="0" smtClean="0"/>
              <a:t>预算</a:t>
            </a:r>
            <a:endParaRPr lang="en-US" altLang="zh-CN" sz="2400" b="1" dirty="0" smtClean="0"/>
          </a:p>
          <a:p>
            <a:r>
              <a:rPr lang="en-US" altLang="zh-CN" sz="2400" b="1" dirty="0" smtClean="0"/>
              <a:t>8.</a:t>
            </a:r>
            <a:r>
              <a:rPr lang="zh-CN" altLang="en-US" sz="2400" b="1" dirty="0" smtClean="0"/>
              <a:t>参考资料</a:t>
            </a:r>
            <a:endParaRPr lang="en-US" altLang="zh-CN" sz="2400" b="1" dirty="0" smtClean="0"/>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项目计划模板</a:t>
            </a:r>
            <a:r>
              <a:rPr lang="zh-CN" altLang="en-US" sz="2400" b="1" dirty="0">
                <a:latin typeface="+mn-ea"/>
              </a:rPr>
              <a:t>选</a:t>
            </a:r>
            <a:r>
              <a:rPr lang="zh-CN" altLang="en-US" sz="2400" b="1" dirty="0" smtClean="0">
                <a:latin typeface="+mn-ea"/>
              </a:rPr>
              <a:t>自</a:t>
            </a:r>
            <a:r>
              <a:rPr lang="en-US" altLang="zh-CN" sz="2400" b="1" dirty="0" smtClean="0">
                <a:latin typeface="+mn-ea"/>
              </a:rPr>
              <a:t>GB856T</a:t>
            </a:r>
            <a:r>
              <a:rPr lang="en-US" altLang="zh-CN" sz="2400" b="1" dirty="0">
                <a:latin typeface="+mn-ea"/>
              </a:rPr>
              <a:t>——</a:t>
            </a:r>
            <a:r>
              <a:rPr lang="en-US" altLang="zh-CN" sz="2400" b="1" dirty="0" smtClean="0">
                <a:latin typeface="+mn-ea"/>
              </a:rPr>
              <a:t>88</a:t>
            </a:r>
            <a:endParaRPr lang="zh-CN" altLang="en-US" sz="1200" dirty="0" smtClean="0">
              <a:uFillTx/>
            </a:endParaRPr>
          </a:p>
        </p:txBody>
      </p:sp>
      <p:pic>
        <p:nvPicPr>
          <p:cNvPr id="5" name="图片 4"/>
          <p:cNvPicPr>
            <a:picLocks noChangeAspect="1"/>
          </p:cNvPicPr>
          <p:nvPr/>
        </p:nvPicPr>
        <p:blipFill rotWithShape="1">
          <a:blip r:embed="rId6"/>
          <a:srcRect l="23225" r="26375" b="3613"/>
          <a:stretch/>
        </p:blipFill>
        <p:spPr>
          <a:xfrm>
            <a:off x="2987824" y="1700808"/>
            <a:ext cx="4608512" cy="4824536"/>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项目名：游戏攻略网站（暂定）</a:t>
            </a:r>
            <a:endParaRPr lang="en-US" altLang="zh-CN" sz="2400" b="1" dirty="0" smtClean="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的委托单位：</a:t>
            </a:r>
            <a:r>
              <a:rPr lang="en-US" altLang="zh-CN" sz="2400" b="1" dirty="0">
                <a:latin typeface="+mn-ea"/>
              </a:rPr>
              <a:t>SE2020-G01</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的用户：部分时间有限，只想体验游戏剧情的玩家以及游戏攻略制作人等主要用户和</a:t>
            </a:r>
            <a:r>
              <a:rPr lang="zh-CN" altLang="en-US" sz="2400" b="1" dirty="0" smtClean="0">
                <a:latin typeface="+mn-ea"/>
              </a:rPr>
              <a:t>杨枨老师</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563888" y="1757315"/>
            <a:ext cx="2016224" cy="64807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主要用</a:t>
            </a:r>
            <a:r>
              <a:rPr lang="zh-CN" altLang="en-US" sz="2400" b="1" dirty="0">
                <a:latin typeface="+mn-ea"/>
              </a:rPr>
              <a:t>户</a:t>
            </a: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孙圣顺</a:t>
            </a:r>
            <a:endParaRPr lang="en-US" altLang="zh-CN" sz="2400" b="1" dirty="0" smtClean="0">
              <a:latin typeface="+mn-ea"/>
            </a:endParaRPr>
          </a:p>
          <a:p>
            <a:pPr marL="0" indent="0">
              <a:lnSpc>
                <a:spcPts val="3200"/>
              </a:lnSpc>
              <a:buSzPct val="70000"/>
              <a:buNone/>
              <a:defRPr/>
            </a:pPr>
            <a:r>
              <a:rPr lang="zh-CN" altLang="en-US" sz="1800" b="1" dirty="0" smtClean="0">
                <a:latin typeface="+mn-ea"/>
              </a:rPr>
              <a:t> （统计学）计院非本专业</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杨老师</a:t>
            </a:r>
            <a:endParaRPr lang="en-US" altLang="zh-CN" sz="2400" b="1" dirty="0" smtClean="0">
              <a:latin typeface="+mn-ea"/>
            </a:endParaRPr>
          </a:p>
          <a:p>
            <a:pPr marL="0" indent="0">
              <a:lnSpc>
                <a:spcPts val="3200"/>
              </a:lnSpc>
              <a:buSzPct val="70000"/>
              <a:buNone/>
              <a:defRPr/>
            </a:pPr>
            <a:r>
              <a:rPr lang="zh-CN" altLang="en-US" sz="1800" b="1" dirty="0" smtClean="0">
                <a:latin typeface="+mn-ea"/>
              </a:rPr>
              <a:t>      项目主要用户</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
        <p:nvSpPr>
          <p:cNvPr id="7" name="文本框 6"/>
          <p:cNvSpPr txBox="1"/>
          <p:nvPr>
            <p:custDataLst>
              <p:tags r:id="rId7"/>
            </p:custDataLst>
          </p:nvPr>
        </p:nvSpPr>
        <p:spPr>
          <a:xfrm>
            <a:off x="469520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smtClean="0">
                <a:latin typeface="+mn-ea"/>
              </a:rPr>
              <a:t>      黄耀天</a:t>
            </a:r>
            <a:endParaRPr lang="en-US" altLang="zh-CN" sz="2400" b="1" dirty="0" smtClean="0">
              <a:latin typeface="+mn-ea"/>
            </a:endParaRPr>
          </a:p>
          <a:p>
            <a:pPr marL="0" indent="0">
              <a:lnSpc>
                <a:spcPts val="3200"/>
              </a:lnSpc>
              <a:buSzPct val="70000"/>
              <a:buNone/>
              <a:defRPr/>
            </a:pPr>
            <a:r>
              <a:rPr lang="zh-CN" altLang="en-US" sz="1800" b="1" dirty="0" smtClean="0">
                <a:latin typeface="+mn-ea"/>
              </a:rPr>
              <a:t> （</a:t>
            </a:r>
            <a:r>
              <a:rPr lang="zh-CN" altLang="en-US" sz="1800" b="1" dirty="0">
                <a:latin typeface="+mn-ea"/>
              </a:rPr>
              <a:t>信管</a:t>
            </a:r>
            <a:r>
              <a:rPr lang="zh-CN" altLang="en-US" sz="1800" b="1" dirty="0" smtClean="0">
                <a:latin typeface="+mn-ea"/>
              </a:rPr>
              <a:t>）计院非本专业</a:t>
            </a:r>
            <a:endParaRPr lang="en-US" altLang="zh-CN" sz="18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1408470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b="1" dirty="0">
                <a:latin typeface="+mn-ea"/>
              </a:rPr>
              <a:t>Windows 7</a:t>
            </a:r>
            <a:r>
              <a:rPr lang="zh-CN" altLang="en-US" sz="2400" b="1" dirty="0">
                <a:latin typeface="+mn-ea"/>
              </a:rPr>
              <a:t>，</a:t>
            </a:r>
            <a:r>
              <a:rPr lang="en-US" altLang="zh-CN" sz="2400" b="1" dirty="0">
                <a:latin typeface="+mn-ea"/>
              </a:rPr>
              <a:t>Windows 10</a:t>
            </a:r>
            <a:r>
              <a:rPr lang="zh-CN" altLang="en-US" sz="2400" b="1" dirty="0">
                <a:latin typeface="+mn-ea"/>
              </a:rPr>
              <a:t>，</a:t>
            </a:r>
            <a:r>
              <a:rPr lang="en-US" altLang="zh-CN" sz="2400" b="1" dirty="0" err="1">
                <a:latin typeface="+mn-ea"/>
              </a:rPr>
              <a:t>macOS</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硬件环境：一般的</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b="1" dirty="0">
                <a:latin typeface="+mn-ea"/>
              </a:rPr>
              <a:t>eclipse</a:t>
            </a:r>
            <a:r>
              <a:rPr lang="zh-CN" altLang="en-US" sz="2400" b="1" dirty="0">
                <a:latin typeface="+mn-ea"/>
              </a:rPr>
              <a:t>，</a:t>
            </a:r>
            <a:r>
              <a:rPr lang="en-US" altLang="zh-CN" sz="2400" b="1" dirty="0" err="1" smtClean="0">
                <a:latin typeface="+mn-ea"/>
              </a:rPr>
              <a:t>Hbuild</a:t>
            </a:r>
            <a:r>
              <a:rPr lang="en-US" altLang="zh-CN" sz="2400" b="1" dirty="0" smtClean="0">
                <a:latin typeface="+mn-ea"/>
              </a:rPr>
              <a:t>[2]</a:t>
            </a:r>
            <a:r>
              <a:rPr lang="zh-CN" altLang="en-US" sz="2400" b="1" dirty="0" smtClean="0">
                <a:latin typeface="+mn-ea"/>
              </a:rPr>
              <a:t>，</a:t>
            </a:r>
            <a:r>
              <a:rPr lang="en-US" altLang="zh-CN" sz="2400" b="1" dirty="0">
                <a:latin typeface="+mn-ea"/>
              </a:rPr>
              <a:t>VS Code</a:t>
            </a:r>
            <a:r>
              <a:rPr lang="zh-CN" altLang="en-US" sz="2400" b="1" dirty="0">
                <a:latin typeface="+mn-ea"/>
              </a:rPr>
              <a:t>等开发网站以及的工具</a:t>
            </a: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b="1" dirty="0">
                <a:latin typeface="+mn-ea"/>
              </a:rPr>
              <a:t>MySQL Server 5.5</a:t>
            </a:r>
            <a:r>
              <a:rPr lang="zh-CN" altLang="en-US" sz="2400" b="1" dirty="0">
                <a:latin typeface="+mn-ea"/>
              </a:rPr>
              <a:t>或者更高</a:t>
            </a:r>
            <a:r>
              <a:rPr lang="zh-CN" altLang="en-US" sz="2400" b="1" dirty="0" smtClean="0">
                <a:latin typeface="+mn-ea"/>
              </a:rPr>
              <a:t>版本</a:t>
            </a:r>
            <a:r>
              <a:rPr lang="en-US" altLang="zh-CN" sz="2400" b="1" dirty="0" smtClean="0">
                <a:latin typeface="+mn-ea"/>
              </a:rPr>
              <a:t>[3]</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b="1" dirty="0">
                <a:latin typeface="+mn-ea"/>
              </a:rPr>
              <a:t>GitHub</a:t>
            </a:r>
            <a:r>
              <a:rPr lang="zh-CN" altLang="en-US" sz="2400" b="1" dirty="0">
                <a:latin typeface="+mn-ea"/>
              </a:rPr>
              <a:t>、</a:t>
            </a:r>
            <a:r>
              <a:rPr lang="en-US" altLang="zh-CN" sz="2400" b="1" dirty="0" err="1">
                <a:latin typeface="+mn-ea"/>
              </a:rPr>
              <a:t>github</a:t>
            </a:r>
            <a:r>
              <a:rPr lang="en-US" altLang="zh-CN" sz="2400" b="1" dirty="0">
                <a:latin typeface="+mn-ea"/>
              </a:rPr>
              <a:t> desktop</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3093446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项目</a:t>
            </a:r>
            <a:r>
              <a:rPr lang="zh-CN" altLang="en-US" sz="2400" b="1" dirty="0">
                <a:latin typeface="+mn-ea"/>
              </a:rPr>
              <a:t>建设背景：</a:t>
            </a:r>
          </a:p>
          <a:p>
            <a:pPr marL="0" indent="0">
              <a:lnSpc>
                <a:spcPts val="3200"/>
              </a:lnSpc>
              <a:buSzPct val="70000"/>
              <a:buNone/>
              <a:defRPr/>
            </a:pPr>
            <a:r>
              <a:rPr lang="zh-CN" altLang="en-US" sz="2400" b="1" dirty="0" smtClean="0">
                <a:latin typeface="+mn-ea"/>
              </a:rPr>
              <a:t>    无论</a:t>
            </a:r>
            <a:r>
              <a:rPr lang="zh-CN" altLang="en-US" sz="2400" b="1" dirty="0">
                <a:latin typeface="+mn-ea"/>
              </a:rPr>
              <a:t>是什么人，只要爱玩游戏总会遇到各种问题，关卡设计师为了让关卡更加有趣味，或者是延长游戏时间，或多或少都会增加一些收集要素或者是解密要素，这类需求会让玩家在玩游戏的时候，花更多时间去钻研一个关卡或者是一个游戏时间段，虽然玩家在解决谜题之后会有些许喜悦感，但是对于部分时间有限，只想体验游戏剧情的玩家来说，是非常痛苦的，所以我们希望有一个攻略性质的网站，能够帮助那些玩家来更好的体验游戏，而不是草草移除这个游戏。当然也有一些玩家想要分享自己的游戏心得，所以类似玩家论坛同样也可以添加在我们项目中，而在论坛中那些游戏攻略制作人也能够大展拳脚。</a:t>
            </a:r>
          </a:p>
          <a:p>
            <a:pPr>
              <a:lnSpc>
                <a:spcPts val="3200"/>
              </a:lnSpc>
              <a:buSzPct val="70000"/>
              <a:buFont typeface="Wingdings" panose="05000000000000000000" pitchFamily="2" charset="2"/>
              <a:buChar char="l"/>
              <a:defRPr/>
            </a:pPr>
            <a:endParaRPr lang="en-US" altLang="zh-CN" sz="2400" b="1" dirty="0" smtClean="0">
              <a:latin typeface="+mn-ea"/>
            </a:endParaRPr>
          </a:p>
          <a:p>
            <a:pPr>
              <a:lnSpc>
                <a:spcPts val="3200"/>
              </a:lnSpc>
              <a:buSzPct val="70000"/>
              <a:buFont typeface="Wingdings" panose="05000000000000000000" pitchFamily="2" charset="2"/>
              <a:buChar char="l"/>
              <a:defRPr/>
            </a:pPr>
            <a:endParaRPr lang="zh-CN" altLang="en-US" sz="1200" dirty="0" smtClean="0">
              <a:uFillTx/>
            </a:endParaRPr>
          </a:p>
        </p:txBody>
      </p:sp>
    </p:spTree>
    <p:custDataLst>
      <p:tags r:id="rId1"/>
    </p:custDataLst>
    <p:extLst>
      <p:ext uri="{BB962C8B-B14F-4D97-AF65-F5344CB8AC3E}">
        <p14:creationId xmlns:p14="http://schemas.microsoft.com/office/powerpoint/2010/main" val="2162146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smtClean="0">
                <a:solidFill>
                  <a:sysClr val="window" lastClr="FFFFFF"/>
                </a:solidFill>
                <a:uFillTx/>
                <a:latin typeface="微软雅黑" panose="020B0503020204020204" charset="-122"/>
                <a:ea typeface="微软雅黑" panose="020B0503020204020204" charset="-122"/>
              </a:rPr>
              <a:t>1.</a:t>
            </a:r>
            <a:r>
              <a:rPr lang="zh-CN" altLang="en-US" spc="300" dirty="0" smtClean="0">
                <a:solidFill>
                  <a:sysClr val="window" lastClr="FFFFFF"/>
                </a:solidFill>
                <a:uFillTx/>
                <a:latin typeface="微软雅黑" panose="020B0503020204020204" charset="-122"/>
                <a:ea typeface="微软雅黑" panose="020B0503020204020204" charset="-122"/>
              </a:rPr>
              <a:t>项目背景</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395536" y="1628800"/>
            <a:ext cx="7982099" cy="107809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smtClean="0">
                <a:latin typeface="+mn-ea"/>
              </a:rPr>
              <a:t>我们小组目标是制作一个关于游戏攻略密集型的网站。类似于游民星空的游戏攻略总集。</a:t>
            </a:r>
            <a:r>
              <a:rPr lang="en-US" altLang="zh-CN" sz="1200" b="1" dirty="0">
                <a:latin typeface="+mn-ea"/>
              </a:rPr>
              <a:t> </a:t>
            </a:r>
            <a:r>
              <a:rPr lang="en-US" altLang="zh-CN" sz="1200" b="1" dirty="0" smtClean="0">
                <a:latin typeface="+mn-ea"/>
              </a:rPr>
              <a:t>[5]</a:t>
            </a:r>
            <a:endParaRPr lang="zh-CN" altLang="en-US" sz="1200" dirty="0" smtClean="0">
              <a:uFillTx/>
            </a:endParaRPr>
          </a:p>
        </p:txBody>
      </p:sp>
      <p:pic>
        <p:nvPicPr>
          <p:cNvPr id="3" name="图片 2"/>
          <p:cNvPicPr>
            <a:picLocks noChangeAspect="1"/>
          </p:cNvPicPr>
          <p:nvPr/>
        </p:nvPicPr>
        <p:blipFill rotWithShape="1">
          <a:blip r:embed="rId6"/>
          <a:srcRect l="16138" t="32738" r="17713" b="9718"/>
          <a:stretch>
            <a:fillRect/>
          </a:stretch>
        </p:blipFill>
        <p:spPr>
          <a:xfrm>
            <a:off x="562531" y="2706891"/>
            <a:ext cx="8014490" cy="3816424"/>
          </a:xfrm>
          <a:prstGeom prst="rect">
            <a:avLst/>
          </a:prstGeom>
        </p:spPr>
      </p:pic>
    </p:spTree>
    <p:custDataLst>
      <p:tags r:id="rId1"/>
    </p:custDataLst>
    <p:extLst>
      <p:ext uri="{BB962C8B-B14F-4D97-AF65-F5344CB8AC3E}">
        <p14:creationId xmlns:p14="http://schemas.microsoft.com/office/powerpoint/2010/main" val="215946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1421</Words>
  <Application>Microsoft Office PowerPoint</Application>
  <PresentationFormat>全屏显示(4:3)</PresentationFormat>
  <Paragraphs>108</Paragraphs>
  <Slides>23</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23</vt:i4>
      </vt:variant>
    </vt:vector>
  </HeadingPairs>
  <TitlesOfParts>
    <vt:vector size="32" baseType="lpstr">
      <vt:lpstr>宋体</vt:lpstr>
      <vt:lpstr>微软雅黑</vt:lpstr>
      <vt:lpstr>Arial</vt:lpstr>
      <vt:lpstr>Calibri</vt:lpstr>
      <vt:lpstr>Times New Roman</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dell</cp:lastModifiedBy>
  <cp:revision>154</cp:revision>
  <dcterms:created xsi:type="dcterms:W3CDTF">2019-03-31T13:33:00Z</dcterms:created>
  <dcterms:modified xsi:type="dcterms:W3CDTF">2020-10-28T08:48:28Z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