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heme/theme4.xml" ContentType="application/vnd.openxmlformats-officedocument.them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2.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3.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4.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5.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notesSlides/notesSlide6.xml" ContentType="application/vnd.openxmlformats-officedocument.presentationml.notesSlide+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7.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8.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notesSlides/notesSlide9.xml" ContentType="application/vnd.openxmlformats-officedocument.presentationml.notesSlide+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30"/>
  </p:notesMasterIdLst>
  <p:sldIdLst>
    <p:sldId id="257" r:id="rId4"/>
    <p:sldId id="348" r:id="rId5"/>
    <p:sldId id="347" r:id="rId6"/>
    <p:sldId id="383" r:id="rId7"/>
    <p:sldId id="307" r:id="rId8"/>
    <p:sldId id="376" r:id="rId9"/>
    <p:sldId id="366" r:id="rId10"/>
    <p:sldId id="384" r:id="rId11"/>
    <p:sldId id="370" r:id="rId12"/>
    <p:sldId id="393" r:id="rId13"/>
    <p:sldId id="371" r:id="rId14"/>
    <p:sldId id="394" r:id="rId15"/>
    <p:sldId id="395" r:id="rId16"/>
    <p:sldId id="372" r:id="rId17"/>
    <p:sldId id="396" r:id="rId18"/>
    <p:sldId id="397" r:id="rId19"/>
    <p:sldId id="398" r:id="rId20"/>
    <p:sldId id="399" r:id="rId21"/>
    <p:sldId id="400" r:id="rId22"/>
    <p:sldId id="401" r:id="rId23"/>
    <p:sldId id="373" r:id="rId24"/>
    <p:sldId id="378" r:id="rId25"/>
    <p:sldId id="304" r:id="rId26"/>
    <p:sldId id="301" r:id="rId27"/>
    <p:sldId id="303" r:id="rId28"/>
    <p:sldId id="298" r:id="rId29"/>
  </p:sldIdLst>
  <p:sldSz cx="9144000" cy="6858000" type="screen4x3"/>
  <p:notesSz cx="6858000" cy="9144000"/>
  <p:custDataLst>
    <p:tags r:id="rId31"/>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2" autoAdjust="0"/>
    <p:restoredTop sz="94660"/>
  </p:normalViewPr>
  <p:slideViewPr>
    <p:cSldViewPr showGuides="1">
      <p:cViewPr varScale="1">
        <p:scale>
          <a:sx n="85" d="100"/>
          <a:sy n="85" d="100"/>
        </p:scale>
        <p:origin x="1368" y="62"/>
      </p:cViewPr>
      <p:guideLst>
        <p:guide orient="horz" pos="2224"/>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2020/11/15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866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0C8E17-6E6C-421A-9820-B576FE7D3070}" type="slidenum">
              <a:rPr lang="zh-CN" altLang="en-US" smtClean="0"/>
              <a:t>1</a:t>
            </a:fld>
            <a:endParaRPr lang="zh-CN" altLang="en-US"/>
          </a:p>
        </p:txBody>
      </p:sp>
    </p:spTree>
    <p:extLst>
      <p:ext uri="{BB962C8B-B14F-4D97-AF65-F5344CB8AC3E}">
        <p14:creationId xmlns:p14="http://schemas.microsoft.com/office/powerpoint/2010/main" val="2055521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26</a:t>
            </a:fld>
            <a:endParaRPr lang="zh-CN" altLang="en-US"/>
          </a:p>
        </p:txBody>
      </p:sp>
    </p:spTree>
    <p:extLst>
      <p:ext uri="{BB962C8B-B14F-4D97-AF65-F5344CB8AC3E}">
        <p14:creationId xmlns:p14="http://schemas.microsoft.com/office/powerpoint/2010/main" val="2163353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a:t>
            </a:fld>
            <a:endParaRPr lang="zh-CN" altLang="en-US"/>
          </a:p>
        </p:txBody>
      </p:sp>
    </p:spTree>
    <p:extLst>
      <p:ext uri="{BB962C8B-B14F-4D97-AF65-F5344CB8AC3E}">
        <p14:creationId xmlns:p14="http://schemas.microsoft.com/office/powerpoint/2010/main" val="184319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4185454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356804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755562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636798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910316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844399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24</a:t>
            </a:fld>
            <a:endParaRPr lang="zh-CN" altLang="en-US"/>
          </a:p>
        </p:txBody>
      </p:sp>
    </p:spTree>
    <p:extLst>
      <p:ext uri="{BB962C8B-B14F-4D97-AF65-F5344CB8AC3E}">
        <p14:creationId xmlns:p14="http://schemas.microsoft.com/office/powerpoint/2010/main" val="84031202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image" Target="../media/image3.jpeg"/><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image" Target="../media/image4.jpeg"/><Relationship Id="rId5" Type="http://schemas.openxmlformats.org/officeDocument/2006/relationships/tags" Target="../tags/tag75.xml"/><Relationship Id="rId10" Type="http://schemas.openxmlformats.org/officeDocument/2006/relationships/slideMaster" Target="../slideMasters/slideMaster1.xml"/><Relationship Id="rId4" Type="http://schemas.openxmlformats.org/officeDocument/2006/relationships/tags" Target="../tags/tag74.xml"/><Relationship Id="rId9" Type="http://schemas.openxmlformats.org/officeDocument/2006/relationships/tags" Target="../tags/tag7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88.xml"/><Relationship Id="rId7" Type="http://schemas.openxmlformats.org/officeDocument/2006/relationships/slideMaster" Target="../slideMasters/slideMaster3.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Master" Target="../slideMasters/slideMaster3.xml"/><Relationship Id="rId5" Type="http://schemas.openxmlformats.org/officeDocument/2006/relationships/tags" Target="../tags/tag96.xml"/><Relationship Id="rId4" Type="http://schemas.openxmlformats.org/officeDocument/2006/relationships/tags" Target="../tags/tag95.xml"/></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9"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slideMaster" Target="../slideMasters/slideMaster3.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slideMaster" Target="../slideMasters/slideMaster3.xml"/><Relationship Id="rId4" Type="http://schemas.openxmlformats.org/officeDocument/2006/relationships/tags" Target="../tags/tag121.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slideMaster" Target="../slideMasters/slideMaster3.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Master" Target="../slideMasters/slideMaster3.xml"/><Relationship Id="rId5" Type="http://schemas.openxmlformats.org/officeDocument/2006/relationships/tags" Target="../tags/tag135.xml"/><Relationship Id="rId4" Type="http://schemas.openxmlformats.org/officeDocument/2006/relationships/tags" Target="../tags/tag134.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slideMaster" Target="../slideMasters/slideMaster3.xml"/><Relationship Id="rId4" Type="http://schemas.openxmlformats.org/officeDocument/2006/relationships/tags" Target="../tags/tag139.xml"/></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9"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Master" Target="../slideMasters/slideMaster1.xml"/><Relationship Id="rId5" Type="http://schemas.openxmlformats.org/officeDocument/2006/relationships/tags" Target="../tags/tag66.xml"/><Relationship Id="rId4" Type="http://schemas.openxmlformats.org/officeDocument/2006/relationships/tags" Target="../tags/tag6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custDataLst>
              <p:tags r:id="rId1"/>
            </p:custDataLst>
          </p:nvPr>
        </p:nvSpPr>
        <p:spPr bwMode="auto">
          <a:xfrm>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sp>
        <p:nvSpPr>
          <p:cNvPr id="8" name="矩形 7"/>
          <p:cNvSpPr/>
          <p:nvPr>
            <p:custDataLst>
              <p:tags r:id="rId2"/>
            </p:custDataLst>
          </p:nvPr>
        </p:nvSpPr>
        <p:spPr>
          <a:xfrm>
            <a:off x="943539" y="4704189"/>
            <a:ext cx="1966276" cy="5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1BA3D7"/>
              </a:solidFill>
            </a:endParaRPr>
          </a:p>
        </p:txBody>
      </p:sp>
      <p:grpSp>
        <p:nvGrpSpPr>
          <p:cNvPr id="9" name="组合 8"/>
          <p:cNvGrpSpPr/>
          <p:nvPr>
            <p:custDataLst>
              <p:tags r:id="rId3"/>
            </p:custDataLst>
          </p:nvPr>
        </p:nvGrpSpPr>
        <p:grpSpPr>
          <a:xfrm>
            <a:off x="968513" y="2042089"/>
            <a:ext cx="237212" cy="316282"/>
            <a:chOff x="1196101" y="2301169"/>
            <a:chExt cx="316282" cy="316282"/>
          </a:xfrm>
        </p:grpSpPr>
        <p:cxnSp>
          <p:nvCxnSpPr>
            <p:cNvPr id="10" name="直接连接符 9"/>
            <p:cNvCxnSpPr/>
            <p:nvPr>
              <p:custDataLst>
                <p:tags r:id="rId11"/>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2"/>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4"/>
            </p:custDataLst>
          </p:nvPr>
        </p:nvSpPr>
        <p:spPr>
          <a:xfrm>
            <a:off x="943539" y="3500015"/>
            <a:ext cx="4199509" cy="1054906"/>
          </a:xfrm>
          <a:noFill/>
        </p:spPr>
        <p:txBody>
          <a:bodyPr anchor="b">
            <a:noAutofit/>
          </a:bodyPr>
          <a:lstStyle>
            <a:lvl1pPr algn="l">
              <a:defRPr sz="5400" spc="600"/>
            </a:lvl1pPr>
          </a:lstStyle>
          <a:p>
            <a:r>
              <a:rPr lang="zh-CN" altLang="en-US" dirty="0"/>
              <a:t>编版标题</a:t>
            </a:r>
          </a:p>
        </p:txBody>
      </p:sp>
      <p:sp>
        <p:nvSpPr>
          <p:cNvPr id="3" name="副标题 2"/>
          <p:cNvSpPr>
            <a:spLocks noGrp="1"/>
          </p:cNvSpPr>
          <p:nvPr>
            <p:ph type="subTitle" idx="1" hasCustomPrompt="1"/>
            <p:custDataLst>
              <p:tags r:id="rId5"/>
            </p:custDataLst>
          </p:nvPr>
        </p:nvSpPr>
        <p:spPr>
          <a:xfrm>
            <a:off x="943539" y="4704187"/>
            <a:ext cx="1966276" cy="504001"/>
          </a:xfrm>
        </p:spPr>
        <p:txBody>
          <a:bodyPr/>
          <a:lstStyle>
            <a:lvl1pPr marL="0" indent="0" algn="dist">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t>2020/11/15</a:t>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9"/>
            </p:custDataLst>
          </p:nvPr>
        </p:nvSpPr>
        <p:spPr>
          <a:xfrm>
            <a:off x="942975" y="5410200"/>
            <a:ext cx="1966276" cy="503238"/>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p>
        </p:txBody>
      </p:sp>
      <p:pic>
        <p:nvPicPr>
          <p:cNvPr id="14" name="图片 13"/>
          <p:cNvPicPr>
            <a:picLocks noChangeAspect="1"/>
          </p:cNvPicPr>
          <p:nvPr>
            <p:custDataLst>
              <p:tags r:id="rId10"/>
            </p:custDataLst>
          </p:nvPr>
        </p:nvPicPr>
        <p:blipFill rotWithShape="1">
          <a:blip r:embed="rId15" cstate="print">
            <a:extLst>
              <a:ext uri="{28A0092B-C50C-407E-A947-70E740481C1C}">
                <a14:useLocalDpi xmlns:a14="http://schemas.microsoft.com/office/drawing/2010/main" val="0"/>
              </a:ext>
            </a:extLst>
          </a:blip>
          <a:srcRect r="-50647"/>
          <a:stretch>
            <a:fillRect/>
          </a:stretch>
        </p:blipFill>
        <p:spPr>
          <a:xfrm>
            <a:off x="3134329" y="0"/>
            <a:ext cx="2446809" cy="3262411"/>
          </a:xfrm>
          <a:custGeom>
            <a:avLst/>
            <a:gdLst>
              <a:gd name="connsiteX0" fmla="*/ 695857 w 3262412"/>
              <a:gd name="connsiteY0" fmla="*/ 0 h 3262411"/>
              <a:gd name="connsiteX1" fmla="*/ 3262412 w 3262412"/>
              <a:gd name="connsiteY1" fmla="*/ 0 h 3262411"/>
              <a:gd name="connsiteX2" fmla="*/ 0 w 3262412"/>
              <a:gd name="connsiteY2" fmla="*/ 3262411 h 3262411"/>
              <a:gd name="connsiteX3" fmla="*/ 0 w 3262412"/>
              <a:gd name="connsiteY3" fmla="*/ 695857 h 3262411"/>
            </a:gdLst>
            <a:ahLst/>
            <a:cxnLst>
              <a:cxn ang="0">
                <a:pos x="connsiteX0" y="connsiteY0"/>
              </a:cxn>
              <a:cxn ang="0">
                <a:pos x="connsiteX1" y="connsiteY1"/>
              </a:cxn>
              <a:cxn ang="0">
                <a:pos x="connsiteX2" y="connsiteY2"/>
              </a:cxn>
              <a:cxn ang="0">
                <a:pos x="connsiteX3" y="connsiteY3"/>
              </a:cxn>
            </a:cxnLst>
            <a:rect l="l" t="t" r="r" b="b"/>
            <a:pathLst>
              <a:path w="3262412" h="3262411">
                <a:moveTo>
                  <a:pt x="695857" y="0"/>
                </a:moveTo>
                <a:lnTo>
                  <a:pt x="3262412" y="0"/>
                </a:lnTo>
                <a:lnTo>
                  <a:pt x="0" y="3262411"/>
                </a:lnTo>
                <a:lnTo>
                  <a:pt x="0" y="695857"/>
                </a:lnTo>
                <a:close/>
              </a:path>
            </a:pathLst>
          </a:custGeom>
        </p:spPr>
      </p:pic>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5"/>
          <p:cNvSpPr/>
          <p:nvPr>
            <p:custDataLst>
              <p:tags r:id="rId1"/>
            </p:custDataLst>
          </p:nvPr>
        </p:nvSpPr>
        <p:spPr bwMode="auto">
          <a:xfrm flipH="1">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grpSp>
        <p:nvGrpSpPr>
          <p:cNvPr id="7" name="组合 6"/>
          <p:cNvGrpSpPr/>
          <p:nvPr>
            <p:custDataLst>
              <p:tags r:id="rId2"/>
            </p:custDataLst>
          </p:nvPr>
        </p:nvGrpSpPr>
        <p:grpSpPr>
          <a:xfrm>
            <a:off x="6220739" y="2231042"/>
            <a:ext cx="237212" cy="316282"/>
            <a:chOff x="1196101" y="2301169"/>
            <a:chExt cx="316282" cy="316282"/>
          </a:xfrm>
        </p:grpSpPr>
        <p:cxnSp>
          <p:nvCxnSpPr>
            <p:cNvPr id="8" name="直接连接符 7"/>
            <p:cNvCxnSpPr/>
            <p:nvPr>
              <p:custDataLst>
                <p:tags r:id="rId8"/>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custDataLst>
              <p:tags r:id="rId3"/>
            </p:custDataLst>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3186113" y="2"/>
            <a:ext cx="2431365" cy="3239216"/>
          </a:xfrm>
          <a:custGeom>
            <a:avLst/>
            <a:gdLst>
              <a:gd name="connsiteX0" fmla="*/ 665369 w 3173880"/>
              <a:gd name="connsiteY0" fmla="*/ 0 h 3171330"/>
              <a:gd name="connsiteX1" fmla="*/ 3173880 w 3173880"/>
              <a:gd name="connsiteY1" fmla="*/ 0 h 3171330"/>
              <a:gd name="connsiteX2" fmla="*/ 2550 w 3173880"/>
              <a:gd name="connsiteY2" fmla="*/ 3171330 h 3171330"/>
              <a:gd name="connsiteX3" fmla="*/ 0 w 3173880"/>
              <a:gd name="connsiteY3" fmla="*/ 3171330 h 3171330"/>
              <a:gd name="connsiteX4" fmla="*/ 0 w 3173880"/>
              <a:gd name="connsiteY4" fmla="*/ 665369 h 317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880" h="3171330">
                <a:moveTo>
                  <a:pt x="665369" y="0"/>
                </a:moveTo>
                <a:lnTo>
                  <a:pt x="3173880" y="0"/>
                </a:lnTo>
                <a:lnTo>
                  <a:pt x="2550" y="3171330"/>
                </a:lnTo>
                <a:lnTo>
                  <a:pt x="0" y="3171330"/>
                </a:lnTo>
                <a:lnTo>
                  <a:pt x="0" y="665369"/>
                </a:lnTo>
                <a:close/>
              </a:path>
            </a:pathLst>
          </a:custGeom>
        </p:spPr>
      </p:pic>
      <p:sp>
        <p:nvSpPr>
          <p:cNvPr id="2" name="标题 1"/>
          <p:cNvSpPr>
            <a:spLocks noGrp="1"/>
          </p:cNvSpPr>
          <p:nvPr>
            <p:ph type="title" hasCustomPrompt="1"/>
            <p:custDataLst>
              <p:tags r:id="rId4"/>
            </p:custDataLst>
          </p:nvPr>
        </p:nvSpPr>
        <p:spPr>
          <a:xfrm>
            <a:off x="1488541" y="3440516"/>
            <a:ext cx="6166919" cy="2016125"/>
          </a:xfrm>
        </p:spPr>
        <p:txBody>
          <a:bodyPr anchor="b">
            <a:normAutofit/>
          </a:bodyPr>
          <a:lstStyle>
            <a:lvl1pPr algn="ctr">
              <a:defRPr sz="9600" spc="600"/>
            </a:lvl1pPr>
          </a:lstStyle>
          <a:p>
            <a:r>
              <a:rPr lang="zh-CN" altLang="en-US" dirty="0"/>
              <a:t>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平行四边形 6"/>
          <p:cNvSpPr/>
          <p:nvPr>
            <p:custDataLst>
              <p:tags r:id="rId1"/>
            </p:custDataLst>
          </p:nvPr>
        </p:nvSpPr>
        <p:spPr>
          <a:xfrm>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p:custDataLst>
              <p:tags r:id="rId2"/>
            </p:custDataLst>
          </p:nvPr>
        </p:nvSpPr>
        <p:spPr>
          <a:xfrm flipH="1">
            <a:off x="0" y="0"/>
            <a:ext cx="9144000"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a:xfrm>
            <a:off x="467916" y="406800"/>
            <a:ext cx="8208169" cy="863601"/>
          </a:xfrm>
        </p:spPr>
        <p:txBody>
          <a:bodyPr>
            <a:normAutofit/>
          </a:bodyPr>
          <a:lstStyle>
            <a:lvl1pPr>
              <a:defRPr sz="2800"/>
            </a:lvl1pPr>
          </a:lstStyle>
          <a:p>
            <a:r>
              <a:rPr lang="zh-CN" altLang="en-US" dirty="0"/>
              <a:t>单击此处编辑母版标题样式</a:t>
            </a:r>
          </a:p>
        </p:txBody>
      </p:sp>
      <p:sp>
        <p:nvSpPr>
          <p:cNvPr id="3" name="内容占位符 2"/>
          <p:cNvSpPr>
            <a:spLocks noGrp="1"/>
          </p:cNvSpPr>
          <p:nvPr>
            <p:ph idx="1"/>
            <p:custDataLst>
              <p:tags r:id="rId4"/>
            </p:custDataLst>
          </p:nvPr>
        </p:nvSpPr>
        <p:spPr>
          <a:xfrm>
            <a:off x="467916" y="1412875"/>
            <a:ext cx="8208168" cy="489585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t>2020/11/15</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2"/>
            </p:custDataLst>
          </p:nvPr>
        </p:nvSpPr>
        <p:spPr>
          <a:xfrm>
            <a:off x="2419349" y="2396579"/>
            <a:ext cx="43053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p>
        </p:txBody>
      </p:sp>
      <p:sp>
        <p:nvSpPr>
          <p:cNvPr id="3" name="副标题 2"/>
          <p:cNvSpPr>
            <a:spLocks noGrp="1"/>
          </p:cNvSpPr>
          <p:nvPr>
            <p:ph type="subTitle" idx="1" hasCustomPrompt="1"/>
            <p:custDataLst>
              <p:tags r:id="rId3"/>
            </p:custDataLst>
          </p:nvPr>
        </p:nvSpPr>
        <p:spPr>
          <a:xfrm>
            <a:off x="2419349" y="3766063"/>
            <a:ext cx="43053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p>
        </p:txBody>
      </p:sp>
      <p:sp>
        <p:nvSpPr>
          <p:cNvPr id="4" name="日期占位符 3"/>
          <p:cNvSpPr>
            <a:spLocks noGrp="1"/>
          </p:cNvSpPr>
          <p:nvPr>
            <p:ph type="dt" sz="half" idx="10"/>
            <p:custDataLst>
              <p:tags r:id="rId4"/>
            </p:custDataLst>
          </p:nvPr>
        </p:nvSpPr>
        <p:spPr/>
        <p:txBody>
          <a:bodyPr lIns="90000" tIns="46800" rIns="90000" bIns="46800">
            <a:normAutofit/>
          </a:bodyPr>
          <a:lstStyle/>
          <a:p>
            <a:fld id="{DDC86826-C030-4ABB-BAB8-ECCBC086F54C}" type="datetimeFigureOut">
              <a:rPr lang="zh-CN" altLang="en-US" smtClean="0"/>
              <a:t>2020/11/15</a:t>
            </a:fld>
            <a:endParaRPr lang="zh-CN" altLang="en-US"/>
          </a:p>
        </p:txBody>
      </p:sp>
      <p:sp>
        <p:nvSpPr>
          <p:cNvPr id="5" name="页脚占位符 4"/>
          <p:cNvSpPr>
            <a:spLocks noGrp="1"/>
          </p:cNvSpPr>
          <p:nvPr>
            <p:ph type="ftr" sz="quarter" idx="11"/>
            <p:custDataLst>
              <p:tags r:id="rId5"/>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6"/>
            </p:custDataLst>
          </p:nvPr>
        </p:nvSpPr>
        <p:spPr/>
        <p:txBody>
          <a:bodyPr lIns="90000" tIns="46800" rIns="90000" bIns="46800">
            <a:normAutofit/>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lvl1pPr>
              <a:defRPr sz="4000"/>
            </a:lvl1pPr>
          </a:lstStyle>
          <a:p>
            <a:r>
              <a:rPr lang="zh-CN" altLang="en-US"/>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2020/11/15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9" cstate="print"/>
          <a:srcRect/>
          <a:stretch>
            <a:fillRect/>
          </a:stretch>
        </p:blipFill>
        <p:spPr>
          <a:xfrm>
            <a:off x="0" y="669757"/>
            <a:ext cx="9144000" cy="4057650"/>
          </a:xfrm>
          <a:prstGeom prst="rect">
            <a:avLst/>
          </a:prstGeom>
        </p:spPr>
      </p:pic>
      <p:sp>
        <p:nvSpPr>
          <p:cNvPr id="8" name="矩形 7"/>
          <p:cNvSpPr/>
          <p:nvPr>
            <p:custDataLst>
              <p:tags r:id="rId2"/>
            </p:custDataLst>
          </p:nvPr>
        </p:nvSpPr>
        <p:spPr>
          <a:xfrm>
            <a:off x="2828925" y="1231732"/>
            <a:ext cx="3114675"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3"/>
            </p:custDataLst>
          </p:nvPr>
        </p:nvSpPr>
        <p:spPr>
          <a:xfrm>
            <a:off x="2221706" y="4716626"/>
            <a:ext cx="4700588" cy="978729"/>
          </a:xfrm>
        </p:spPr>
        <p:txBody>
          <a:bodyPr lIns="90000" tIns="46800" rIns="90000" bIns="46800" anchor="b">
            <a:normAutofit/>
          </a:bodyPr>
          <a:lstStyle>
            <a:lvl1pPr algn="ctr">
              <a:defRPr sz="4800" b="1"/>
            </a:lvl1pPr>
          </a:lstStyle>
          <a:p>
            <a:r>
              <a:rPr lang="zh-CN" altLang="en-US" dirty="0"/>
              <a:t>单击此处编辑标题</a:t>
            </a:r>
          </a:p>
        </p:txBody>
      </p:sp>
      <p:sp>
        <p:nvSpPr>
          <p:cNvPr id="3" name="文本占位符 2"/>
          <p:cNvSpPr>
            <a:spLocks noGrp="1"/>
          </p:cNvSpPr>
          <p:nvPr>
            <p:ph type="body" idx="1"/>
            <p:custDataLst>
              <p:tags r:id="rId4"/>
            </p:custDataLst>
          </p:nvPr>
        </p:nvSpPr>
        <p:spPr>
          <a:xfrm>
            <a:off x="2221706" y="5703252"/>
            <a:ext cx="4700588"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5"/>
            </p:custDataLst>
          </p:nvPr>
        </p:nvSpPr>
        <p:spPr/>
        <p:txBody>
          <a:bodyPr lIns="90000" tIns="46800" rIns="90000" bIns="46800"/>
          <a:lstStyle/>
          <a:p>
            <a:fld id="{DDC86826-C030-4ABB-BAB8-ECCBC086F54C}" type="datetimeFigureOut">
              <a:rPr lang="zh-CN" altLang="en-US" smtClean="0"/>
              <a:t>2020/11/15</a:t>
            </a:fld>
            <a:endParaRPr lang="zh-CN" altLang="en-US"/>
          </a:p>
        </p:txBody>
      </p:sp>
      <p:sp>
        <p:nvSpPr>
          <p:cNvPr id="5" name="页脚占位符 4"/>
          <p:cNvSpPr>
            <a:spLocks noGrp="1"/>
          </p:cNvSpPr>
          <p:nvPr>
            <p:ph type="ftr" sz="quarter" idx="11"/>
            <p:custDataLst>
              <p:tags r:id="rId6"/>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7"/>
            </p:custDataLst>
          </p:nvPr>
        </p:nvSpPr>
        <p:spPr/>
        <p:txBody>
          <a:bodyPr lIns="90000" tIns="46800" rIns="90000" bIns="46800"/>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286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46291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DDC86826-C030-4ABB-BAB8-ECCBC086F54C}" type="datetimeFigureOut">
              <a:rPr lang="zh-CN" altLang="en-US" smtClean="0"/>
              <a:t>2020/11/15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1" y="215494"/>
            <a:ext cx="78867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文本占位符 2"/>
          <p:cNvSpPr>
            <a:spLocks noGrp="1"/>
          </p:cNvSpPr>
          <p:nvPr>
            <p:ph type="body" idx="1"/>
            <p:custDataLst>
              <p:tags r:id="rId2"/>
            </p:custDataLst>
          </p:nvPr>
        </p:nvSpPr>
        <p:spPr>
          <a:xfrm>
            <a:off x="629841" y="1614659"/>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629841" y="2505075"/>
            <a:ext cx="3868340"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4629150" y="1614659"/>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4629150" y="2505075"/>
            <a:ext cx="3887391"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DDC86826-C030-4ABB-BAB8-ECCBC086F54C}" type="datetimeFigureOut">
              <a:rPr lang="zh-CN" altLang="en-US" smtClean="0"/>
              <a:t>2020/11/15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DDC86826-C030-4ABB-BAB8-ECCBC086F54C}" type="datetimeFigureOut">
              <a:rPr lang="zh-CN" altLang="en-US" smtClean="0"/>
              <a:t>2020/11/15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
        <p:nvSpPr>
          <p:cNvPr id="6" name="标题 5"/>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DDC86826-C030-4ABB-BAB8-ECCBC086F54C}" type="datetimeFigureOut">
              <a:rPr lang="zh-CN" altLang="en-US" smtClean="0"/>
              <a:t>2020/11/15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平行四边形 8"/>
          <p:cNvSpPr/>
          <p:nvPr>
            <p:custDataLst>
              <p:tags r:id="rId1"/>
            </p:custDataLst>
          </p:nvPr>
        </p:nvSpPr>
        <p:spPr>
          <a:xfrm flipH="1">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平行四边形 9"/>
          <p:cNvSpPr/>
          <p:nvPr>
            <p:custDataLst>
              <p:tags r:id="rId2"/>
            </p:custDataLst>
          </p:nvPr>
        </p:nvSpPr>
        <p:spPr>
          <a:xfrm>
            <a:off x="797719" y="0"/>
            <a:ext cx="7548563"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平行四边形 10"/>
          <p:cNvSpPr/>
          <p:nvPr>
            <p:custDataLst>
              <p:tags r:id="rId3"/>
            </p:custDataLst>
          </p:nvPr>
        </p:nvSpPr>
        <p:spPr>
          <a:xfrm>
            <a:off x="2052638" y="0"/>
            <a:ext cx="5038725"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2831468" y="2876550"/>
            <a:ext cx="3481065" cy="863174"/>
          </a:xfrm>
        </p:spPr>
        <p:txBody>
          <a:bodyPr anchor="b">
            <a:normAutofit/>
          </a:bodyPr>
          <a:lstStyle>
            <a:lvl1pPr algn="ctr">
              <a:defRPr sz="3600"/>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2831468" y="3884613"/>
            <a:ext cx="3481065" cy="1367961"/>
          </a:xfrm>
        </p:spPr>
        <p:txBody>
          <a:bodyPr>
            <a:normAutofit/>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t>2020/11/15</a:t>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0" y="457200"/>
            <a:ext cx="31239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2020/11/15</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11638" y="365125"/>
            <a:ext cx="603712"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628650" y="365125"/>
            <a:ext cx="7226877"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2020/11/15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28650" y="551543"/>
            <a:ext cx="78867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2"/>
            </p:custDataLst>
          </p:nvPr>
        </p:nvCxnSpPr>
        <p:spPr>
          <a:xfrm>
            <a:off x="3028950" y="3429000"/>
            <a:ext cx="30861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3"/>
            </p:custDataLst>
          </p:nvPr>
        </p:nvSpPr>
        <p:spPr>
          <a:xfrm>
            <a:off x="2419350" y="1670050"/>
            <a:ext cx="43053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p>
        </p:txBody>
      </p:sp>
      <p:sp>
        <p:nvSpPr>
          <p:cNvPr id="3" name="日期占位符 2"/>
          <p:cNvSpPr>
            <a:spLocks noGrp="1"/>
          </p:cNvSpPr>
          <p:nvPr>
            <p:ph type="dt" sz="half" idx="10"/>
            <p:custDataLst>
              <p:tags r:id="rId4"/>
            </p:custDataLst>
          </p:nvPr>
        </p:nvSpPr>
        <p:spPr/>
        <p:txBody>
          <a:bodyPr lIns="90000" tIns="46800" rIns="90000" bIns="46800"/>
          <a:lstStyle/>
          <a:p>
            <a:fld id="{DDC86826-C030-4ABB-BAB8-ECCBC086F54C}" type="datetimeFigureOut">
              <a:rPr lang="zh-CN" altLang="en-US" smtClean="0"/>
              <a:t>2020/11/15</a:t>
            </a:fld>
            <a:endParaRPr lang="zh-CN" altLang="en-US"/>
          </a:p>
        </p:txBody>
      </p:sp>
      <p:sp>
        <p:nvSpPr>
          <p:cNvPr id="4" name="页脚占位符 3"/>
          <p:cNvSpPr>
            <a:spLocks noGrp="1"/>
          </p:cNvSpPr>
          <p:nvPr>
            <p:ph type="ftr" sz="quarter" idx="11"/>
            <p:custDataLst>
              <p:tags r:id="rId5"/>
            </p:custDataLst>
          </p:nvPr>
        </p:nvSpPr>
        <p:spPr/>
        <p:txBody>
          <a:bodyPr lIns="90000" tIns="46800" rIns="90000" bIns="46800"/>
          <a:lstStyle/>
          <a:p>
            <a:endParaRPr lang="zh-CN" altLang="en-US"/>
          </a:p>
        </p:txBody>
      </p:sp>
      <p:sp>
        <p:nvSpPr>
          <p:cNvPr id="5" name="灯片编号占位符 4"/>
          <p:cNvSpPr>
            <a:spLocks noGrp="1"/>
          </p:cNvSpPr>
          <p:nvPr>
            <p:ph type="sldNum" sz="quarter" idx="12"/>
            <p:custDataLst>
              <p:tags r:id="rId6"/>
            </p:custDataLst>
          </p:nvPr>
        </p:nvSpPr>
        <p:spPr/>
        <p:txBody>
          <a:bodyPr lIns="90000" tIns="46800" rIns="90000" bIns="46800"/>
          <a:lstStyle/>
          <a:p>
            <a:fld id="{DD074F22-C169-4F08-BADB-1985F513ADBA}" type="slidenum">
              <a:rPr lang="zh-CN" altLang="en-US" smtClean="0"/>
              <a:t>‹#›</a:t>
            </a:fld>
            <a:endParaRPr lang="zh-CN" altLang="en-US"/>
          </a:p>
        </p:txBody>
      </p:sp>
      <p:sp>
        <p:nvSpPr>
          <p:cNvPr id="9" name="文本占位符 8"/>
          <p:cNvSpPr>
            <a:spLocks noGrp="1"/>
          </p:cNvSpPr>
          <p:nvPr>
            <p:ph type="body" sz="quarter" idx="13" hasCustomPrompt="1"/>
            <p:custDataLst>
              <p:tags r:id="rId7"/>
            </p:custDataLst>
          </p:nvPr>
        </p:nvSpPr>
        <p:spPr>
          <a:xfrm>
            <a:off x="2419350" y="3470558"/>
            <a:ext cx="4305300" cy="1717392"/>
          </a:xfrm>
        </p:spPr>
        <p:txBody>
          <a:bodyPr>
            <a:normAutofit/>
          </a:bodyPr>
          <a:lstStyle>
            <a:lvl1pPr marL="0" indent="0" algn="ctr">
              <a:buNone/>
              <a:defRPr sz="8000">
                <a:solidFill>
                  <a:schemeClr val="bg1"/>
                </a:solidFill>
              </a:defRPr>
            </a:lvl1pPr>
          </a:lstStyle>
          <a:p>
            <a:pPr lvl="0"/>
            <a:r>
              <a:rPr lang="zh-CN" altLang="en-US" dirty="0"/>
              <a:t>编辑文本</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2020/11/15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2020/11/15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2020/11/15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2"/>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2020/11/15</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2020/11/15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80.xml"/><Relationship Id="rId18" Type="http://schemas.openxmlformats.org/officeDocument/2006/relationships/tags" Target="../tags/tag8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84.xml"/><Relationship Id="rId2" Type="http://schemas.openxmlformats.org/officeDocument/2006/relationships/slideLayout" Target="../slideLayouts/slideLayout24.xml"/><Relationship Id="rId16" Type="http://schemas.openxmlformats.org/officeDocument/2006/relationships/tags" Target="../tags/tag8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8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t>2020/11/15</a:t>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8"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t>2020/11/15</a:t>
            </a:fld>
            <a:endParaRPr lang="zh-CN" altLang="en-US"/>
          </a:p>
        </p:txBody>
      </p:sp>
      <p:sp>
        <p:nvSpPr>
          <p:cNvPr id="5" name="页脚占位符 4"/>
          <p:cNvSpPr>
            <a:spLocks noGrp="1"/>
          </p:cNvSpPr>
          <p:nvPr>
            <p:ph type="ftr" sz="quarter" idx="3"/>
            <p:custDataLst>
              <p:tags r:id="rId16"/>
            </p:custDataLst>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t>‹#›</a:t>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fade/>
  </p:transition>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notesSlide" Target="../notesSlides/notesSlide1.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slideLayout" Target="../slideLayouts/slideLayout1.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s>
</file>

<file path=ppt/slides/_rels/slide10.xml.rels><?xml version="1.0" encoding="UTF-8" standalone="yes"?>
<Relationships xmlns="http://schemas.openxmlformats.org/package/2006/relationships"><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notesSlide" Target="../notesSlides/notesSlide4.xml"/><Relationship Id="rId5" Type="http://schemas.openxmlformats.org/officeDocument/2006/relationships/slideLayout" Target="../slideLayouts/slideLayout18.xml"/><Relationship Id="rId4" Type="http://schemas.openxmlformats.org/officeDocument/2006/relationships/tags" Target="../tags/tag193.xml"/></Relationships>
</file>

<file path=ppt/slides/_rels/slide11.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image" Target="../media/image10.png"/><Relationship Id="rId5" Type="http://schemas.openxmlformats.org/officeDocument/2006/relationships/slideLayout" Target="../slideLayouts/slideLayout18.xml"/><Relationship Id="rId4" Type="http://schemas.openxmlformats.org/officeDocument/2006/relationships/tags" Target="../tags/tag197.xml"/></Relationships>
</file>

<file path=ppt/slides/_rels/slide12.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image" Target="../media/image11.png"/><Relationship Id="rId5" Type="http://schemas.openxmlformats.org/officeDocument/2006/relationships/slideLayout" Target="../slideLayouts/slideLayout18.xml"/><Relationship Id="rId4" Type="http://schemas.openxmlformats.org/officeDocument/2006/relationships/tags" Target="../tags/tag201.xml"/></Relationships>
</file>

<file path=ppt/slides/_rels/slide13.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image" Target="../media/image12.png"/><Relationship Id="rId5" Type="http://schemas.openxmlformats.org/officeDocument/2006/relationships/slideLayout" Target="../slideLayouts/slideLayout18.xml"/><Relationship Id="rId4" Type="http://schemas.openxmlformats.org/officeDocument/2006/relationships/tags" Target="../tags/tag205.xml"/></Relationships>
</file>

<file path=ppt/slides/_rels/slide14.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image" Target="../media/image13.png"/><Relationship Id="rId5" Type="http://schemas.openxmlformats.org/officeDocument/2006/relationships/slideLayout" Target="../slideLayouts/slideLayout18.xml"/><Relationship Id="rId4" Type="http://schemas.openxmlformats.org/officeDocument/2006/relationships/tags" Target="../tags/tag209.xml"/></Relationships>
</file>

<file path=ppt/slides/_rels/slide15.xml.rels><?xml version="1.0" encoding="UTF-8" standalone="yes"?>
<Relationships xmlns="http://schemas.openxmlformats.org/package/2006/relationships"><Relationship Id="rId3" Type="http://schemas.openxmlformats.org/officeDocument/2006/relationships/tags" Target="../tags/tag212.xml"/><Relationship Id="rId7" Type="http://schemas.openxmlformats.org/officeDocument/2006/relationships/image" Target="../media/image13.png"/><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slideLayout" Target="../slideLayouts/slideLayout18.xml"/><Relationship Id="rId5" Type="http://schemas.openxmlformats.org/officeDocument/2006/relationships/tags" Target="../tags/tag214.xml"/><Relationship Id="rId4" Type="http://schemas.openxmlformats.org/officeDocument/2006/relationships/tags" Target="../tags/tag213.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217.xml"/><Relationship Id="rId7" Type="http://schemas.openxmlformats.org/officeDocument/2006/relationships/slideLayout" Target="../slideLayouts/slideLayout18.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223.xml"/><Relationship Id="rId7" Type="http://schemas.openxmlformats.org/officeDocument/2006/relationships/hyperlink" Target="file:///D:\Program%20Files%20(x86)\upload\SE2020-G01\&#36719;&#20214;&#38656;&#27714;&#35268;&#26684;&#35828;&#26126;&#20070;\SE2020-G01-&#25968;&#25454;&#23383;&#20856;0.1.doc" TargetMode="Externa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notesSlide" Target="../notesSlides/notesSlide5.xml"/><Relationship Id="rId5" Type="http://schemas.openxmlformats.org/officeDocument/2006/relationships/slideLayout" Target="../slideLayouts/slideLayout18.xml"/><Relationship Id="rId10" Type="http://schemas.openxmlformats.org/officeDocument/2006/relationships/image" Target="../media/image16.png"/><Relationship Id="rId4" Type="http://schemas.openxmlformats.org/officeDocument/2006/relationships/tags" Target="../tags/tag224.xml"/><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notesSlide" Target="../notesSlides/notesSlide6.xml"/><Relationship Id="rId5" Type="http://schemas.openxmlformats.org/officeDocument/2006/relationships/slideLayout" Target="../slideLayouts/slideLayout18.xml"/><Relationship Id="rId4" Type="http://schemas.openxmlformats.org/officeDocument/2006/relationships/tags" Target="../tags/tag228.xml"/></Relationships>
</file>

<file path=ppt/slides/_rels/slide19.xml.rels><?xml version="1.0" encoding="UTF-8" standalone="yes"?>
<Relationships xmlns="http://schemas.openxmlformats.org/package/2006/relationships"><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notesSlide" Target="../notesSlides/notesSlide7.xml"/><Relationship Id="rId5" Type="http://schemas.openxmlformats.org/officeDocument/2006/relationships/slideLayout" Target="../slideLayouts/slideLayout18.xml"/><Relationship Id="rId4" Type="http://schemas.openxmlformats.org/officeDocument/2006/relationships/tags" Target="../tags/tag23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notesSlide" Target="../notesSlides/notesSlide8.xml"/><Relationship Id="rId5" Type="http://schemas.openxmlformats.org/officeDocument/2006/relationships/slideLayout" Target="../slideLayouts/slideLayout18.xml"/><Relationship Id="rId4" Type="http://schemas.openxmlformats.org/officeDocument/2006/relationships/tags" Target="../tags/tag236.xml"/></Relationships>
</file>

<file path=ppt/slides/_rels/slide21.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242.xml"/><Relationship Id="rId7" Type="http://schemas.openxmlformats.org/officeDocument/2006/relationships/image" Target="../media/image20.png"/><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image" Target="../media/image19.png"/><Relationship Id="rId5" Type="http://schemas.openxmlformats.org/officeDocument/2006/relationships/slideLayout" Target="../slideLayouts/slideLayout18.xml"/><Relationship Id="rId4" Type="http://schemas.openxmlformats.org/officeDocument/2006/relationships/tags" Target="../tags/tag243.xml"/></Relationships>
</file>

<file path=ppt/slides/_rels/slide23.xml.rels><?xml version="1.0" encoding="UTF-8" standalone="yes"?>
<Relationships xmlns="http://schemas.openxmlformats.org/package/2006/relationships"><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 Id="rId5" Type="http://schemas.openxmlformats.org/officeDocument/2006/relationships/slideLayout" Target="../slideLayouts/slideLayout18.xml"/><Relationship Id="rId4" Type="http://schemas.openxmlformats.org/officeDocument/2006/relationships/tags" Target="../tags/tag24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249.xml"/><Relationship Id="rId1" Type="http://schemas.openxmlformats.org/officeDocument/2006/relationships/tags" Target="../tags/tag248.xml"/><Relationship Id="rId4"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tags" Target="../tags/tag250.xml"/><Relationship Id="rId5" Type="http://schemas.openxmlformats.org/officeDocument/2006/relationships/slideLayout" Target="../slideLayouts/slideLayout29.xml"/><Relationship Id="rId4" Type="http://schemas.openxmlformats.org/officeDocument/2006/relationships/tags" Target="../tags/tag253.xml"/></Relationships>
</file>

<file path=ppt/slides/_rels/slide26.xml.rels><?xml version="1.0" encoding="UTF-8" standalone="yes"?>
<Relationships xmlns="http://schemas.openxmlformats.org/package/2006/relationships"><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 Id="rId5" Type="http://schemas.openxmlformats.org/officeDocument/2006/relationships/notesSlide" Target="../notesSlides/notesSlide10.xml"/><Relationship Id="rId4"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61.xml"/><Relationship Id="rId7" Type="http://schemas.openxmlformats.org/officeDocument/2006/relationships/tags" Target="../tags/tag165.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s>
</file>

<file path=ppt/slides/_rels/slide4.xml.rels><?xml version="1.0" encoding="UTF-8" standalone="yes"?>
<Relationships xmlns="http://schemas.openxmlformats.org/package/2006/relationships"><Relationship Id="rId3" Type="http://schemas.openxmlformats.org/officeDocument/2006/relationships/tags" Target="../tags/tag168.xml"/><Relationship Id="rId7" Type="http://schemas.openxmlformats.org/officeDocument/2006/relationships/image" Target="../media/image8.png"/><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7.png"/><Relationship Id="rId5" Type="http://schemas.openxmlformats.org/officeDocument/2006/relationships/slideLayout" Target="../slideLayouts/slideLayout18.xml"/><Relationship Id="rId4" Type="http://schemas.openxmlformats.org/officeDocument/2006/relationships/tags" Target="../tags/tag169.xml"/></Relationships>
</file>

<file path=ppt/slides/_rels/slide5.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slideLayout" Target="../slideLayouts/slideLayout18.xml"/><Relationship Id="rId4" Type="http://schemas.openxmlformats.org/officeDocument/2006/relationships/tags" Target="../tags/tag173.xml"/></Relationships>
</file>

<file path=ppt/slides/_rels/slide6.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5" Type="http://schemas.openxmlformats.org/officeDocument/2006/relationships/slideLayout" Target="../slideLayouts/slideLayout18.xml"/><Relationship Id="rId4" Type="http://schemas.openxmlformats.org/officeDocument/2006/relationships/tags" Target="../tags/tag177.xml"/></Relationships>
</file>

<file path=ppt/slides/_rels/slide7.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slideLayout" Target="../slideLayouts/slideLayout18.xml"/><Relationship Id="rId4" Type="http://schemas.openxmlformats.org/officeDocument/2006/relationships/tags" Target="../tags/tag181.xml"/></Relationships>
</file>

<file path=ppt/slides/_rels/slide8.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image" Target="../media/image9.png"/><Relationship Id="rId5" Type="http://schemas.openxmlformats.org/officeDocument/2006/relationships/slideLayout" Target="../slideLayouts/slideLayout18.xml"/><Relationship Id="rId4" Type="http://schemas.openxmlformats.org/officeDocument/2006/relationships/tags" Target="../tags/tag185.xml"/></Relationships>
</file>

<file path=ppt/slides/_rels/slide9.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notesSlide" Target="../notesSlides/notesSlide3.xml"/><Relationship Id="rId5" Type="http://schemas.openxmlformats.org/officeDocument/2006/relationships/slideLayout" Target="../slideLayouts/slideLayout18.xml"/><Relationship Id="rId4" Type="http://schemas.openxmlformats.org/officeDocument/2006/relationships/tags" Target="../tags/tag1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a:spLocks noChangeArrowheads="1"/>
          </p:cNvSpPr>
          <p:nvPr>
            <p:custDataLst>
              <p:tags r:id="rId2"/>
            </p:custDataLst>
          </p:nvPr>
        </p:nvSpPr>
        <p:spPr bwMode="auto">
          <a:xfrm>
            <a:off x="8443595" y="1181735"/>
            <a:ext cx="46355" cy="170180"/>
          </a:xfrm>
          <a:prstGeom prst="rect">
            <a:avLst/>
          </a:prstGeom>
          <a:solidFill>
            <a:schemeClr val="bg1">
              <a:lumMod val="85000"/>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1" name="Freeform 6"/>
          <p:cNvSpPr>
            <a:spLocks noEditPoints="1"/>
          </p:cNvSpPr>
          <p:nvPr>
            <p:custDataLst>
              <p:tags r:id="rId3"/>
            </p:custDataLst>
          </p:nvPr>
        </p:nvSpPr>
        <p:spPr bwMode="auto">
          <a:xfrm>
            <a:off x="8509635"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2" name="Freeform 7"/>
          <p:cNvSpPr/>
          <p:nvPr>
            <p:custDataLst>
              <p:tags r:id="rId4"/>
            </p:custDataLst>
          </p:nvPr>
        </p:nvSpPr>
        <p:spPr bwMode="auto">
          <a:xfrm>
            <a:off x="8652510" y="1225550"/>
            <a:ext cx="126365" cy="18478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3" name="Freeform 8"/>
          <p:cNvSpPr>
            <a:spLocks noEditPoints="1"/>
          </p:cNvSpPr>
          <p:nvPr>
            <p:custDataLst>
              <p:tags r:id="rId5"/>
            </p:custDataLst>
          </p:nvPr>
        </p:nvSpPr>
        <p:spPr bwMode="auto">
          <a:xfrm>
            <a:off x="8798560"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4" name="Freeform 9"/>
          <p:cNvSpPr/>
          <p:nvPr>
            <p:custDataLst>
              <p:tags r:id="rId6"/>
            </p:custDataLst>
          </p:nvPr>
        </p:nvSpPr>
        <p:spPr bwMode="auto">
          <a:xfrm>
            <a:off x="8226425" y="1258570"/>
            <a:ext cx="35560" cy="37465"/>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5" name="Freeform 10"/>
          <p:cNvSpPr>
            <a:spLocks noEditPoints="1"/>
          </p:cNvSpPr>
          <p:nvPr>
            <p:custDataLst>
              <p:tags r:id="rId7"/>
            </p:custDataLst>
          </p:nvPr>
        </p:nvSpPr>
        <p:spPr bwMode="auto">
          <a:xfrm>
            <a:off x="8130540" y="1146175"/>
            <a:ext cx="226695" cy="262890"/>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6" name="标题 115"/>
          <p:cNvSpPr>
            <a:spLocks noGrp="1"/>
          </p:cNvSpPr>
          <p:nvPr>
            <p:ph type="ctrTitle"/>
            <p:custDataLst>
              <p:tags r:id="rId8"/>
            </p:custDataLst>
          </p:nvPr>
        </p:nvSpPr>
        <p:spPr>
          <a:xfrm>
            <a:off x="916753" y="3268400"/>
            <a:ext cx="6292686" cy="1054735"/>
          </a:xfrm>
        </p:spPr>
        <p:txBody>
          <a:bodyPr/>
          <a:lstStyle/>
          <a:p>
            <a:r>
              <a:rPr lang="zh-CN" altLang="en-US" dirty="0" smtClean="0"/>
              <a:t>需求说明</a:t>
            </a:r>
            <a:endParaRPr lang="zh-CN" altLang="en-US" dirty="0"/>
          </a:p>
        </p:txBody>
      </p:sp>
      <p:sp>
        <p:nvSpPr>
          <p:cNvPr id="117" name="副标题 116"/>
          <p:cNvSpPr>
            <a:spLocks noGrp="1"/>
          </p:cNvSpPr>
          <p:nvPr>
            <p:ph type="subTitle" idx="1"/>
            <p:custDataLst>
              <p:tags r:id="rId9"/>
            </p:custDataLst>
          </p:nvPr>
        </p:nvSpPr>
        <p:spPr/>
        <p:txBody>
          <a:bodyPr>
            <a:normAutofit/>
          </a:bodyPr>
          <a:lstStyle/>
          <a:p>
            <a:r>
              <a:rPr lang="en-US" altLang="zh-CN" dirty="0"/>
              <a:t>G01</a:t>
            </a:r>
            <a:r>
              <a:rPr lang="zh-CN" altLang="en-US" dirty="0"/>
              <a:t>：</a:t>
            </a:r>
          </a:p>
        </p:txBody>
      </p:sp>
      <p:sp>
        <p:nvSpPr>
          <p:cNvPr id="119" name="文本框 118"/>
          <p:cNvSpPr txBox="1"/>
          <p:nvPr/>
        </p:nvSpPr>
        <p:spPr>
          <a:xfrm>
            <a:off x="943539" y="5589240"/>
            <a:ext cx="6868750" cy="453457"/>
          </a:xfrm>
          <a:prstGeom prst="rect">
            <a:avLst/>
          </a:prstGeom>
          <a:noFill/>
        </p:spPr>
        <p:txBody>
          <a:bodyPr wrap="square" rtlCol="0">
            <a:spAutoFit/>
          </a:bodyPr>
          <a:lstStyle/>
          <a:p>
            <a:pPr fontAlgn="auto">
              <a:lnSpc>
                <a:spcPct val="130000"/>
              </a:lnSpc>
              <a:spcBef>
                <a:spcPts val="0"/>
              </a:spcBef>
              <a:spcAft>
                <a:spcPts val="1000"/>
              </a:spcAft>
              <a:buFont typeface="Arial" panose="020B0604020202020204" pitchFamily="34" charset="0"/>
            </a:pPr>
            <a:r>
              <a:rPr lang="zh-CN" altLang="en-US" sz="2000" spc="150" dirty="0">
                <a:uFillTx/>
                <a:latin typeface="微软雅黑" panose="020B0503020204020204" charset="-122"/>
                <a:ea typeface="微软雅黑" panose="020B0503020204020204" charset="-122"/>
              </a:rPr>
              <a:t>组长：董思诚  组员： </a:t>
            </a:r>
            <a:r>
              <a:rPr lang="zh-CN" altLang="en-US" sz="2000" spc="150" dirty="0">
                <a:latin typeface="微软雅黑" panose="020B0503020204020204" charset="-122"/>
                <a:ea typeface="微软雅黑" panose="020B0503020204020204" charset="-122"/>
              </a:rPr>
              <a:t>李磊   陈安</a:t>
            </a:r>
            <a:endParaRPr lang="zh-CN" altLang="en-US" sz="2000" spc="150" dirty="0">
              <a:uFillTx/>
              <a:latin typeface="微软雅黑" panose="020B0503020204020204" charset="-122"/>
              <a:ea typeface="微软雅黑" panose="020B0503020204020204" charset="-122"/>
            </a:endParaRPr>
          </a:p>
        </p:txBody>
      </p:sp>
      <p:sp>
        <p:nvSpPr>
          <p:cNvPr id="12" name="标题 115"/>
          <p:cNvSpPr txBox="1">
            <a:spLocks/>
          </p:cNvSpPr>
          <p:nvPr>
            <p:custDataLst>
              <p:tags r:id="rId10"/>
            </p:custDataLst>
          </p:nvPr>
        </p:nvSpPr>
        <p:spPr>
          <a:xfrm>
            <a:off x="2909815" y="4642713"/>
            <a:ext cx="6408712" cy="504001"/>
          </a:xfrm>
          <a:prstGeom prst="rect">
            <a:avLst/>
          </a:prstGeom>
          <a:noFill/>
        </p:spPr>
        <p:txBody>
          <a:bodyPr vert="horz" lIns="101600" tIns="38100" rIns="76200" bIns="38100" rtlCol="0" anchor="b" anchorCtr="0">
            <a:noAutofit/>
          </a:bodyPr>
          <a:lstStyle>
            <a:lvl1pPr algn="l" defTabSz="914400" rtl="0" eaLnBrk="1" fontAlgn="auto" latinLnBrk="0" hangingPunct="1">
              <a:lnSpc>
                <a:spcPct val="100000"/>
              </a:lnSpc>
              <a:spcBef>
                <a:spcPct val="0"/>
              </a:spcBef>
              <a:buNone/>
              <a:defRPr sz="5400" b="1" u="none" strike="noStrike" kern="1200" cap="none" spc="600" normalizeH="0">
                <a:solidFill>
                  <a:schemeClr val="tx1">
                    <a:lumMod val="85000"/>
                    <a:lumOff val="15000"/>
                  </a:schemeClr>
                </a:solidFill>
                <a:uFillTx/>
                <a:latin typeface="微软雅黑" panose="020B0503020204020204" charset="-122"/>
                <a:ea typeface="微软雅黑" panose="020B0503020204020204" charset="-122"/>
                <a:cs typeface="+mj-cs"/>
              </a:defRPr>
            </a:lvl1pPr>
          </a:lstStyle>
          <a:p>
            <a:pPr>
              <a:spcAft>
                <a:spcPts val="0"/>
              </a:spcAft>
            </a:pPr>
            <a:r>
              <a:rPr lang="en-US" altLang="zh-CN" sz="2400" dirty="0"/>
              <a:t>——</a:t>
            </a:r>
            <a:r>
              <a:rPr lang="zh-CN" altLang="en-US" sz="2400" dirty="0"/>
              <a:t>基</a:t>
            </a:r>
            <a:r>
              <a:rPr lang="zh-CN" altLang="en-US" sz="2400" dirty="0" smtClean="0"/>
              <a:t>于</a:t>
            </a:r>
            <a:r>
              <a:rPr lang="zh-CN" altLang="en-US" sz="2400" dirty="0"/>
              <a:t>博</a:t>
            </a:r>
            <a:r>
              <a:rPr lang="zh-CN" altLang="en-US" sz="2400" dirty="0" smtClean="0"/>
              <a:t>客与论坛的</a:t>
            </a:r>
            <a:r>
              <a:rPr lang="zh-CN" altLang="en-US" sz="2400" dirty="0"/>
              <a:t>游戏攻略网站</a:t>
            </a: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dirty="0" smtClean="0">
                <a:solidFill>
                  <a:schemeClr val="bg1"/>
                </a:solidFill>
                <a:sym typeface="+mn-ea"/>
              </a:rPr>
              <a:t>用户类别</a:t>
            </a:r>
            <a:endParaRPr lang="zh-CN" altLang="en-US" dirty="0">
              <a:solidFill>
                <a:schemeClr val="bg1"/>
              </a:solidFill>
              <a:sym typeface="+mn-ea"/>
            </a:endParaRPr>
          </a:p>
        </p:txBody>
      </p:sp>
      <p:sp>
        <p:nvSpPr>
          <p:cNvPr id="7" name="文本框 6"/>
          <p:cNvSpPr txBox="1"/>
          <p:nvPr>
            <p:custDataLst>
              <p:tags r:id="rId4"/>
            </p:custDataLst>
          </p:nvPr>
        </p:nvSpPr>
        <p:spPr>
          <a:xfrm>
            <a:off x="323528" y="1181277"/>
            <a:ext cx="7128792"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用户代表</a:t>
            </a:r>
            <a:endParaRPr lang="zh-CN" altLang="en-US" sz="1100" dirty="0">
              <a:uFillTx/>
            </a:endParaRPr>
          </a:p>
        </p:txBody>
      </p:sp>
      <p:graphicFrame>
        <p:nvGraphicFramePr>
          <p:cNvPr id="5" name="表格 4"/>
          <p:cNvGraphicFramePr>
            <a:graphicFrameLocks noGrp="1"/>
          </p:cNvGraphicFramePr>
          <p:nvPr>
            <p:extLst>
              <p:ext uri="{D42A27DB-BD31-4B8C-83A1-F6EECF244321}">
                <p14:modId xmlns:p14="http://schemas.microsoft.com/office/powerpoint/2010/main" val="2178748510"/>
              </p:ext>
            </p:extLst>
          </p:nvPr>
        </p:nvGraphicFramePr>
        <p:xfrm>
          <a:off x="-3777" y="1813771"/>
          <a:ext cx="9147776" cy="5077221"/>
        </p:xfrm>
        <a:graphic>
          <a:graphicData uri="http://schemas.openxmlformats.org/drawingml/2006/table">
            <a:tbl>
              <a:tblPr>
                <a:tableStyleId>{5C22544A-7EE6-4342-B048-85BDC9FD1C3A}</a:tableStyleId>
              </a:tblPr>
              <a:tblGrid>
                <a:gridCol w="1119393"/>
                <a:gridCol w="1107204"/>
                <a:gridCol w="947632"/>
                <a:gridCol w="2332632"/>
                <a:gridCol w="1020526"/>
                <a:gridCol w="1255719"/>
                <a:gridCol w="1364670"/>
              </a:tblGrid>
              <a:tr h="489744">
                <a:tc>
                  <a:txBody>
                    <a:bodyPr/>
                    <a:lstStyle/>
                    <a:p>
                      <a:pPr indent="304800" algn="just">
                        <a:spcAft>
                          <a:spcPts val="0"/>
                        </a:spcAft>
                      </a:pPr>
                      <a:r>
                        <a:rPr lang="zh-CN" sz="1600" b="1" kern="100" dirty="0">
                          <a:effectLst/>
                        </a:rPr>
                        <a:t>用户类别</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b="1" kern="100" dirty="0">
                          <a:effectLst/>
                        </a:rPr>
                        <a:t>用户姓名</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b="1" kern="100" dirty="0">
                          <a:effectLst/>
                        </a:rPr>
                        <a:t>当前身份</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b="1" kern="100" dirty="0">
                          <a:effectLst/>
                        </a:rPr>
                        <a:t>用户简介</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b="1" kern="100" dirty="0">
                          <a:effectLst/>
                        </a:rPr>
                        <a:t>权力</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b="1" kern="100" dirty="0">
                          <a:effectLst/>
                        </a:rPr>
                        <a:t>责任</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b="1" kern="100" dirty="0">
                          <a:effectLst/>
                        </a:rPr>
                        <a:t>利益</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929877">
                <a:tc>
                  <a:txBody>
                    <a:bodyPr/>
                    <a:lstStyle/>
                    <a:p>
                      <a:pPr indent="304800" algn="just">
                        <a:spcAft>
                          <a:spcPts val="0"/>
                        </a:spcAft>
                      </a:pPr>
                      <a:r>
                        <a:rPr lang="zh-CN" sz="1600" kern="100" dirty="0">
                          <a:effectLst/>
                        </a:rPr>
                        <a:t>全用户</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dirty="0">
                          <a:effectLst/>
                        </a:rPr>
                        <a:t>杨枨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a:effectLst/>
                        </a:rPr>
                        <a:t>全用户代表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a:effectLst/>
                        </a:rPr>
                        <a:t>软件工程专业优秀教师，拥有丰富的软件工程系列课程的教学经验</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909325">
                <a:tc>
                  <a:txBody>
                    <a:bodyPr/>
                    <a:lstStyle/>
                    <a:p>
                      <a:pPr indent="304800" algn="just">
                        <a:spcAft>
                          <a:spcPts val="0"/>
                        </a:spcAft>
                      </a:pPr>
                      <a:r>
                        <a:rPr lang="en-US" sz="1600" kern="100" dirty="0" smtClean="0">
                          <a:effectLst/>
                        </a:rPr>
                        <a:t> </a:t>
                      </a:r>
                      <a:endParaRPr lang="zh-CN" sz="1600" kern="100" dirty="0" smtClean="0">
                        <a:effectLst/>
                      </a:endParaRPr>
                    </a:p>
                    <a:p>
                      <a:pPr indent="304800" algn="just">
                        <a:spcAft>
                          <a:spcPts val="0"/>
                        </a:spcAft>
                      </a:pPr>
                      <a:r>
                        <a:rPr lang="zh-CN" sz="1600" kern="100" dirty="0" smtClean="0">
                          <a:effectLst/>
                        </a:rPr>
                        <a:t>普通用户</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dirty="0">
                          <a:effectLst/>
                        </a:rPr>
                        <a:t> </a:t>
                      </a:r>
                      <a:endParaRPr lang="zh-CN" sz="1600" kern="100" dirty="0">
                        <a:effectLst/>
                      </a:endParaRPr>
                    </a:p>
                    <a:p>
                      <a:pPr indent="304800" algn="just">
                        <a:spcAft>
                          <a:spcPts val="0"/>
                        </a:spcAft>
                      </a:pPr>
                      <a:r>
                        <a:rPr lang="zh-CN" sz="1600" kern="100" dirty="0">
                          <a:effectLst/>
                        </a:rPr>
                        <a:t>孙圣顺</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dirty="0">
                          <a:effectLst/>
                        </a:rPr>
                        <a:t> </a:t>
                      </a:r>
                      <a:endParaRPr lang="zh-CN" sz="1600" kern="100" dirty="0">
                        <a:effectLst/>
                      </a:endParaRPr>
                    </a:p>
                    <a:p>
                      <a:pPr indent="304800" algn="just">
                        <a:spcAft>
                          <a:spcPts val="0"/>
                        </a:spcAft>
                      </a:pPr>
                      <a:r>
                        <a:rPr lang="zh-CN" sz="1600" kern="100" dirty="0">
                          <a:effectLst/>
                        </a:rPr>
                        <a:t>普通用户代表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a:effectLst/>
                        </a:rPr>
                        <a:t> </a:t>
                      </a:r>
                      <a:endParaRPr lang="zh-CN" sz="1600" kern="100">
                        <a:effectLst/>
                      </a:endParaRPr>
                    </a:p>
                    <a:p>
                      <a:pPr indent="304800" algn="just">
                        <a:spcAft>
                          <a:spcPts val="0"/>
                        </a:spcAft>
                      </a:pPr>
                      <a:r>
                        <a:rPr lang="zh-CN" sz="1600" kern="100">
                          <a:effectLst/>
                        </a:rPr>
                        <a:t>浙江大学城市学院统计专业学生，平常爱好玩游戏，对游戏攻略及游戏论坛多有很大的需求，对该游戏攻略网站有一定的需求。</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a:effectLst/>
                        </a:rPr>
                        <a:t> </a:t>
                      </a:r>
                      <a:endParaRPr lang="zh-CN" sz="1600" kern="100">
                        <a:effectLst/>
                      </a:endParaRPr>
                    </a:p>
                    <a:p>
                      <a:pPr indent="304800" algn="just">
                        <a:spcAft>
                          <a:spcPts val="0"/>
                        </a:spcAft>
                      </a:pPr>
                      <a:r>
                        <a:rPr lang="zh-CN" sz="1600" kern="100">
                          <a:effectLst/>
                        </a:rPr>
                        <a:t>主导本系统普通用户功能点的取舍。</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a:effectLst/>
                        </a:rPr>
                        <a:t> </a:t>
                      </a:r>
                      <a:endParaRPr lang="zh-CN" sz="1600" kern="100">
                        <a:effectLst/>
                      </a:endParaRPr>
                    </a:p>
                    <a:p>
                      <a:pPr indent="304800" algn="just">
                        <a:spcAft>
                          <a:spcPts val="0"/>
                        </a:spcAft>
                      </a:pPr>
                      <a:r>
                        <a:rPr lang="zh-CN" sz="1600" kern="100">
                          <a:effectLst/>
                        </a:rPr>
                        <a:t>根据初步拟定的网站原型，向项目组提供关于普通用户的相关功能点。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dirty="0">
                          <a:effectLst/>
                        </a:rPr>
                        <a:t> </a:t>
                      </a:r>
                      <a:endParaRPr lang="zh-CN" sz="1600" kern="100" dirty="0">
                        <a:effectLst/>
                      </a:endParaRPr>
                    </a:p>
                    <a:p>
                      <a:pPr indent="304800" algn="just">
                        <a:spcAft>
                          <a:spcPts val="0"/>
                        </a:spcAft>
                      </a:pPr>
                      <a:r>
                        <a:rPr lang="zh-CN" sz="1600" kern="100" dirty="0">
                          <a:effectLst/>
                        </a:rPr>
                        <a:t>完成的系统将尽可能地满足其关于攻略及论坛功能的需求。</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70659">
                <a:tc>
                  <a:txBody>
                    <a:bodyPr/>
                    <a:lstStyle/>
                    <a:p>
                      <a:pPr indent="304800" algn="just">
                        <a:spcAft>
                          <a:spcPts val="0"/>
                        </a:spcAft>
                      </a:pPr>
                      <a:r>
                        <a:rPr lang="zh-CN" sz="1600" kern="100">
                          <a:effectLst/>
                        </a:rPr>
                        <a:t>普通用户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a:effectLst/>
                        </a:rPr>
                        <a:t>黄耀天</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a:effectLst/>
                        </a:rPr>
                        <a:t>普通用户代表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dirty="0">
                          <a:effectLst/>
                        </a:rPr>
                        <a:t>浙江大学城市学院信管专业学生，对游戏攻略及游戏论坛多有接触，对该游戏攻略网站有一定的需求。</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a:effectLst/>
                        </a:rPr>
                        <a:t>主导本系统攻略制作者用户功能点的取舍。</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a:effectLst/>
                        </a:rPr>
                        <a:t>根据初步拟定的网站原型，向项目组提供关于普通用户的相关功能点。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dirty="0">
                          <a:effectLst/>
                        </a:rPr>
                        <a:t>完成的系统将尽可能地满足其关于攻略及论坛功能的需求。</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868381221"/>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3</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dirty="0" smtClean="0">
                <a:solidFill>
                  <a:schemeClr val="bg1"/>
                </a:solidFill>
                <a:sym typeface="+mn-ea"/>
              </a:rPr>
              <a:t>界面原型</a:t>
            </a:r>
            <a:endParaRPr lang="zh-CN" altLang="en-US" dirty="0">
              <a:solidFill>
                <a:schemeClr val="bg1"/>
              </a:solidFill>
              <a:sym typeface="+mn-ea"/>
            </a:endParaRPr>
          </a:p>
        </p:txBody>
      </p:sp>
      <p:pic>
        <p:nvPicPr>
          <p:cNvPr id="5" name="图片 4"/>
          <p:cNvPicPr>
            <a:picLocks noChangeAspect="1"/>
          </p:cNvPicPr>
          <p:nvPr/>
        </p:nvPicPr>
        <p:blipFill rotWithShape="1">
          <a:blip r:embed="rId6"/>
          <a:srcRect l="13775" t="9719" r="4326"/>
          <a:stretch/>
        </p:blipFill>
        <p:spPr>
          <a:xfrm>
            <a:off x="827584" y="1947627"/>
            <a:ext cx="7869183" cy="4748430"/>
          </a:xfrm>
          <a:prstGeom prst="rect">
            <a:avLst/>
          </a:prstGeom>
        </p:spPr>
      </p:pic>
      <p:sp>
        <p:nvSpPr>
          <p:cNvPr id="6" name="文本框 5"/>
          <p:cNvSpPr txBox="1"/>
          <p:nvPr>
            <p:custDataLst>
              <p:tags r:id="rId4"/>
            </p:custDataLst>
          </p:nvPr>
        </p:nvSpPr>
        <p:spPr>
          <a:xfrm>
            <a:off x="467544" y="1259181"/>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首页</a:t>
            </a:r>
            <a:endParaRPr lang="zh-CN" altLang="en-US" sz="1100" dirty="0">
              <a:uFillTx/>
            </a:endParaRPr>
          </a:p>
        </p:txBody>
      </p:sp>
    </p:spTree>
    <p:custDataLst>
      <p:tags r:id="rId1"/>
    </p:custDataLst>
    <p:extLst>
      <p:ext uri="{BB962C8B-B14F-4D97-AF65-F5344CB8AC3E}">
        <p14:creationId xmlns:p14="http://schemas.microsoft.com/office/powerpoint/2010/main" val="2245935138"/>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3</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dirty="0" smtClean="0">
                <a:solidFill>
                  <a:schemeClr val="bg1"/>
                </a:solidFill>
                <a:sym typeface="+mn-ea"/>
              </a:rPr>
              <a:t>界面原型</a:t>
            </a:r>
            <a:endParaRPr lang="zh-CN" altLang="en-US" dirty="0">
              <a:solidFill>
                <a:schemeClr val="bg1"/>
              </a:solidFill>
              <a:sym typeface="+mn-ea"/>
            </a:endParaRPr>
          </a:p>
        </p:txBody>
      </p:sp>
      <p:sp>
        <p:nvSpPr>
          <p:cNvPr id="6" name="文本框 5"/>
          <p:cNvSpPr txBox="1"/>
          <p:nvPr>
            <p:custDataLst>
              <p:tags r:id="rId4"/>
            </p:custDataLst>
          </p:nvPr>
        </p:nvSpPr>
        <p:spPr>
          <a:xfrm>
            <a:off x="467544" y="1259181"/>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游</a:t>
            </a:r>
            <a:r>
              <a:rPr lang="zh-CN" altLang="en-US" sz="2000" b="1" dirty="0" smtClean="0">
                <a:latin typeface="+mn-ea"/>
              </a:rPr>
              <a:t>戏专题</a:t>
            </a:r>
            <a:endParaRPr lang="zh-CN" altLang="en-US" sz="1100" dirty="0">
              <a:uFillTx/>
            </a:endParaRPr>
          </a:p>
        </p:txBody>
      </p:sp>
      <p:pic>
        <p:nvPicPr>
          <p:cNvPr id="3" name="图片 2"/>
          <p:cNvPicPr>
            <a:picLocks noChangeAspect="1"/>
          </p:cNvPicPr>
          <p:nvPr/>
        </p:nvPicPr>
        <p:blipFill rotWithShape="1">
          <a:blip r:embed="rId6"/>
          <a:srcRect l="12600" t="9640" r="14952"/>
          <a:stretch/>
        </p:blipFill>
        <p:spPr>
          <a:xfrm>
            <a:off x="755576" y="1916832"/>
            <a:ext cx="7128792" cy="4866987"/>
          </a:xfrm>
          <a:prstGeom prst="rect">
            <a:avLst/>
          </a:prstGeom>
        </p:spPr>
      </p:pic>
    </p:spTree>
    <p:custDataLst>
      <p:tags r:id="rId1"/>
    </p:custDataLst>
    <p:extLst>
      <p:ext uri="{BB962C8B-B14F-4D97-AF65-F5344CB8AC3E}">
        <p14:creationId xmlns:p14="http://schemas.microsoft.com/office/powerpoint/2010/main" val="2298746371"/>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3</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dirty="0" smtClean="0">
                <a:solidFill>
                  <a:schemeClr val="bg1"/>
                </a:solidFill>
                <a:sym typeface="+mn-ea"/>
              </a:rPr>
              <a:t>界面原型</a:t>
            </a:r>
            <a:endParaRPr lang="zh-CN" altLang="en-US" dirty="0">
              <a:solidFill>
                <a:schemeClr val="bg1"/>
              </a:solidFill>
              <a:sym typeface="+mn-ea"/>
            </a:endParaRPr>
          </a:p>
        </p:txBody>
      </p:sp>
      <p:sp>
        <p:nvSpPr>
          <p:cNvPr id="6" name="文本框 5"/>
          <p:cNvSpPr txBox="1"/>
          <p:nvPr>
            <p:custDataLst>
              <p:tags r:id="rId4"/>
            </p:custDataLst>
          </p:nvPr>
        </p:nvSpPr>
        <p:spPr>
          <a:xfrm>
            <a:off x="467544" y="1259181"/>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攻</a:t>
            </a:r>
            <a:r>
              <a:rPr lang="zh-CN" altLang="en-US" sz="2000" b="1" dirty="0" smtClean="0">
                <a:latin typeface="+mn-ea"/>
              </a:rPr>
              <a:t>略内容</a:t>
            </a:r>
            <a:endParaRPr lang="zh-CN" altLang="en-US" sz="1100" dirty="0">
              <a:uFillTx/>
            </a:endParaRPr>
          </a:p>
        </p:txBody>
      </p:sp>
      <p:pic>
        <p:nvPicPr>
          <p:cNvPr id="5" name="图片 4"/>
          <p:cNvPicPr>
            <a:picLocks noChangeAspect="1"/>
          </p:cNvPicPr>
          <p:nvPr/>
        </p:nvPicPr>
        <p:blipFill rotWithShape="1">
          <a:blip r:embed="rId6"/>
          <a:srcRect l="13775" t="9719" r="15350"/>
          <a:stretch/>
        </p:blipFill>
        <p:spPr>
          <a:xfrm>
            <a:off x="1187624" y="1916832"/>
            <a:ext cx="6912768" cy="4820179"/>
          </a:xfrm>
          <a:prstGeom prst="rect">
            <a:avLst/>
          </a:prstGeom>
        </p:spPr>
      </p:pic>
    </p:spTree>
    <p:custDataLst>
      <p:tags r:id="rId1"/>
    </p:custDataLst>
    <p:extLst>
      <p:ext uri="{BB962C8B-B14F-4D97-AF65-F5344CB8AC3E}">
        <p14:creationId xmlns:p14="http://schemas.microsoft.com/office/powerpoint/2010/main" val="1755640830"/>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E-R</a:t>
            </a:r>
            <a:r>
              <a:rPr lang="zh-CN" altLang="en-US" spc="300" dirty="0" smtClean="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9792" y="1459519"/>
            <a:ext cx="4934471" cy="5398481"/>
          </a:xfrm>
          <a:prstGeom prst="rect">
            <a:avLst/>
          </a:prstGeom>
        </p:spPr>
      </p:pic>
      <p:sp>
        <p:nvSpPr>
          <p:cNvPr id="6" name="文本框 5"/>
          <p:cNvSpPr txBox="1"/>
          <p:nvPr>
            <p:custDataLst>
              <p:tags r:id="rId4"/>
            </p:custDataLst>
          </p:nvPr>
        </p:nvSpPr>
        <p:spPr>
          <a:xfrm>
            <a:off x="395536" y="1916832"/>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这是总的</a:t>
            </a:r>
            <a:r>
              <a:rPr lang="en-US" altLang="zh-CN" sz="2000" b="1" dirty="0" smtClean="0">
                <a:latin typeface="+mn-ea"/>
              </a:rPr>
              <a:t>E-R</a:t>
            </a:r>
            <a:r>
              <a:rPr lang="zh-CN" altLang="en-US" sz="2000" b="1" dirty="0" smtClean="0">
                <a:latin typeface="+mn-ea"/>
              </a:rPr>
              <a:t>图</a:t>
            </a:r>
            <a:endParaRPr lang="zh-CN" altLang="en-US" sz="1100" dirty="0">
              <a:uFillTx/>
            </a:endParaRPr>
          </a:p>
        </p:txBody>
      </p:sp>
    </p:spTree>
    <p:custDataLst>
      <p:tags r:id="rId1"/>
    </p:custDataLst>
    <p:extLst>
      <p:ext uri="{BB962C8B-B14F-4D97-AF65-F5344CB8AC3E}">
        <p14:creationId xmlns:p14="http://schemas.microsoft.com/office/powerpoint/2010/main" val="4293863654"/>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E-R</a:t>
            </a:r>
            <a:r>
              <a:rPr lang="zh-CN" altLang="en-US" spc="300" dirty="0" smtClean="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3" name="图片 2"/>
          <p:cNvPicPr>
            <a:picLocks noChangeAspect="1"/>
          </p:cNvPicPr>
          <p:nvPr/>
        </p:nvPicPr>
        <p:blipFill rotWithShape="1">
          <a:blip r:embed="rId7">
            <a:extLst>
              <a:ext uri="{28A0092B-C50C-407E-A947-70E740481C1C}">
                <a14:useLocalDpi xmlns:a14="http://schemas.microsoft.com/office/drawing/2010/main" val="0"/>
              </a:ext>
            </a:extLst>
          </a:blip>
          <a:srcRect l="32104" r="22658" b="78190"/>
          <a:stretch/>
        </p:blipFill>
        <p:spPr>
          <a:xfrm>
            <a:off x="527770" y="2492896"/>
            <a:ext cx="4280076" cy="2257513"/>
          </a:xfrm>
          <a:prstGeom prst="rect">
            <a:avLst/>
          </a:prstGeom>
        </p:spPr>
      </p:pic>
      <p:sp>
        <p:nvSpPr>
          <p:cNvPr id="6" name="文本框 5"/>
          <p:cNvSpPr txBox="1"/>
          <p:nvPr>
            <p:custDataLst>
              <p:tags r:id="rId4"/>
            </p:custDataLst>
          </p:nvPr>
        </p:nvSpPr>
        <p:spPr>
          <a:xfrm>
            <a:off x="1767708" y="5373216"/>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攻</a:t>
            </a:r>
            <a:r>
              <a:rPr lang="zh-CN" altLang="en-US" sz="2000" b="1" dirty="0" smtClean="0">
                <a:latin typeface="+mn-ea"/>
              </a:rPr>
              <a:t>略内容</a:t>
            </a:r>
            <a:endParaRPr lang="zh-CN" altLang="en-US" sz="1100" dirty="0">
              <a:uFillTx/>
            </a:endParaRPr>
          </a:p>
        </p:txBody>
      </p:sp>
      <p:pic>
        <p:nvPicPr>
          <p:cNvPr id="7" name="图片 6"/>
          <p:cNvPicPr>
            <a:picLocks noChangeAspect="1"/>
          </p:cNvPicPr>
          <p:nvPr/>
        </p:nvPicPr>
        <p:blipFill rotWithShape="1">
          <a:blip r:embed="rId7">
            <a:extLst>
              <a:ext uri="{28A0092B-C50C-407E-A947-70E740481C1C}">
                <a14:useLocalDpi xmlns:a14="http://schemas.microsoft.com/office/drawing/2010/main" val="0"/>
              </a:ext>
            </a:extLst>
          </a:blip>
          <a:srcRect l="64208" t="27146" b="39508"/>
          <a:stretch/>
        </p:blipFill>
        <p:spPr>
          <a:xfrm>
            <a:off x="5273116" y="2532500"/>
            <a:ext cx="2702223" cy="2754368"/>
          </a:xfrm>
          <a:prstGeom prst="rect">
            <a:avLst/>
          </a:prstGeom>
        </p:spPr>
      </p:pic>
      <p:sp>
        <p:nvSpPr>
          <p:cNvPr id="8" name="文本框 7"/>
          <p:cNvSpPr txBox="1"/>
          <p:nvPr>
            <p:custDataLst>
              <p:tags r:id="rId5"/>
            </p:custDataLst>
          </p:nvPr>
        </p:nvSpPr>
        <p:spPr>
          <a:xfrm>
            <a:off x="5940152" y="5422444"/>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管</a:t>
            </a:r>
            <a:r>
              <a:rPr lang="zh-CN" altLang="en-US" sz="2000" b="1" dirty="0" smtClean="0">
                <a:latin typeface="+mn-ea"/>
              </a:rPr>
              <a:t>理</a:t>
            </a:r>
            <a:r>
              <a:rPr lang="zh-CN" altLang="en-US" sz="2000" b="1" dirty="0">
                <a:latin typeface="+mn-ea"/>
              </a:rPr>
              <a:t>员</a:t>
            </a:r>
            <a:endParaRPr lang="zh-CN" altLang="en-US" sz="1100" dirty="0">
              <a:uFillTx/>
            </a:endParaRPr>
          </a:p>
        </p:txBody>
      </p:sp>
    </p:spTree>
    <p:custDataLst>
      <p:tags r:id="rId1"/>
    </p:custDataLst>
    <p:extLst>
      <p:ext uri="{BB962C8B-B14F-4D97-AF65-F5344CB8AC3E}">
        <p14:creationId xmlns:p14="http://schemas.microsoft.com/office/powerpoint/2010/main" val="1318033608"/>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E-R</a:t>
            </a:r>
            <a:r>
              <a:rPr lang="zh-CN" altLang="en-US" spc="300" dirty="0" smtClean="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sp>
        <p:nvSpPr>
          <p:cNvPr id="6" name="文本框 5"/>
          <p:cNvSpPr txBox="1"/>
          <p:nvPr>
            <p:custDataLst>
              <p:tags r:id="rId4"/>
            </p:custDataLst>
          </p:nvPr>
        </p:nvSpPr>
        <p:spPr>
          <a:xfrm>
            <a:off x="736644" y="5422441"/>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普通用户</a:t>
            </a:r>
            <a:endParaRPr lang="zh-CN" altLang="en-US" sz="1100" dirty="0">
              <a:uFillTx/>
            </a:endParaRPr>
          </a:p>
        </p:txBody>
      </p:sp>
      <p:sp>
        <p:nvSpPr>
          <p:cNvPr id="8" name="文本框 7"/>
          <p:cNvSpPr txBox="1"/>
          <p:nvPr>
            <p:custDataLst>
              <p:tags r:id="rId5"/>
            </p:custDataLst>
          </p:nvPr>
        </p:nvSpPr>
        <p:spPr>
          <a:xfrm>
            <a:off x="3738667" y="5321553"/>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论坛帖子</a:t>
            </a:r>
            <a:endParaRPr lang="zh-CN" altLang="en-US" sz="1100" dirty="0">
              <a:uFillTx/>
            </a:endParaRPr>
          </a:p>
        </p:txBody>
      </p:sp>
      <p:pic>
        <p:nvPicPr>
          <p:cNvPr id="10" name="图片 9"/>
          <p:cNvPicPr>
            <a:picLocks noChangeAspect="1"/>
          </p:cNvPicPr>
          <p:nvPr/>
        </p:nvPicPr>
        <p:blipFill rotWithShape="1">
          <a:blip r:embed="rId8">
            <a:extLst>
              <a:ext uri="{28A0092B-C50C-407E-A947-70E740481C1C}">
                <a14:useLocalDpi xmlns:a14="http://schemas.microsoft.com/office/drawing/2010/main" val="0"/>
              </a:ext>
            </a:extLst>
          </a:blip>
          <a:srcRect l="30645" t="79133" r="27036"/>
          <a:stretch/>
        </p:blipFill>
        <p:spPr>
          <a:xfrm>
            <a:off x="2557532" y="2996952"/>
            <a:ext cx="4227564" cy="2280534"/>
          </a:xfrm>
          <a:prstGeom prst="rect">
            <a:avLst/>
          </a:prstGeom>
        </p:spPr>
      </p:pic>
      <p:pic>
        <p:nvPicPr>
          <p:cNvPr id="11" name="图片 10"/>
          <p:cNvPicPr>
            <a:picLocks noChangeAspect="1"/>
          </p:cNvPicPr>
          <p:nvPr/>
        </p:nvPicPr>
        <p:blipFill rotWithShape="1">
          <a:blip r:embed="rId8">
            <a:extLst>
              <a:ext uri="{28A0092B-C50C-407E-A947-70E740481C1C}">
                <a14:useLocalDpi xmlns:a14="http://schemas.microsoft.com/office/drawing/2010/main" val="0"/>
              </a:ext>
            </a:extLst>
          </a:blip>
          <a:srcRect t="21342" r="64593" b="23970"/>
          <a:stretch/>
        </p:blipFill>
        <p:spPr>
          <a:xfrm>
            <a:off x="194694" y="1628800"/>
            <a:ext cx="2323219" cy="3925754"/>
          </a:xfrm>
          <a:prstGeom prst="rect">
            <a:avLst/>
          </a:prstGeom>
        </p:spPr>
      </p:pic>
      <p:pic>
        <p:nvPicPr>
          <p:cNvPr id="12" name="图片 11"/>
          <p:cNvPicPr>
            <a:picLocks noChangeAspect="1"/>
          </p:cNvPicPr>
          <p:nvPr/>
        </p:nvPicPr>
        <p:blipFill rotWithShape="1">
          <a:blip r:embed="rId8">
            <a:extLst>
              <a:ext uri="{28A0092B-C50C-407E-A947-70E740481C1C}">
                <a14:useLocalDpi xmlns:a14="http://schemas.microsoft.com/office/drawing/2010/main" val="0"/>
              </a:ext>
            </a:extLst>
          </a:blip>
          <a:srcRect l="35321" t="41560" r="40892" b="47949"/>
          <a:stretch/>
        </p:blipFill>
        <p:spPr>
          <a:xfrm>
            <a:off x="6588224" y="3212976"/>
            <a:ext cx="2376265" cy="1146560"/>
          </a:xfrm>
          <a:prstGeom prst="rect">
            <a:avLst/>
          </a:prstGeom>
        </p:spPr>
      </p:pic>
      <p:sp>
        <p:nvSpPr>
          <p:cNvPr id="13" name="文本框 12"/>
          <p:cNvSpPr txBox="1"/>
          <p:nvPr>
            <p:custDataLst>
              <p:tags r:id="rId6"/>
            </p:custDataLst>
          </p:nvPr>
        </p:nvSpPr>
        <p:spPr>
          <a:xfrm>
            <a:off x="7009791" y="5321553"/>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游客用户</a:t>
            </a:r>
            <a:endParaRPr lang="zh-CN" altLang="en-US" sz="1100" dirty="0">
              <a:uFillTx/>
            </a:endParaRPr>
          </a:p>
        </p:txBody>
      </p:sp>
    </p:spTree>
    <p:custDataLst>
      <p:tags r:id="rId1"/>
    </p:custDataLst>
    <p:extLst>
      <p:ext uri="{BB962C8B-B14F-4D97-AF65-F5344CB8AC3E}">
        <p14:creationId xmlns:p14="http://schemas.microsoft.com/office/powerpoint/2010/main" val="3582153286"/>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zh-CN" altLang="en-US" spc="300" dirty="0" smtClean="0">
                <a:solidFill>
                  <a:sysClr val="window" lastClr="FFFFFF"/>
                </a:solidFill>
                <a:uFillTx/>
                <a:latin typeface="微软雅黑" panose="020B0503020204020204" charset="-122"/>
                <a:ea typeface="微软雅黑" panose="020B0503020204020204" charset="-122"/>
              </a:rPr>
              <a:t>数据字典</a:t>
            </a:r>
            <a:endParaRPr lang="zh-CN" altLang="en-US" dirty="0">
              <a:solidFill>
                <a:schemeClr val="bg1"/>
              </a:solidFill>
              <a:sym typeface="+mn-ea"/>
            </a:endParaRPr>
          </a:p>
        </p:txBody>
      </p:sp>
      <p:sp>
        <p:nvSpPr>
          <p:cNvPr id="6" name="文本框 5"/>
          <p:cNvSpPr txBox="1"/>
          <p:nvPr>
            <p:custDataLst>
              <p:tags r:id="rId4"/>
            </p:custDataLst>
          </p:nvPr>
        </p:nvSpPr>
        <p:spPr>
          <a:xfrm>
            <a:off x="492660" y="1445993"/>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a:t>
            </a:r>
            <a:r>
              <a:rPr lang="zh-CN" altLang="en-US" sz="2000" b="1" dirty="0" smtClean="0">
                <a:latin typeface="+mn-ea"/>
              </a:rPr>
              <a:t>是我们的</a:t>
            </a:r>
            <a:r>
              <a:rPr lang="zh-CN" altLang="en-US" sz="2000" b="1" dirty="0" smtClean="0">
                <a:latin typeface="+mn-ea"/>
                <a:hlinkClick r:id="rId7" action="ppaction://hlinkfile"/>
              </a:rPr>
              <a:t>数据字典</a:t>
            </a:r>
            <a:endParaRPr lang="zh-CN" altLang="en-US" sz="1100" dirty="0">
              <a:uFillTx/>
            </a:endParaRPr>
          </a:p>
        </p:txBody>
      </p:sp>
      <p:pic>
        <p:nvPicPr>
          <p:cNvPr id="3" name="图片 2"/>
          <p:cNvPicPr>
            <a:picLocks noChangeAspect="1"/>
          </p:cNvPicPr>
          <p:nvPr/>
        </p:nvPicPr>
        <p:blipFill rotWithShape="1">
          <a:blip r:embed="rId8"/>
          <a:srcRect l="29525" t="16911" r="27163" b="2526"/>
          <a:stretch/>
        </p:blipFill>
        <p:spPr>
          <a:xfrm>
            <a:off x="2627784" y="1470726"/>
            <a:ext cx="4968552" cy="5058889"/>
          </a:xfrm>
          <a:prstGeom prst="rect">
            <a:avLst/>
          </a:prstGeom>
        </p:spPr>
      </p:pic>
      <p:pic>
        <p:nvPicPr>
          <p:cNvPr id="5" name="图片 4"/>
          <p:cNvPicPr>
            <a:picLocks noChangeAspect="1"/>
          </p:cNvPicPr>
          <p:nvPr/>
        </p:nvPicPr>
        <p:blipFill rotWithShape="1">
          <a:blip r:embed="rId9"/>
          <a:srcRect l="26376" t="15473" r="27162" b="3964"/>
          <a:stretch/>
        </p:blipFill>
        <p:spPr>
          <a:xfrm>
            <a:off x="2505460" y="1581493"/>
            <a:ext cx="5213200" cy="4948122"/>
          </a:xfrm>
          <a:prstGeom prst="rect">
            <a:avLst/>
          </a:prstGeom>
        </p:spPr>
      </p:pic>
      <p:pic>
        <p:nvPicPr>
          <p:cNvPr id="7" name="图片 6"/>
          <p:cNvPicPr>
            <a:picLocks noChangeAspect="1"/>
          </p:cNvPicPr>
          <p:nvPr/>
        </p:nvPicPr>
        <p:blipFill rotWithShape="1">
          <a:blip r:embed="rId10"/>
          <a:srcRect l="26375" t="15037" r="27162"/>
          <a:stretch/>
        </p:blipFill>
        <p:spPr>
          <a:xfrm>
            <a:off x="2632720" y="1526110"/>
            <a:ext cx="5053807" cy="5058888"/>
          </a:xfrm>
          <a:prstGeom prst="rect">
            <a:avLst/>
          </a:prstGeom>
        </p:spPr>
      </p:pic>
    </p:spTree>
    <p:custDataLst>
      <p:tags r:id="rId1"/>
    </p:custDataLst>
    <p:extLst>
      <p:ext uri="{BB962C8B-B14F-4D97-AF65-F5344CB8AC3E}">
        <p14:creationId xmlns:p14="http://schemas.microsoft.com/office/powerpoint/2010/main" val="2540333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rPr>
              <a:t>5</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spc="300" dirty="0" smtClean="0">
                <a:solidFill>
                  <a:sysClr val="window" lastClr="FFFFFF"/>
                </a:solidFill>
              </a:rPr>
              <a:t>需求</a:t>
            </a:r>
            <a:r>
              <a:rPr lang="en-US" altLang="zh-CN" spc="300" dirty="0" smtClean="0">
                <a:solidFill>
                  <a:sysClr val="window" lastClr="FFFFFF"/>
                </a:solidFill>
              </a:rPr>
              <a:t>SRS</a:t>
            </a:r>
            <a:endParaRPr lang="zh-CN" altLang="en-US" dirty="0">
              <a:solidFill>
                <a:schemeClr val="bg1"/>
              </a:solidFill>
              <a:sym typeface="+mn-ea"/>
            </a:endParaRPr>
          </a:p>
        </p:txBody>
      </p:sp>
      <p:sp>
        <p:nvSpPr>
          <p:cNvPr id="7" name="文本框 6"/>
          <p:cNvSpPr txBox="1"/>
          <p:nvPr>
            <p:custDataLst>
              <p:tags r:id="rId4"/>
            </p:custDataLst>
          </p:nvPr>
        </p:nvSpPr>
        <p:spPr>
          <a:xfrm>
            <a:off x="323528" y="1334689"/>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功</a:t>
            </a:r>
            <a:r>
              <a:rPr lang="zh-CN" altLang="en-US" sz="2000" b="1" dirty="0" smtClean="0">
                <a:latin typeface="+mn-ea"/>
              </a:rPr>
              <a:t>能性需求</a:t>
            </a:r>
            <a:endParaRPr lang="zh-CN" altLang="en-US" sz="1100" dirty="0">
              <a:uFillTx/>
            </a:endParaRPr>
          </a:p>
        </p:txBody>
      </p:sp>
      <p:sp>
        <p:nvSpPr>
          <p:cNvPr id="3" name="矩形 2"/>
          <p:cNvSpPr/>
          <p:nvPr/>
        </p:nvSpPr>
        <p:spPr>
          <a:xfrm>
            <a:off x="477670" y="1993541"/>
            <a:ext cx="7920880" cy="4524315"/>
          </a:xfrm>
          <a:prstGeom prst="rect">
            <a:avLst/>
          </a:prstGeom>
        </p:spPr>
        <p:txBody>
          <a:bodyPr wrap="square">
            <a:spAutoFit/>
          </a:bodyPr>
          <a:lstStyle/>
          <a:p>
            <a:pPr algn="just">
              <a:spcAft>
                <a:spcPts val="0"/>
              </a:spcAft>
            </a:pPr>
            <a:r>
              <a:rPr lang="zh-CN" altLang="zh-CN" b="1" kern="100" dirty="0">
                <a:latin typeface="Calibri" panose="020F0502020204030204" pitchFamily="34" charset="0"/>
                <a:cs typeface="Times New Roman" panose="02020603050405020304" pitchFamily="18" charset="0"/>
              </a:rPr>
              <a:t>游戏攻略模块需求</a:t>
            </a:r>
            <a:r>
              <a:rPr lang="en-US" altLang="zh-CN" b="1" kern="100" dirty="0">
                <a:latin typeface="Calibri" panose="020F0502020204030204" pitchFamily="34"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网站要有系统的罗列出所有收集在系统当中的游戏模块，然后我们可以通过点击相关游戏模块来实现跳转。</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网站中的游戏模块，包含了相关的游戏介绍、图文攻略、视频攻略和相关的成就达成设定。</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网站游戏模块要有相关的咨询推送消息用于发出相关的游戏发售资讯。</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网站游戏攻略模块中需要有详细的游戏攻略列表，可以让用户了解大致要求。</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部分权威的攻略也提供链接的方式来帮助用户更加全面了解相关细节。</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algn="just">
              <a:spcAft>
                <a:spcPts val="0"/>
              </a:spcAft>
            </a:pPr>
            <a:r>
              <a:rPr lang="zh-CN" altLang="zh-CN" b="1" kern="100" dirty="0">
                <a:latin typeface="Calibri" panose="020F0502020204030204" pitchFamily="34" charset="0"/>
                <a:cs typeface="Times New Roman" panose="02020603050405020304" pitchFamily="18" charset="0"/>
              </a:rPr>
              <a:t>论坛模块需求：</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同样可以在论坛进入后的首要界面显示各种游戏模块，方便区分各个游戏论坛；</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论坛可以自由的在其他人的模块下进行评论，实现楼层论坛的形式；</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论坛中要能及时看到版主的通知</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论坛能提供一定共享功能</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论坛可以提供站内内容标题搜索功能。</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062063435"/>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rPr>
              <a:t>5</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spc="300" dirty="0" smtClean="0">
                <a:solidFill>
                  <a:sysClr val="window" lastClr="FFFFFF"/>
                </a:solidFill>
              </a:rPr>
              <a:t>需求</a:t>
            </a:r>
            <a:r>
              <a:rPr lang="en-US" altLang="zh-CN" spc="300" dirty="0" smtClean="0">
                <a:solidFill>
                  <a:sysClr val="window" lastClr="FFFFFF"/>
                </a:solidFill>
              </a:rPr>
              <a:t>SRS</a:t>
            </a:r>
            <a:endParaRPr lang="zh-CN" altLang="en-US" dirty="0">
              <a:solidFill>
                <a:schemeClr val="bg1"/>
              </a:solidFill>
              <a:sym typeface="+mn-ea"/>
            </a:endParaRPr>
          </a:p>
        </p:txBody>
      </p:sp>
      <p:sp>
        <p:nvSpPr>
          <p:cNvPr id="7" name="文本框 6"/>
          <p:cNvSpPr txBox="1"/>
          <p:nvPr>
            <p:custDataLst>
              <p:tags r:id="rId4"/>
            </p:custDataLst>
          </p:nvPr>
        </p:nvSpPr>
        <p:spPr>
          <a:xfrm>
            <a:off x="323528" y="1334689"/>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非功能性需求</a:t>
            </a:r>
            <a:endParaRPr lang="zh-CN" altLang="en-US" sz="1100" dirty="0">
              <a:uFillTx/>
            </a:endParaRPr>
          </a:p>
        </p:txBody>
      </p:sp>
      <p:sp>
        <p:nvSpPr>
          <p:cNvPr id="3" name="矩形 2"/>
          <p:cNvSpPr/>
          <p:nvPr/>
        </p:nvSpPr>
        <p:spPr>
          <a:xfrm>
            <a:off x="477670" y="1993541"/>
            <a:ext cx="7920880" cy="4524315"/>
          </a:xfrm>
          <a:prstGeom prst="rect">
            <a:avLst/>
          </a:prstGeom>
        </p:spPr>
        <p:txBody>
          <a:bodyPr wrap="square">
            <a:spAutoFit/>
          </a:bodyPr>
          <a:lstStyle/>
          <a:p>
            <a:r>
              <a:rPr lang="zh-CN" altLang="zh-CN" b="1" dirty="0"/>
              <a:t>界面需求：</a:t>
            </a:r>
            <a:endParaRPr lang="zh-CN" altLang="zh-CN" dirty="0"/>
          </a:p>
          <a:p>
            <a:r>
              <a:rPr lang="en-US" altLang="zh-CN" b="1" dirty="0"/>
              <a:t> </a:t>
            </a:r>
            <a:endParaRPr lang="zh-CN" altLang="zh-CN" dirty="0"/>
          </a:p>
          <a:p>
            <a:r>
              <a:rPr lang="zh-CN" altLang="zh-CN" dirty="0"/>
              <a:t>界面风格贴进游戏风格，绚丽多彩，</a:t>
            </a:r>
            <a:r>
              <a:rPr lang="zh-CN" altLang="zh-CN" b="1" dirty="0"/>
              <a:t>用户要求最好有动态交互感，可以有丰富的互动；</a:t>
            </a:r>
            <a:endParaRPr lang="zh-CN" altLang="zh-CN" dirty="0"/>
          </a:p>
          <a:p>
            <a:r>
              <a:rPr lang="en-US" altLang="zh-CN" b="1" dirty="0"/>
              <a:t> </a:t>
            </a:r>
            <a:endParaRPr lang="zh-CN" altLang="zh-CN" dirty="0"/>
          </a:p>
          <a:p>
            <a:r>
              <a:rPr lang="zh-CN" altLang="zh-CN" b="1" dirty="0"/>
              <a:t>易用性需求：</a:t>
            </a:r>
            <a:endParaRPr lang="zh-CN" altLang="zh-CN" dirty="0"/>
          </a:p>
          <a:p>
            <a:r>
              <a:rPr lang="en-US" altLang="zh-CN" b="1" dirty="0"/>
              <a:t> </a:t>
            </a:r>
            <a:endParaRPr lang="zh-CN" altLang="zh-CN" dirty="0"/>
          </a:p>
          <a:p>
            <a:r>
              <a:rPr lang="zh-CN" altLang="zh-CN" dirty="0"/>
              <a:t>各个网页界面都配备导航条以及相关的按钮，网页上的组件都是附有链接帮助我们实现界面间的跳转，</a:t>
            </a:r>
            <a:r>
              <a:rPr lang="zh-CN" altLang="zh-CN" b="1" dirty="0"/>
              <a:t>学生普通用户代表孙圣顺提出希望在执行某系操作的时候可以弹出提示窗口，帮助熟悉系统；</a:t>
            </a:r>
            <a:endParaRPr lang="zh-CN" altLang="zh-CN" dirty="0"/>
          </a:p>
          <a:p>
            <a:r>
              <a:rPr lang="en-US" altLang="zh-CN" b="1" dirty="0"/>
              <a:t> </a:t>
            </a:r>
            <a:endParaRPr lang="zh-CN" altLang="zh-CN" dirty="0"/>
          </a:p>
          <a:p>
            <a:r>
              <a:rPr lang="zh-CN" altLang="zh-CN" b="1" dirty="0"/>
              <a:t>安全性需求：</a:t>
            </a:r>
            <a:endParaRPr lang="zh-CN" altLang="zh-CN" dirty="0"/>
          </a:p>
          <a:p>
            <a:r>
              <a:rPr lang="en-US" altLang="zh-CN" b="1" dirty="0"/>
              <a:t> </a:t>
            </a:r>
            <a:endParaRPr lang="zh-CN" altLang="zh-CN" dirty="0"/>
          </a:p>
          <a:p>
            <a:r>
              <a:rPr lang="zh-CN" altLang="zh-CN" dirty="0"/>
              <a:t>仅仅只能够做到简单的账号密码的安全检验，其他的相关要求只能够和教师用户杨枨老师确认之后才能够继续深化；</a:t>
            </a:r>
          </a:p>
          <a:p>
            <a:r>
              <a:rPr lang="en-US" altLang="zh-CN" b="1" dirty="0"/>
              <a:t> </a:t>
            </a:r>
            <a:endParaRPr lang="zh-CN" altLang="zh-CN" dirty="0"/>
          </a:p>
        </p:txBody>
      </p:sp>
    </p:spTree>
    <p:custDataLst>
      <p:tags r:id="rId1"/>
    </p:custDataLst>
    <p:extLst>
      <p:ext uri="{BB962C8B-B14F-4D97-AF65-F5344CB8AC3E}">
        <p14:creationId xmlns:p14="http://schemas.microsoft.com/office/powerpoint/2010/main" val="55595584"/>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dirty="0"/>
              <a:t>目录</a:t>
            </a:r>
          </a:p>
        </p:txBody>
      </p:sp>
    </p:spTree>
    <p:custDataLst>
      <p:tags r:id="rId1"/>
    </p:custData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rPr>
              <a:t>5</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spc="300" dirty="0" smtClean="0">
                <a:solidFill>
                  <a:sysClr val="window" lastClr="FFFFFF"/>
                </a:solidFill>
              </a:rPr>
              <a:t>需求</a:t>
            </a:r>
            <a:r>
              <a:rPr lang="en-US" altLang="zh-CN" spc="300" dirty="0" smtClean="0">
                <a:solidFill>
                  <a:sysClr val="window" lastClr="FFFFFF"/>
                </a:solidFill>
              </a:rPr>
              <a:t>SRS</a:t>
            </a:r>
            <a:endParaRPr lang="zh-CN" altLang="en-US" dirty="0">
              <a:solidFill>
                <a:schemeClr val="bg1"/>
              </a:solidFill>
              <a:sym typeface="+mn-ea"/>
            </a:endParaRPr>
          </a:p>
        </p:txBody>
      </p:sp>
      <p:sp>
        <p:nvSpPr>
          <p:cNvPr id="7" name="文本框 6"/>
          <p:cNvSpPr txBox="1"/>
          <p:nvPr>
            <p:custDataLst>
              <p:tags r:id="rId4"/>
            </p:custDataLst>
          </p:nvPr>
        </p:nvSpPr>
        <p:spPr>
          <a:xfrm>
            <a:off x="323528" y="1334689"/>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非功能性需求</a:t>
            </a:r>
            <a:endParaRPr lang="zh-CN" altLang="en-US" sz="1100" dirty="0">
              <a:uFillTx/>
            </a:endParaRPr>
          </a:p>
        </p:txBody>
      </p:sp>
      <p:sp>
        <p:nvSpPr>
          <p:cNvPr id="3" name="矩形 2"/>
          <p:cNvSpPr/>
          <p:nvPr/>
        </p:nvSpPr>
        <p:spPr>
          <a:xfrm>
            <a:off x="477670" y="1993541"/>
            <a:ext cx="7920880" cy="4801314"/>
          </a:xfrm>
          <a:prstGeom prst="rect">
            <a:avLst/>
          </a:prstGeom>
        </p:spPr>
        <p:txBody>
          <a:bodyPr wrap="square">
            <a:spAutoFit/>
          </a:bodyPr>
          <a:lstStyle/>
          <a:p>
            <a:r>
              <a:rPr lang="zh-CN" altLang="zh-CN" b="1" dirty="0"/>
              <a:t>系统完整性需求：</a:t>
            </a:r>
            <a:endParaRPr lang="zh-CN" altLang="zh-CN" dirty="0"/>
          </a:p>
          <a:p>
            <a:r>
              <a:rPr lang="en-US" altLang="zh-CN" b="1" dirty="0"/>
              <a:t> </a:t>
            </a:r>
            <a:endParaRPr lang="zh-CN" altLang="zh-CN" dirty="0"/>
          </a:p>
          <a:p>
            <a:r>
              <a:rPr lang="zh-CN" altLang="zh-CN" b="1" dirty="0"/>
              <a:t>基本的要求有</a:t>
            </a:r>
            <a:r>
              <a:rPr lang="zh-CN" altLang="zh-CN" dirty="0"/>
              <a:t>：</a:t>
            </a:r>
          </a:p>
          <a:p>
            <a:r>
              <a:rPr lang="zh-CN" altLang="zh-CN" dirty="0"/>
              <a:t>联机帮助：由于我们做的是攻略网站，发布到互联网中，凭借论坛来实现相关的论坛讨论以及评论发帖来实现线上玩家交互</a:t>
            </a:r>
          </a:p>
          <a:p>
            <a:r>
              <a:rPr lang="en-US" altLang="zh-CN" dirty="0"/>
              <a:t> </a:t>
            </a:r>
            <a:endParaRPr lang="zh-CN" altLang="zh-CN" dirty="0"/>
          </a:p>
          <a:p>
            <a:r>
              <a:rPr lang="zh-CN" altLang="zh-CN" dirty="0"/>
              <a:t>数据管理：用户信息和个人的数据都由云端数据库同一管理，而网站前端要显示的内容就由固定内容链接或者接口实现</a:t>
            </a:r>
          </a:p>
          <a:p>
            <a:r>
              <a:rPr lang="en-US" altLang="zh-CN" dirty="0"/>
              <a:t> </a:t>
            </a:r>
            <a:endParaRPr lang="zh-CN" altLang="zh-CN" dirty="0"/>
          </a:p>
          <a:p>
            <a:r>
              <a:rPr lang="en-US" altLang="zh-CN" dirty="0"/>
              <a:t> </a:t>
            </a:r>
            <a:endParaRPr lang="zh-CN" altLang="zh-CN" dirty="0"/>
          </a:p>
          <a:p>
            <a:r>
              <a:rPr lang="zh-CN" altLang="zh-CN" dirty="0"/>
              <a:t>用户管理：相关的账号密码信息都确认在数据库中，然后根据后续的用户操作，把完善的相关的用户信息上传到云端同步保存；</a:t>
            </a:r>
          </a:p>
          <a:p>
            <a:r>
              <a:rPr lang="en-US" altLang="zh-CN" dirty="0"/>
              <a:t> </a:t>
            </a:r>
            <a:endParaRPr lang="zh-CN" altLang="zh-CN" dirty="0"/>
          </a:p>
          <a:p>
            <a:r>
              <a:rPr lang="zh-CN" altLang="zh-CN" dirty="0"/>
              <a:t>软件发布管理：待定</a:t>
            </a:r>
          </a:p>
          <a:p>
            <a:r>
              <a:rPr lang="en-US" altLang="zh-CN" dirty="0"/>
              <a:t> </a:t>
            </a:r>
            <a:endParaRPr lang="zh-CN" altLang="zh-CN" dirty="0"/>
          </a:p>
          <a:p>
            <a:r>
              <a:rPr lang="zh-CN" altLang="zh-CN" dirty="0"/>
              <a:t>在线升级：相关的网站内容更新要具备</a:t>
            </a:r>
          </a:p>
          <a:p>
            <a:r>
              <a:rPr lang="en-US" altLang="zh-CN" b="1" dirty="0"/>
              <a:t> </a:t>
            </a:r>
            <a:endParaRPr lang="zh-CN" altLang="zh-CN" dirty="0"/>
          </a:p>
        </p:txBody>
      </p:sp>
    </p:spTree>
    <p:custDataLst>
      <p:tags r:id="rId1"/>
    </p:custDataLst>
    <p:extLst>
      <p:ext uri="{BB962C8B-B14F-4D97-AF65-F5344CB8AC3E}">
        <p14:creationId xmlns:p14="http://schemas.microsoft.com/office/powerpoint/2010/main" val="2026829273"/>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6.</a:t>
            </a:r>
            <a:r>
              <a:rPr lang="zh-CN" altLang="en-US" spc="300" dirty="0">
                <a:solidFill>
                  <a:sysClr val="window" lastClr="FFFFFF"/>
                </a:solidFill>
                <a:uFillTx/>
                <a:latin typeface="微软雅黑" panose="020B0503020204020204" charset="-122"/>
                <a:ea typeface="微软雅黑" panose="020B0503020204020204" charset="-122"/>
              </a:rPr>
              <a:t>配置管理</a:t>
            </a:r>
            <a:endParaRPr lang="zh-CN" altLang="en-US" dirty="0">
              <a:solidFill>
                <a:schemeClr val="bg1"/>
              </a:solidFill>
              <a:sym typeface="+mn-ea"/>
            </a:endParaRPr>
          </a:p>
        </p:txBody>
      </p:sp>
      <p:pic>
        <p:nvPicPr>
          <p:cNvPr id="5" name="图片 4"/>
          <p:cNvPicPr>
            <a:picLocks noChangeAspect="1"/>
          </p:cNvPicPr>
          <p:nvPr/>
        </p:nvPicPr>
        <p:blipFill>
          <a:blip r:embed="rId5"/>
          <a:stretch>
            <a:fillRect/>
          </a:stretch>
        </p:blipFill>
        <p:spPr>
          <a:xfrm>
            <a:off x="768591" y="1065425"/>
            <a:ext cx="7740352" cy="5792575"/>
          </a:xfrm>
          <a:prstGeom prst="rect">
            <a:avLst/>
          </a:prstGeom>
        </p:spPr>
      </p:pic>
      <p:pic>
        <p:nvPicPr>
          <p:cNvPr id="7" name="图片 6"/>
          <p:cNvPicPr>
            <a:picLocks noChangeAspect="1"/>
          </p:cNvPicPr>
          <p:nvPr/>
        </p:nvPicPr>
        <p:blipFill rotWithShape="1">
          <a:blip r:embed="rId6"/>
          <a:srcRect t="15473" r="14563"/>
          <a:stretch/>
        </p:blipFill>
        <p:spPr>
          <a:xfrm>
            <a:off x="468960" y="2031372"/>
            <a:ext cx="7812360" cy="4230886"/>
          </a:xfrm>
          <a:prstGeom prst="rect">
            <a:avLst/>
          </a:prstGeom>
        </p:spPr>
      </p:pic>
    </p:spTree>
    <p:custDataLst>
      <p:tags r:id="rId1"/>
    </p:custDataLst>
    <p:extLst>
      <p:ext uri="{BB962C8B-B14F-4D97-AF65-F5344CB8AC3E}">
        <p14:creationId xmlns:p14="http://schemas.microsoft.com/office/powerpoint/2010/main" val="9898199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rPr>
              <a:t>7</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会议记录</a:t>
            </a:r>
            <a:endParaRPr lang="zh-CN" altLang="en-US" dirty="0">
              <a:solidFill>
                <a:schemeClr val="bg1"/>
              </a:solidFill>
              <a:sym typeface="+mn-ea"/>
            </a:endParaRPr>
          </a:p>
        </p:txBody>
      </p:sp>
      <p:pic>
        <p:nvPicPr>
          <p:cNvPr id="6" name="图片 5"/>
          <p:cNvPicPr>
            <a:picLocks noChangeAspect="1"/>
          </p:cNvPicPr>
          <p:nvPr/>
        </p:nvPicPr>
        <p:blipFill rotWithShape="1">
          <a:blip r:embed="rId6"/>
          <a:srcRect l="31100" t="15473" r="31100"/>
          <a:stretch/>
        </p:blipFill>
        <p:spPr>
          <a:xfrm>
            <a:off x="5148064" y="2348880"/>
            <a:ext cx="3456384" cy="4230886"/>
          </a:xfrm>
          <a:prstGeom prst="rect">
            <a:avLst/>
          </a:prstGeom>
        </p:spPr>
      </p:pic>
      <p:sp>
        <p:nvSpPr>
          <p:cNvPr id="7" name="文本框 6"/>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这是我们小组的会议记录的截图</a:t>
            </a:r>
            <a:endParaRPr lang="zh-CN" altLang="en-US" sz="1100" dirty="0">
              <a:uFillTx/>
            </a:endParaRPr>
          </a:p>
        </p:txBody>
      </p:sp>
      <p:pic>
        <p:nvPicPr>
          <p:cNvPr id="8" name="图片 7"/>
          <p:cNvPicPr>
            <a:picLocks noChangeAspect="1"/>
          </p:cNvPicPr>
          <p:nvPr/>
        </p:nvPicPr>
        <p:blipFill rotWithShape="1">
          <a:blip r:embed="rId7"/>
          <a:srcRect l="28738" t="16912" r="29525"/>
          <a:stretch/>
        </p:blipFill>
        <p:spPr>
          <a:xfrm>
            <a:off x="1115616" y="2420888"/>
            <a:ext cx="3816424" cy="4158878"/>
          </a:xfrm>
          <a:prstGeom prst="rect">
            <a:avLst/>
          </a:prstGeom>
        </p:spPr>
      </p:pic>
      <p:pic>
        <p:nvPicPr>
          <p:cNvPr id="3" name="图片 2"/>
          <p:cNvPicPr>
            <a:picLocks noChangeAspect="1"/>
          </p:cNvPicPr>
          <p:nvPr/>
        </p:nvPicPr>
        <p:blipFill rotWithShape="1">
          <a:blip r:embed="rId8"/>
          <a:srcRect l="16138" t="19089" r="19288" b="39697"/>
          <a:stretch/>
        </p:blipFill>
        <p:spPr>
          <a:xfrm>
            <a:off x="1763688" y="2852936"/>
            <a:ext cx="5904656" cy="2304256"/>
          </a:xfrm>
          <a:prstGeom prst="rect">
            <a:avLst/>
          </a:prstGeom>
        </p:spPr>
      </p:pic>
    </p:spTree>
    <p:custDataLst>
      <p:tags r:id="rId1"/>
    </p:custDataLst>
    <p:extLst>
      <p:ext uri="{BB962C8B-B14F-4D97-AF65-F5344CB8AC3E}">
        <p14:creationId xmlns:p14="http://schemas.microsoft.com/office/powerpoint/2010/main" val="5916802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49671"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8.</a:t>
            </a:r>
            <a:r>
              <a:rPr lang="zh-CN" altLang="en-US" spc="300" dirty="0">
                <a:solidFill>
                  <a:sysClr val="window" lastClr="FFFFFF"/>
                </a:solidFill>
                <a:uFillTx/>
                <a:latin typeface="微软雅黑" panose="020B0503020204020204" charset="-122"/>
                <a:ea typeface="微软雅黑" panose="020B0503020204020204" charset="-122"/>
              </a:rPr>
              <a:t>参考资料</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228245" y="1988840"/>
            <a:ext cx="8435548" cy="151216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1400" dirty="0">
                <a:latin typeface="+mn-ea"/>
              </a:rPr>
              <a:t>1.《</a:t>
            </a:r>
            <a:r>
              <a:rPr lang="zh-CN" altLang="en-US" sz="1400" dirty="0">
                <a:latin typeface="+mn-ea"/>
              </a:rPr>
              <a:t>软件工程导论</a:t>
            </a:r>
            <a:r>
              <a:rPr lang="en-US" altLang="zh-CN" sz="1400" dirty="0">
                <a:latin typeface="+mn-ea"/>
              </a:rPr>
              <a:t>》 </a:t>
            </a:r>
            <a:r>
              <a:rPr lang="zh-CN" altLang="en-US" sz="1400" dirty="0">
                <a:latin typeface="+mn-ea"/>
              </a:rPr>
              <a:t>清华大学出版社 张海藩等 第</a:t>
            </a:r>
            <a:r>
              <a:rPr lang="en-US" altLang="zh-CN" sz="1400" dirty="0">
                <a:latin typeface="+mn-ea"/>
              </a:rPr>
              <a:t>6</a:t>
            </a:r>
            <a:r>
              <a:rPr lang="zh-CN" altLang="en-US" sz="1400" dirty="0" smtClean="0">
                <a:latin typeface="+mn-ea"/>
              </a:rPr>
              <a:t>版</a:t>
            </a:r>
            <a:endParaRPr lang="en-US" altLang="zh-CN" sz="1400" dirty="0">
              <a:latin typeface="+mn-ea"/>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a:t>小组分工</a:t>
            </a:r>
            <a:endParaRPr lang="zh-CN" altLang="en-US" sz="9600" dirty="0"/>
          </a:p>
        </p:txBody>
      </p:sp>
    </p:spTree>
    <p:custDataLst>
      <p:tags r:id="rId1"/>
    </p:custData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362233"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zh-CN" altLang="en-US" sz="2800" spc="300" dirty="0" smtClean="0">
                <a:solidFill>
                  <a:sysClr val="window" lastClr="FFFFFF"/>
                </a:solidFill>
                <a:uFillTx/>
                <a:latin typeface="微软雅黑" panose="020B0503020204020204" charset="-122"/>
                <a:ea typeface="微软雅黑" panose="020B0503020204020204" charset="-122"/>
              </a:rPr>
              <a:t>小</a:t>
            </a:r>
            <a:r>
              <a:rPr lang="zh-CN" altLang="en-US" sz="2800" spc="300" dirty="0">
                <a:solidFill>
                  <a:sysClr val="window" lastClr="FFFFFF"/>
                </a:solidFill>
                <a:uFillTx/>
                <a:latin typeface="微软雅黑" panose="020B0503020204020204" charset="-122"/>
                <a:ea typeface="微软雅黑" panose="020B0503020204020204" charset="-122"/>
              </a:rPr>
              <a:t>组分工</a:t>
            </a:r>
            <a:endParaRPr lang="zh-CN" altLang="zh-CN" sz="2800"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62232" y="1556792"/>
            <a:ext cx="8602255" cy="305564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李磊</a:t>
            </a:r>
            <a:r>
              <a:rPr lang="zh-CN" altLang="en-US" sz="1800" dirty="0" smtClean="0">
                <a:latin typeface="+mn-ea"/>
              </a:rPr>
              <a:t>：</a:t>
            </a:r>
            <a:r>
              <a:rPr lang="zh-CN" altLang="en-US" sz="1800" b="1" dirty="0">
                <a:solidFill>
                  <a:srgbClr val="000000">
                    <a:lumMod val="75000"/>
                    <a:lumOff val="25000"/>
                  </a:srgbClr>
                </a:solidFill>
                <a:latin typeface="Arial" panose="020B0604020202020204" pitchFamily="34" charset="0"/>
              </a:rPr>
              <a:t>大部分</a:t>
            </a:r>
            <a:r>
              <a:rPr lang="en-US" altLang="zh-CN" sz="1800" b="1" dirty="0" smtClean="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制</a:t>
            </a:r>
            <a:r>
              <a:rPr lang="zh-CN" altLang="en-US" sz="1800" b="1" dirty="0" smtClean="0">
                <a:solidFill>
                  <a:srgbClr val="000000">
                    <a:lumMod val="75000"/>
                    <a:lumOff val="25000"/>
                  </a:srgbClr>
                </a:solidFill>
                <a:latin typeface="Arial" panose="020B0604020202020204" pitchFamily="34" charset="0"/>
              </a:rPr>
              <a:t>作</a:t>
            </a:r>
            <a:r>
              <a:rPr lang="en-US" altLang="zh-CN" sz="1800" b="1" dirty="0" smtClean="0">
                <a:solidFill>
                  <a:srgbClr val="000000">
                    <a:lumMod val="75000"/>
                    <a:lumOff val="25000"/>
                  </a:srgbClr>
                </a:solidFill>
                <a:latin typeface="Arial" panose="020B0604020202020204" pitchFamily="34" charset="0"/>
              </a:rPr>
              <a:t> </a:t>
            </a:r>
            <a:r>
              <a:rPr lang="zh-CN" altLang="en-US" sz="1800" b="1" dirty="0">
                <a:solidFill>
                  <a:srgbClr val="000000">
                    <a:lumMod val="75000"/>
                    <a:lumOff val="25000"/>
                  </a:srgbClr>
                </a:solidFill>
                <a:latin typeface="Arial" panose="020B0604020202020204" pitchFamily="34" charset="0"/>
              </a:rPr>
              <a:t>评分（</a:t>
            </a:r>
            <a:r>
              <a:rPr lang="en-US" altLang="zh-CN" sz="1800" b="1" dirty="0" smtClean="0">
                <a:solidFill>
                  <a:srgbClr val="000000">
                    <a:lumMod val="75000"/>
                    <a:lumOff val="25000"/>
                  </a:srgbClr>
                </a:solidFill>
                <a:latin typeface="Arial" panose="020B0604020202020204" pitchFamily="34" charset="0"/>
              </a:rPr>
              <a:t>9.4/10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董思</a:t>
            </a:r>
            <a:r>
              <a:rPr lang="zh-CN" altLang="en-US" sz="1800" b="1" dirty="0" smtClean="0">
                <a:solidFill>
                  <a:srgbClr val="000000">
                    <a:lumMod val="75000"/>
                    <a:lumOff val="25000"/>
                  </a:srgbClr>
                </a:solidFill>
                <a:latin typeface="Arial" panose="020B0604020202020204" pitchFamily="34" charset="0"/>
              </a:rPr>
              <a:t>诚</a:t>
            </a:r>
            <a:r>
              <a:rPr lang="zh-CN" altLang="en-US" sz="1800" dirty="0">
                <a:latin typeface="+mn-ea"/>
              </a:rPr>
              <a:t>：</a:t>
            </a:r>
            <a:r>
              <a:rPr lang="en-US" altLang="zh-CN" sz="1800" b="1" dirty="0" smtClean="0">
                <a:solidFill>
                  <a:srgbClr val="000000">
                    <a:lumMod val="75000"/>
                    <a:lumOff val="25000"/>
                  </a:srgbClr>
                </a:solidFill>
                <a:latin typeface="Arial" panose="020B0604020202020204" pitchFamily="34" charset="0"/>
              </a:rPr>
              <a:t>PPT</a:t>
            </a:r>
            <a:r>
              <a:rPr lang="zh-CN" altLang="en-US" sz="1800" b="1" dirty="0">
                <a:solidFill>
                  <a:srgbClr val="000000">
                    <a:lumMod val="75000"/>
                    <a:lumOff val="25000"/>
                  </a:srgbClr>
                </a:solidFill>
                <a:latin typeface="Arial" panose="020B0604020202020204" pitchFamily="34" charset="0"/>
              </a:rPr>
              <a:t>制作以及部分</a:t>
            </a:r>
            <a:r>
              <a:rPr lang="en-US" altLang="zh-CN" sz="1800" b="1" dirty="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内容制</a:t>
            </a:r>
            <a:r>
              <a:rPr lang="zh-CN" altLang="en-US" sz="1800" b="1" dirty="0" smtClean="0">
                <a:solidFill>
                  <a:srgbClr val="000000">
                    <a:lumMod val="75000"/>
                    <a:lumOff val="25000"/>
                  </a:srgbClr>
                </a:solidFill>
                <a:latin typeface="Arial" panose="020B0604020202020204" pitchFamily="34" charset="0"/>
              </a:rPr>
              <a:t>作以及大部分界面原型绘制 </a:t>
            </a:r>
            <a:r>
              <a:rPr lang="zh-CN" altLang="en-US" sz="1800" b="1" dirty="0">
                <a:solidFill>
                  <a:srgbClr val="000000">
                    <a:lumMod val="75000"/>
                    <a:lumOff val="25000"/>
                  </a:srgbClr>
                </a:solidFill>
                <a:latin typeface="Arial" panose="020B0604020202020204" pitchFamily="34" charset="0"/>
              </a:rPr>
              <a:t>评分（</a:t>
            </a:r>
            <a:r>
              <a:rPr lang="en-US" altLang="zh-CN" sz="1800" b="1" dirty="0" smtClean="0">
                <a:solidFill>
                  <a:srgbClr val="000000">
                    <a:lumMod val="75000"/>
                    <a:lumOff val="25000"/>
                  </a:srgbClr>
                </a:solidFill>
                <a:latin typeface="Arial" panose="020B0604020202020204" pitchFamily="34" charset="0"/>
              </a:rPr>
              <a:t>9.3/10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陈安</a:t>
            </a:r>
            <a:r>
              <a:rPr lang="zh-CN" altLang="en-US" sz="1800" b="1" dirty="0" smtClean="0">
                <a:solidFill>
                  <a:srgbClr val="000000">
                    <a:lumMod val="75000"/>
                    <a:lumOff val="25000"/>
                  </a:srgbClr>
                </a:solidFill>
                <a:latin typeface="Arial" panose="020B0604020202020204" pitchFamily="34" charset="0"/>
              </a:rPr>
              <a:t>：</a:t>
            </a:r>
            <a:r>
              <a:rPr lang="en-US" altLang="zh-CN" sz="1800" b="1" dirty="0" smtClean="0">
                <a:solidFill>
                  <a:srgbClr val="000000">
                    <a:lumMod val="75000"/>
                    <a:lumOff val="25000"/>
                  </a:srgbClr>
                </a:solidFill>
                <a:latin typeface="Arial" panose="020B0604020202020204" pitchFamily="34" charset="0"/>
              </a:rPr>
              <a:t>PPT</a:t>
            </a:r>
            <a:r>
              <a:rPr lang="zh-CN" altLang="en-US" sz="1800" b="1" dirty="0">
                <a:solidFill>
                  <a:srgbClr val="000000">
                    <a:lumMod val="75000"/>
                    <a:lumOff val="25000"/>
                  </a:srgbClr>
                </a:solidFill>
                <a:latin typeface="Arial" panose="020B0604020202020204" pitchFamily="34" charset="0"/>
              </a:rPr>
              <a:t>演</a:t>
            </a:r>
            <a:r>
              <a:rPr lang="zh-CN" altLang="en-US" sz="1800" b="1" dirty="0" smtClean="0">
                <a:solidFill>
                  <a:srgbClr val="000000">
                    <a:lumMod val="75000"/>
                    <a:lumOff val="25000"/>
                  </a:srgbClr>
                </a:solidFill>
                <a:latin typeface="Arial" panose="020B0604020202020204" pitchFamily="34" charset="0"/>
              </a:rPr>
              <a:t>讲以</a:t>
            </a:r>
            <a:r>
              <a:rPr lang="zh-CN" altLang="en-US" sz="1800" b="1" dirty="0" smtClean="0">
                <a:solidFill>
                  <a:srgbClr val="000000">
                    <a:lumMod val="75000"/>
                    <a:lumOff val="25000"/>
                  </a:srgbClr>
                </a:solidFill>
                <a:latin typeface="Arial" panose="020B0604020202020204" pitchFamily="34" charset="0"/>
              </a:rPr>
              <a:t>及部分界面原型绘制制</a:t>
            </a:r>
            <a:r>
              <a:rPr lang="zh-CN" altLang="en-US" sz="1800" b="1" dirty="0">
                <a:solidFill>
                  <a:srgbClr val="000000">
                    <a:lumMod val="75000"/>
                    <a:lumOff val="25000"/>
                  </a:srgbClr>
                </a:solidFill>
                <a:latin typeface="Arial" panose="020B0604020202020204" pitchFamily="34" charset="0"/>
              </a:rPr>
              <a:t>作 评分 （</a:t>
            </a:r>
            <a:r>
              <a:rPr lang="en-US" altLang="zh-CN" sz="1800" b="1" dirty="0">
                <a:solidFill>
                  <a:srgbClr val="000000">
                    <a:lumMod val="75000"/>
                    <a:lumOff val="25000"/>
                  </a:srgbClr>
                </a:solidFill>
                <a:latin typeface="Arial" panose="020B0604020202020204" pitchFamily="34" charset="0"/>
              </a:rPr>
              <a:t>9.1/10</a:t>
            </a:r>
            <a:r>
              <a:rPr lang="zh-CN" altLang="en-US" sz="1800" b="1" dirty="0">
                <a:solidFill>
                  <a:srgbClr val="000000">
                    <a:lumMod val="75000"/>
                    <a:lumOff val="25000"/>
                  </a:srgbClr>
                </a:solidFill>
                <a:latin typeface="Arial" panose="020B0604020202020204" pitchFamily="34" charset="0"/>
              </a:rPr>
              <a:t>）</a:t>
            </a:r>
            <a:endParaRPr lang="zh-CN" altLang="en-US" sz="1800" dirty="0">
              <a:latin typeface="+mn-ea"/>
            </a:endParaRPr>
          </a:p>
          <a:p>
            <a:pPr marL="0" indent="0">
              <a:lnSpc>
                <a:spcPts val="3200"/>
              </a:lnSpc>
              <a:buSzPct val="70000"/>
              <a:buNone/>
              <a:defRPr/>
            </a:pPr>
            <a:endParaRPr lang="zh-CN" altLang="en-US" sz="1800" dirty="0">
              <a:latin typeface="+mn-ea"/>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谢谢观看</a:t>
            </a:r>
          </a:p>
        </p:txBody>
      </p:sp>
      <p:sp>
        <p:nvSpPr>
          <p:cNvPr id="3" name="文本占位符 2"/>
          <p:cNvSpPr>
            <a:spLocks noGrp="1"/>
          </p:cNvSpPr>
          <p:nvPr>
            <p:ph type="body" sz="quarter" idx="13"/>
            <p:custDataLst>
              <p:tags r:id="rId3"/>
            </p:custDataLst>
          </p:nvPr>
        </p:nvSpPr>
        <p:spPr/>
        <p:txBody>
          <a:bodyPr/>
          <a:lstStyle/>
          <a:p>
            <a:r>
              <a:rPr lang="en-US" altLang="zh-CN"/>
              <a:t>THANKS </a:t>
            </a:r>
          </a:p>
        </p:txBody>
      </p:sp>
    </p:spTree>
    <p:custDataLst>
      <p:tags r:id="rId1"/>
    </p:custData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63688" y="1755046"/>
            <a:ext cx="6138911" cy="3544611"/>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a:t>1.</a:t>
            </a:r>
            <a:r>
              <a:rPr lang="zh-CN" altLang="en-US" sz="2400" b="1" dirty="0"/>
              <a:t>项目背景</a:t>
            </a:r>
            <a:endParaRPr lang="en-US" altLang="zh-CN" sz="2400" b="1" dirty="0"/>
          </a:p>
          <a:p>
            <a:r>
              <a:rPr lang="en-US" altLang="zh-CN" sz="2400" b="1" dirty="0"/>
              <a:t>2</a:t>
            </a:r>
            <a:r>
              <a:rPr lang="en-US" altLang="zh-CN" sz="2400" b="1" dirty="0" smtClean="0"/>
              <a:t>.</a:t>
            </a:r>
            <a:r>
              <a:rPr lang="zh-CN" altLang="en-US" sz="2400" b="1" dirty="0" smtClean="0"/>
              <a:t>用户类别</a:t>
            </a:r>
            <a:endParaRPr lang="en-US" altLang="zh-CN" sz="2400" b="1" dirty="0" smtClean="0"/>
          </a:p>
          <a:p>
            <a:r>
              <a:rPr lang="en-US" altLang="zh-CN" sz="2400" b="1" dirty="0" smtClean="0"/>
              <a:t>3.</a:t>
            </a:r>
            <a:r>
              <a:rPr lang="zh-CN" altLang="en-US" sz="2400" b="1" dirty="0" smtClean="0"/>
              <a:t>界面原型</a:t>
            </a:r>
            <a:endParaRPr lang="en-US" altLang="zh-CN" sz="2400" b="1" dirty="0" smtClean="0"/>
          </a:p>
          <a:p>
            <a:r>
              <a:rPr lang="en-US" altLang="zh-CN" sz="2400" b="1" dirty="0" smtClean="0"/>
              <a:t>4.E-R</a:t>
            </a:r>
            <a:r>
              <a:rPr lang="zh-CN" altLang="en-US" sz="2400" b="1" dirty="0"/>
              <a:t>图 数据字典</a:t>
            </a:r>
            <a:endParaRPr lang="en-US" altLang="zh-CN" sz="2400" b="1" dirty="0"/>
          </a:p>
          <a:p>
            <a:r>
              <a:rPr lang="en-US" altLang="zh-CN" sz="2400" b="1" dirty="0" smtClean="0"/>
              <a:t>5.</a:t>
            </a:r>
            <a:r>
              <a:rPr lang="zh-CN" altLang="en-US" sz="2400" b="1" dirty="0"/>
              <a:t>需</a:t>
            </a:r>
            <a:r>
              <a:rPr lang="zh-CN" altLang="en-US" sz="2400" b="1" dirty="0" smtClean="0"/>
              <a:t>求</a:t>
            </a:r>
            <a:r>
              <a:rPr lang="en-US" altLang="zh-CN" sz="2400" b="1" dirty="0" smtClean="0"/>
              <a:t>SRS</a:t>
            </a:r>
            <a:endParaRPr lang="en-US" altLang="zh-CN" sz="2400" b="1" dirty="0" smtClean="0"/>
          </a:p>
          <a:p>
            <a:r>
              <a:rPr lang="en-US" altLang="zh-CN" sz="2400" b="1" dirty="0" smtClean="0"/>
              <a:t>6.</a:t>
            </a:r>
            <a:r>
              <a:rPr lang="zh-CN" altLang="en-US" sz="2400" b="1" dirty="0" smtClean="0"/>
              <a:t>配</a:t>
            </a:r>
            <a:r>
              <a:rPr lang="zh-CN" altLang="en-US" sz="2400" b="1" dirty="0"/>
              <a:t>置管理</a:t>
            </a:r>
            <a:endParaRPr lang="en-US" altLang="zh-CN" sz="2400" b="1" dirty="0"/>
          </a:p>
          <a:p>
            <a:endParaRPr lang="en-US" altLang="zh-CN" sz="2400" b="1" dirty="0"/>
          </a:p>
        </p:txBody>
      </p:sp>
      <p:sp>
        <p:nvSpPr>
          <p:cNvPr id="6" name="文本框 5"/>
          <p:cNvSpPr txBox="1"/>
          <p:nvPr>
            <p:custDataLst>
              <p:tags r:id="rId6"/>
            </p:custDataLst>
          </p:nvPr>
        </p:nvSpPr>
        <p:spPr>
          <a:xfrm>
            <a:off x="855614" y="462346"/>
            <a:ext cx="2724150" cy="468630"/>
          </a:xfrm>
          <a:prstGeom prst="rect">
            <a:avLst/>
          </a:prstGeom>
          <a:noFill/>
        </p:spPr>
        <p:txBody>
          <a:bodyPr wrap="none" lIns="76200" tIns="28575" rIns="47625" bIns="28575" rtlCol="0">
            <a:noAutofit/>
          </a:bodyPr>
          <a:lstStyle/>
          <a:p>
            <a:r>
              <a:rPr lang="zh-CN" altLang="en-US" sz="3600" b="1" dirty="0"/>
              <a:t>目录</a:t>
            </a:r>
            <a:endParaRPr lang="zh-CN" altLang="zh-CN" b="1" dirty="0"/>
          </a:p>
          <a:p>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7" name="文本框 6"/>
          <p:cNvSpPr txBox="1"/>
          <p:nvPr>
            <p:custDataLst>
              <p:tags r:id="rId7"/>
            </p:custDataLst>
          </p:nvPr>
        </p:nvSpPr>
        <p:spPr>
          <a:xfrm>
            <a:off x="4644008" y="1755047"/>
            <a:ext cx="6138911" cy="3191978"/>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a:t>7</a:t>
            </a:r>
            <a:r>
              <a:rPr lang="en-US" altLang="zh-CN" sz="2400" b="1" dirty="0" smtClean="0"/>
              <a:t>.</a:t>
            </a:r>
            <a:r>
              <a:rPr lang="zh-CN" altLang="en-US" sz="2400" b="1" dirty="0"/>
              <a:t>会议记录</a:t>
            </a:r>
            <a:endParaRPr lang="en-US" altLang="zh-CN" sz="2400" b="1" dirty="0"/>
          </a:p>
          <a:p>
            <a:r>
              <a:rPr lang="en-US" altLang="zh-CN" sz="2400" b="1" dirty="0"/>
              <a:t>8.</a:t>
            </a:r>
            <a:r>
              <a:rPr lang="zh-CN" altLang="en-US" sz="2400" b="1" dirty="0"/>
              <a:t>参考资料</a:t>
            </a:r>
            <a:endParaRPr lang="en-US" altLang="zh-CN" sz="2400" b="1" dirty="0"/>
          </a:p>
        </p:txBody>
      </p:sp>
    </p:spTree>
    <p:custDataLst>
      <p:tags r:id="rId1"/>
    </p:custData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2232247" cy="319940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项目计划模板选自</a:t>
            </a:r>
            <a:r>
              <a:rPr lang="en-US" altLang="zh-CN" sz="2400" b="1" dirty="0" smtClean="0">
                <a:latin typeface="+mn-ea"/>
              </a:rPr>
              <a:t>GB8567—2006</a:t>
            </a:r>
            <a:endParaRPr lang="zh-CN" altLang="en-US" sz="1200" dirty="0">
              <a:uFillTx/>
            </a:endParaRPr>
          </a:p>
        </p:txBody>
      </p:sp>
      <p:pic>
        <p:nvPicPr>
          <p:cNvPr id="5" name="图片 4"/>
          <p:cNvPicPr>
            <a:picLocks noChangeAspect="1"/>
          </p:cNvPicPr>
          <p:nvPr/>
        </p:nvPicPr>
        <p:blipFill rotWithShape="1">
          <a:blip r:embed="rId6"/>
          <a:srcRect l="28738" t="15473" r="29525" b="3964"/>
          <a:stretch/>
        </p:blipFill>
        <p:spPr>
          <a:xfrm>
            <a:off x="2699792" y="1412776"/>
            <a:ext cx="4974982" cy="5256584"/>
          </a:xfrm>
          <a:prstGeom prst="rect">
            <a:avLst/>
          </a:prstGeom>
        </p:spPr>
      </p:pic>
      <p:pic>
        <p:nvPicPr>
          <p:cNvPr id="6" name="图片 5"/>
          <p:cNvPicPr>
            <a:picLocks noChangeAspect="1"/>
          </p:cNvPicPr>
          <p:nvPr/>
        </p:nvPicPr>
        <p:blipFill rotWithShape="1">
          <a:blip r:embed="rId7"/>
          <a:srcRect l="28738" t="16912" r="29525"/>
          <a:stretch/>
        </p:blipFill>
        <p:spPr>
          <a:xfrm>
            <a:off x="2771800" y="1412776"/>
            <a:ext cx="4974982" cy="5421395"/>
          </a:xfrm>
          <a:prstGeom prst="rect">
            <a:avLst/>
          </a:prstGeom>
        </p:spPr>
      </p:pic>
    </p:spTree>
    <p:custDataLst>
      <p:tags r:id="rId1"/>
    </p:custDataLst>
    <p:extLst>
      <p:ext uri="{BB962C8B-B14F-4D97-AF65-F5344CB8AC3E}">
        <p14:creationId xmlns:p14="http://schemas.microsoft.com/office/powerpoint/2010/main" val="290990300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351412"/>
            <a:ext cx="8869779" cy="517393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项目名：游戏攻略网站（暂定）</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项目的委托单位</a:t>
            </a:r>
            <a:r>
              <a:rPr lang="zh-CN" altLang="en-US" sz="2400" b="1" dirty="0" smtClean="0">
                <a:latin typeface="+mn-ea"/>
              </a:rPr>
              <a:t>：杨枨老师</a:t>
            </a:r>
            <a:endParaRPr lang="en-US" altLang="zh-CN" sz="2400" b="1" dirty="0" smtClean="0">
              <a:latin typeface="+mn-ea"/>
            </a:endParaRPr>
          </a:p>
          <a:p>
            <a:pPr>
              <a:lnSpc>
                <a:spcPts val="3200"/>
              </a:lnSpc>
              <a:buSzPct val="70000"/>
              <a:buFont typeface="Wingdings" panose="05000000000000000000" pitchFamily="2" charset="2"/>
              <a:buChar char="l"/>
              <a:defRPr/>
            </a:pPr>
            <a:r>
              <a:rPr lang="zh-CN" altLang="en-US" sz="2400" b="1" dirty="0" smtClean="0">
                <a:latin typeface="+mn-ea"/>
              </a:rPr>
              <a:t>项</a:t>
            </a:r>
            <a:r>
              <a:rPr lang="zh-CN" altLang="en-US" sz="2400" b="1" dirty="0">
                <a:latin typeface="+mn-ea"/>
              </a:rPr>
              <a:t>目的用户</a:t>
            </a:r>
            <a:r>
              <a:rPr lang="zh-CN" altLang="en-US" sz="2400" b="1" dirty="0" smtClean="0">
                <a:latin typeface="+mn-ea"/>
              </a:rPr>
              <a:t>：普通的游</a:t>
            </a:r>
            <a:r>
              <a:rPr lang="zh-CN" altLang="en-US" sz="2400" b="1" dirty="0">
                <a:latin typeface="+mn-ea"/>
              </a:rPr>
              <a:t>戏玩家，游戏攻略作者和杨枨老</a:t>
            </a:r>
            <a:r>
              <a:rPr lang="zh-CN" altLang="en-US" sz="2400" b="1" dirty="0" smtClean="0">
                <a:latin typeface="+mn-ea"/>
              </a:rPr>
              <a:t>师</a:t>
            </a:r>
            <a:endParaRPr lang="en-US" altLang="zh-CN" sz="2400" b="1" dirty="0" smtClean="0">
              <a:latin typeface="+mn-ea"/>
            </a:endParaRPr>
          </a:p>
          <a:p>
            <a:pPr marL="0" indent="0">
              <a:lnSpc>
                <a:spcPts val="3200"/>
              </a:lnSpc>
              <a:buSzPct val="70000"/>
              <a:buNone/>
              <a:defRPr/>
            </a:pPr>
            <a:r>
              <a:rPr lang="zh-CN" altLang="en-US" sz="2400" b="1" dirty="0" smtClean="0">
                <a:latin typeface="+mn-ea"/>
              </a:rPr>
              <a:t>  以</a:t>
            </a:r>
            <a:r>
              <a:rPr lang="zh-CN" altLang="en-US" sz="2400" b="1" dirty="0">
                <a:latin typeface="+mn-ea"/>
              </a:rPr>
              <a:t>及孙圣</a:t>
            </a:r>
            <a:r>
              <a:rPr lang="zh-CN" altLang="en-US" sz="2400" b="1" dirty="0" smtClean="0">
                <a:latin typeface="+mn-ea"/>
              </a:rPr>
              <a:t>顺（</a:t>
            </a:r>
            <a:r>
              <a:rPr lang="zh-CN" altLang="en-US" sz="2400" b="1" dirty="0">
                <a:latin typeface="+mn-ea"/>
              </a:rPr>
              <a:t>统计学）计院非本专</a:t>
            </a:r>
            <a:r>
              <a:rPr lang="zh-CN" altLang="en-US" sz="2400" b="1" dirty="0" smtClean="0">
                <a:latin typeface="+mn-ea"/>
              </a:rPr>
              <a:t>业</a:t>
            </a:r>
            <a:endParaRPr lang="en-US" altLang="zh-CN" sz="2400" b="1" dirty="0" smtClean="0">
              <a:latin typeface="+mn-ea"/>
            </a:endParaRPr>
          </a:p>
          <a:p>
            <a:pPr marL="0" indent="0">
              <a:lnSpc>
                <a:spcPts val="3200"/>
              </a:lnSpc>
              <a:buSzPct val="70000"/>
              <a:buNone/>
              <a:defRPr/>
            </a:pPr>
            <a:r>
              <a:rPr lang="zh-CN" altLang="en-US" sz="2400" b="1" dirty="0" smtClean="0">
                <a:latin typeface="+mn-ea"/>
              </a:rPr>
              <a:t>  黄</a:t>
            </a:r>
            <a:r>
              <a:rPr lang="zh-CN" altLang="en-US" sz="2400" b="1" dirty="0">
                <a:latin typeface="+mn-ea"/>
              </a:rPr>
              <a:t>耀</a:t>
            </a:r>
            <a:r>
              <a:rPr lang="zh-CN" altLang="en-US" sz="2400" b="1" dirty="0" smtClean="0">
                <a:latin typeface="+mn-ea"/>
              </a:rPr>
              <a:t>天（</a:t>
            </a:r>
            <a:r>
              <a:rPr lang="zh-CN" altLang="en-US" sz="2400" b="1" dirty="0">
                <a:latin typeface="+mn-ea"/>
              </a:rPr>
              <a:t>信管）计院非本专</a:t>
            </a:r>
            <a:r>
              <a:rPr lang="zh-CN" altLang="en-US" sz="2400" b="1" dirty="0" smtClean="0">
                <a:latin typeface="+mn-ea"/>
              </a:rPr>
              <a:t>业</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smtClean="0">
                <a:latin typeface="+mn-ea"/>
              </a:rPr>
              <a:t>项</a:t>
            </a:r>
            <a:r>
              <a:rPr lang="zh-CN" altLang="en-US" sz="2400" b="1" dirty="0">
                <a:latin typeface="+mn-ea"/>
              </a:rPr>
              <a:t>目的任务提出者：</a:t>
            </a:r>
            <a:r>
              <a:rPr lang="en-US" altLang="zh-CN" sz="2400" b="1" dirty="0">
                <a:latin typeface="+mn-ea"/>
              </a:rPr>
              <a:t>G01</a:t>
            </a:r>
            <a:r>
              <a:rPr lang="zh-CN" altLang="en-US" sz="2400" b="1" dirty="0">
                <a:latin typeface="+mn-ea"/>
              </a:rPr>
              <a:t>组组长董思诚</a:t>
            </a:r>
          </a:p>
          <a:p>
            <a:pPr>
              <a:lnSpc>
                <a:spcPts val="3200"/>
              </a:lnSpc>
              <a:buSzPct val="70000"/>
              <a:buFont typeface="Wingdings" panose="05000000000000000000" pitchFamily="2" charset="2"/>
              <a:buChar char="l"/>
              <a:defRPr/>
            </a:pPr>
            <a:r>
              <a:rPr lang="zh-CN" altLang="en-US" sz="2400" b="1" dirty="0">
                <a:latin typeface="+mn-ea"/>
              </a:rPr>
              <a:t>项目的主要承担部门为</a:t>
            </a:r>
            <a:r>
              <a:rPr lang="en-US" altLang="zh-CN" sz="2400" b="1" dirty="0">
                <a:latin typeface="+mn-ea"/>
              </a:rPr>
              <a:t>G01</a:t>
            </a:r>
            <a:r>
              <a:rPr lang="zh-CN" altLang="en-US" sz="2400" b="1" dirty="0">
                <a:latin typeface="+mn-ea"/>
              </a:rPr>
              <a:t>组全体成员共三名成员。</a:t>
            </a: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软件环境：</a:t>
            </a:r>
            <a:r>
              <a:rPr lang="en-US" altLang="zh-CN" sz="2400" dirty="0">
                <a:latin typeface="+mn-ea"/>
              </a:rPr>
              <a:t>Windows 7</a:t>
            </a:r>
            <a:r>
              <a:rPr lang="zh-CN" altLang="en-US" sz="2400" dirty="0">
                <a:latin typeface="+mn-ea"/>
              </a:rPr>
              <a:t>，</a:t>
            </a:r>
            <a:r>
              <a:rPr lang="en-US" altLang="zh-CN" sz="2400" dirty="0">
                <a:latin typeface="+mn-ea"/>
              </a:rPr>
              <a:t>Windows 10</a:t>
            </a:r>
            <a:r>
              <a:rPr lang="zh-CN" altLang="en-US" sz="2400" dirty="0">
                <a:latin typeface="+mn-ea"/>
              </a:rPr>
              <a:t>，</a:t>
            </a:r>
            <a:r>
              <a:rPr lang="en-US" altLang="zh-CN" sz="2400" dirty="0" err="1">
                <a:latin typeface="+mn-ea"/>
              </a:rPr>
              <a:t>macOS</a:t>
            </a:r>
            <a:endParaRPr lang="en-US" altLang="zh-CN"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硬件环境：</a:t>
            </a:r>
            <a:r>
              <a:rPr lang="zh-CN" altLang="en-US" sz="2400" dirty="0">
                <a:latin typeface="+mn-ea"/>
              </a:rPr>
              <a:t>便携式</a:t>
            </a:r>
            <a:r>
              <a:rPr lang="en-US" altLang="zh-CN" sz="2400" b="1" dirty="0">
                <a:latin typeface="+mn-ea"/>
              </a:rPr>
              <a:t>PC</a:t>
            </a:r>
          </a:p>
          <a:p>
            <a:pPr>
              <a:lnSpc>
                <a:spcPts val="3200"/>
              </a:lnSpc>
              <a:buSzPct val="70000"/>
              <a:buFont typeface="Wingdings" panose="05000000000000000000" pitchFamily="2" charset="2"/>
              <a:buChar char="l"/>
              <a:defRPr/>
            </a:pPr>
            <a:r>
              <a:rPr lang="zh-CN" altLang="en-US" sz="2400" b="1" dirty="0">
                <a:latin typeface="+mn-ea"/>
              </a:rPr>
              <a:t>开发工具： </a:t>
            </a:r>
            <a:r>
              <a:rPr lang="en-US" altLang="zh-CN" sz="2400" dirty="0">
                <a:latin typeface="+mn-ea"/>
              </a:rPr>
              <a:t>eclipse</a:t>
            </a:r>
            <a:r>
              <a:rPr lang="zh-CN" altLang="en-US" sz="2400" dirty="0">
                <a:latin typeface="+mn-ea"/>
              </a:rPr>
              <a:t>，</a:t>
            </a:r>
            <a:r>
              <a:rPr lang="en-US" altLang="zh-CN" sz="2400" dirty="0" err="1">
                <a:latin typeface="+mn-ea"/>
              </a:rPr>
              <a:t>Hbuilder</a:t>
            </a:r>
            <a:r>
              <a:rPr lang="zh-CN" altLang="en-US" sz="2400" dirty="0">
                <a:latin typeface="+mn-ea"/>
              </a:rPr>
              <a:t>，</a:t>
            </a:r>
            <a:r>
              <a:rPr lang="en-US" altLang="zh-CN" sz="2400" dirty="0">
                <a:latin typeface="+mn-ea"/>
              </a:rPr>
              <a:t>VS Code</a:t>
            </a:r>
            <a:endParaRPr lang="zh-CN" altLang="en-US"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数据库系统：</a:t>
            </a:r>
            <a:r>
              <a:rPr lang="en-US" altLang="zh-CN" sz="2400" dirty="0">
                <a:latin typeface="+mn-ea"/>
              </a:rPr>
              <a:t>MySQL Server 5.5</a:t>
            </a:r>
            <a:endParaRPr lang="zh-CN" altLang="en-US"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配置管理工具：</a:t>
            </a:r>
            <a:r>
              <a:rPr lang="en-US" altLang="zh-CN" sz="2400" dirty="0">
                <a:latin typeface="+mn-ea"/>
              </a:rPr>
              <a:t>GitHub</a:t>
            </a:r>
            <a:r>
              <a:rPr lang="zh-CN" altLang="en-US" sz="2400" dirty="0">
                <a:latin typeface="+mn-ea"/>
              </a:rPr>
              <a:t>、</a:t>
            </a:r>
            <a:r>
              <a:rPr lang="en-US" altLang="zh-CN" sz="2400" dirty="0" err="1">
                <a:latin typeface="+mn-ea"/>
              </a:rPr>
              <a:t>github</a:t>
            </a:r>
            <a:r>
              <a:rPr lang="en-US" altLang="zh-CN" sz="2400" dirty="0">
                <a:latin typeface="+mn-ea"/>
              </a:rPr>
              <a:t> </a:t>
            </a:r>
            <a:r>
              <a:rPr lang="en-US" altLang="zh-CN" sz="2400" dirty="0" smtClean="0">
                <a:latin typeface="+mn-ea"/>
              </a:rPr>
              <a:t>desktop</a:t>
            </a:r>
          </a:p>
          <a:p>
            <a:pPr>
              <a:lnSpc>
                <a:spcPts val="3200"/>
              </a:lnSpc>
              <a:buSzPct val="70000"/>
              <a:buFont typeface="Wingdings" panose="05000000000000000000" pitchFamily="2" charset="2"/>
              <a:buChar char="l"/>
              <a:defRPr/>
            </a:pPr>
            <a:r>
              <a:rPr lang="zh-CN" altLang="en-US" sz="2400" b="1" dirty="0">
                <a:latin typeface="+mn-ea"/>
              </a:rPr>
              <a:t>服务</a:t>
            </a:r>
            <a:r>
              <a:rPr lang="zh-CN" altLang="en-US" sz="2400" b="1" dirty="0" smtClean="0">
                <a:latin typeface="+mn-ea"/>
              </a:rPr>
              <a:t>器</a:t>
            </a:r>
            <a:r>
              <a:rPr lang="zh-CN" altLang="en-US" sz="2400" b="1" dirty="0">
                <a:latin typeface="+mn-ea"/>
              </a:rPr>
              <a:t>部署</a:t>
            </a:r>
            <a:r>
              <a:rPr lang="zh-CN" altLang="en-US" sz="2400" b="1" dirty="0" smtClean="0">
                <a:latin typeface="+mn-ea"/>
              </a:rPr>
              <a:t>：阿里云服务器</a:t>
            </a:r>
            <a:endParaRPr lang="en-US" altLang="zh-CN" sz="2400" dirty="0">
              <a:latin typeface="+mn-ea"/>
            </a:endParaRP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3093446322"/>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472593"/>
            <a:ext cx="8869779" cy="542448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800" b="1" dirty="0">
                <a:latin typeface="宋体" pitchFamily="2" charset="-122"/>
                <a:ea typeface="宋体" pitchFamily="2" charset="-122"/>
              </a:rPr>
              <a:t>项目建设背景</a:t>
            </a:r>
            <a:r>
              <a:rPr lang="zh-CN" altLang="en-US" sz="2800" b="1" dirty="0" smtClean="0">
                <a:latin typeface="宋体" pitchFamily="2" charset="-122"/>
                <a:ea typeface="宋体" pitchFamily="2" charset="-122"/>
              </a:rPr>
              <a:t>：</a:t>
            </a:r>
            <a:endParaRPr lang="en-US" altLang="zh-CN" sz="2800" b="1" dirty="0" smtClean="0">
              <a:latin typeface="宋体" pitchFamily="2" charset="-122"/>
              <a:ea typeface="宋体" pitchFamily="2" charset="-122"/>
            </a:endParaRPr>
          </a:p>
          <a:p>
            <a:pPr marL="0" indent="0">
              <a:lnSpc>
                <a:spcPts val="3200"/>
              </a:lnSpc>
              <a:buSzPct val="70000"/>
              <a:buNone/>
              <a:defRPr/>
            </a:pPr>
            <a:endParaRPr lang="en-US" altLang="zh-CN" sz="2800" b="1" dirty="0">
              <a:latin typeface="宋体" pitchFamily="2" charset="-122"/>
              <a:ea typeface="宋体" pitchFamily="2" charset="-122"/>
            </a:endParaRPr>
          </a:p>
          <a:p>
            <a:pPr marL="0" indent="0">
              <a:lnSpc>
                <a:spcPts val="3200"/>
              </a:lnSpc>
              <a:buSzPct val="70000"/>
              <a:buNone/>
              <a:defRPr/>
            </a:pPr>
            <a:r>
              <a:rPr lang="zh-CN" altLang="en-US" sz="2400" b="1" dirty="0" smtClean="0">
                <a:latin typeface="+mn-ea"/>
              </a:rPr>
              <a:t>    网</a:t>
            </a:r>
            <a:r>
              <a:rPr lang="zh-CN" altLang="en-US" sz="2400" b="1" dirty="0">
                <a:latin typeface="+mn-ea"/>
              </a:rPr>
              <a:t>络上的游戏攻略网站有很多，有几个规模大的游戏攻略网站提供破解版游戏和补丁工具下载服务，有些游戏攻略在百度贴吧上发布，有些小网站转载其他网站的内容。我们想参考这些实例，自己做一个新的游戏攻略网站，为游戏爱好者们提供帮助。</a:t>
            </a:r>
          </a:p>
          <a:p>
            <a:pPr marL="0" indent="0">
              <a:lnSpc>
                <a:spcPts val="3200"/>
              </a:lnSpc>
              <a:buSzPct val="70000"/>
              <a:buNone/>
              <a:defRPr/>
            </a:pPr>
            <a:r>
              <a:rPr lang="zh-CN" altLang="en-US" sz="2400" b="1" dirty="0" smtClean="0">
                <a:latin typeface="+mn-ea"/>
              </a:rPr>
              <a:t>    也</a:t>
            </a:r>
            <a:r>
              <a:rPr lang="zh-CN" altLang="en-US" sz="2400" b="1" dirty="0">
                <a:latin typeface="+mn-ea"/>
              </a:rPr>
              <a:t>有一些玩家想要分享自己的游戏心得，所以类似玩家论坛同样也可以添加在我们项目中，而在论坛中游戏攻略作者可以自由发布帖子。</a:t>
            </a:r>
          </a:p>
          <a:p>
            <a:pPr>
              <a:lnSpc>
                <a:spcPts val="3200"/>
              </a:lnSpc>
              <a:buSzPct val="70000"/>
              <a:buFont typeface="Wingdings" panose="05000000000000000000" pitchFamily="2" charset="2"/>
              <a:buChar char="l"/>
              <a:defRPr/>
            </a:pPr>
            <a:endParaRPr lang="en-US" altLang="zh-CN" sz="2400" b="1" dirty="0" smtClean="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2162146958"/>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dirty="0" smtClean="0">
                <a:solidFill>
                  <a:schemeClr val="bg1"/>
                </a:solidFill>
                <a:sym typeface="+mn-ea"/>
              </a:rPr>
              <a:t>项目背景</a:t>
            </a:r>
            <a:endParaRPr lang="zh-CN" altLang="en-US" spc="300" dirty="0" smtClean="0">
              <a:solidFill>
                <a:schemeClr val="bg1"/>
              </a:solidFill>
              <a:uFillTx/>
              <a:latin typeface="微软雅黑" panose="020B0503020204020204" charset="-122"/>
              <a:ea typeface="微软雅黑" panose="020B0503020204020204" charset="-122"/>
              <a:sym typeface="+mn-ea"/>
            </a:endParaRPr>
          </a:p>
        </p:txBody>
      </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8447" y="1813771"/>
            <a:ext cx="5760640" cy="4373588"/>
          </a:xfrm>
          <a:prstGeom prst="rect">
            <a:avLst/>
          </a:prstGeom>
        </p:spPr>
      </p:pic>
      <p:sp>
        <p:nvSpPr>
          <p:cNvPr id="6" name="文本框 5"/>
          <p:cNvSpPr txBox="1"/>
          <p:nvPr>
            <p:custDataLst>
              <p:tags r:id="rId4"/>
            </p:custDataLst>
          </p:nvPr>
        </p:nvSpPr>
        <p:spPr>
          <a:xfrm>
            <a:off x="179512" y="1320992"/>
            <a:ext cx="6264696" cy="89514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所以将我们网站的功能模块分为这么几个。</a:t>
            </a:r>
            <a:endParaRPr lang="zh-CN" altLang="en-US" sz="1100" dirty="0" smtClean="0">
              <a:uFillTx/>
            </a:endParaRPr>
          </a:p>
        </p:txBody>
      </p:sp>
    </p:spTree>
    <p:custDataLst>
      <p:tags r:id="rId1"/>
    </p:custDataLst>
    <p:extLst>
      <p:ext uri="{BB962C8B-B14F-4D97-AF65-F5344CB8AC3E}">
        <p14:creationId xmlns:p14="http://schemas.microsoft.com/office/powerpoint/2010/main" val="4106285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dirty="0" smtClean="0">
                <a:solidFill>
                  <a:schemeClr val="bg1"/>
                </a:solidFill>
                <a:sym typeface="+mn-ea"/>
              </a:rPr>
              <a:t>用户类别</a:t>
            </a:r>
            <a:endParaRPr lang="zh-CN" altLang="en-US" dirty="0">
              <a:solidFill>
                <a:schemeClr val="bg1"/>
              </a:solidFill>
              <a:sym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1741043248"/>
              </p:ext>
            </p:extLst>
          </p:nvPr>
        </p:nvGraphicFramePr>
        <p:xfrm>
          <a:off x="539552" y="2492896"/>
          <a:ext cx="7632849" cy="3528391"/>
        </p:xfrm>
        <a:graphic>
          <a:graphicData uri="http://schemas.openxmlformats.org/drawingml/2006/table">
            <a:tbl>
              <a:tblPr>
                <a:tableStyleId>{5C22544A-7EE6-4342-B048-85BDC9FD1C3A}</a:tableStyleId>
              </a:tblPr>
              <a:tblGrid>
                <a:gridCol w="1800200"/>
                <a:gridCol w="1589823"/>
                <a:gridCol w="4242826"/>
              </a:tblGrid>
              <a:tr h="493643">
                <a:tc>
                  <a:txBody>
                    <a:bodyPr/>
                    <a:lstStyle/>
                    <a:p>
                      <a:pPr indent="304800" algn="just">
                        <a:spcAft>
                          <a:spcPts val="0"/>
                        </a:spcAft>
                      </a:pPr>
                      <a:r>
                        <a:rPr lang="zh-CN" sz="2000" b="1" kern="100" dirty="0">
                          <a:effectLst/>
                        </a:rPr>
                        <a:t>用户群分类</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2000" b="1" kern="100" dirty="0">
                          <a:effectLst/>
                        </a:rPr>
                        <a:t>用户角色</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2000" b="1" kern="100" dirty="0">
                          <a:effectLst/>
                        </a:rPr>
                        <a:t>用户描述</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927800">
                <a:tc rowSpan="4">
                  <a:txBody>
                    <a:bodyPr/>
                    <a:lstStyle/>
                    <a:p>
                      <a:pPr indent="304800" algn="just">
                        <a:spcAft>
                          <a:spcPts val="0"/>
                        </a:spcAft>
                      </a:pPr>
                      <a:r>
                        <a:rPr lang="zh-CN" sz="1800" kern="100" dirty="0">
                          <a:effectLst/>
                        </a:rPr>
                        <a:t>直接用户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800" kern="100" dirty="0">
                          <a:effectLst/>
                        </a:rPr>
                        <a:t>攻略制作者用户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800" kern="100">
                          <a:effectLst/>
                        </a:rPr>
                        <a:t>除了基本功能外还可以在论坛模块中自由的发帖子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927800">
                <a:tc vMerge="1">
                  <a:txBody>
                    <a:bodyPr/>
                    <a:lstStyle/>
                    <a:p>
                      <a:endParaRPr lang="zh-CN" altLang="en-US"/>
                    </a:p>
                  </a:txBody>
                  <a:tcPr/>
                </a:tc>
                <a:tc>
                  <a:txBody>
                    <a:bodyPr/>
                    <a:lstStyle/>
                    <a:p>
                      <a:pPr indent="304800" algn="just">
                        <a:spcAft>
                          <a:spcPts val="0"/>
                        </a:spcAft>
                      </a:pPr>
                      <a:r>
                        <a:rPr lang="zh-CN" sz="1800" kern="100" dirty="0">
                          <a:effectLst/>
                        </a:rPr>
                        <a:t>普通用户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800" kern="100" dirty="0">
                          <a:effectLst/>
                        </a:rPr>
                        <a:t>在网站当中自由浏览内容，可以收藏参与论坛讨论的网民</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63900">
                <a:tc vMerge="1">
                  <a:txBody>
                    <a:bodyPr/>
                    <a:lstStyle/>
                    <a:p>
                      <a:endParaRPr lang="zh-CN" altLang="en-US"/>
                    </a:p>
                  </a:txBody>
                  <a:tcPr/>
                </a:tc>
                <a:tc>
                  <a:txBody>
                    <a:bodyPr/>
                    <a:lstStyle/>
                    <a:p>
                      <a:pPr indent="304800" algn="just">
                        <a:spcAft>
                          <a:spcPts val="0"/>
                        </a:spcAft>
                      </a:pPr>
                      <a:r>
                        <a:rPr lang="zh-CN" sz="1800" kern="100" dirty="0">
                          <a:effectLst/>
                        </a:rPr>
                        <a:t>游客用户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800" kern="100" dirty="0">
                          <a:effectLst/>
                        </a:rPr>
                        <a:t>对本攻略网站有兴趣的网民</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15248">
                <a:tc vMerge="1">
                  <a:txBody>
                    <a:bodyPr/>
                    <a:lstStyle/>
                    <a:p>
                      <a:endParaRPr lang="zh-CN" altLang="en-US"/>
                    </a:p>
                  </a:txBody>
                  <a:tcPr/>
                </a:tc>
                <a:tc>
                  <a:txBody>
                    <a:bodyPr/>
                    <a:lstStyle/>
                    <a:p>
                      <a:pPr indent="304800" algn="just">
                        <a:spcAft>
                          <a:spcPts val="0"/>
                        </a:spcAft>
                      </a:pPr>
                      <a:r>
                        <a:rPr lang="zh-CN" sz="1800" kern="100" dirty="0">
                          <a:effectLst/>
                        </a:rPr>
                        <a:t>管理员用户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800" kern="100" dirty="0">
                          <a:effectLst/>
                        </a:rPr>
                        <a:t>用户信息管理、论坛内容审核管理的人员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7" name="文本框 6"/>
          <p:cNvSpPr txBox="1"/>
          <p:nvPr>
            <p:custDataLst>
              <p:tags r:id="rId4"/>
            </p:custDataLst>
          </p:nvPr>
        </p:nvSpPr>
        <p:spPr>
          <a:xfrm>
            <a:off x="323528" y="1458295"/>
            <a:ext cx="7128792"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根据项目产品特性，对用户群进行分类，形成如下表格</a:t>
            </a:r>
            <a:endParaRPr lang="zh-CN" altLang="en-US" sz="1100" dirty="0">
              <a:uFillTx/>
            </a:endParaRPr>
          </a:p>
        </p:txBody>
      </p:sp>
    </p:spTree>
    <p:custDataLst>
      <p:tags r:id="rId1"/>
    </p:custDataLst>
    <p:extLst>
      <p:ext uri="{BB962C8B-B14F-4D97-AF65-F5344CB8AC3E}">
        <p14:creationId xmlns:p14="http://schemas.microsoft.com/office/powerpoint/2010/main" val="656542720"/>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2eac37a3-4e19-4607-b808-475c46653db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background"/>
  <p:tag name="KSO_WM_TEMPLATE_INDEX" val="20191704"/>
  <p:tag name="KSO_WM_TAG_VERSION" val="1.0"/>
  <p:tag name="KSO_WM_SLIDE_ID" val="background20191704_1"/>
  <p:tag name="KSO_WM_SLIDE_INDEX" val="1"/>
  <p:tag name="KSO_WM_SLIDE_ITEM_CNT" val="0"/>
  <p:tag name="KSO_WM_SLIDE_LAYOUT" val="a_b"/>
  <p:tag name="KSO_WM_SLIDE_LAYOUT_CNT" val="1_2"/>
  <p:tag name="KSO_WM_SLIDE_TYPE" val="title"/>
  <p:tag name="KSO_WM_BEAUTIFY_FLAG" val="#wm#"/>
  <p:tag name="KSO_WM_TEMPLATE_THUMBS_INDEX" val="1、4"/>
  <p:tag name="KSO_WM_SLIDE_MODEL_TYPE" val="cover"/>
  <p:tag name="KSO_WM_SLIDE_SUBTYPE" val="pureTxt"/>
  <p:tag name="KSO_WM_SLIDE_COVER_PICTUREID" val="147465739"/>
  <p:tag name="KSO_WM_SLIDE_COVER_PICTURERESID" val="147465739"/>
  <p:tag name="KSO_WM_SLIDE_COVER_HASPICTURE" val="1"/>
  <p:tag name="KSO_WM_SLIDE_COVER_TEMPLATE_COLOR_SCHEME" val="{&quot;colors&quot;:[&quot;#000000&quot;,&quot;#ffffff&quot;,&quot;#f2f2f2&quot;,&quot;#000000&quot;,&quot;#595959&quot;,&quot;#f2f2f2&quot;,&quot;#000000&quot;,&quot;#595959&quot;,&quot;#0563c1&quot;,&quot;#954d72&quot;]}"/>
  <p:tag name="KSO_WM_UNIT_VEER_ID" val="0"/>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background20191704_1*i*4"/>
  <p:tag name="KSO_WM_TEMPLATE_CATEGORY" val="background"/>
  <p:tag name="KSO_WM_TEMPLATE_INDEX" val="20191704"/>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background20191704_1*i*5"/>
  <p:tag name="KSO_WM_TEMPLATE_CATEGORY" val="background"/>
  <p:tag name="KSO_WM_TEMPLATE_INDEX" val="20191704"/>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background20191704_1*i*6"/>
  <p:tag name="KSO_WM_TEMPLATE_CATEGORY" val="background"/>
  <p:tag name="KSO_WM_TEMPLATE_INDEX" val="20191704"/>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background20191704_1*i*7"/>
  <p:tag name="KSO_WM_TEMPLATE_CATEGORY" val="background"/>
  <p:tag name="KSO_WM_TEMPLATE_INDEX" val="20191704"/>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background20191704_1*i*8"/>
  <p:tag name="KSO_WM_TEMPLATE_CATEGORY" val="background"/>
  <p:tag name="KSO_WM_TEMPLATE_INDEX" val="20191704"/>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background20191704_1*i*9"/>
  <p:tag name="KSO_WM_TEMPLATE_CATEGORY" val="background"/>
  <p:tag name="KSO_WM_TEMPLATE_INDEX" val="20191704"/>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汇报部门名称"/>
  <p:tag name="KSO_WM_UNIT_VALUE" val="9"/>
  <p:tag name="KSO_WM_UNIT_HIGHLIGHT" val="0"/>
  <p:tag name="KSO_WM_UNIT_COMPATIBLE" val="0"/>
  <p:tag name="KSO_WM_UNIT_DIAGRAM_ISNUMVISUAL" val="0"/>
  <p:tag name="KSO_WM_UNIT_DIAGRAM_ISREFERUNIT" val="0"/>
  <p:tag name="KSO_WM_UNIT_TYPE" val="b"/>
  <p:tag name="KSO_WM_UNIT_INDEX" val="1"/>
  <p:tag name="KSO_WM_UNIT_ID" val="background20191704_1*b*1"/>
  <p:tag name="KSO_WM_TEMPLATE_CATEGORY" val="background"/>
  <p:tag name="KSO_WM_TEMPLATE_INDEX" val="20191704"/>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159.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163.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4.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165.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6.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8.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2*γ*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4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48.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2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54.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0"/>
</p:tagLst>
</file>

<file path=ppt/tags/tag2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PRESET_TEXT" val="谢谢观看"/>
  <p:tag name="KSO_WM_TEMPLATE_CATEGORY" val="custom"/>
  <p:tag name="KSO_WM_TEMPLATE_INDEX" val="20189051"/>
  <p:tag name="KSO_WM_UNIT_ID" val="custom20189051_12*a*1"/>
  <p:tag name="KSO_WM_UNIT_NOCLEAR" val="0"/>
  <p:tag name="KSO_WM_UNIT_DIAGRAM_ISNUMVISUAL" val="0"/>
  <p:tag name="KSO_WM_UNIT_DIAGRAM_ISREFERUNIT" val="0"/>
</p:tagLst>
</file>

<file path=ppt/tags/tag2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b"/>
  <p:tag name="KSO_WM_UNIT_INDEX" val="1"/>
  <p:tag name="KSO_WM_UNIT_LAYERLEVEL" val="1"/>
  <p:tag name="KSO_WM_UNIT_VALUE" val="6"/>
  <p:tag name="KSO_WM_UNIT_HIGHLIGHT" val="0"/>
  <p:tag name="KSO_WM_UNIT_COMPATIBLE" val="0"/>
  <p:tag name="KSO_WM_UNIT_PRESET_TEXT" val="THANKS"/>
  <p:tag name="KSO_WM_TEMPLATE_CATEGORY" val="custom"/>
  <p:tag name="KSO_WM_TEMPLATE_INDEX" val="20189051"/>
  <p:tag name="KSO_WM_UNIT_ID" val="custom20189051_12*b*1"/>
  <p:tag name="KSO_WM_UNIT_ISCONTENTSTITLE" val="0"/>
  <p:tag name="KSO_WM_UNIT_NOCLEAR" val="0"/>
  <p:tag name="KSO_WM_UNIT_DIAGRAM_ISNUMVISUAL" val="0"/>
  <p:tag name="KSO_WM_UNIT_DIAGRAM_ISREFERUNIT" val="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3*γ*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background"/>
  <p:tag name="KSO_WM_TEMPLATE_INDEX" val="20191704"/>
  <p:tag name="KSO_WM_TEMPLATE_THUMBS_INDEX" val="1、4"/>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0"/>
  <p:tag name="KSO_WM_TEMPLATE_THUMBS_INDEX" val="1、5、6、7、8、9、11、1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background20191704">
      <a:dk1>
        <a:srgbClr val="000000"/>
      </a:dk1>
      <a:lt1>
        <a:srgbClr val="FFFFFF"/>
      </a:lt1>
      <a:dk2>
        <a:srgbClr val="000000"/>
      </a:dk2>
      <a:lt2>
        <a:srgbClr val="FFFFFF"/>
      </a:lt2>
      <a:accent1>
        <a:srgbClr val="F2F2F2"/>
      </a:accent1>
      <a:accent2>
        <a:srgbClr val="000000"/>
      </a:accent2>
      <a:accent3>
        <a:srgbClr val="595959"/>
      </a:accent3>
      <a:accent4>
        <a:srgbClr val="F2F2F2"/>
      </a:accent4>
      <a:accent5>
        <a:srgbClr val="000000"/>
      </a:accent5>
      <a:accent6>
        <a:srgbClr val="595959"/>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1425</Words>
  <Application>Microsoft Office PowerPoint</Application>
  <PresentationFormat>全屏显示(4:3)</PresentationFormat>
  <Paragraphs>172</Paragraphs>
  <Slides>26</Slides>
  <Notes>10</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26</vt:i4>
      </vt:variant>
    </vt:vector>
  </HeadingPairs>
  <TitlesOfParts>
    <vt:vector size="35" baseType="lpstr">
      <vt:lpstr>宋体</vt:lpstr>
      <vt:lpstr>微软雅黑</vt:lpstr>
      <vt:lpstr>Arial</vt:lpstr>
      <vt:lpstr>Calibri</vt:lpstr>
      <vt:lpstr>Times New Roman</vt:lpstr>
      <vt:lpstr>Wingdings</vt:lpstr>
      <vt:lpstr>2_Office 主题​​</vt:lpstr>
      <vt:lpstr>1_默认设计模板</vt:lpstr>
      <vt:lpstr>3_Office 主题​​</vt:lpstr>
      <vt:lpstr>需求说明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需求分析报告</dc:title>
  <dc:creator>MACHENIKE</dc:creator>
  <cp:lastModifiedBy>dell</cp:lastModifiedBy>
  <cp:revision>189</cp:revision>
  <dcterms:created xsi:type="dcterms:W3CDTF">2019-03-31T13:33:00Z</dcterms:created>
  <dcterms:modified xsi:type="dcterms:W3CDTF">2020-11-15T13:26:10Z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