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C57AF9-3F9F-439A-BB72-31A38E3BC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030DBF-F37D-479B-89F2-9E964F533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DC8EF6-8CD3-491E-83F0-0E8DE5C43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DE74B3-2122-40DC-ACDB-48CCD3F58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57332A-F038-4635-9DCC-3FF9687A0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08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E4C97-BA0E-466D-85B3-ACA572C7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416C4B-0AE8-47C7-AA42-DF6CE268C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601A59A-FFA9-428C-BDA2-31FF09D4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72B976-CF10-489F-A758-841A9FF52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F79DF-8F31-431E-89C8-449E626D3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500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0F59A0F-BD10-47D4-92C8-307F883C72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25B3F2C-F1C5-4B73-AFAB-B1B7F26C3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B36D96-F4B6-4ABF-8938-5ECDDBBE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432459-901C-418B-8372-D46E2F39E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F1805D-873D-4649-B3AC-164EAAAAB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05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042ACE-CF39-44A3-B5EE-271B244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AC57FD-E022-478B-909D-55E645E8D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D42165-F8E3-43AF-9931-D734819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C75025-8590-4B8E-B2BB-2C2BB552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ED97A-3C71-4FA8-87D5-D80BFAC4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72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0C722-A923-45F0-990C-F572C542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61C0B7-D5D5-4D0E-9BD0-3880DE0D5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107FB1-280F-4652-B7BC-DA30907C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BA58E6-8CB3-44FA-A998-FF4AA095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C3215F-C4EC-4249-A11A-9237D762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061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8C32FC-9233-4A0B-B4EC-A2E75CFFD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5CACD6-FBC4-4E87-A029-97228D257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288D30C-61AB-426D-BC24-397C8D42F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36807C-BFB8-4CC8-B371-54B2583B4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97CACB-E648-4426-92D6-739BDEA97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A60446-FEC9-43CB-996A-D82A97C5F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9089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CDCF11-C3BF-4E26-83AF-54413E06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E8BCDB-D974-4BA8-9EA0-20216B038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3941F00-E0BD-4DBE-B80F-5B778DB14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661AB4-2A78-4D7A-931A-019F673CC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4BCD0E3-FEAD-46B0-995E-2909D14E41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E40C690-ED9B-4AAF-8FB5-588770FD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BCF5DE7-7811-435B-A2C7-5D140373D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10CEA48-61E4-4F67-8E0A-3A1EB8A6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426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B85FA-E7BB-49EE-908C-07C212F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4AF664-0A01-45B3-9B44-EC45A1A4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0FECB9-9F1E-431F-9DCC-F20175F16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1C29CFE-EAD6-42F5-916B-67A0AB083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722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23ED60A-B129-4840-AB4F-F7867116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80D3BBF-BD88-46B2-B0BB-569FC578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9A05BD9-914F-4530-9C89-D8915064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34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26D4C8-B6AA-4BAE-A712-9AD004B52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27626D-595B-4C4C-9C82-02B808B02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CFB2A3-2BB6-4B71-831D-D9531A962A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720BAB-E58F-488A-9679-0438BBB19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C4496E-BDF7-47D1-A7E4-5E158EAD5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ACC2858-930A-4F5F-8AEE-A0D38BC1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6891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32FF3-A14D-466F-B595-E4A3D187D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721AD90-8DA5-4DB2-9EAB-D7FA68D80B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3C16BA-23E9-433C-878F-25EFDD3C5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B4044B-38D1-4914-8A3B-BF13BF7D0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661DF5-EB10-4CC3-B324-31856752D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59DC85-6FF4-4DA8-87FB-D31823DA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682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D8CD316-F046-4F71-8CF8-B566FEDE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4A8522-C89C-4EB8-B317-4C8523397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BF17F-B112-40E8-ADB0-A04DF7CCC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340E5-A068-467A-8F5A-116360D4BE8B}" type="datetimeFigureOut">
              <a:rPr lang="fr-FR" smtClean="0"/>
              <a:t>29/03/2024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A0575D-9498-4EF2-918E-1B6F549D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09486F-17E2-4F65-9191-C1FB89202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AFF4D-8706-4767-B1B4-5CFF6CC97C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961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Rectangle 109">
            <a:extLst>
              <a:ext uri="{FF2B5EF4-FFF2-40B4-BE49-F238E27FC236}">
                <a16:creationId xmlns:a16="http://schemas.microsoft.com/office/drawing/2014/main" id="{CEFE30EE-DB81-4401-91FB-5942A6B0C353}"/>
              </a:ext>
            </a:extLst>
          </p:cNvPr>
          <p:cNvSpPr/>
          <p:nvPr/>
        </p:nvSpPr>
        <p:spPr>
          <a:xfrm>
            <a:off x="7105475" y="3945465"/>
            <a:ext cx="1724860" cy="1976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5750040-4100-427E-AD3B-5701E85449D2}"/>
              </a:ext>
            </a:extLst>
          </p:cNvPr>
          <p:cNvSpPr/>
          <p:nvPr/>
        </p:nvSpPr>
        <p:spPr>
          <a:xfrm>
            <a:off x="868364" y="3850800"/>
            <a:ext cx="1848085" cy="22497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685576A-5826-40FE-B3E7-44784C717CE6}"/>
              </a:ext>
            </a:extLst>
          </p:cNvPr>
          <p:cNvSpPr/>
          <p:nvPr/>
        </p:nvSpPr>
        <p:spPr>
          <a:xfrm>
            <a:off x="4092770" y="3301656"/>
            <a:ext cx="3012705" cy="252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7CF78FA-2BCE-4E18-84E9-F359FAC6A369}"/>
              </a:ext>
            </a:extLst>
          </p:cNvPr>
          <p:cNvSpPr/>
          <p:nvPr/>
        </p:nvSpPr>
        <p:spPr>
          <a:xfrm>
            <a:off x="5978654" y="982120"/>
            <a:ext cx="1126821" cy="2283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2EB790C-3DF0-4837-A089-E907BD20B9F5}"/>
              </a:ext>
            </a:extLst>
          </p:cNvPr>
          <p:cNvSpPr/>
          <p:nvPr/>
        </p:nvSpPr>
        <p:spPr>
          <a:xfrm>
            <a:off x="1144001" y="965475"/>
            <a:ext cx="1624829" cy="23685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9B8B21F8-9C06-4C17-8652-7E11846C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892" y="1304392"/>
            <a:ext cx="2684047" cy="1972486"/>
          </a:xfrm>
          <a:prstGeom prst="rect">
            <a:avLst/>
          </a:prstGeom>
        </p:spPr>
      </p:pic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547DF0ED-2570-4194-BD92-EAD99E539A06}"/>
              </a:ext>
            </a:extLst>
          </p:cNvPr>
          <p:cNvSpPr/>
          <p:nvPr/>
        </p:nvSpPr>
        <p:spPr>
          <a:xfrm>
            <a:off x="1650215" y="591316"/>
            <a:ext cx="369069" cy="377506"/>
          </a:xfrm>
          <a:prstGeom prst="flowChartConnec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43A0232-7433-49DD-8AA0-346819A563AA}"/>
              </a:ext>
            </a:extLst>
          </p:cNvPr>
          <p:cNvSpPr txBox="1"/>
          <p:nvPr/>
        </p:nvSpPr>
        <p:spPr>
          <a:xfrm>
            <a:off x="1721866" y="608648"/>
            <a:ext cx="385893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1" dirty="0"/>
              <a:t>1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4390FCA-5690-44F1-81AE-9DA95F07E19E}"/>
              </a:ext>
            </a:extLst>
          </p:cNvPr>
          <p:cNvSpPr txBox="1"/>
          <p:nvPr/>
        </p:nvSpPr>
        <p:spPr>
          <a:xfrm>
            <a:off x="1083522" y="914624"/>
            <a:ext cx="17197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Plan de simulation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684057A-AC8B-4879-ABEC-2B5561DF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15" y="1218972"/>
            <a:ext cx="2752722" cy="190119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ECF6260-FD37-4F46-A6F5-7B722361E09A}"/>
              </a:ext>
            </a:extLst>
          </p:cNvPr>
          <p:cNvSpPr/>
          <p:nvPr/>
        </p:nvSpPr>
        <p:spPr>
          <a:xfrm>
            <a:off x="1564546" y="2516698"/>
            <a:ext cx="1379989" cy="6878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51896508-45E1-4757-BAC9-17204A2CD396}"/>
              </a:ext>
            </a:extLst>
          </p:cNvPr>
          <p:cNvSpPr/>
          <p:nvPr/>
        </p:nvSpPr>
        <p:spPr>
          <a:xfrm>
            <a:off x="1293601" y="2097379"/>
            <a:ext cx="1512644" cy="947956"/>
          </a:xfrm>
          <a:prstGeom prst="flowChartConnector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24E8DF9-6901-495A-A61B-F2F023990E94}"/>
              </a:ext>
            </a:extLst>
          </p:cNvPr>
          <p:cNvCxnSpPr>
            <a:cxnSpLocks/>
          </p:cNvCxnSpPr>
          <p:nvPr/>
        </p:nvCxnSpPr>
        <p:spPr>
          <a:xfrm>
            <a:off x="3777275" y="785802"/>
            <a:ext cx="20322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0EE3F516-3A9B-4514-B07D-9EE32C37940B}"/>
              </a:ext>
            </a:extLst>
          </p:cNvPr>
          <p:cNvSpPr txBox="1"/>
          <p:nvPr/>
        </p:nvSpPr>
        <p:spPr>
          <a:xfrm>
            <a:off x="2203435" y="602629"/>
            <a:ext cx="15100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Données (X,Y)</a:t>
            </a:r>
          </a:p>
        </p:txBody>
      </p:sp>
      <p:sp>
        <p:nvSpPr>
          <p:cNvPr id="19" name="Organigramme : Connecteur 18">
            <a:extLst>
              <a:ext uri="{FF2B5EF4-FFF2-40B4-BE49-F238E27FC236}">
                <a16:creationId xmlns:a16="http://schemas.microsoft.com/office/drawing/2014/main" id="{18E77EC3-968C-480E-A7D7-692C435CCB98}"/>
              </a:ext>
            </a:extLst>
          </p:cNvPr>
          <p:cNvSpPr/>
          <p:nvPr/>
        </p:nvSpPr>
        <p:spPr>
          <a:xfrm>
            <a:off x="1647230" y="3463579"/>
            <a:ext cx="352338" cy="377506"/>
          </a:xfrm>
          <a:prstGeom prst="flowChartConnec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0" name="Organigramme : Connecteur 19">
            <a:extLst>
              <a:ext uri="{FF2B5EF4-FFF2-40B4-BE49-F238E27FC236}">
                <a16:creationId xmlns:a16="http://schemas.microsoft.com/office/drawing/2014/main" id="{9D8357E3-92F0-4268-BF9F-38655987BFB4}"/>
              </a:ext>
            </a:extLst>
          </p:cNvPr>
          <p:cNvSpPr/>
          <p:nvPr/>
        </p:nvSpPr>
        <p:spPr>
          <a:xfrm>
            <a:off x="5038044" y="2984804"/>
            <a:ext cx="352338" cy="377506"/>
          </a:xfrm>
          <a:prstGeom prst="flowChartConnec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1" name="Organigramme : Connecteur 20">
            <a:extLst>
              <a:ext uri="{FF2B5EF4-FFF2-40B4-BE49-F238E27FC236}">
                <a16:creationId xmlns:a16="http://schemas.microsoft.com/office/drawing/2014/main" id="{2FED6EED-84A5-461D-8CF4-1FE69B07D8D6}"/>
              </a:ext>
            </a:extLst>
          </p:cNvPr>
          <p:cNvSpPr/>
          <p:nvPr/>
        </p:nvSpPr>
        <p:spPr>
          <a:xfrm>
            <a:off x="6232826" y="555765"/>
            <a:ext cx="352338" cy="377506"/>
          </a:xfrm>
          <a:prstGeom prst="flowChartConnec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2" name="Organigramme : Connecteur 21">
            <a:extLst>
              <a:ext uri="{FF2B5EF4-FFF2-40B4-BE49-F238E27FC236}">
                <a16:creationId xmlns:a16="http://schemas.microsoft.com/office/drawing/2014/main" id="{723E2675-4833-4EF4-A40E-832431F1BAD6}"/>
              </a:ext>
            </a:extLst>
          </p:cNvPr>
          <p:cNvSpPr/>
          <p:nvPr/>
        </p:nvSpPr>
        <p:spPr>
          <a:xfrm>
            <a:off x="6537995" y="2327947"/>
            <a:ext cx="352338" cy="377506"/>
          </a:xfrm>
          <a:prstGeom prst="flowChartConnector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fr-FR" sz="180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34006A5-77DB-43CA-9A03-75DE7AF9D86D}"/>
              </a:ext>
            </a:extLst>
          </p:cNvPr>
          <p:cNvSpPr/>
          <p:nvPr/>
        </p:nvSpPr>
        <p:spPr>
          <a:xfrm>
            <a:off x="2149969" y="604636"/>
            <a:ext cx="1527279" cy="29367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fr-FR" sz="1801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88D1DC1-E6B0-4946-8164-4BAA6EE01C00}"/>
              </a:ext>
            </a:extLst>
          </p:cNvPr>
          <p:cNvSpPr txBox="1"/>
          <p:nvPr/>
        </p:nvSpPr>
        <p:spPr>
          <a:xfrm>
            <a:off x="5074487" y="2962801"/>
            <a:ext cx="35233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1" dirty="0"/>
              <a:t>3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CDEDD62-0107-4493-A3A0-59824323795D}"/>
              </a:ext>
            </a:extLst>
          </p:cNvPr>
          <p:cNvSpPr txBox="1"/>
          <p:nvPr/>
        </p:nvSpPr>
        <p:spPr>
          <a:xfrm>
            <a:off x="6272643" y="548237"/>
            <a:ext cx="35233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1" dirty="0"/>
              <a:t>2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FAFEB33-91BE-4BB7-8B15-507BDAFD1598}"/>
              </a:ext>
            </a:extLst>
          </p:cNvPr>
          <p:cNvSpPr txBox="1"/>
          <p:nvPr/>
        </p:nvSpPr>
        <p:spPr>
          <a:xfrm>
            <a:off x="7671116" y="3521023"/>
            <a:ext cx="54039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1" dirty="0"/>
              <a:t>3b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B3CEBED-B366-47A1-8886-1AB22D7ED988}"/>
              </a:ext>
            </a:extLst>
          </p:cNvPr>
          <p:cNvSpPr txBox="1"/>
          <p:nvPr/>
        </p:nvSpPr>
        <p:spPr>
          <a:xfrm>
            <a:off x="1610060" y="3486026"/>
            <a:ext cx="449169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1" dirty="0"/>
              <a:t>3a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72ABBD49-0D72-4226-8B7E-20EEC9EDCD58}"/>
              </a:ext>
            </a:extLst>
          </p:cNvPr>
          <p:cNvSpPr txBox="1"/>
          <p:nvPr/>
        </p:nvSpPr>
        <p:spPr>
          <a:xfrm>
            <a:off x="5968024" y="918114"/>
            <a:ext cx="1194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Exploration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80AC770-F3C4-463D-99C3-28EAD0B592EC}"/>
              </a:ext>
            </a:extLst>
          </p:cNvPr>
          <p:cNvCxnSpPr>
            <a:cxnSpLocks/>
          </p:cNvCxnSpPr>
          <p:nvPr/>
        </p:nvCxnSpPr>
        <p:spPr>
          <a:xfrm>
            <a:off x="3215480" y="1577130"/>
            <a:ext cx="1851468" cy="1468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32CB018-7678-4B57-8C7A-0EF0CACDDF94}"/>
              </a:ext>
            </a:extLst>
          </p:cNvPr>
          <p:cNvSpPr txBox="1"/>
          <p:nvPr/>
        </p:nvSpPr>
        <p:spPr>
          <a:xfrm>
            <a:off x="4056327" y="3266492"/>
            <a:ext cx="317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Analyse de sensibilité – </a:t>
            </a:r>
            <a:r>
              <a:rPr lang="fr-FR" sz="1600" dirty="0" err="1"/>
              <a:t>Sobol</a:t>
            </a:r>
            <a:r>
              <a:rPr lang="fr-FR" sz="1600" dirty="0"/>
              <a:t> MDA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9EDD87-55C8-44D9-9293-335EBBFC16BE}"/>
              </a:ext>
            </a:extLst>
          </p:cNvPr>
          <p:cNvCxnSpPr>
            <a:cxnSpLocks/>
            <a:endCxn id="28" idx="3"/>
          </p:cNvCxnSpPr>
          <p:nvPr/>
        </p:nvCxnSpPr>
        <p:spPr>
          <a:xfrm flipH="1" flipV="1">
            <a:off x="2059229" y="3670756"/>
            <a:ext cx="2835080" cy="15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55CF6B54-1AA6-46B3-B9A0-876CE4014713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5939406" y="3653406"/>
            <a:ext cx="1741713" cy="52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rganigramme : Connecteur 42">
            <a:extLst>
              <a:ext uri="{FF2B5EF4-FFF2-40B4-BE49-F238E27FC236}">
                <a16:creationId xmlns:a16="http://schemas.microsoft.com/office/drawing/2014/main" id="{A7F63418-01A0-4182-B85D-2CB0838D4FF9}"/>
              </a:ext>
            </a:extLst>
          </p:cNvPr>
          <p:cNvSpPr/>
          <p:nvPr/>
        </p:nvSpPr>
        <p:spPr>
          <a:xfrm>
            <a:off x="7681119" y="3517000"/>
            <a:ext cx="352338" cy="377506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38B6509E-066B-439A-98D8-BEDF79BD0673}"/>
              </a:ext>
            </a:extLst>
          </p:cNvPr>
          <p:cNvSpPr txBox="1"/>
          <p:nvPr/>
        </p:nvSpPr>
        <p:spPr>
          <a:xfrm>
            <a:off x="7009864" y="3889908"/>
            <a:ext cx="190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Indices de sensibilité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6F289B98-F05B-410C-9730-9A2163F67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018" y="3413174"/>
            <a:ext cx="1132273" cy="527021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BC912469-38C0-4A8D-A172-D349670D1BA8}"/>
              </a:ext>
            </a:extLst>
          </p:cNvPr>
          <p:cNvSpPr/>
          <p:nvPr/>
        </p:nvSpPr>
        <p:spPr>
          <a:xfrm>
            <a:off x="3811880" y="1613566"/>
            <a:ext cx="658667" cy="3873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EE47E55-E4CE-45E8-AD3E-D24E96920C4F}"/>
              </a:ext>
            </a:extLst>
          </p:cNvPr>
          <p:cNvSpPr txBox="1"/>
          <p:nvPr/>
        </p:nvSpPr>
        <p:spPr>
          <a:xfrm>
            <a:off x="3811880" y="1616228"/>
            <a:ext cx="981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Choix de la méthode</a:t>
            </a:r>
          </a:p>
        </p:txBody>
      </p:sp>
      <p:pic>
        <p:nvPicPr>
          <p:cNvPr id="51" name="Image 50">
            <a:extLst>
              <a:ext uri="{FF2B5EF4-FFF2-40B4-BE49-F238E27FC236}">
                <a16:creationId xmlns:a16="http://schemas.microsoft.com/office/drawing/2014/main" id="{4D557E57-1F96-4124-BB73-29D8A2DE1D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020" r="991"/>
          <a:stretch/>
        </p:blipFill>
        <p:spPr>
          <a:xfrm>
            <a:off x="178019" y="4537896"/>
            <a:ext cx="3148233" cy="2051815"/>
          </a:xfrm>
          <a:prstGeom prst="rect">
            <a:avLst/>
          </a:prstGeom>
        </p:spPr>
      </p:pic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C0F851CB-D5F0-4E0B-8647-439085EEF5EE}"/>
              </a:ext>
            </a:extLst>
          </p:cNvPr>
          <p:cNvCxnSpPr>
            <a:cxnSpLocks/>
          </p:cNvCxnSpPr>
          <p:nvPr/>
        </p:nvCxnSpPr>
        <p:spPr>
          <a:xfrm flipH="1">
            <a:off x="1023565" y="6439913"/>
            <a:ext cx="188188" cy="21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D43F7B73-545F-4867-B66B-945C6302D027}"/>
              </a:ext>
            </a:extLst>
          </p:cNvPr>
          <p:cNvCxnSpPr/>
          <p:nvPr/>
        </p:nvCxnSpPr>
        <p:spPr>
          <a:xfrm>
            <a:off x="2315361" y="6464138"/>
            <a:ext cx="242017" cy="194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43852751-FC7D-42FD-A5F4-81644DD12F37}"/>
              </a:ext>
            </a:extLst>
          </p:cNvPr>
          <p:cNvSpPr txBox="1"/>
          <p:nvPr/>
        </p:nvSpPr>
        <p:spPr>
          <a:xfrm>
            <a:off x="862595" y="6628265"/>
            <a:ext cx="431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D030F8D5-41C1-4097-92D9-4769D242298A}"/>
              </a:ext>
            </a:extLst>
          </p:cNvPr>
          <p:cNvSpPr txBox="1"/>
          <p:nvPr/>
        </p:nvSpPr>
        <p:spPr>
          <a:xfrm>
            <a:off x="2390862" y="6628264"/>
            <a:ext cx="5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ED7F664-3C41-4C54-A0EB-27801462DC11}"/>
              </a:ext>
            </a:extLst>
          </p:cNvPr>
          <p:cNvSpPr/>
          <p:nvPr/>
        </p:nvSpPr>
        <p:spPr>
          <a:xfrm>
            <a:off x="5813342" y="3725696"/>
            <a:ext cx="1132273" cy="1560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8FEB21A-13FB-4593-BA37-558F80AA06C0}"/>
              </a:ext>
            </a:extLst>
          </p:cNvPr>
          <p:cNvSpPr txBox="1"/>
          <p:nvPr/>
        </p:nvSpPr>
        <p:spPr>
          <a:xfrm>
            <a:off x="5713241" y="3691673"/>
            <a:ext cx="1724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Exploration théorique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FBBD942-0EB9-43F8-BB93-5517F1439007}"/>
              </a:ext>
            </a:extLst>
          </p:cNvPr>
          <p:cNvCxnSpPr/>
          <p:nvPr/>
        </p:nvCxnSpPr>
        <p:spPr>
          <a:xfrm flipH="1">
            <a:off x="6066340" y="4194214"/>
            <a:ext cx="1371761" cy="210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CBA1A8B-F8C6-49F2-AF10-804DE82E06A9}"/>
              </a:ext>
            </a:extLst>
          </p:cNvPr>
          <p:cNvCxnSpPr>
            <a:cxnSpLocks/>
          </p:cNvCxnSpPr>
          <p:nvPr/>
        </p:nvCxnSpPr>
        <p:spPr>
          <a:xfrm>
            <a:off x="8211506" y="4194214"/>
            <a:ext cx="717411" cy="105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01D79FF6-44EE-4EE9-8054-2A1F0E74AF68}"/>
              </a:ext>
            </a:extLst>
          </p:cNvPr>
          <p:cNvSpPr txBox="1"/>
          <p:nvPr/>
        </p:nvSpPr>
        <p:spPr>
          <a:xfrm>
            <a:off x="3729152" y="4082281"/>
            <a:ext cx="2970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Comparaison entre les méthodes et entre  l’hypothèse ou non de dépendance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1B396D7E-9516-4D65-87A4-1FE8730987D0}"/>
              </a:ext>
            </a:extLst>
          </p:cNvPr>
          <p:cNvSpPr txBox="1"/>
          <p:nvPr/>
        </p:nvSpPr>
        <p:spPr>
          <a:xfrm>
            <a:off x="8146732" y="4274117"/>
            <a:ext cx="27846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Influence de l’intensité de la dépendance</a:t>
            </a:r>
          </a:p>
        </p:txBody>
      </p:sp>
      <p:pic>
        <p:nvPicPr>
          <p:cNvPr id="77" name="Image 76">
            <a:extLst>
              <a:ext uri="{FF2B5EF4-FFF2-40B4-BE49-F238E27FC236}">
                <a16:creationId xmlns:a16="http://schemas.microsoft.com/office/drawing/2014/main" id="{C095F16E-DC26-4672-81F0-24F1942293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729" y="4513874"/>
            <a:ext cx="3180984" cy="2028293"/>
          </a:xfrm>
          <a:prstGeom prst="rect">
            <a:avLst/>
          </a:prstGeom>
        </p:spPr>
      </p:pic>
      <p:pic>
        <p:nvPicPr>
          <p:cNvPr id="79" name="Image 78">
            <a:extLst>
              <a:ext uri="{FF2B5EF4-FFF2-40B4-BE49-F238E27FC236}">
                <a16:creationId xmlns:a16="http://schemas.microsoft.com/office/drawing/2014/main" id="{A97FA93A-B6F6-4C0D-AC3E-2E1FDA6426B1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7" r="3350"/>
          <a:stretch/>
        </p:blipFill>
        <p:spPr>
          <a:xfrm>
            <a:off x="8042407" y="4483676"/>
            <a:ext cx="2889010" cy="1967744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682BFCDB-6E99-41DB-BE76-4A4A4CC8B344}"/>
              </a:ext>
            </a:extLst>
          </p:cNvPr>
          <p:cNvSpPr/>
          <p:nvPr/>
        </p:nvSpPr>
        <p:spPr>
          <a:xfrm>
            <a:off x="8049603" y="949653"/>
            <a:ext cx="3311897" cy="116525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64119CAF-019D-4EF4-9880-37C17E632C1F}"/>
              </a:ext>
            </a:extLst>
          </p:cNvPr>
          <p:cNvSpPr txBox="1"/>
          <p:nvPr/>
        </p:nvSpPr>
        <p:spPr>
          <a:xfrm>
            <a:off x="8033457" y="654879"/>
            <a:ext cx="1115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Légende :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6CA37833-B5B5-4D14-82F8-89DB5B7344C7}"/>
              </a:ext>
            </a:extLst>
          </p:cNvPr>
          <p:cNvSpPr txBox="1"/>
          <p:nvPr/>
        </p:nvSpPr>
        <p:spPr>
          <a:xfrm>
            <a:off x="8033457" y="1010502"/>
            <a:ext cx="3441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/>
              <a:t>Dans le plan de simulation, X est le vecteur des paramètres d’entrée et Y celui des variables de sorties.</a:t>
            </a:r>
          </a:p>
          <a:p>
            <a:pPr marL="171450" indent="-171450">
              <a:buFontTx/>
              <a:buChar char="-"/>
            </a:pPr>
            <a:r>
              <a:rPr lang="fr-FR" sz="1000" dirty="0"/>
              <a:t>L’exploration et l’analyse de sensibilité sont aussi faites pour les autres sorties ISIS qui sont la biomasse de géniteurs et les captures.</a:t>
            </a:r>
          </a:p>
          <a:p>
            <a:pPr marL="171450" indent="-171450">
              <a:buFontTx/>
              <a:buChar char="-"/>
            </a:pPr>
            <a:endParaRPr lang="fr-FR" sz="1000" dirty="0"/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endParaRPr lang="fr-FR" sz="1200" dirty="0"/>
          </a:p>
          <a:p>
            <a:pPr marL="171450" indent="-171450">
              <a:buFontTx/>
              <a:buChar char="-"/>
            </a:pPr>
            <a:endParaRPr lang="fr-FR" sz="1200" dirty="0"/>
          </a:p>
        </p:txBody>
      </p: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AFB318B-26CD-4341-9FD3-95F8DF185FBD}"/>
              </a:ext>
            </a:extLst>
          </p:cNvPr>
          <p:cNvCxnSpPr>
            <a:cxnSpLocks/>
          </p:cNvCxnSpPr>
          <p:nvPr/>
        </p:nvCxnSpPr>
        <p:spPr>
          <a:xfrm flipH="1">
            <a:off x="4580389" y="6475167"/>
            <a:ext cx="213003" cy="18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C04BD7B6-FA41-4A88-8672-B8B0E0F3C1A8}"/>
              </a:ext>
            </a:extLst>
          </p:cNvPr>
          <p:cNvCxnSpPr>
            <a:cxnSpLocks/>
          </p:cNvCxnSpPr>
          <p:nvPr/>
        </p:nvCxnSpPr>
        <p:spPr>
          <a:xfrm>
            <a:off x="5594161" y="6526921"/>
            <a:ext cx="219181" cy="131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ZoneTexte 91">
            <a:extLst>
              <a:ext uri="{FF2B5EF4-FFF2-40B4-BE49-F238E27FC236}">
                <a16:creationId xmlns:a16="http://schemas.microsoft.com/office/drawing/2014/main" id="{AF2E61A6-21E0-469B-8B00-8D46B03F9DB9}"/>
              </a:ext>
            </a:extLst>
          </p:cNvPr>
          <p:cNvSpPr txBox="1"/>
          <p:nvPr/>
        </p:nvSpPr>
        <p:spPr>
          <a:xfrm>
            <a:off x="5662569" y="6602003"/>
            <a:ext cx="5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série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30270AC2-97E1-4BB6-9B0D-46531FB13C9D}"/>
              </a:ext>
            </a:extLst>
          </p:cNvPr>
          <p:cNvSpPr txBox="1"/>
          <p:nvPr/>
        </p:nvSpPr>
        <p:spPr>
          <a:xfrm>
            <a:off x="4285858" y="6592723"/>
            <a:ext cx="5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</a:t>
            </a:r>
          </a:p>
        </p:txBody>
      </p: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1C07DDA0-5455-4973-A968-23768C508CAD}"/>
              </a:ext>
            </a:extLst>
          </p:cNvPr>
          <p:cNvCxnSpPr>
            <a:cxnSpLocks/>
          </p:cNvCxnSpPr>
          <p:nvPr/>
        </p:nvCxnSpPr>
        <p:spPr>
          <a:xfrm flipH="1">
            <a:off x="8757193" y="6475167"/>
            <a:ext cx="171725" cy="163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avec flèche 101">
            <a:extLst>
              <a:ext uri="{FF2B5EF4-FFF2-40B4-BE49-F238E27FC236}">
                <a16:creationId xmlns:a16="http://schemas.microsoft.com/office/drawing/2014/main" id="{CC6780D4-2711-4F19-8B0F-AC0911B9A5B7}"/>
              </a:ext>
            </a:extLst>
          </p:cNvPr>
          <p:cNvCxnSpPr/>
          <p:nvPr/>
        </p:nvCxnSpPr>
        <p:spPr>
          <a:xfrm>
            <a:off x="9613783" y="6464138"/>
            <a:ext cx="187355" cy="17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>
            <a:extLst>
              <a:ext uri="{FF2B5EF4-FFF2-40B4-BE49-F238E27FC236}">
                <a16:creationId xmlns:a16="http://schemas.microsoft.com/office/drawing/2014/main" id="{4F692F48-BAB2-4856-A503-4BF2A0807148}"/>
              </a:ext>
            </a:extLst>
          </p:cNvPr>
          <p:cNvSpPr txBox="1"/>
          <p:nvPr/>
        </p:nvSpPr>
        <p:spPr>
          <a:xfrm>
            <a:off x="9718340" y="6566846"/>
            <a:ext cx="5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série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36933201-8487-42C5-B54A-DBD3A3E558D4}"/>
              </a:ext>
            </a:extLst>
          </p:cNvPr>
          <p:cNvSpPr txBox="1"/>
          <p:nvPr/>
        </p:nvSpPr>
        <p:spPr>
          <a:xfrm>
            <a:off x="8445892" y="6566846"/>
            <a:ext cx="553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an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EBC55DF-D32D-474F-B37B-E8E82B086CB3}"/>
              </a:ext>
            </a:extLst>
          </p:cNvPr>
          <p:cNvSpPr txBox="1"/>
          <p:nvPr/>
        </p:nvSpPr>
        <p:spPr>
          <a:xfrm>
            <a:off x="1305886" y="41340"/>
            <a:ext cx="9580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sng" dirty="0"/>
              <a:t>Titre : Analyse de l’influence de la corrélation entre les paramètres d’entrée sur la sensibilité d’un modèle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541D0BD2-4FA1-4C22-88C6-B5C8B36C0A2D}"/>
              </a:ext>
            </a:extLst>
          </p:cNvPr>
          <p:cNvSpPr txBox="1"/>
          <p:nvPr/>
        </p:nvSpPr>
        <p:spPr>
          <a:xfrm>
            <a:off x="828796" y="3817159"/>
            <a:ext cx="19002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Indices de sensibilité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EC9A725-1A17-41A0-B0EA-43E1C3822281}"/>
              </a:ext>
            </a:extLst>
          </p:cNvPr>
          <p:cNvSpPr txBox="1"/>
          <p:nvPr/>
        </p:nvSpPr>
        <p:spPr>
          <a:xfrm>
            <a:off x="416046" y="4080772"/>
            <a:ext cx="27527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Dynamique temporelle de l'influence des paramètres d'entrée sur la biomasse</a:t>
            </a:r>
          </a:p>
        </p:txBody>
      </p:sp>
    </p:spTree>
    <p:extLst>
      <p:ext uri="{BB962C8B-B14F-4D97-AF65-F5344CB8AC3E}">
        <p14:creationId xmlns:p14="http://schemas.microsoft.com/office/powerpoint/2010/main" val="4590119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441</TotalTime>
  <Words>129</Words>
  <Application>Microsoft Office PowerPoint</Application>
  <PresentationFormat>Grand écran</PresentationFormat>
  <Paragraphs>28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Constance BAU</dc:creator>
  <cp:lastModifiedBy>Constance BAU</cp:lastModifiedBy>
  <cp:revision>15</cp:revision>
  <dcterms:created xsi:type="dcterms:W3CDTF">2024-03-25T15:15:43Z</dcterms:created>
  <dcterms:modified xsi:type="dcterms:W3CDTF">2024-03-29T13:12:14Z</dcterms:modified>
</cp:coreProperties>
</file>