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75" d="100"/>
          <a:sy n="75" d="100"/>
        </p:scale>
        <p:origin x="49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71B5A-1B06-482B-9A1C-1DE640D585D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BF3262-6B68-4E28-87A2-29E7A22EF3F7}">
      <dgm:prSet/>
      <dgm:spPr/>
      <dgm:t>
        <a:bodyPr/>
        <a:lstStyle/>
        <a:p>
          <a:pPr>
            <a:defRPr cap="all"/>
          </a:pPr>
          <a:r>
            <a:rPr lang="en-MY" b="0" i="0" dirty="0"/>
            <a:t>Data collection</a:t>
          </a:r>
          <a:endParaRPr lang="en-US" dirty="0"/>
        </a:p>
      </dgm:t>
    </dgm:pt>
    <dgm:pt modelId="{3EA119D9-BECA-4852-95D9-C1FB052E3EC0}" type="parTrans" cxnId="{C29E1653-6B01-43C9-BAF0-51CB29B52F80}">
      <dgm:prSet/>
      <dgm:spPr/>
      <dgm:t>
        <a:bodyPr/>
        <a:lstStyle/>
        <a:p>
          <a:endParaRPr lang="en-US"/>
        </a:p>
      </dgm:t>
    </dgm:pt>
    <dgm:pt modelId="{9B0285B1-5177-4D52-9E52-04B5905BEBF4}" type="sibTrans" cxnId="{C29E1653-6B01-43C9-BAF0-51CB29B52F80}">
      <dgm:prSet/>
      <dgm:spPr/>
      <dgm:t>
        <a:bodyPr/>
        <a:lstStyle/>
        <a:p>
          <a:endParaRPr lang="en-US"/>
        </a:p>
      </dgm:t>
    </dgm:pt>
    <dgm:pt modelId="{C4FDCC1F-A977-4C5D-8572-08D2A68D4954}">
      <dgm:prSet/>
      <dgm:spPr/>
      <dgm:t>
        <a:bodyPr/>
        <a:lstStyle/>
        <a:p>
          <a:pPr>
            <a:defRPr cap="all"/>
          </a:pPr>
          <a:r>
            <a:rPr lang="en-MY" b="0" i="0" dirty="0"/>
            <a:t>Natural language processing</a:t>
          </a:r>
          <a:endParaRPr lang="en-US" dirty="0"/>
        </a:p>
      </dgm:t>
    </dgm:pt>
    <dgm:pt modelId="{AB2BEB36-610C-4BE8-A805-A78F8986AFD6}" type="parTrans" cxnId="{BA86B9FF-7311-4CE5-A9D2-857D3295030E}">
      <dgm:prSet/>
      <dgm:spPr/>
      <dgm:t>
        <a:bodyPr/>
        <a:lstStyle/>
        <a:p>
          <a:endParaRPr lang="en-US"/>
        </a:p>
      </dgm:t>
    </dgm:pt>
    <dgm:pt modelId="{43EE7DF7-F5AA-4C1A-B032-EB739AD0ACD1}" type="sibTrans" cxnId="{BA86B9FF-7311-4CE5-A9D2-857D3295030E}">
      <dgm:prSet/>
      <dgm:spPr/>
      <dgm:t>
        <a:bodyPr/>
        <a:lstStyle/>
        <a:p>
          <a:endParaRPr lang="en-US"/>
        </a:p>
      </dgm:t>
    </dgm:pt>
    <dgm:pt modelId="{6B47A247-6624-4D8D-B272-CEE5B066296A}">
      <dgm:prSet/>
      <dgm:spPr/>
      <dgm:t>
        <a:bodyPr/>
        <a:lstStyle/>
        <a:p>
          <a:pPr>
            <a:defRPr cap="all"/>
          </a:pPr>
          <a:r>
            <a:rPr lang="en-MY" b="0" i="0" dirty="0"/>
            <a:t>Classification modelling</a:t>
          </a:r>
          <a:endParaRPr lang="en-US" dirty="0"/>
        </a:p>
      </dgm:t>
    </dgm:pt>
    <dgm:pt modelId="{3E3DE44A-95F8-430A-B6FE-0CFCB3C72FCD}" type="parTrans" cxnId="{789D29DC-265A-47B3-BF79-DC400865D254}">
      <dgm:prSet/>
      <dgm:spPr/>
      <dgm:t>
        <a:bodyPr/>
        <a:lstStyle/>
        <a:p>
          <a:endParaRPr lang="en-US"/>
        </a:p>
      </dgm:t>
    </dgm:pt>
    <dgm:pt modelId="{ED4D7B77-B2FC-4089-A72E-0697552F1D63}" type="sibTrans" cxnId="{789D29DC-265A-47B3-BF79-DC400865D254}">
      <dgm:prSet/>
      <dgm:spPr/>
      <dgm:t>
        <a:bodyPr/>
        <a:lstStyle/>
        <a:p>
          <a:endParaRPr lang="en-US"/>
        </a:p>
      </dgm:t>
    </dgm:pt>
    <dgm:pt modelId="{FA04A08A-E025-4EC3-ABC0-35DE682A541A}" type="pres">
      <dgm:prSet presAssocID="{93E71B5A-1B06-482B-9A1C-1DE640D585D9}" presName="root" presStyleCnt="0">
        <dgm:presLayoutVars>
          <dgm:dir/>
          <dgm:resizeHandles val="exact"/>
        </dgm:presLayoutVars>
      </dgm:prSet>
      <dgm:spPr/>
    </dgm:pt>
    <dgm:pt modelId="{C5691BC2-9D73-4959-8F85-2C805E31699A}" type="pres">
      <dgm:prSet presAssocID="{9CBF3262-6B68-4E28-87A2-29E7A22EF3F7}" presName="compNode" presStyleCnt="0"/>
      <dgm:spPr/>
    </dgm:pt>
    <dgm:pt modelId="{6ED490D4-C78C-4C8E-B4B8-7FE15A1B3CB2}" type="pres">
      <dgm:prSet presAssocID="{9CBF3262-6B68-4E28-87A2-29E7A22EF3F7}" presName="iconBgRect" presStyleLbl="bgShp" presStyleIdx="0" presStyleCnt="3"/>
      <dgm:spPr>
        <a:solidFill>
          <a:srgbClr val="FF0000"/>
        </a:solidFill>
      </dgm:spPr>
    </dgm:pt>
    <dgm:pt modelId="{E790DEC0-5D99-4F55-B374-0AF17B3D187E}" type="pres">
      <dgm:prSet presAssocID="{9CBF3262-6B68-4E28-87A2-29E7A22EF3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E0E5DE1-0A7F-448E-817A-72B8EE925844}" type="pres">
      <dgm:prSet presAssocID="{9CBF3262-6B68-4E28-87A2-29E7A22EF3F7}" presName="spaceRect" presStyleCnt="0"/>
      <dgm:spPr/>
    </dgm:pt>
    <dgm:pt modelId="{B4318C51-425A-4390-BDF3-7EDC774D78B3}" type="pres">
      <dgm:prSet presAssocID="{9CBF3262-6B68-4E28-87A2-29E7A22EF3F7}" presName="textRect" presStyleLbl="revTx" presStyleIdx="0" presStyleCnt="3">
        <dgm:presLayoutVars>
          <dgm:chMax val="1"/>
          <dgm:chPref val="1"/>
        </dgm:presLayoutVars>
      </dgm:prSet>
      <dgm:spPr/>
    </dgm:pt>
    <dgm:pt modelId="{8C5FE8CF-CB22-497A-AC79-0586323FA61B}" type="pres">
      <dgm:prSet presAssocID="{9B0285B1-5177-4D52-9E52-04B5905BEBF4}" presName="sibTrans" presStyleCnt="0"/>
      <dgm:spPr/>
    </dgm:pt>
    <dgm:pt modelId="{2DFF7F14-2526-484E-ACD8-FB38F81872A2}" type="pres">
      <dgm:prSet presAssocID="{C4FDCC1F-A977-4C5D-8572-08D2A68D4954}" presName="compNode" presStyleCnt="0"/>
      <dgm:spPr/>
    </dgm:pt>
    <dgm:pt modelId="{609D4F03-6536-4723-B51F-EC267023FB7B}" type="pres">
      <dgm:prSet presAssocID="{C4FDCC1F-A977-4C5D-8572-08D2A68D4954}" presName="iconBgRect" presStyleLbl="bgShp" presStyleIdx="1" presStyleCnt="3"/>
      <dgm:spPr/>
    </dgm:pt>
    <dgm:pt modelId="{ACF34573-834A-4F96-8137-FF8CE22D762D}" type="pres">
      <dgm:prSet presAssocID="{C4FDCC1F-A977-4C5D-8572-08D2A68D49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24CE3CC-1D2D-4E47-BE77-6277274B341E}" type="pres">
      <dgm:prSet presAssocID="{C4FDCC1F-A977-4C5D-8572-08D2A68D4954}" presName="spaceRect" presStyleCnt="0"/>
      <dgm:spPr/>
    </dgm:pt>
    <dgm:pt modelId="{BF1328AC-D43F-4730-B433-9A85712E45AF}" type="pres">
      <dgm:prSet presAssocID="{C4FDCC1F-A977-4C5D-8572-08D2A68D4954}" presName="textRect" presStyleLbl="revTx" presStyleIdx="1" presStyleCnt="3">
        <dgm:presLayoutVars>
          <dgm:chMax val="1"/>
          <dgm:chPref val="1"/>
        </dgm:presLayoutVars>
      </dgm:prSet>
      <dgm:spPr/>
    </dgm:pt>
    <dgm:pt modelId="{7670C0C6-F1A9-406F-9D44-F570428BEDBA}" type="pres">
      <dgm:prSet presAssocID="{43EE7DF7-F5AA-4C1A-B032-EB739AD0ACD1}" presName="sibTrans" presStyleCnt="0"/>
      <dgm:spPr/>
    </dgm:pt>
    <dgm:pt modelId="{AF531456-8B2C-4312-B008-491B3849DD9C}" type="pres">
      <dgm:prSet presAssocID="{6B47A247-6624-4D8D-B272-CEE5B066296A}" presName="compNode" presStyleCnt="0"/>
      <dgm:spPr/>
    </dgm:pt>
    <dgm:pt modelId="{87B14186-1BBC-4EF3-AC4A-1857C1467A9A}" type="pres">
      <dgm:prSet presAssocID="{6B47A247-6624-4D8D-B272-CEE5B066296A}" presName="iconBgRect" presStyleLbl="bgShp" presStyleIdx="2" presStyleCnt="3"/>
      <dgm:spPr/>
    </dgm:pt>
    <dgm:pt modelId="{976851D7-56D5-4D6E-AD15-8CC16ECE6DEB}" type="pres">
      <dgm:prSet presAssocID="{6B47A247-6624-4D8D-B272-CEE5B06629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050E5BE-4D99-4F96-9AD0-4253A4755629}" type="pres">
      <dgm:prSet presAssocID="{6B47A247-6624-4D8D-B272-CEE5B066296A}" presName="spaceRect" presStyleCnt="0"/>
      <dgm:spPr/>
    </dgm:pt>
    <dgm:pt modelId="{E9057344-5325-466B-8B7E-47F888B9FBDA}" type="pres">
      <dgm:prSet presAssocID="{6B47A247-6624-4D8D-B272-CEE5B06629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002A38-3B4B-4BA5-8E2B-4DF03A7DE658}" type="presOf" srcId="{6B47A247-6624-4D8D-B272-CEE5B066296A}" destId="{E9057344-5325-466B-8B7E-47F888B9FBDA}" srcOrd="0" destOrd="0" presId="urn:microsoft.com/office/officeart/2018/5/layout/IconCircleLabelList"/>
    <dgm:cxn modelId="{C29E1653-6B01-43C9-BAF0-51CB29B52F80}" srcId="{93E71B5A-1B06-482B-9A1C-1DE640D585D9}" destId="{9CBF3262-6B68-4E28-87A2-29E7A22EF3F7}" srcOrd="0" destOrd="0" parTransId="{3EA119D9-BECA-4852-95D9-C1FB052E3EC0}" sibTransId="{9B0285B1-5177-4D52-9E52-04B5905BEBF4}"/>
    <dgm:cxn modelId="{D1DBF199-51C7-4747-A10A-2037A103B422}" type="presOf" srcId="{93E71B5A-1B06-482B-9A1C-1DE640D585D9}" destId="{FA04A08A-E025-4EC3-ABC0-35DE682A541A}" srcOrd="0" destOrd="0" presId="urn:microsoft.com/office/officeart/2018/5/layout/IconCircleLabelList"/>
    <dgm:cxn modelId="{585BDBB2-04CF-49C1-BD0B-648A48FD576B}" type="presOf" srcId="{9CBF3262-6B68-4E28-87A2-29E7A22EF3F7}" destId="{B4318C51-425A-4390-BDF3-7EDC774D78B3}" srcOrd="0" destOrd="0" presId="urn:microsoft.com/office/officeart/2018/5/layout/IconCircleLabelList"/>
    <dgm:cxn modelId="{8BC28DBD-797D-4CF0-AD3A-1E13C07A20B6}" type="presOf" srcId="{C4FDCC1F-A977-4C5D-8572-08D2A68D4954}" destId="{BF1328AC-D43F-4730-B433-9A85712E45AF}" srcOrd="0" destOrd="0" presId="urn:microsoft.com/office/officeart/2018/5/layout/IconCircleLabelList"/>
    <dgm:cxn modelId="{789D29DC-265A-47B3-BF79-DC400865D254}" srcId="{93E71B5A-1B06-482B-9A1C-1DE640D585D9}" destId="{6B47A247-6624-4D8D-B272-CEE5B066296A}" srcOrd="2" destOrd="0" parTransId="{3E3DE44A-95F8-430A-B6FE-0CFCB3C72FCD}" sibTransId="{ED4D7B77-B2FC-4089-A72E-0697552F1D63}"/>
    <dgm:cxn modelId="{BA86B9FF-7311-4CE5-A9D2-857D3295030E}" srcId="{93E71B5A-1B06-482B-9A1C-1DE640D585D9}" destId="{C4FDCC1F-A977-4C5D-8572-08D2A68D4954}" srcOrd="1" destOrd="0" parTransId="{AB2BEB36-610C-4BE8-A805-A78F8986AFD6}" sibTransId="{43EE7DF7-F5AA-4C1A-B032-EB739AD0ACD1}"/>
    <dgm:cxn modelId="{86E113AA-B8FC-4556-9F6E-40AD0A0463E5}" type="presParOf" srcId="{FA04A08A-E025-4EC3-ABC0-35DE682A541A}" destId="{C5691BC2-9D73-4959-8F85-2C805E31699A}" srcOrd="0" destOrd="0" presId="urn:microsoft.com/office/officeart/2018/5/layout/IconCircleLabelList"/>
    <dgm:cxn modelId="{5671E045-8786-4A06-B5A7-BF665FA6D84C}" type="presParOf" srcId="{C5691BC2-9D73-4959-8F85-2C805E31699A}" destId="{6ED490D4-C78C-4C8E-B4B8-7FE15A1B3CB2}" srcOrd="0" destOrd="0" presId="urn:microsoft.com/office/officeart/2018/5/layout/IconCircleLabelList"/>
    <dgm:cxn modelId="{682CBA06-D1AB-4301-A398-DE0B7B31E856}" type="presParOf" srcId="{C5691BC2-9D73-4959-8F85-2C805E31699A}" destId="{E790DEC0-5D99-4F55-B374-0AF17B3D187E}" srcOrd="1" destOrd="0" presId="urn:microsoft.com/office/officeart/2018/5/layout/IconCircleLabelList"/>
    <dgm:cxn modelId="{DF156C5E-6AB2-4C0C-AF77-154E2D7EF56F}" type="presParOf" srcId="{C5691BC2-9D73-4959-8F85-2C805E31699A}" destId="{8E0E5DE1-0A7F-448E-817A-72B8EE925844}" srcOrd="2" destOrd="0" presId="urn:microsoft.com/office/officeart/2018/5/layout/IconCircleLabelList"/>
    <dgm:cxn modelId="{46FCE5FB-C2D0-46CB-B87E-A8527DC6ADDA}" type="presParOf" srcId="{C5691BC2-9D73-4959-8F85-2C805E31699A}" destId="{B4318C51-425A-4390-BDF3-7EDC774D78B3}" srcOrd="3" destOrd="0" presId="urn:microsoft.com/office/officeart/2018/5/layout/IconCircleLabelList"/>
    <dgm:cxn modelId="{6309C960-F80A-4383-96F4-C9E85B166939}" type="presParOf" srcId="{FA04A08A-E025-4EC3-ABC0-35DE682A541A}" destId="{8C5FE8CF-CB22-497A-AC79-0586323FA61B}" srcOrd="1" destOrd="0" presId="urn:microsoft.com/office/officeart/2018/5/layout/IconCircleLabelList"/>
    <dgm:cxn modelId="{9CC76E38-A3DB-4A53-9B64-A8E326DFAC3A}" type="presParOf" srcId="{FA04A08A-E025-4EC3-ABC0-35DE682A541A}" destId="{2DFF7F14-2526-484E-ACD8-FB38F81872A2}" srcOrd="2" destOrd="0" presId="urn:microsoft.com/office/officeart/2018/5/layout/IconCircleLabelList"/>
    <dgm:cxn modelId="{37A16BF9-9C4D-4E65-8063-E95216C291BD}" type="presParOf" srcId="{2DFF7F14-2526-484E-ACD8-FB38F81872A2}" destId="{609D4F03-6536-4723-B51F-EC267023FB7B}" srcOrd="0" destOrd="0" presId="urn:microsoft.com/office/officeart/2018/5/layout/IconCircleLabelList"/>
    <dgm:cxn modelId="{12C92A2C-8FC7-4A74-A98B-798EF05ABB2E}" type="presParOf" srcId="{2DFF7F14-2526-484E-ACD8-FB38F81872A2}" destId="{ACF34573-834A-4F96-8137-FF8CE22D762D}" srcOrd="1" destOrd="0" presId="urn:microsoft.com/office/officeart/2018/5/layout/IconCircleLabelList"/>
    <dgm:cxn modelId="{B7E1C962-777F-4E5C-A90E-E9BDD0A39AB9}" type="presParOf" srcId="{2DFF7F14-2526-484E-ACD8-FB38F81872A2}" destId="{124CE3CC-1D2D-4E47-BE77-6277274B341E}" srcOrd="2" destOrd="0" presId="urn:microsoft.com/office/officeart/2018/5/layout/IconCircleLabelList"/>
    <dgm:cxn modelId="{B6B206E5-C557-43A5-94CC-23502A592601}" type="presParOf" srcId="{2DFF7F14-2526-484E-ACD8-FB38F81872A2}" destId="{BF1328AC-D43F-4730-B433-9A85712E45AF}" srcOrd="3" destOrd="0" presId="urn:microsoft.com/office/officeart/2018/5/layout/IconCircleLabelList"/>
    <dgm:cxn modelId="{ECBC2198-76F6-410B-8B25-89BC96270474}" type="presParOf" srcId="{FA04A08A-E025-4EC3-ABC0-35DE682A541A}" destId="{7670C0C6-F1A9-406F-9D44-F570428BEDBA}" srcOrd="3" destOrd="0" presId="urn:microsoft.com/office/officeart/2018/5/layout/IconCircleLabelList"/>
    <dgm:cxn modelId="{C2E611D0-B47C-499D-9475-DBBF08122F53}" type="presParOf" srcId="{FA04A08A-E025-4EC3-ABC0-35DE682A541A}" destId="{AF531456-8B2C-4312-B008-491B3849DD9C}" srcOrd="4" destOrd="0" presId="urn:microsoft.com/office/officeart/2018/5/layout/IconCircleLabelList"/>
    <dgm:cxn modelId="{57E14F6F-56CC-47E6-A9A9-7F4E12DD1E1D}" type="presParOf" srcId="{AF531456-8B2C-4312-B008-491B3849DD9C}" destId="{87B14186-1BBC-4EF3-AC4A-1857C1467A9A}" srcOrd="0" destOrd="0" presId="urn:microsoft.com/office/officeart/2018/5/layout/IconCircleLabelList"/>
    <dgm:cxn modelId="{DCACACC5-A729-46CF-92E5-C7B7A28762B6}" type="presParOf" srcId="{AF531456-8B2C-4312-B008-491B3849DD9C}" destId="{976851D7-56D5-4D6E-AD15-8CC16ECE6DEB}" srcOrd="1" destOrd="0" presId="urn:microsoft.com/office/officeart/2018/5/layout/IconCircleLabelList"/>
    <dgm:cxn modelId="{B7D6C5FA-51D8-4536-8F48-BE486055682B}" type="presParOf" srcId="{AF531456-8B2C-4312-B008-491B3849DD9C}" destId="{7050E5BE-4D99-4F96-9AD0-4253A4755629}" srcOrd="2" destOrd="0" presId="urn:microsoft.com/office/officeart/2018/5/layout/IconCircleLabelList"/>
    <dgm:cxn modelId="{5ECED5BD-9DCE-4987-85B4-E1364E77CD33}" type="presParOf" srcId="{AF531456-8B2C-4312-B008-491B3849DD9C}" destId="{E9057344-5325-466B-8B7E-47F888B9F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490D4-C78C-4C8E-B4B8-7FE15A1B3CB2}">
      <dsp:nvSpPr>
        <dsp:cNvPr id="0" name=""/>
        <dsp:cNvSpPr/>
      </dsp:nvSpPr>
      <dsp:spPr>
        <a:xfrm>
          <a:off x="629393" y="56981"/>
          <a:ext cx="1852875" cy="1852875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0DEC0-5D99-4F55-B374-0AF17B3D187E}">
      <dsp:nvSpPr>
        <dsp:cNvPr id="0" name=""/>
        <dsp:cNvSpPr/>
      </dsp:nvSpPr>
      <dsp:spPr>
        <a:xfrm>
          <a:off x="1024268" y="451856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18C51-425A-4390-BDF3-7EDC774D78B3}">
      <dsp:nvSpPr>
        <dsp:cNvPr id="0" name=""/>
        <dsp:cNvSpPr/>
      </dsp:nvSpPr>
      <dsp:spPr>
        <a:xfrm>
          <a:off x="37080" y="248698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b="0" i="0" kern="1200" dirty="0"/>
            <a:t>Data collection</a:t>
          </a:r>
          <a:endParaRPr lang="en-US" sz="2200" kern="1200" dirty="0"/>
        </a:p>
      </dsp:txBody>
      <dsp:txXfrm>
        <a:off x="37080" y="2486982"/>
        <a:ext cx="3037500" cy="720000"/>
      </dsp:txXfrm>
    </dsp:sp>
    <dsp:sp modelId="{609D4F03-6536-4723-B51F-EC267023FB7B}">
      <dsp:nvSpPr>
        <dsp:cNvPr id="0" name=""/>
        <dsp:cNvSpPr/>
      </dsp:nvSpPr>
      <dsp:spPr>
        <a:xfrm>
          <a:off x="4198456" y="56981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34573-834A-4F96-8137-FF8CE22D762D}">
      <dsp:nvSpPr>
        <dsp:cNvPr id="0" name=""/>
        <dsp:cNvSpPr/>
      </dsp:nvSpPr>
      <dsp:spPr>
        <a:xfrm>
          <a:off x="4593331" y="451856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328AC-D43F-4730-B433-9A85712E45AF}">
      <dsp:nvSpPr>
        <dsp:cNvPr id="0" name=""/>
        <dsp:cNvSpPr/>
      </dsp:nvSpPr>
      <dsp:spPr>
        <a:xfrm>
          <a:off x="3606143" y="248698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b="0" i="0" kern="1200" dirty="0"/>
            <a:t>Natural language processing</a:t>
          </a:r>
          <a:endParaRPr lang="en-US" sz="2200" kern="1200" dirty="0"/>
        </a:p>
      </dsp:txBody>
      <dsp:txXfrm>
        <a:off x="3606143" y="2486982"/>
        <a:ext cx="3037500" cy="720000"/>
      </dsp:txXfrm>
    </dsp:sp>
    <dsp:sp modelId="{87B14186-1BBC-4EF3-AC4A-1857C1467A9A}">
      <dsp:nvSpPr>
        <dsp:cNvPr id="0" name=""/>
        <dsp:cNvSpPr/>
      </dsp:nvSpPr>
      <dsp:spPr>
        <a:xfrm>
          <a:off x="7767518" y="56981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851D7-56D5-4D6E-AD15-8CC16ECE6DEB}">
      <dsp:nvSpPr>
        <dsp:cNvPr id="0" name=""/>
        <dsp:cNvSpPr/>
      </dsp:nvSpPr>
      <dsp:spPr>
        <a:xfrm>
          <a:off x="8162393" y="451856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57344-5325-466B-8B7E-47F888B9FBDA}">
      <dsp:nvSpPr>
        <dsp:cNvPr id="0" name=""/>
        <dsp:cNvSpPr/>
      </dsp:nvSpPr>
      <dsp:spPr>
        <a:xfrm>
          <a:off x="7175206" y="248698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b="0" i="0" kern="1200" dirty="0"/>
            <a:t>Classification modelling</a:t>
          </a:r>
          <a:endParaRPr lang="en-US" sz="2200" kern="1200" dirty="0"/>
        </a:p>
      </dsp:txBody>
      <dsp:txXfrm>
        <a:off x="7175206" y="2486982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8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1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3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9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379249-16C8-43EC-902E-33C00A851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MY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13239-9C69-48A0-805A-D46DD3EB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endParaRPr lang="en-MY" dirty="0"/>
          </a:p>
        </p:txBody>
      </p:sp>
      <p:pic>
        <p:nvPicPr>
          <p:cNvPr id="4" name="Picture 3" descr="3D labyrinth in white">
            <a:extLst>
              <a:ext uri="{FF2B5EF4-FFF2-40B4-BE49-F238E27FC236}">
                <a16:creationId xmlns:a16="http://schemas.microsoft.com/office/drawing/2014/main" id="{205797EE-1769-41E9-CA34-EF8D74CFC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4" r="31346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5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99308-8C74-438F-BADD-4D3EE204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708" y="2434320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en-MY" dirty="0"/>
              <a:t>Part 3 : </a:t>
            </a:r>
            <a:r>
              <a:rPr lang="en-MY" b="1" i="0" dirty="0">
                <a:solidFill>
                  <a:srgbClr val="000000"/>
                </a:solidFill>
                <a:effectLst/>
                <a:latin typeface="Helvetica Neue"/>
              </a:rPr>
              <a:t>Classification Model</a:t>
            </a:r>
            <a:br>
              <a:rPr lang="en-MY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7645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CFEB-CF12-4E8A-BF9C-2B82EAA8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i="0" dirty="0">
                <a:solidFill>
                  <a:srgbClr val="000000"/>
                </a:solidFill>
                <a:effectLst/>
                <a:latin typeface="Helvetica Neue"/>
              </a:rPr>
              <a:t>Classification Model</a:t>
            </a:r>
            <a:br>
              <a:rPr lang="en-MY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B96F-2155-4522-8FA6-1B18C81D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b="1" i="0" dirty="0">
                <a:solidFill>
                  <a:srgbClr val="000000"/>
                </a:solidFill>
                <a:effectLst/>
                <a:latin typeface="Helvetica Neue"/>
              </a:rPr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MY" b="1" i="0" dirty="0">
                <a:solidFill>
                  <a:srgbClr val="000000"/>
                </a:solidFill>
                <a:effectLst/>
                <a:latin typeface="Helvetica Neue"/>
              </a:rPr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MY" b="1" dirty="0">
                <a:solidFill>
                  <a:srgbClr val="000000"/>
                </a:solidFill>
                <a:latin typeface="Helvetica Neue"/>
              </a:rPr>
              <a:t>Naïve bayes</a:t>
            </a:r>
          </a:p>
          <a:p>
            <a:pPr marL="457200" indent="-457200">
              <a:buFont typeface="+mj-lt"/>
              <a:buAutoNum type="arabicPeriod"/>
            </a:pPr>
            <a:endParaRPr lang="en-MY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endParaRPr lang="en-MY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072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254E-AE80-43A8-83F8-F67F5119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Accuracy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5F2DDC-773C-4F9B-95A1-5DAACEEEE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289765"/>
              </p:ext>
            </p:extLst>
          </p:nvPr>
        </p:nvGraphicFramePr>
        <p:xfrm>
          <a:off x="565150" y="2160588"/>
          <a:ext cx="733583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661">
                  <a:extLst>
                    <a:ext uri="{9D8B030D-6E8A-4147-A177-3AD203B41FA5}">
                      <a16:colId xmlns:a16="http://schemas.microsoft.com/office/drawing/2014/main" val="3455398269"/>
                    </a:ext>
                  </a:extLst>
                </a:gridCol>
                <a:gridCol w="1498257">
                  <a:extLst>
                    <a:ext uri="{9D8B030D-6E8A-4147-A177-3AD203B41FA5}">
                      <a16:colId xmlns:a16="http://schemas.microsoft.com/office/drawing/2014/main" val="996816224"/>
                    </a:ext>
                  </a:extLst>
                </a:gridCol>
                <a:gridCol w="1833959">
                  <a:extLst>
                    <a:ext uri="{9D8B030D-6E8A-4147-A177-3AD203B41FA5}">
                      <a16:colId xmlns:a16="http://schemas.microsoft.com/office/drawing/2014/main" val="1680251650"/>
                    </a:ext>
                  </a:extLst>
                </a:gridCol>
                <a:gridCol w="1833959">
                  <a:extLst>
                    <a:ext uri="{9D8B030D-6E8A-4147-A177-3AD203B41FA5}">
                      <a16:colId xmlns:a16="http://schemas.microsoft.com/office/drawing/2014/main" val="1768817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1" dirty="0">
                          <a:solidFill>
                            <a:srgbClr val="000000"/>
                          </a:solidFill>
                          <a:latin typeface="Helvetica Neue"/>
                        </a:rPr>
                        <a:t>Naïve bayes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7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1" i="0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CountVectorizer</a:t>
                      </a:r>
                      <a:endParaRPr lang="en-MY" b="1" i="0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</a:rPr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0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1" i="0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TfidfVectorizer</a:t>
                      </a:r>
                      <a:endParaRPr lang="en-MY" b="1" i="0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</a:rPr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</a:rPr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86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2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9C7D-EC9E-4953-8297-777DB025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E8F0-26F8-4913-B395-DEE65D3D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AF7A5-D9B2-4987-A762-67BBAAAC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69" y="1375537"/>
            <a:ext cx="4296709" cy="2053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6529C-5005-470C-A8CE-6D120A1D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97" y="1375537"/>
            <a:ext cx="4280949" cy="2053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9EA2C-FFBF-4303-A067-01A3432B7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72" y="3750039"/>
            <a:ext cx="4531509" cy="2066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BB2F1F-0C80-4A87-A9F7-F0B28DED82C8}"/>
              </a:ext>
            </a:extLst>
          </p:cNvPr>
          <p:cNvSpPr txBox="1"/>
          <p:nvPr/>
        </p:nvSpPr>
        <p:spPr>
          <a:xfrm>
            <a:off x="3734966" y="4643077"/>
            <a:ext cx="1541462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MY" sz="1000" dirty="0"/>
              <a:t>good at predicting videogame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4B7C4-499D-49DC-88D9-12A9773B91B9}"/>
              </a:ext>
            </a:extLst>
          </p:cNvPr>
          <p:cNvSpPr txBox="1"/>
          <p:nvPr/>
        </p:nvSpPr>
        <p:spPr>
          <a:xfrm>
            <a:off x="856697" y="3506786"/>
            <a:ext cx="2494429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000" b="1" i="0" dirty="0" err="1">
                <a:solidFill>
                  <a:srgbClr val="000000"/>
                </a:solidFill>
                <a:effectLst/>
                <a:latin typeface="Helvetica Neue"/>
              </a:rPr>
              <a:t>CountVectorizer+Logistic</a:t>
            </a:r>
            <a:r>
              <a:rPr lang="en-MY" sz="1000" b="1" i="0" dirty="0">
                <a:solidFill>
                  <a:srgbClr val="000000"/>
                </a:solidFill>
                <a:effectLst/>
                <a:latin typeface="Helvetica Neue"/>
              </a:rPr>
              <a:t>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75FD0-B7C9-4B02-8F40-916FFC208808}"/>
              </a:ext>
            </a:extLst>
          </p:cNvPr>
          <p:cNvSpPr txBox="1"/>
          <p:nvPr/>
        </p:nvSpPr>
        <p:spPr>
          <a:xfrm>
            <a:off x="802416" y="1146836"/>
            <a:ext cx="2154144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MY" sz="1000" b="1" i="0" dirty="0" err="1">
                <a:solidFill>
                  <a:srgbClr val="000000"/>
                </a:solidFill>
                <a:effectLst/>
                <a:latin typeface="Helvetica Neue"/>
              </a:rPr>
              <a:t>TfidfVectorizer+Random</a:t>
            </a:r>
            <a:r>
              <a:rPr lang="en-MY" sz="1000" b="1" i="0" dirty="0">
                <a:solidFill>
                  <a:srgbClr val="000000"/>
                </a:solidFill>
                <a:effectLst/>
                <a:latin typeface="Helvetica Neue"/>
              </a:rPr>
              <a:t>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262C5-804B-4FBB-B57A-86057A7ADB9F}"/>
              </a:ext>
            </a:extLst>
          </p:cNvPr>
          <p:cNvSpPr txBox="1"/>
          <p:nvPr/>
        </p:nvSpPr>
        <p:spPr>
          <a:xfrm>
            <a:off x="6095999" y="1208502"/>
            <a:ext cx="2409826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MY" sz="1000" b="1" i="0" dirty="0" err="1">
                <a:solidFill>
                  <a:srgbClr val="000000"/>
                </a:solidFill>
                <a:effectLst/>
                <a:latin typeface="Helvetica Neue"/>
              </a:rPr>
              <a:t>TfidfVectorizer+Logistic</a:t>
            </a:r>
            <a:r>
              <a:rPr lang="en-MY" sz="1000" b="1" i="0" dirty="0">
                <a:solidFill>
                  <a:srgbClr val="000000"/>
                </a:solidFill>
                <a:effectLst/>
                <a:latin typeface="Helvetica Neue"/>
              </a:rPr>
              <a:t>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F3AB2-948A-4AE0-81B8-D65CC37C28A7}"/>
              </a:ext>
            </a:extLst>
          </p:cNvPr>
          <p:cNvSpPr txBox="1"/>
          <p:nvPr/>
        </p:nvSpPr>
        <p:spPr>
          <a:xfrm>
            <a:off x="856697" y="330985"/>
            <a:ext cx="448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0 – Boardgame; 1 - Videogame</a:t>
            </a:r>
          </a:p>
        </p:txBody>
      </p:sp>
    </p:spTree>
    <p:extLst>
      <p:ext uri="{BB962C8B-B14F-4D97-AF65-F5344CB8AC3E}">
        <p14:creationId xmlns:p14="http://schemas.microsoft.com/office/powerpoint/2010/main" val="134986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7961-872D-476B-8757-F1BD331E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0F99-9556-4B32-8AAE-6194995B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i="0" dirty="0">
                <a:solidFill>
                  <a:srgbClr val="000000"/>
                </a:solidFill>
                <a:effectLst/>
                <a:latin typeface="Helvetica Neue"/>
              </a:rPr>
              <a:t>NLP: </a:t>
            </a:r>
            <a:r>
              <a:rPr lang="en-MY" sz="2400" i="0" dirty="0" err="1">
                <a:solidFill>
                  <a:srgbClr val="000000"/>
                </a:solidFill>
                <a:effectLst/>
                <a:latin typeface="Helvetica Neue"/>
              </a:rPr>
              <a:t>TfidfVectorizer</a:t>
            </a:r>
            <a:endParaRPr lang="en-MY" sz="240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MY" sz="2400" i="0" dirty="0">
                <a:solidFill>
                  <a:srgbClr val="000000"/>
                </a:solidFill>
                <a:effectLst/>
                <a:latin typeface="Helvetica Neue"/>
              </a:rPr>
              <a:t>Mo</a:t>
            </a:r>
            <a:r>
              <a:rPr lang="en-MY" dirty="0">
                <a:solidFill>
                  <a:srgbClr val="000000"/>
                </a:solidFill>
                <a:latin typeface="Helvetica Neue"/>
              </a:rPr>
              <a:t>del: </a:t>
            </a:r>
            <a:r>
              <a:rPr lang="en-MY" sz="2400" i="0" dirty="0">
                <a:solidFill>
                  <a:srgbClr val="000000"/>
                </a:solidFill>
                <a:effectLst/>
                <a:latin typeface="Helvetica Neue"/>
              </a:rPr>
              <a:t>Random Forest, Logistic Regression</a:t>
            </a:r>
          </a:p>
          <a:p>
            <a:endParaRPr lang="en-MY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MY" sz="240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MY" sz="2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MY" sz="2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965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57FA-B379-40D5-8F4E-4BC333E1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can we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06FE-0A5E-469A-867F-4784231B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Increase the number of sample for model training</a:t>
            </a:r>
          </a:p>
          <a:p>
            <a:r>
              <a:rPr lang="en-MY" dirty="0"/>
              <a:t>Add more subreddits to decide the next </a:t>
            </a:r>
            <a:r>
              <a:rPr lang="en-MY"/>
              <a:t>marketing activity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747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3A0C34-728D-48BE-87AA-91D86BE6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51" y="768335"/>
            <a:ext cx="2824501" cy="8965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4FDE-F57F-4A3E-AF89-1E7F76A2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818" y="2177875"/>
            <a:ext cx="6479629" cy="2537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Understand our customers’ preferences</a:t>
            </a:r>
          </a:p>
          <a:p>
            <a:r>
              <a:rPr lang="en-US" sz="2000" dirty="0"/>
              <a:t>Create customized event for target cluster</a:t>
            </a:r>
          </a:p>
          <a:p>
            <a:r>
              <a:rPr lang="en-US" sz="2000" dirty="0"/>
              <a:t>Attract potential customers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E76B3EC5-D4B0-560A-0AA3-16464BF19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3" r="54976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EE71F-AE1A-40D6-A08B-5D9170B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MY" dirty="0"/>
              <a:t>How?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EB38C82-BF4E-BCFA-0CF0-B2EF957F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67151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Understand and buy &gt; guess the right logo quiz diva answers &gt; disponibile">
            <a:extLst>
              <a:ext uri="{FF2B5EF4-FFF2-40B4-BE49-F238E27FC236}">
                <a16:creationId xmlns:a16="http://schemas.microsoft.com/office/drawing/2014/main" id="{BBE14A48-7B5B-45E3-B5C4-29797824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91" y="2497073"/>
            <a:ext cx="2274381" cy="197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6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99308-8C74-438F-BADD-4D3EE204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708" y="2434320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en-MY" dirty="0"/>
              <a:t>Part 1 : Data collection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96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A027-68A1-4E57-BAE5-CA2E7E6A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7D55-A896-4C37-9631-489B2E79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Source: </a:t>
            </a:r>
            <a:r>
              <a:rPr lang="en-MY" i="1" u="sng" dirty="0"/>
              <a:t>Reddit</a:t>
            </a:r>
          </a:p>
          <a:p>
            <a:r>
              <a:rPr lang="en-MY" dirty="0"/>
              <a:t>Use the </a:t>
            </a:r>
            <a:r>
              <a:rPr lang="en-MY" i="1" u="sng" dirty="0"/>
              <a:t>request library </a:t>
            </a:r>
            <a:r>
              <a:rPr lang="en-MY" dirty="0"/>
              <a:t>for data gathering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A1C7F-AC76-4654-97EE-0816A292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2" y="3194109"/>
            <a:ext cx="268857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A4DA-BBCF-4E67-B04F-0A977D32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E72B26-7897-45A3-AAA6-40A1FBA3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E993636-AF55-48C9-A907-8B9E13F9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0" y="1096772"/>
            <a:ext cx="5051127" cy="1805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61FE0D-EF8E-429F-84F4-2073E1D4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0" y="3100536"/>
            <a:ext cx="4934876" cy="1710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072EEF-49BD-475E-830F-F405A27EC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48" y="1096772"/>
            <a:ext cx="2249585" cy="17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9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28CE-2F41-4FD2-9E5B-54D3532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preparation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0AD6C8F-DC25-4F74-A00E-278A221AF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12692"/>
              </p:ext>
            </p:extLst>
          </p:nvPr>
        </p:nvGraphicFramePr>
        <p:xfrm>
          <a:off x="703230" y="2160588"/>
          <a:ext cx="626802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6710">
                  <a:extLst>
                    <a:ext uri="{9D8B030D-6E8A-4147-A177-3AD203B41FA5}">
                      <a16:colId xmlns:a16="http://schemas.microsoft.com/office/drawing/2014/main" val="1092849008"/>
                    </a:ext>
                  </a:extLst>
                </a:gridCol>
                <a:gridCol w="251311">
                  <a:extLst>
                    <a:ext uri="{9D8B030D-6E8A-4147-A177-3AD203B41FA5}">
                      <a16:colId xmlns:a16="http://schemas.microsoft.com/office/drawing/2014/main" val="2014072722"/>
                    </a:ext>
                  </a:extLst>
                </a:gridCol>
              </a:tblGrid>
              <a:tr h="211611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MY" dirty="0"/>
                        <a:t>Convert “subreddit” column to binary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6634"/>
                  </a:ext>
                </a:extLst>
              </a:tr>
              <a:tr h="211611"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58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A87C70F-3494-47A0-AE70-40820068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91" y="2634517"/>
            <a:ext cx="5204982" cy="67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85641-D6A9-465E-A173-4D910CEE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91" y="4007896"/>
            <a:ext cx="4101722" cy="2079214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4989D30-3F56-432C-A51B-043452DD7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604481"/>
              </p:ext>
            </p:extLst>
          </p:nvPr>
        </p:nvGraphicFramePr>
        <p:xfrm>
          <a:off x="782743" y="3594742"/>
          <a:ext cx="51947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6499">
                  <a:extLst>
                    <a:ext uri="{9D8B030D-6E8A-4147-A177-3AD203B41FA5}">
                      <a16:colId xmlns:a16="http://schemas.microsoft.com/office/drawing/2014/main" val="1092849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4072722"/>
                    </a:ext>
                  </a:extLst>
                </a:gridCol>
              </a:tblGrid>
              <a:tr h="211611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MY" dirty="0"/>
                        <a:t>2.  Combine the texts into one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6634"/>
                  </a:ext>
                </a:extLst>
              </a:tr>
              <a:tr h="211611"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589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0457AA0-1D74-4D2A-8C86-E23152DB3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12" y="3949730"/>
            <a:ext cx="3179732" cy="838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D5681-C720-4CFF-899F-C53CD0659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312" y="2721674"/>
            <a:ext cx="2956005" cy="943054"/>
          </a:xfrm>
          <a:prstGeom prst="rect">
            <a:avLst/>
          </a:prstGeom>
        </p:spPr>
      </p:pic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139DD896-B7EB-4138-945A-F23B5983D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966003"/>
              </p:ext>
            </p:extLst>
          </p:nvPr>
        </p:nvGraphicFramePr>
        <p:xfrm>
          <a:off x="6971251" y="2176888"/>
          <a:ext cx="51947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6499">
                  <a:extLst>
                    <a:ext uri="{9D8B030D-6E8A-4147-A177-3AD203B41FA5}">
                      <a16:colId xmlns:a16="http://schemas.microsoft.com/office/drawing/2014/main" val="1092849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4072722"/>
                    </a:ext>
                  </a:extLst>
                </a:gridCol>
              </a:tblGrid>
              <a:tr h="211611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MY" dirty="0"/>
                        <a:t>3.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6634"/>
                  </a:ext>
                </a:extLst>
              </a:tr>
              <a:tr h="211611"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6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99308-8C74-438F-BADD-4D3EE204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708" y="2434320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en-MY" dirty="0"/>
              <a:t>Part 2 : </a:t>
            </a:r>
            <a:r>
              <a:rPr lang="en-MY" b="1" i="0" dirty="0">
                <a:solidFill>
                  <a:srgbClr val="000000"/>
                </a:solidFill>
                <a:effectLst/>
                <a:latin typeface="Helvetica Neue"/>
              </a:rPr>
              <a:t>Natural Language Processing</a:t>
            </a:r>
            <a:br>
              <a:rPr lang="en-MY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0835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CFEB-CF12-4E8A-BF9C-2B82EAA8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i="0" dirty="0">
                <a:solidFill>
                  <a:srgbClr val="000000"/>
                </a:solidFill>
                <a:effectLst/>
                <a:latin typeface="Helvetica Neue"/>
              </a:rPr>
              <a:t>Natural Language Processing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B96F-2155-4522-8FA6-1B18C81D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b="1" i="0" dirty="0" err="1">
                <a:solidFill>
                  <a:srgbClr val="000000"/>
                </a:solidFill>
                <a:effectLst/>
                <a:latin typeface="Helvetica Neue"/>
              </a:rPr>
              <a:t>CountVectorizer</a:t>
            </a:r>
            <a:endParaRPr lang="en-MY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b="1" i="0" dirty="0" err="1">
                <a:solidFill>
                  <a:srgbClr val="000000"/>
                </a:solidFill>
                <a:effectLst/>
                <a:latin typeface="Helvetica Neue"/>
              </a:rPr>
              <a:t>TfidfVectorizer</a:t>
            </a:r>
            <a:endParaRPr lang="en-MY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endParaRPr lang="en-MY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05D5C-94D2-458E-B2EC-961B5B7E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47" y="3429000"/>
            <a:ext cx="319132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8916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4"/>
      </a:lt2>
      <a:accent1>
        <a:srgbClr val="81AA9B"/>
      </a:accent1>
      <a:accent2>
        <a:srgbClr val="75A8AC"/>
      </a:accent2>
      <a:accent3>
        <a:srgbClr val="88A4BF"/>
      </a:accent3>
      <a:accent4>
        <a:srgbClr val="7F85BA"/>
      </a:accent4>
      <a:accent5>
        <a:srgbClr val="A596C6"/>
      </a:accent5>
      <a:accent6>
        <a:srgbClr val="AA7FBA"/>
      </a:accent6>
      <a:hlink>
        <a:srgbClr val="AE698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 Neue</vt:lpstr>
      <vt:lpstr>Arial</vt:lpstr>
      <vt:lpstr>Neue Haas Grotesk Text Pro</vt:lpstr>
      <vt:lpstr>PunchcardVTI</vt:lpstr>
      <vt:lpstr>Customer segmentation</vt:lpstr>
      <vt:lpstr>Why?</vt:lpstr>
      <vt:lpstr>How?</vt:lpstr>
      <vt:lpstr>Part 1 : Data collection </vt:lpstr>
      <vt:lpstr>Data collection</vt:lpstr>
      <vt:lpstr>PowerPoint Presentation</vt:lpstr>
      <vt:lpstr>Data preparation</vt:lpstr>
      <vt:lpstr>Part 2 : Natural Language Processing  </vt:lpstr>
      <vt:lpstr>Natural Language Processing</vt:lpstr>
      <vt:lpstr>Part 3 : Classification Model  </vt:lpstr>
      <vt:lpstr>Classification Model </vt:lpstr>
      <vt:lpstr>Accuracy</vt:lpstr>
      <vt:lpstr>PowerPoint Presentation</vt:lpstr>
      <vt:lpstr>Conclusion</vt:lpstr>
      <vt:lpstr>What can we do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constancelqw@gmail.com</dc:creator>
  <cp:lastModifiedBy>constancelqw@gmail.com</cp:lastModifiedBy>
  <cp:revision>6</cp:revision>
  <dcterms:created xsi:type="dcterms:W3CDTF">2022-04-26T12:51:02Z</dcterms:created>
  <dcterms:modified xsi:type="dcterms:W3CDTF">2022-04-27T13:13:22Z</dcterms:modified>
</cp:coreProperties>
</file>