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61" r:id="rId6"/>
    <p:sldId id="264" r:id="rId7"/>
    <p:sldId id="273" r:id="rId8"/>
    <p:sldId id="274" r:id="rId9"/>
    <p:sldId id="276" r:id="rId10"/>
    <p:sldId id="277" r:id="rId11"/>
    <p:sldId id="283" r:id="rId12"/>
    <p:sldId id="278" r:id="rId13"/>
    <p:sldId id="279" r:id="rId14"/>
    <p:sldId id="280" r:id="rId15"/>
    <p:sldId id="28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440C-7D69-4BFF-8C41-B68543B4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5343-83B7-4734-88F4-267F9A916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DE13-CD43-4C0B-B7EA-5198F8A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2C61-B617-4FEF-B099-534426F8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2E1A-4F33-468A-940A-81274FCD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14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6ED4-7E57-42D5-B92B-CD58E771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AC7BA-74DA-41C9-B3AC-E4A7F2DE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854D-BAD7-452D-8A78-FE4DA94F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F43F-70A8-4EB0-A198-135E8151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B3F7-8A75-46F5-AFBA-6597BAE5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9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FE24-B9B2-4165-BB93-C55D9CF00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807E-762A-4E8C-8925-6AE40D434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EF8A-A594-4F8C-9FD4-566EE73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4118-BE43-4E4D-8EF5-40010E4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6F63-FC1E-43FF-BA55-024A389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7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491C-5CA5-4803-8929-36B0392B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4B04-1679-433E-AF22-BF6FC15D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5D8B-112E-4CF0-B531-D13FF94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8AD7-CE91-4443-81B2-BB91CBC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27E0-CC66-4D11-A79E-A25598CA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1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D48-3371-4980-81B0-6DA07EE7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25F0E-02A8-4EB8-9481-EC9CC2CA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303C-0116-4DB4-83EA-BB01CC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7760-1346-4A98-B25B-1EADB144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7886-7F0A-4F33-87FD-14D85D66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81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70C6-B021-4267-9458-E90B7A91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64EF-1C5B-4675-9A7F-827F9215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8352D-2D13-46CC-80FA-CE53AAF4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C3E5-2E1D-470A-9C83-48B0AC07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FE123-3D39-4B0C-89F1-EA32811E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59C7-3A46-4ADF-9061-7AC4713E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78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B36A-5765-445A-B428-3380538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F28E-97AF-4323-B1A7-026D3FD9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76DF5-EE14-4B1B-8E3E-04FF9812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DE588-E749-481C-9AEF-898DE37FB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69D7B-62F4-4480-A856-BDD198C7E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6C748-23B8-4973-8A0B-CFD12056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F2E81-A98B-4578-A0CF-423F6B5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F9FB-1D37-48AE-8ECE-F3206413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19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F1EC-3225-4AAF-A34C-48544341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DA1E6-45A8-4C39-9F2B-6981E9D9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355C-519D-4E4D-B884-DCD3829C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A50E6-8945-4A79-96F5-24B136DB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331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ADE1-A4B5-4755-B86D-FAED510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E5E9-9B11-45FF-8BF0-5A663B2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96FC8-11FA-4A11-8F56-017C792A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54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2683-1A61-46A2-8558-E815D715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4762-D7A4-45A0-98B6-D62AD49A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65B4-CCF1-4CFB-BA54-F9D5AEEB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498B-7598-4B93-A1C0-5132200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01BEB-87A4-4412-8D6A-2F16168C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096A-F684-4FFE-99A8-8601FC1A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80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C401-114D-4FF7-B301-4F6DE01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03496-1143-436E-8373-D68831499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B49B-2124-4D95-B9E6-B44B8A1F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A801-EE65-4235-9A8B-EAA4184C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C401-758F-4BB6-BB53-E4C34F99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3DAB-9B29-4B11-8B0E-22A49B29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C47D6-0CDE-4290-9A7F-64714A13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735C-F3F6-4743-B649-1E33CB27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7780-8B30-4BDD-BD45-C30C3A00C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57BC-FE28-4084-8D82-DC640A62E0E3}" type="datetimeFigureOut">
              <a:rPr lang="en-MY" smtClean="0"/>
              <a:t>22/5/2022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C85B-D718-4BB9-BCDE-C42ED3BD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A4AD-B33F-4C63-9B03-540B9348F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D2E3-A48E-4B36-A1F8-2E745840C9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58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gov.sg/search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search?q=vessel-calls-75-gt-monthly&amp;oq=VESSEL&amp;aqs=chrome.2.69i59l3j69i57j0i67j69i60l3.5198j0j7&amp;sourceid=chrome&amp;ie=UTF-8" TargetMode="External"/><Relationship Id="rId4" Type="http://schemas.openxmlformats.org/officeDocument/2006/relationships/hyperlink" Target="https://data.gov.sg/sear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boat, river, nature&#10;&#10;Description automatically generated">
            <a:extLst>
              <a:ext uri="{FF2B5EF4-FFF2-40B4-BE49-F238E27FC236}">
                <a16:creationId xmlns:a16="http://schemas.microsoft.com/office/drawing/2014/main" id="{CAB82563-2B32-455E-A563-583FCA06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C807E-FD7B-476D-B4B7-CB26DAFD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MY" sz="5200" dirty="0">
                <a:solidFill>
                  <a:srgbClr val="FFFFFF"/>
                </a:solidFill>
              </a:rPr>
              <a:t>SINGAPORE</a:t>
            </a:r>
            <a:br>
              <a:rPr lang="en-MY" sz="5200" dirty="0">
                <a:solidFill>
                  <a:srgbClr val="FFFFFF"/>
                </a:solidFill>
              </a:rPr>
            </a:br>
            <a:r>
              <a:rPr lang="en-MY" sz="5200" dirty="0">
                <a:solidFill>
                  <a:srgbClr val="FFFFFF"/>
                </a:solidFill>
              </a:rPr>
              <a:t>GLOBAL HUB PORT</a:t>
            </a:r>
            <a:br>
              <a:rPr lang="en-MY" sz="5200" dirty="0">
                <a:solidFill>
                  <a:srgbClr val="FFFFFF"/>
                </a:solidFill>
              </a:rPr>
            </a:br>
            <a:endParaRPr lang="en-MY" sz="5200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4C2709-02E1-4BF9-896B-6F961A3D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4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A2DC-00DC-4D4C-8204-9A94AAF6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MY" dirty="0"/>
              <a:t>What can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ACC9-DD29-4BB2-A4FA-1E112F20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MY" sz="2000" dirty="0"/>
              <a:t>Explore the data by month, by year?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MY" sz="2000" dirty="0"/>
              <a:t>Explore other unsupervised methods, DBSCAN?</a:t>
            </a:r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  <p:pic>
        <p:nvPicPr>
          <p:cNvPr id="5" name="Picture 4" descr="Red marker on a calendar">
            <a:extLst>
              <a:ext uri="{FF2B5EF4-FFF2-40B4-BE49-F238E27FC236}">
                <a16:creationId xmlns:a16="http://schemas.microsoft.com/office/drawing/2014/main" id="{85ED1A1E-EBC6-649F-2061-F7CFA64A1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0" r="3468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13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8B44-3F49-4DA0-B7D9-7500498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B0D3-B59F-4EF3-B199-62975B81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89C2-E90F-46DB-B434-69480E2E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8262"/>
            <a:ext cx="10660916" cy="4601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7FCAE-E841-456C-B30B-F4925B5DD754}"/>
              </a:ext>
            </a:extLst>
          </p:cNvPr>
          <p:cNvSpPr txBox="1"/>
          <p:nvPr/>
        </p:nvSpPr>
        <p:spPr>
          <a:xfrm>
            <a:off x="1569720" y="6004560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Action: Narrow down the range</a:t>
            </a:r>
          </a:p>
        </p:txBody>
      </p:sp>
    </p:spTree>
    <p:extLst>
      <p:ext uri="{BB962C8B-B14F-4D97-AF65-F5344CB8AC3E}">
        <p14:creationId xmlns:p14="http://schemas.microsoft.com/office/powerpoint/2010/main" val="369708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B80C-1FED-4E87-823B-CE98043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Recent 10 </a:t>
            </a:r>
            <a:r>
              <a:rPr lang="en-MY" dirty="0" err="1"/>
              <a:t>yrs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D4DE-92C4-4A4D-8D52-BCB9E90A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ECD69940-BA37-4590-BFCF-D6F5D0E0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0" y="1497805"/>
            <a:ext cx="58197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B6543236-2C56-4E3C-9582-3D7A9C15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445417"/>
            <a:ext cx="572452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CF2-1B63-44AE-890A-A2B970BD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5A2CA7-FE48-4AD2-9314-C1920B68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7" y="775999"/>
            <a:ext cx="5527063" cy="44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7B55CA-46FA-4A8F-A9EF-4CAB10144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11" y="775999"/>
            <a:ext cx="5369179" cy="4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6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2EA4-A609-4DA6-840A-4ECA90BB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979F9-E748-45DB-83FE-2EE3A71A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799" y="3760523"/>
            <a:ext cx="3869459" cy="1831301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9B322FE-FEB3-4360-8FE8-E9D37FE1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8237"/>
            <a:ext cx="60198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7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2C4-5B1B-47E5-B6E4-C333B5B4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6D8FC7-9FFE-463B-8627-5A65364B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19" y="4237727"/>
            <a:ext cx="3869459" cy="18313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F5BAF6-BD76-4A80-AC0F-D604EE41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5" y="365126"/>
            <a:ext cx="4644769" cy="35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FDD80CD-6343-4FAD-8224-B64E3ED9E8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95" y="365125"/>
            <a:ext cx="47496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E7DD4-59AA-44E4-81A2-45D015769E59}"/>
              </a:ext>
            </a:extLst>
          </p:cNvPr>
          <p:cNvSpPr txBox="1"/>
          <p:nvPr/>
        </p:nvSpPr>
        <p:spPr>
          <a:xfrm>
            <a:off x="1924594" y="941885"/>
            <a:ext cx="84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bunker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B555C-3258-4066-A5B4-CE6FE3F0F51F}"/>
              </a:ext>
            </a:extLst>
          </p:cNvPr>
          <p:cNvSpPr txBox="1"/>
          <p:nvPr/>
        </p:nvSpPr>
        <p:spPr>
          <a:xfrm>
            <a:off x="1328057" y="189811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supplies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2B667-D30C-4A25-B4B6-6A265B1E3144}"/>
              </a:ext>
            </a:extLst>
          </p:cNvPr>
          <p:cNvSpPr txBox="1"/>
          <p:nvPr/>
        </p:nvSpPr>
        <p:spPr>
          <a:xfrm>
            <a:off x="3108960" y="142507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cargo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EA689-45F8-4212-AC4B-9F496ACFDC45}"/>
              </a:ext>
            </a:extLst>
          </p:cNvPr>
          <p:cNvSpPr txBox="1"/>
          <p:nvPr/>
        </p:nvSpPr>
        <p:spPr>
          <a:xfrm>
            <a:off x="4031492" y="1337423"/>
            <a:ext cx="78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others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B594-5F7A-4120-8136-599BFA97FC2C}"/>
              </a:ext>
            </a:extLst>
          </p:cNvPr>
          <p:cNvSpPr txBox="1"/>
          <p:nvPr/>
        </p:nvSpPr>
        <p:spPr>
          <a:xfrm>
            <a:off x="1245805" y="29439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Repairs</a:t>
            </a:r>
          </a:p>
        </p:txBody>
      </p:sp>
    </p:spTree>
    <p:extLst>
      <p:ext uri="{BB962C8B-B14F-4D97-AF65-F5344CB8AC3E}">
        <p14:creationId xmlns:p14="http://schemas.microsoft.com/office/powerpoint/2010/main" val="321374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3A88-1B91-47AD-8AAF-F79807C8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2397-D18D-44D6-8FB8-A75C8FF1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/>
              <a:t>By grouping according to size and demands,</a:t>
            </a:r>
          </a:p>
          <a:p>
            <a:pPr>
              <a:buFontTx/>
              <a:buChar char="-"/>
            </a:pPr>
            <a:r>
              <a:rPr lang="en-MY" sz="2000" dirty="0"/>
              <a:t>Better port </a:t>
            </a:r>
            <a:r>
              <a:rPr lang="en-MY" sz="2000" b="1" u="sng" dirty="0"/>
              <a:t>operation </a:t>
            </a:r>
            <a:r>
              <a:rPr lang="en-MY" sz="2000" dirty="0"/>
              <a:t>-&gt; increase the </a:t>
            </a:r>
            <a:r>
              <a:rPr lang="en-MY" sz="2000" b="1" dirty="0"/>
              <a:t>productivity</a:t>
            </a:r>
            <a:endParaRPr lang="en-MY" sz="2000" dirty="0"/>
          </a:p>
          <a:p>
            <a:pPr lvl="1">
              <a:buFontTx/>
              <a:buChar char="-"/>
            </a:pPr>
            <a:r>
              <a:rPr lang="en-MY" sz="2000" dirty="0"/>
              <a:t>Provide efficient service the stakeholders</a:t>
            </a:r>
          </a:p>
          <a:p>
            <a:pPr lvl="1">
              <a:buFontTx/>
              <a:buChar char="-"/>
            </a:pPr>
            <a:r>
              <a:rPr lang="en-MY" sz="2000" dirty="0"/>
              <a:t>Manage resources and facility (crane operation, guided vehicles, space else)</a:t>
            </a:r>
          </a:p>
          <a:p>
            <a:pPr>
              <a:buFontTx/>
              <a:buChar char="-"/>
            </a:pPr>
            <a:r>
              <a:rPr lang="en-MY" sz="2000" dirty="0"/>
              <a:t>Future landscape </a:t>
            </a:r>
            <a:r>
              <a:rPr lang="en-MY" sz="2000" b="1" u="sng" dirty="0"/>
              <a:t>planning</a:t>
            </a:r>
          </a:p>
          <a:p>
            <a:pPr lvl="1">
              <a:buFontTx/>
              <a:buChar char="-"/>
            </a:pPr>
            <a:r>
              <a:rPr lang="en-MY" sz="2000" b="0" dirty="0">
                <a:effectLst/>
                <a:latin typeface="Calibri" panose="020F0502020204030204" pitchFamily="34" charset="0"/>
              </a:rPr>
              <a:t>Provided adequate </a:t>
            </a:r>
            <a:r>
              <a:rPr lang="en-MY" sz="2000" dirty="0">
                <a:effectLst/>
                <a:latin typeface="Calibri" panose="020F0502020204030204" pitchFamily="34" charset="0"/>
              </a:rPr>
              <a:t>capacity </a:t>
            </a:r>
            <a:r>
              <a:rPr lang="en-MY" sz="2000" b="0" dirty="0">
                <a:effectLst/>
                <a:latin typeface="Calibri" panose="020F0502020204030204" pitchFamily="34" charset="0"/>
              </a:rPr>
              <a:t>to </a:t>
            </a:r>
            <a:r>
              <a:rPr lang="en-MY" sz="2000" dirty="0">
                <a:effectLst/>
                <a:latin typeface="Calibri" panose="020F0502020204030204" pitchFamily="34" charset="0"/>
              </a:rPr>
              <a:t>meet the </a:t>
            </a:r>
            <a:r>
              <a:rPr lang="en-MY" sz="2000" b="1" dirty="0">
                <a:effectLst/>
                <a:latin typeface="Calibri" panose="020F0502020204030204" pitchFamily="34" charset="0"/>
              </a:rPr>
              <a:t>demands</a:t>
            </a:r>
            <a:endParaRPr lang="en-MY" sz="2000" b="1" dirty="0"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en-MY" sz="2000" dirty="0"/>
          </a:p>
          <a:p>
            <a:pPr marL="457200" lvl="1" indent="0">
              <a:buNone/>
            </a:pPr>
            <a:endParaRPr lang="en-MY" sz="2000" dirty="0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820AA5CE-F984-83D2-2D87-64DC5C751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4" r="3658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3B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7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7692E-B52D-4B88-9435-B629C1EF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MY" b="1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E422-3188-4190-9510-A3F4DF61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b="0" i="0" dirty="0">
                <a:effectLst/>
                <a:latin typeface="Calibri" panose="020F0502020204030204" pitchFamily="34" charset="0"/>
              </a:rPr>
              <a:t>Singapore was the first country in Southeast Asia with a container port, which has since grown to become one of the busiest and most connected in the world, with links to more than 600 ports across 120 countries worldwide. </a:t>
            </a:r>
          </a:p>
          <a:p>
            <a:pPr marL="0" indent="0">
              <a:buNone/>
            </a:pPr>
            <a:r>
              <a:rPr lang="en-MY" sz="2000" b="0" i="0" dirty="0">
                <a:effectLst/>
                <a:latin typeface="Calibri" panose="020F0502020204030204" pitchFamily="34" charset="0"/>
              </a:rPr>
              <a:t>Annually, more than 130,000 ships call at Singapore.</a:t>
            </a:r>
            <a:endParaRPr lang="en-MY" sz="2000" dirty="0"/>
          </a:p>
        </p:txBody>
      </p:sp>
      <p:pic>
        <p:nvPicPr>
          <p:cNvPr id="3074" name="Picture 2" descr="About Maritime Singapore">
            <a:extLst>
              <a:ext uri="{FF2B5EF4-FFF2-40B4-BE49-F238E27FC236}">
                <a16:creationId xmlns:a16="http://schemas.microsoft.com/office/drawing/2014/main" id="{79777319-516A-4E40-8314-45BEFCA0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811" y="643234"/>
            <a:ext cx="4661896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29F3-F10C-48BE-B147-7554D083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249B-BEC5-4D53-8076-E6389526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9EA55-2582-47E1-A496-AF7B6ECF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213"/>
            <a:ext cx="12175664" cy="68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5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2DFB2D-2F20-405E-BD66-3D74D80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05" y="581891"/>
            <a:ext cx="4044604" cy="995679"/>
          </a:xfrm>
        </p:spPr>
        <p:txBody>
          <a:bodyPr>
            <a:normAutofit/>
          </a:bodyPr>
          <a:lstStyle/>
          <a:p>
            <a:r>
              <a:rPr lang="en-MY" dirty="0"/>
              <a:t>SOURCE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07C8E-5B71-4556-A9D5-BC379EB905EE}"/>
              </a:ext>
            </a:extLst>
          </p:cNvPr>
          <p:cNvSpPr txBox="1"/>
          <p:nvPr/>
        </p:nvSpPr>
        <p:spPr>
          <a:xfrm>
            <a:off x="1555816" y="1577570"/>
            <a:ext cx="440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Take from:</a:t>
            </a:r>
          </a:p>
          <a:p>
            <a:r>
              <a:rPr lang="en-US" sz="2400" b="0" i="0" dirty="0">
                <a:effectLst/>
                <a:hlinkClick r:id="rId2"/>
              </a:rPr>
              <a:t>https://data.gov.sg/search</a:t>
            </a:r>
            <a:endParaRPr lang="en-MY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D9F70-8C30-431D-982B-09AE087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16" y="2772169"/>
            <a:ext cx="6734100" cy="31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B6703-1ABD-4470-A8A6-37EC6643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8" y="1596215"/>
            <a:ext cx="5692781" cy="215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29B78-E60A-421F-92E8-076883D1B396}"/>
              </a:ext>
            </a:extLst>
          </p:cNvPr>
          <p:cNvSpPr txBox="1"/>
          <p:nvPr/>
        </p:nvSpPr>
        <p:spPr>
          <a:xfrm>
            <a:off x="835908" y="775855"/>
            <a:ext cx="5150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MY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Vessel Calls (&gt;75 GT), Monthly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03F76-9AAE-4374-B159-82D0A0139FF2}"/>
              </a:ext>
            </a:extLst>
          </p:cNvPr>
          <p:cNvSpPr/>
          <p:nvPr/>
        </p:nvSpPr>
        <p:spPr>
          <a:xfrm>
            <a:off x="3309257" y="1590051"/>
            <a:ext cx="3108960" cy="2154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92DD5-D1F2-47BE-AE30-6C78C1FB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65" y="682946"/>
            <a:ext cx="3017927" cy="1370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14A06F-D524-4A0D-B6D6-CE45460B2BFF}"/>
              </a:ext>
            </a:extLst>
          </p:cNvPr>
          <p:cNvSpPr/>
          <p:nvPr/>
        </p:nvSpPr>
        <p:spPr>
          <a:xfrm>
            <a:off x="1223985" y="1367983"/>
            <a:ext cx="1867558" cy="25247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F06C5-E653-4A2E-ACBD-2B620E18384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143028" y="3892731"/>
            <a:ext cx="14736" cy="64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E48DB9-4143-491A-A515-078C595C29D2}"/>
              </a:ext>
            </a:extLst>
          </p:cNvPr>
          <p:cNvSpPr txBox="1"/>
          <p:nvPr/>
        </p:nvSpPr>
        <p:spPr>
          <a:xfrm>
            <a:off x="4083817" y="4371901"/>
            <a:ext cx="171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Numerical</a:t>
            </a:r>
            <a:r>
              <a:rPr lang="en-MY" sz="1800" dirty="0">
                <a:solidFill>
                  <a:srgbClr val="FF0000"/>
                </a:solidFill>
              </a:rPr>
              <a:t>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7A0340-5D74-4EA3-8218-56E9DC20241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863737" y="3744430"/>
            <a:ext cx="0" cy="654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BDCD64-0520-47B2-98D5-FD60D8F7FE9D}"/>
              </a:ext>
            </a:extLst>
          </p:cNvPr>
          <p:cNvSpPr txBox="1"/>
          <p:nvPr/>
        </p:nvSpPr>
        <p:spPr>
          <a:xfrm>
            <a:off x="937508" y="5661891"/>
            <a:ext cx="87927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50" dirty="0"/>
              <a:t>Reference from:</a:t>
            </a:r>
          </a:p>
          <a:p>
            <a:r>
              <a:rPr lang="en-US" sz="1050" b="0" i="0" dirty="0">
                <a:effectLst/>
                <a:hlinkClick r:id="rId4"/>
              </a:rPr>
              <a:t>https://data.gov.sg/search</a:t>
            </a:r>
            <a:endParaRPr lang="en-MY" sz="1050" dirty="0"/>
          </a:p>
          <a:p>
            <a:r>
              <a:rPr lang="en-MY" sz="1050" dirty="0">
                <a:hlinkClick r:id="rId5"/>
              </a:rPr>
              <a:t>https://www.google.com/search?q=vessel-calls-75-gt-monthly&amp;oq=VESSEL&amp;aqs=chrome.2.69i59l3j69i57j0i67j69i60l3.5198j0j7&amp;sourceid=chrome&amp;ie=UTF-8</a:t>
            </a:r>
            <a:endParaRPr lang="en-MY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4AADF-4C99-4043-82E7-0EEFE8045A0F}"/>
              </a:ext>
            </a:extLst>
          </p:cNvPr>
          <p:cNvSpPr txBox="1"/>
          <p:nvPr/>
        </p:nvSpPr>
        <p:spPr>
          <a:xfrm>
            <a:off x="1286692" y="4521576"/>
            <a:ext cx="171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solidFill>
                  <a:schemeClr val="accent1"/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96227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erial top view container ship">
            <a:extLst>
              <a:ext uri="{FF2B5EF4-FFF2-40B4-BE49-F238E27FC236}">
                <a16:creationId xmlns:a16="http://schemas.microsoft.com/office/drawing/2014/main" id="{9538D308-6EE9-C793-FC55-05C23BDD3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A4D063-72F7-4261-85AA-1C86C141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3" y="773294"/>
            <a:ext cx="3313164" cy="1880538"/>
          </a:xfrm>
        </p:spPr>
        <p:txBody>
          <a:bodyPr>
            <a:normAutofit/>
          </a:bodyPr>
          <a:lstStyle/>
          <a:p>
            <a:pPr algn="r"/>
            <a:r>
              <a:rPr lang="en-MY" sz="4000" dirty="0">
                <a:solidFill>
                  <a:srgbClr val="FFFFFF"/>
                </a:solidFill>
              </a:rPr>
              <a:t>Action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A2EB-8906-44B2-B6B9-079612D5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819" y="1038464"/>
            <a:ext cx="5744685" cy="152955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MY" sz="2000" dirty="0">
                <a:solidFill>
                  <a:srgbClr val="FFFFFF"/>
                </a:solidFill>
              </a:rPr>
              <a:t>Use clustering method to group the continuous data in clusters</a:t>
            </a:r>
          </a:p>
          <a:p>
            <a:pPr>
              <a:buFontTx/>
              <a:buChar char="-"/>
            </a:pPr>
            <a:r>
              <a:rPr lang="en-MY" sz="2000" dirty="0">
                <a:solidFill>
                  <a:srgbClr val="FFFFFF"/>
                </a:solidFill>
              </a:rPr>
              <a:t>Observe and compare with categorical data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1135C6E-7A87-4765-89E1-9FDB7C1EC6D4}"/>
              </a:ext>
            </a:extLst>
          </p:cNvPr>
          <p:cNvSpPr txBox="1">
            <a:spLocks/>
          </p:cNvSpPr>
          <p:nvPr/>
        </p:nvSpPr>
        <p:spPr>
          <a:xfrm>
            <a:off x="996496" y="2765679"/>
            <a:ext cx="3313164" cy="145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MY" sz="4000" dirty="0">
                <a:solidFill>
                  <a:srgbClr val="FFFFFF"/>
                </a:solidFill>
              </a:rPr>
              <a:t>Technique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2CE473-D550-4FBE-8919-03A758C2D848}"/>
              </a:ext>
            </a:extLst>
          </p:cNvPr>
          <p:cNvSpPr txBox="1">
            <a:spLocks/>
          </p:cNvSpPr>
          <p:nvPr/>
        </p:nvSpPr>
        <p:spPr>
          <a:xfrm>
            <a:off x="5450819" y="2728733"/>
            <a:ext cx="5744685" cy="152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000" dirty="0">
                <a:solidFill>
                  <a:srgbClr val="FFFFFF"/>
                </a:solidFill>
              </a:rPr>
              <a:t>K Means clustering 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54CFEB27-229B-4D7F-9346-9112C903F69B}"/>
              </a:ext>
            </a:extLst>
          </p:cNvPr>
          <p:cNvSpPr txBox="1">
            <a:spLocks/>
          </p:cNvSpPr>
          <p:nvPr/>
        </p:nvSpPr>
        <p:spPr>
          <a:xfrm>
            <a:off x="838201" y="4426996"/>
            <a:ext cx="3313164" cy="188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MY" sz="40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E335D-7929-42CB-88B2-D070EFFB1A77}"/>
              </a:ext>
            </a:extLst>
          </p:cNvPr>
          <p:cNvSpPr txBox="1"/>
          <p:nvPr/>
        </p:nvSpPr>
        <p:spPr>
          <a:xfrm>
            <a:off x="5450819" y="5054758"/>
            <a:ext cx="6160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MY" sz="2000" dirty="0">
                <a:solidFill>
                  <a:srgbClr val="FFFFFF"/>
                </a:solidFill>
              </a:rPr>
              <a:t>Increase the operation efficiency and provide better services</a:t>
            </a:r>
          </a:p>
        </p:txBody>
      </p:sp>
    </p:spTree>
    <p:extLst>
      <p:ext uri="{BB962C8B-B14F-4D97-AF65-F5344CB8AC3E}">
        <p14:creationId xmlns:p14="http://schemas.microsoft.com/office/powerpoint/2010/main" val="427971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E8FC-E099-4688-AA1E-7D844EE8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Choosing of K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F4946-F9DD-42F9-943C-555C309E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76" y="620678"/>
            <a:ext cx="3255809" cy="156372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04EEC-010F-4572-9998-B08804448B5C}"/>
              </a:ext>
            </a:extLst>
          </p:cNvPr>
          <p:cNvCxnSpPr>
            <a:cxnSpLocks/>
          </p:cNvCxnSpPr>
          <p:nvPr/>
        </p:nvCxnSpPr>
        <p:spPr>
          <a:xfrm>
            <a:off x="3100251" y="3344091"/>
            <a:ext cx="2546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62A55B7-E51A-40AC-890D-F9BBEDD0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86158"/>
              </p:ext>
            </p:extLst>
          </p:nvPr>
        </p:nvGraphicFramePr>
        <p:xfrm>
          <a:off x="1019695" y="1690688"/>
          <a:ext cx="7044442" cy="270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6259">
                  <a:extLst>
                    <a:ext uri="{9D8B030D-6E8A-4147-A177-3AD203B41FA5}">
                      <a16:colId xmlns:a16="http://schemas.microsoft.com/office/drawing/2014/main" val="3552160533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2320429087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382537761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b="1" dirty="0">
                          <a:solidFill>
                            <a:schemeClr val="tx1"/>
                          </a:solidFill>
                          <a:effectLst/>
                        </a:rPr>
                        <a:t>Purpose of entering Port</a:t>
                      </a:r>
                      <a:endParaRPr lang="en-MY" sz="2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b="1" dirty="0">
                          <a:solidFill>
                            <a:schemeClr val="tx1"/>
                          </a:solidFill>
                          <a:effectLst/>
                        </a:rPr>
                        <a:t>Purpose of entering Port</a:t>
                      </a:r>
                      <a:endParaRPr lang="en-MY" sz="20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2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Loading / Discharging of Cargo </a:t>
                      </a:r>
                      <a:endParaRPr lang="en-MY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Bunkers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Taking Bunkers</a:t>
                      </a:r>
                      <a:endParaRPr lang="en-MY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5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Taking Ship's Supplies</a:t>
                      </a:r>
                      <a:endParaRPr lang="en-MY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2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Repairs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Repair</a:t>
                      </a:r>
                      <a:endParaRPr lang="en-MY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-Embarking/ Disembarking Passengers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-Changing Members of Crew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MY" sz="1600" b="0" dirty="0">
                          <a:solidFill>
                            <a:schemeClr val="tx1"/>
                          </a:solidFill>
                          <a:effectLst/>
                        </a:rPr>
                        <a:t>-Offshore Support Vessel Without Cargo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3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5F17-51AF-4327-9F28-0767AA92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AC5B-D444-4E0E-9273-BFA64DF2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75CB1-E257-4896-8873-733F426B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85" y="681037"/>
            <a:ext cx="7054199" cy="53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40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5075-035B-4413-99FE-360F4D6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1F34A5-EC0E-4DCC-B3D0-29F7C96A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3" y="754928"/>
            <a:ext cx="5136723" cy="39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DF4F5F9-272D-4E78-9879-53B9CD0C97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80" y="754928"/>
            <a:ext cx="4258163" cy="39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533717-D799-4BE2-A759-01DDACC85452}"/>
              </a:ext>
            </a:extLst>
          </p:cNvPr>
          <p:cNvSpPr txBox="1"/>
          <p:nvPr/>
        </p:nvSpPr>
        <p:spPr>
          <a:xfrm>
            <a:off x="838200" y="5456741"/>
            <a:ext cx="725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Action:</a:t>
            </a:r>
          </a:p>
          <a:p>
            <a:r>
              <a:rPr lang="en-MY" dirty="0"/>
              <a:t>We group the data by the gross tonnage(size) and number vessel(demands)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F09EC-F827-4858-B9A1-69F32EDAB7C6}"/>
              </a:ext>
            </a:extLst>
          </p:cNvPr>
          <p:cNvSpPr txBox="1"/>
          <p:nvPr/>
        </p:nvSpPr>
        <p:spPr>
          <a:xfrm>
            <a:off x="2499360" y="4684835"/>
            <a:ext cx="2063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K Mean Clustering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B471-3F0F-4C0A-94D1-DB3182815CBC}"/>
              </a:ext>
            </a:extLst>
          </p:cNvPr>
          <p:cNvSpPr txBox="1"/>
          <p:nvPr/>
        </p:nvSpPr>
        <p:spPr>
          <a:xfrm>
            <a:off x="8264434" y="4696739"/>
            <a:ext cx="177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Actual data</a:t>
            </a:r>
          </a:p>
        </p:txBody>
      </p:sp>
    </p:spTree>
    <p:extLst>
      <p:ext uri="{BB962C8B-B14F-4D97-AF65-F5344CB8AC3E}">
        <p14:creationId xmlns:p14="http://schemas.microsoft.com/office/powerpoint/2010/main" val="219770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311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SINGAPORE GLOBAL HUB PORT </vt:lpstr>
      <vt:lpstr>Background</vt:lpstr>
      <vt:lpstr>PowerPoint Presentation</vt:lpstr>
      <vt:lpstr>SOURCE OF DATA</vt:lpstr>
      <vt:lpstr>PowerPoint Presentation</vt:lpstr>
      <vt:lpstr>Action</vt:lpstr>
      <vt:lpstr>Choosing of K value</vt:lpstr>
      <vt:lpstr>PowerPoint Presentation</vt:lpstr>
      <vt:lpstr>e</vt:lpstr>
      <vt:lpstr>What can we do next?</vt:lpstr>
      <vt:lpstr>PowerPoint Presentation</vt:lpstr>
      <vt:lpstr>Recent 10 yrs</vt:lpstr>
      <vt:lpstr>PowerPoint Presentation</vt:lpstr>
      <vt:lpstr>PowerPoint Presentation</vt:lpstr>
      <vt:lpstr>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constancelqw@gmail.com</dc:creator>
  <cp:lastModifiedBy>constancelqw@gmail.com</cp:lastModifiedBy>
  <cp:revision>15</cp:revision>
  <dcterms:created xsi:type="dcterms:W3CDTF">2022-03-25T14:38:27Z</dcterms:created>
  <dcterms:modified xsi:type="dcterms:W3CDTF">2022-05-22T10:43:33Z</dcterms:modified>
</cp:coreProperties>
</file>