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1" r:id="rId2"/>
    <p:sldId id="302" r:id="rId3"/>
    <p:sldId id="308" r:id="rId4"/>
    <p:sldId id="32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A74A43"/>
    <a:srgbClr val="CBCBCB"/>
    <a:srgbClr val="606060"/>
    <a:srgbClr val="4472C4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47" autoAdjust="0"/>
    <p:restoredTop sz="80338" autoAdjust="0"/>
  </p:normalViewPr>
  <p:slideViewPr>
    <p:cSldViewPr snapToGrid="0">
      <p:cViewPr varScale="1">
        <p:scale>
          <a:sx n="132" d="100"/>
          <a:sy n="132" d="100"/>
        </p:scale>
        <p:origin x="9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0CB8E-EBC9-4A6D-AC0A-C10D98A6ADD4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2FE1F-EC43-45D8-9786-901660429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182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2FE1F-EC43-45D8-9786-90166042918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167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2FE1F-EC43-45D8-9786-90166042918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865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2FE1F-EC43-45D8-9786-90166042918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583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46.2/278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2FE1F-EC43-45D8-9786-90166042918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796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66A10-3428-4C4D-84DF-1C4582E3C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AB775E-2800-417A-927D-3F7112E75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7245A4-E923-411B-96AF-4DD2894C6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8D39-2F85-4570-AE95-78AA47C4C283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1EF30A-E8BF-4C9C-A616-F11FE35B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503341-C2AE-4C6C-88B4-2570AD61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9251-1261-4F6C-ABF6-21C2A6B7F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6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01748-45AC-4DE8-9243-12C41226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9B2AB7-4961-4C89-84F4-2C83129BF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DAE221-F902-4544-842C-6F6CD4EF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8D39-2F85-4570-AE95-78AA47C4C283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D560B-96EB-4D00-9D2B-DA7E2D9A6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C118CF-B5A8-4808-BFA5-1A8A3D1B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9251-1261-4F6C-ABF6-21C2A6B7F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81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5386A0-5D4B-4145-84C8-7FE468B14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B4AD8E-6E0F-4AE6-8AB1-3705D4F01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81988-A5BC-4B6F-A415-99EFAE184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8D39-2F85-4570-AE95-78AA47C4C283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CFFD5-5939-4B54-8B16-344525432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96A97B-5EEB-4A6E-B003-B08BCD14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9251-1261-4F6C-ABF6-21C2A6B7F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78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985A6-4EF8-4CD3-8170-6B6FC521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24600-1364-4FE7-8A5F-F577135E7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CBA1F1-F233-47AD-B969-AE3B7C68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8D39-2F85-4570-AE95-78AA47C4C283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80C0C-D22C-4296-9957-D0DA39542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A1FFD4-21E3-4D7A-8FDB-D7135331B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9251-1261-4F6C-ABF6-21C2A6B7F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85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19E02-5BBB-4094-BE85-7CF8560E5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000A48-BDBC-405B-B0F8-AE1EE792F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AA1A6-FBED-48D8-87DE-2F5484EF6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8D39-2F85-4570-AE95-78AA47C4C283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94BB2-1B53-4EAD-A1E2-A9C3B7E7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FE523C-EB2B-4053-BE6C-B5617A1C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9251-1261-4F6C-ABF6-21C2A6B7F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85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0EA18-BE4D-4A88-A99D-C6EDE1DE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2BCDF1-8616-41B6-9F6E-0E84A65C2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4C1F6A-01A8-45CC-9C86-0B04D6228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FCE6C4-19F7-4523-9AC1-52265A25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8D39-2F85-4570-AE95-78AA47C4C283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5B589A-3449-4483-BF18-8115B1A05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C24C5A-BE98-4D68-99E6-75DF11431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9251-1261-4F6C-ABF6-21C2A6B7F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81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47557-8F26-4046-8EEE-37679A2D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5448CA-AF7D-48DF-B14B-4E1D582C4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C6BDBE-E0B7-435A-A5E8-A01D9E15F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B1EBA7-2BC7-4E2C-B282-45D0C68C7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DB3158-0FBD-46B3-91C0-F438A9ADD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CD906E-69E3-4D2B-9DA5-63DD0A82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8D39-2F85-4570-AE95-78AA47C4C283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2A5175-1085-4F0A-B76E-CB000FA51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E4E370-6D3C-4DF8-938E-B16285D9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9251-1261-4F6C-ABF6-21C2A6B7F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28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400C5-E9CC-4584-978D-5E45905A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F1B2E8-2184-4F3A-A219-6B5BC253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8D39-2F85-4570-AE95-78AA47C4C283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C0E849-F4C1-410F-B44C-18EAF0B57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384AAF-FD2D-49BC-8F22-8FFB7847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9251-1261-4F6C-ABF6-21C2A6B7F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3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346A7B-24C0-4E64-ABC0-FBFBD069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8D39-2F85-4570-AE95-78AA47C4C283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C294B7-E719-42E9-8CD8-07DC1290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C6F96F-EBDA-4ED6-AF7B-59D0B3F43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9251-1261-4F6C-ABF6-21C2A6B7F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00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3C054-B16E-4E96-BB78-9EB012F7A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F933F-A3B9-41FC-ADA5-D140206E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350108-077D-46C1-B778-EA42B197D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BE9F91-80F8-4B10-8FCD-2AE531DE8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8D39-2F85-4570-AE95-78AA47C4C283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1A868B-5657-4845-83CA-CA939C2B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64C6E4-9415-496B-86F3-9534256D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9251-1261-4F6C-ABF6-21C2A6B7F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26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B1A09-19AC-459B-A4DE-3269F927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BB7614-5D42-44CB-A504-043FE5EAD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FBD554-95EC-4E8F-96F6-00A646762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4BFD69-1292-49B9-819B-4A18C6E0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8D39-2F85-4570-AE95-78AA47C4C283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553A19-5D2D-4DB4-B682-EA07179E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DD1599-D690-4C8A-BD4F-A763C8809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9251-1261-4F6C-ABF6-21C2A6B7F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770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9921F6-F58F-4D48-9E09-9062ACCB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DCE082-731B-4533-B489-EF26FFF07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DCD4B7-ED26-4ADA-ADB0-650C32EB0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48D39-2F85-4570-AE95-78AA47C4C283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156E71-2F0D-4494-8A08-3F71CD3E7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35034F-44C2-428F-AE33-16C8B1E94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99251-1261-4F6C-ABF6-21C2A6B7F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79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617A9-8A1A-4643-94D9-DC71CD379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31" y="868362"/>
            <a:ext cx="11940138" cy="2387600"/>
          </a:xfrm>
        </p:spPr>
        <p:txBody>
          <a:bodyPr>
            <a:noAutofit/>
          </a:bodyPr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TPU: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In-Datacenter Performance Analysis of a Tensor Processing Unit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864F8C-B170-499A-8AF0-418222F71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1999" cy="2697162"/>
          </a:xfrm>
        </p:spPr>
        <p:txBody>
          <a:bodyPr>
            <a:normAutofit/>
          </a:bodyPr>
          <a:lstStyle/>
          <a:p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Company Google</a:t>
            </a:r>
          </a:p>
          <a:p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44</a:t>
            </a:r>
            <a:r>
              <a:rPr lang="en-US" altLang="ko-KR" sz="2600" baseline="30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th</a:t>
            </a:r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International Symposium on Computer Architecture (ISCA), 2017</a:t>
            </a:r>
          </a:p>
          <a:p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Presenter: Constant (Sang-Soo) Park</a:t>
            </a:r>
          </a:p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http://esoc.hanyang.ac.kr/people/sangsoo_park/index.html</a:t>
            </a:r>
          </a:p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March 29, 2020</a:t>
            </a:r>
          </a:p>
          <a:p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A5C9BA5-09F8-4AB8-B47A-05EB069C0C9E}"/>
              </a:ext>
            </a:extLst>
          </p:cNvPr>
          <p:cNvCxnSpPr>
            <a:cxnSpLocks/>
          </p:cNvCxnSpPr>
          <p:nvPr/>
        </p:nvCxnSpPr>
        <p:spPr>
          <a:xfrm flipV="1">
            <a:off x="933651" y="3398453"/>
            <a:ext cx="10583511" cy="6109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CECFB6B2-95B1-4B56-AA63-F973B00FF72F}"/>
              </a:ext>
            </a:extLst>
          </p:cNvPr>
          <p:cNvGrpSpPr/>
          <p:nvPr/>
        </p:nvGrpSpPr>
        <p:grpSpPr>
          <a:xfrm>
            <a:off x="3751134" y="6256808"/>
            <a:ext cx="4689729" cy="369767"/>
            <a:chOff x="4051055" y="6114534"/>
            <a:chExt cx="4689729" cy="369767"/>
          </a:xfrm>
        </p:grpSpPr>
        <p:pic>
          <p:nvPicPr>
            <p:cNvPr id="6" name="그림 5" descr="장치이(가) 표시된 사진&#10;&#10;자동 생성된 설명">
              <a:extLst>
                <a:ext uri="{FF2B5EF4-FFF2-40B4-BE49-F238E27FC236}">
                  <a16:creationId xmlns:a16="http://schemas.microsoft.com/office/drawing/2014/main" id="{4CEE5E83-D4F5-416D-B4BD-FCF55A08B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1055" y="6123001"/>
              <a:ext cx="361300" cy="3613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312023B-92E2-4A73-8917-DBF8CBAF4FC9}"/>
                </a:ext>
              </a:extLst>
            </p:cNvPr>
            <p:cNvSpPr/>
            <p:nvPr/>
          </p:nvSpPr>
          <p:spPr>
            <a:xfrm>
              <a:off x="4412355" y="6114534"/>
              <a:ext cx="43284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Neural Acceleration Study Season #2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736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617A9-8A1A-4643-94D9-DC71CD37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Contents of presentation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45D19A8-1A13-4DFA-A9DA-D2080E58C761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12750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Introduction and Background</a:t>
            </a:r>
          </a:p>
          <a:p>
            <a:pPr lvl="1">
              <a:buFontTx/>
              <a:buChar char="-"/>
            </a:pP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Fast acceleration, Acceleration HW, Convolutional neural network (CNN)</a:t>
            </a:r>
          </a:p>
          <a:p>
            <a:pPr lvl="1">
              <a:buFontTx/>
              <a:buChar char="-"/>
            </a:pP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Convolution shapes, Primitives (DNN convolution algorithm)</a:t>
            </a:r>
          </a:p>
          <a:p>
            <a:pPr marL="457200" lvl="1" indent="0">
              <a:buNone/>
            </a:pP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Key contribution: Primitive selection</a:t>
            </a:r>
          </a:p>
          <a:p>
            <a:pPr lvl="1">
              <a:buFontTx/>
              <a:buChar char="-"/>
            </a:pP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Partitioned Boolean quadratic assignment problem (PBQP) based selection</a:t>
            </a:r>
          </a:p>
          <a:p>
            <a:pPr lvl="1">
              <a:buFontTx/>
              <a:buChar char="-"/>
            </a:pPr>
            <a:endParaRPr lang="en-US" altLang="ko-KR" sz="18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Performance</a:t>
            </a:r>
          </a:p>
          <a:p>
            <a:pPr lvl="1">
              <a:buFontTx/>
              <a:buChar char="-"/>
            </a:pPr>
            <a:endParaRPr lang="en-US" altLang="ko-KR" sz="18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Conclusion and Discussion</a:t>
            </a:r>
          </a:p>
          <a:p>
            <a:pPr lvl="1">
              <a:buFontTx/>
              <a:buChar char="-"/>
            </a:pPr>
            <a:endParaRPr lang="en-US" altLang="ko-KR" sz="18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8EB0709-6641-432E-A8E7-F92A61F32A3E}"/>
              </a:ext>
            </a:extLst>
          </p:cNvPr>
          <p:cNvGrpSpPr/>
          <p:nvPr/>
        </p:nvGrpSpPr>
        <p:grpSpPr>
          <a:xfrm>
            <a:off x="9879728" y="6596390"/>
            <a:ext cx="2312272" cy="261610"/>
            <a:chOff x="4051055" y="6048696"/>
            <a:chExt cx="4695894" cy="511388"/>
          </a:xfrm>
        </p:grpSpPr>
        <p:pic>
          <p:nvPicPr>
            <p:cNvPr id="5" name="그림 4" descr="장치이(가) 표시된 사진&#10;&#10;자동 생성된 설명">
              <a:extLst>
                <a:ext uri="{FF2B5EF4-FFF2-40B4-BE49-F238E27FC236}">
                  <a16:creationId xmlns:a16="http://schemas.microsoft.com/office/drawing/2014/main" id="{D9C15B05-DC17-48AA-9065-9D8DBED08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1055" y="6123001"/>
              <a:ext cx="361300" cy="3613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D0A5E9E-7268-4D63-9A43-3EC4FCB7A8CC}"/>
                </a:ext>
              </a:extLst>
            </p:cNvPr>
            <p:cNvSpPr/>
            <p:nvPr/>
          </p:nvSpPr>
          <p:spPr>
            <a:xfrm>
              <a:off x="4318858" y="6048696"/>
              <a:ext cx="4428091" cy="511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Neural Acceleration Study #2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58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617A9-8A1A-4643-94D9-DC71CD37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Introduction: Fast Acceleration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45D19A8-1A13-4DFA-A9DA-D2080E58C761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12750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Fast inference or training</a:t>
            </a:r>
          </a:p>
          <a:p>
            <a:pPr lvl="1">
              <a:buFontTx/>
              <a:buChar char="-"/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Inference: Image classification, Acoustic speech recognition</a:t>
            </a:r>
          </a:p>
          <a:p>
            <a:pPr lvl="1">
              <a:buFontTx/>
              <a:buChar char="-"/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Training: ImageNet, TIMIT learning, Etc.</a:t>
            </a:r>
          </a:p>
          <a:p>
            <a:pPr lvl="1">
              <a:buFontTx/>
              <a:buChar char="-"/>
            </a:pPr>
            <a:r>
              <a:rPr lang="en-US" altLang="ko-KR" sz="16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goal of fast acceleration is to classify or learn data quickly</a:t>
            </a:r>
          </a:p>
          <a:p>
            <a:pPr lvl="1">
              <a:buFontTx/>
              <a:buChar char="-"/>
            </a:pPr>
            <a:r>
              <a:rPr lang="en-US" altLang="ko-KR" sz="1600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Target: Convolution or Fully-connected layer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8748EA-5C23-46FB-B332-1594A21359D8}"/>
              </a:ext>
            </a:extLst>
          </p:cNvPr>
          <p:cNvSpPr/>
          <p:nvPr/>
        </p:nvSpPr>
        <p:spPr>
          <a:xfrm>
            <a:off x="0" y="6627931"/>
            <a:ext cx="636524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[1] https://www.synopsys.com/designware-ip/technical-bulletin/building-efficient-deep-learning-dwtb_q318.html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1AD497A-E037-45BB-ADC2-88872AE22B0B}"/>
              </a:ext>
            </a:extLst>
          </p:cNvPr>
          <p:cNvGrpSpPr/>
          <p:nvPr/>
        </p:nvGrpSpPr>
        <p:grpSpPr>
          <a:xfrm>
            <a:off x="682486" y="3578578"/>
            <a:ext cx="10827027" cy="2585591"/>
            <a:chOff x="727327" y="3591372"/>
            <a:chExt cx="10827027" cy="2585591"/>
          </a:xfrm>
        </p:grpSpPr>
        <p:pic>
          <p:nvPicPr>
            <p:cNvPr id="1026" name="Picture 2" descr="Figure 2: Modern deep convolutional neural networks">
              <a:extLst>
                <a:ext uri="{FF2B5EF4-FFF2-40B4-BE49-F238E27FC236}">
                  <a16:creationId xmlns:a16="http://schemas.microsoft.com/office/drawing/2014/main" id="{56DDE86A-92AF-41C7-992E-7D139DF0D8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591372"/>
              <a:ext cx="5368835" cy="2438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Figure 1: Neural network models in deep learning framework">
              <a:extLst>
                <a:ext uri="{FF2B5EF4-FFF2-40B4-BE49-F238E27FC236}">
                  <a16:creationId xmlns:a16="http://schemas.microsoft.com/office/drawing/2014/main" id="{F2510DDA-67C1-417B-AB8B-BAD08A9FA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830" y="3710889"/>
              <a:ext cx="4675021" cy="2035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2673345-339A-4F02-9102-E39C259E3113}"/>
                </a:ext>
              </a:extLst>
            </p:cNvPr>
            <p:cNvSpPr/>
            <p:nvPr/>
          </p:nvSpPr>
          <p:spPr>
            <a:xfrm>
              <a:off x="727327" y="5915353"/>
              <a:ext cx="507646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rial" panose="020B0604020202020204" pitchFamily="34" charset="0"/>
                </a:rPr>
                <a:t>Neural network models in deep learning framework</a:t>
              </a:r>
              <a:r>
                <a:rPr lang="en-US" altLang="ko-KR" sz="1100" baseline="30000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rial" panose="020B0604020202020204" pitchFamily="34" charset="0"/>
                </a:rPr>
                <a:t>[1]</a:t>
              </a:r>
              <a:endParaRPr lang="ko-KR" altLang="en-US" sz="1100" baseline="30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8CBBE0B-9FD4-4CA4-A657-20DFEF91EB17}"/>
                </a:ext>
              </a:extLst>
            </p:cNvPr>
            <p:cNvSpPr/>
            <p:nvPr/>
          </p:nvSpPr>
          <p:spPr>
            <a:xfrm>
              <a:off x="6185519" y="5915353"/>
              <a:ext cx="536883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rial" panose="020B0604020202020204" pitchFamily="34" charset="0"/>
                </a:rPr>
                <a:t>Modern convolutional neural networks </a:t>
              </a:r>
              <a:r>
                <a:rPr lang="en-US" altLang="ko-KR" sz="1100" baseline="30000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rial" panose="020B0604020202020204" pitchFamily="34" charset="0"/>
                </a:rPr>
                <a:t>[1]</a:t>
              </a:r>
              <a:endParaRPr lang="ko-KR" altLang="en-US" sz="1100" baseline="30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85EE567-9442-4FD5-B2A5-EDCCB2EF4B0C}"/>
              </a:ext>
            </a:extLst>
          </p:cNvPr>
          <p:cNvGrpSpPr/>
          <p:nvPr/>
        </p:nvGrpSpPr>
        <p:grpSpPr>
          <a:xfrm>
            <a:off x="9879728" y="6596390"/>
            <a:ext cx="2312272" cy="261610"/>
            <a:chOff x="4051055" y="6048696"/>
            <a:chExt cx="4695894" cy="511388"/>
          </a:xfrm>
        </p:grpSpPr>
        <p:pic>
          <p:nvPicPr>
            <p:cNvPr id="14" name="그림 13" descr="장치이(가) 표시된 사진&#10;&#10;자동 생성된 설명">
              <a:extLst>
                <a:ext uri="{FF2B5EF4-FFF2-40B4-BE49-F238E27FC236}">
                  <a16:creationId xmlns:a16="http://schemas.microsoft.com/office/drawing/2014/main" id="{EA3F5022-1C33-402E-B53C-05897E446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1055" y="6123001"/>
              <a:ext cx="361300" cy="361300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0D6C9A3-0B12-4F17-A182-40A70F9CA735}"/>
                </a:ext>
              </a:extLst>
            </p:cNvPr>
            <p:cNvSpPr/>
            <p:nvPr/>
          </p:nvSpPr>
          <p:spPr>
            <a:xfrm>
              <a:off x="4318858" y="6048696"/>
              <a:ext cx="4428091" cy="511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Neural Acceleration Study #2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154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617A9-8A1A-4643-94D9-DC71CD37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en-US" altLang="ko-K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F2FE6A1-FF7A-4E78-AA65-BA0DB939E61C}"/>
              </a:ext>
            </a:extLst>
          </p:cNvPr>
          <p:cNvGrpSpPr/>
          <p:nvPr/>
        </p:nvGrpSpPr>
        <p:grpSpPr>
          <a:xfrm>
            <a:off x="9879728" y="6596390"/>
            <a:ext cx="2312272" cy="261610"/>
            <a:chOff x="4051055" y="6048696"/>
            <a:chExt cx="4695894" cy="511388"/>
          </a:xfrm>
        </p:grpSpPr>
        <p:pic>
          <p:nvPicPr>
            <p:cNvPr id="7" name="그림 6" descr="장치이(가) 표시된 사진&#10;&#10;자동 생성된 설명">
              <a:extLst>
                <a:ext uri="{FF2B5EF4-FFF2-40B4-BE49-F238E27FC236}">
                  <a16:creationId xmlns:a16="http://schemas.microsoft.com/office/drawing/2014/main" id="{973B208A-B8E1-4D2C-881B-2DF9896CC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1055" y="6123001"/>
              <a:ext cx="361300" cy="36130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2B74E9A-C924-470B-A6CC-028F3C906207}"/>
                </a:ext>
              </a:extLst>
            </p:cNvPr>
            <p:cNvSpPr/>
            <p:nvPr/>
          </p:nvSpPr>
          <p:spPr>
            <a:xfrm>
              <a:off x="4318858" y="6048696"/>
              <a:ext cx="4428091" cy="511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Neural Acceleration Study #2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980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5127</TotalTime>
  <Words>207</Words>
  <Application>Microsoft Office PowerPoint</Application>
  <PresentationFormat>와이드스크린</PresentationFormat>
  <Paragraphs>37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나눔스퀘어 Bold</vt:lpstr>
      <vt:lpstr>나눔스퀘어 ExtraBold</vt:lpstr>
      <vt:lpstr>맑은 고딕</vt:lpstr>
      <vt:lpstr>Arial</vt:lpstr>
      <vt:lpstr>Office 테마</vt:lpstr>
      <vt:lpstr>TPU: In-Datacenter Performance Analysis of a Tensor Processing Unit</vt:lpstr>
      <vt:lpstr>Contents of presentation</vt:lpstr>
      <vt:lpstr>Introduction: Fast Acceleration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Constant.Park</dc:creator>
  <cp:lastModifiedBy>po092000@outlook.kr</cp:lastModifiedBy>
  <cp:revision>487</cp:revision>
  <dcterms:created xsi:type="dcterms:W3CDTF">2018-12-07T05:28:08Z</dcterms:created>
  <dcterms:modified xsi:type="dcterms:W3CDTF">2020-04-28T03:04:04Z</dcterms:modified>
</cp:coreProperties>
</file>