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264" r:id="rId3"/>
    <p:sldId id="265" r:id="rId4"/>
    <p:sldId id="266" r:id="rId5"/>
    <p:sldId id="274" r:id="rId6"/>
    <p:sldId id="276" r:id="rId7"/>
    <p:sldId id="267" r:id="rId8"/>
    <p:sldId id="277" r:id="rId9"/>
    <p:sldId id="278" r:id="rId10"/>
    <p:sldId id="279" r:id="rId11"/>
    <p:sldId id="280" r:id="rId12"/>
    <p:sldId id="286" r:id="rId13"/>
    <p:sldId id="281" r:id="rId14"/>
    <p:sldId id="282" r:id="rId15"/>
    <p:sldId id="283" r:id="rId16"/>
    <p:sldId id="285" r:id="rId17"/>
    <p:sldId id="288" r:id="rId18"/>
    <p:sldId id="289" r:id="rId19"/>
    <p:sldId id="290" r:id="rId20"/>
    <p:sldId id="291" r:id="rId21"/>
    <p:sldId id="292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119357F-2817-45A7-B5D4-1B95F50ABF28}">
          <p14:sldIdLst>
            <p14:sldId id="287"/>
            <p14:sldId id="264"/>
            <p14:sldId id="265"/>
            <p14:sldId id="266"/>
            <p14:sldId id="274"/>
            <p14:sldId id="276"/>
            <p14:sldId id="267"/>
            <p14:sldId id="277"/>
            <p14:sldId id="278"/>
            <p14:sldId id="279"/>
            <p14:sldId id="280"/>
            <p14:sldId id="286"/>
            <p14:sldId id="281"/>
            <p14:sldId id="282"/>
            <p14:sldId id="283"/>
            <p14:sldId id="285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991" autoAdjust="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Chiso_3007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rg\DTT\Box%20Sync\antoancovid.vn%20(ly.tuananh@dtt.vn)\nguyco-nhaplieu-chidao\Chiso_300721(AutoRecovered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Chiso_3007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Chiso_3007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Chiso_3007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rg\DTT\Box%20Sync\antoancovid.vn%20(ly.tuananh@dtt.vn)\nguyco-nhaplieu-chidao\Chiso_300721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rg\DTT\Box%20Sync\antoancovid.vn%20(ly.tuananh@dtt.vn)\nguyco-nhaplieu-chidao\Chiso_300721(Auto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rg\DTT\Box%20Sync\antoancovid.vn%20(ly.tuananh@dtt.vn)\nguyco-nhaplieu-chidao\Chiso_300721(AutoRecovered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rg\DTT\Box%20Sync\antoancovid.vn%20(ly.tuananh@dtt.vn)\nguyco-nhaplieu-chidao\Chiso_300721(AutoRecover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rg\DTT\Box%20Sync\antoancovid.vn%20(ly.tuananh@dtt.vn)\nguyco-nhaplieu-chidao\Chiso_300721(AutoRecovered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 err="1">
                <a:effectLst/>
              </a:rPr>
              <a:t>Tỷ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lệ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xét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nghiệm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'Tỷ lệ xét nghiệm'!$B$1</c:f>
              <c:strCache>
                <c:ptCount val="1"/>
                <c:pt idx="0">
                  <c:v>HN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'Tỷ lệ xét nghiệm'!$A$2:$A$12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'Tỷ lệ xét nghiệm'!$B$2:$B$12</c:f>
              <c:numCache>
                <c:formatCode>0.00%</c:formatCode>
                <c:ptCount val="11"/>
                <c:pt idx="0">
                  <c:v>4.8800000000000003E-2</c:v>
                </c:pt>
                <c:pt idx="1">
                  <c:v>4.9299999999999997E-2</c:v>
                </c:pt>
                <c:pt idx="2">
                  <c:v>5.5300000000000002E-2</c:v>
                </c:pt>
                <c:pt idx="3">
                  <c:v>5.6599999999999998E-2</c:v>
                </c:pt>
                <c:pt idx="4">
                  <c:v>5.6599999999999998E-2</c:v>
                </c:pt>
                <c:pt idx="5">
                  <c:v>5.6000000000000001E-2</c:v>
                </c:pt>
                <c:pt idx="6">
                  <c:v>5.8400000000000001E-2</c:v>
                </c:pt>
                <c:pt idx="7">
                  <c:v>5.79E-2</c:v>
                </c:pt>
                <c:pt idx="8">
                  <c:v>6.2700000000000006E-2</c:v>
                </c:pt>
                <c:pt idx="9">
                  <c:v>6.0999999999999999E-2</c:v>
                </c:pt>
                <c:pt idx="10">
                  <c:v>6.4399999999999999E-2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46-4F9B-A9A7-F896887180A9}"/>
            </c:ext>
          </c:extLst>
        </c:ser>
        <c:ser>
          <c:idx val="1"/>
          <c:order val="1"/>
          <c:tx>
            <c:strRef>
              <c:f>'Tỷ lệ xét nghiệm'!$C$1</c:f>
              <c:strCache>
                <c:ptCount val="1"/>
                <c:pt idx="0">
                  <c:v>HCM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'Tỷ lệ xét nghiệm'!$A$2:$A$12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'Tỷ lệ xét nghiệm'!$C$2:$C$12</c:f>
              <c:numCache>
                <c:formatCode>0.00%</c:formatCode>
                <c:ptCount val="11"/>
                <c:pt idx="0">
                  <c:v>4.8800000000000003E-2</c:v>
                </c:pt>
                <c:pt idx="1">
                  <c:v>4.9299999999999997E-2</c:v>
                </c:pt>
                <c:pt idx="2">
                  <c:v>5.5300000000000002E-2</c:v>
                </c:pt>
                <c:pt idx="3">
                  <c:v>5.6599999999999998E-2</c:v>
                </c:pt>
                <c:pt idx="4">
                  <c:v>5.6599999999999998E-2</c:v>
                </c:pt>
                <c:pt idx="5">
                  <c:v>5.6000000000000001E-2</c:v>
                </c:pt>
                <c:pt idx="6">
                  <c:v>5.8400000000000001E-2</c:v>
                </c:pt>
                <c:pt idx="7">
                  <c:v>5.79E-2</c:v>
                </c:pt>
                <c:pt idx="8">
                  <c:v>6.2700000000000006E-2</c:v>
                </c:pt>
                <c:pt idx="9">
                  <c:v>6.0999999999999999E-2</c:v>
                </c:pt>
                <c:pt idx="10">
                  <c:v>6.4399999999999999E-2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46-4F9B-A9A7-F89688718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9371264"/>
        <c:axId val="1969378752"/>
      </c:barChart>
      <c:dateAx>
        <c:axId val="19693712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378752"/>
        <c:crosses val="autoZero"/>
        <c:auto val="1"/>
        <c:lblOffset val="100"/>
        <c:baseTimeUnit val="days"/>
      </c:dateAx>
      <c:valAx>
        <c:axId val="196937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37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Cách</a:t>
            </a:r>
            <a:r>
              <a:rPr lang="en-US" baseline="0"/>
              <a:t> ly theo các nhóm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TP!$D$34</c:f>
              <c:strCache>
                <c:ptCount val="1"/>
                <c:pt idx="0">
                  <c:v>Tập trung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TP!$B$35:$B$46</c:f>
              <c:numCache>
                <c:formatCode>m/d/yyyy</c:formatCode>
                <c:ptCount val="12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  <c:pt idx="11">
                  <c:v>44408</c:v>
                </c:pt>
              </c:numCache>
            </c:numRef>
          </c:cat>
          <c:val>
            <c:numRef>
              <c:f>TP!$D$35:$D$46</c:f>
              <c:numCache>
                <c:formatCode>General</c:formatCode>
                <c:ptCount val="12"/>
                <c:pt idx="0">
                  <c:v>943</c:v>
                </c:pt>
                <c:pt idx="1">
                  <c:v>2841</c:v>
                </c:pt>
                <c:pt idx="2">
                  <c:v>3164</c:v>
                </c:pt>
                <c:pt idx="3">
                  <c:v>3164</c:v>
                </c:pt>
                <c:pt idx="4">
                  <c:v>3810</c:v>
                </c:pt>
                <c:pt idx="5">
                  <c:v>5446</c:v>
                </c:pt>
                <c:pt idx="6">
                  <c:v>3997</c:v>
                </c:pt>
                <c:pt idx="7">
                  <c:v>4026</c:v>
                </c:pt>
                <c:pt idx="8">
                  <c:v>3841</c:v>
                </c:pt>
                <c:pt idx="9">
                  <c:v>3935</c:v>
                </c:pt>
                <c:pt idx="10">
                  <c:v>3935</c:v>
                </c:pt>
                <c:pt idx="11">
                  <c:v>4019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B-4B57-A451-F8AD888CA2FF}"/>
            </c:ext>
          </c:extLst>
        </c:ser>
        <c:ser>
          <c:idx val="2"/>
          <c:order val="2"/>
          <c:tx>
            <c:strRef>
              <c:f>TP!$E$34</c:f>
              <c:strCache>
                <c:ptCount val="1"/>
                <c:pt idx="0">
                  <c:v>Tại nhà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TP!$B$35:$B$46</c:f>
              <c:numCache>
                <c:formatCode>m/d/yyyy</c:formatCode>
                <c:ptCount val="12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  <c:pt idx="11">
                  <c:v>44408</c:v>
                </c:pt>
              </c:numCache>
            </c:numRef>
          </c:cat>
          <c:val>
            <c:numRef>
              <c:f>TP!$E$35:$E$46</c:f>
              <c:numCache>
                <c:formatCode>General</c:formatCode>
                <c:ptCount val="12"/>
                <c:pt idx="0">
                  <c:v>2125</c:v>
                </c:pt>
                <c:pt idx="1">
                  <c:v>1607</c:v>
                </c:pt>
                <c:pt idx="2">
                  <c:v>1604</c:v>
                </c:pt>
                <c:pt idx="3">
                  <c:v>757</c:v>
                </c:pt>
                <c:pt idx="4">
                  <c:v>1558</c:v>
                </c:pt>
                <c:pt idx="5">
                  <c:v>761</c:v>
                </c:pt>
                <c:pt idx="6">
                  <c:v>1619</c:v>
                </c:pt>
                <c:pt idx="7">
                  <c:v>1592</c:v>
                </c:pt>
                <c:pt idx="8">
                  <c:v>1374</c:v>
                </c:pt>
                <c:pt idx="9">
                  <c:v>1374</c:v>
                </c:pt>
                <c:pt idx="10">
                  <c:v>1374</c:v>
                </c:pt>
                <c:pt idx="11">
                  <c:v>1374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6B-4B57-A451-F8AD888CA2FF}"/>
            </c:ext>
          </c:extLst>
        </c:ser>
        <c:ser>
          <c:idx val="3"/>
          <c:order val="3"/>
          <c:tx>
            <c:strRef>
              <c:f>TP!$F$34</c:f>
              <c:strCache>
                <c:ptCount val="1"/>
                <c:pt idx="0">
                  <c:v>Khác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TP!$B$35:$B$46</c:f>
              <c:numCache>
                <c:formatCode>m/d/yyyy</c:formatCode>
                <c:ptCount val="12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  <c:pt idx="11">
                  <c:v>44408</c:v>
                </c:pt>
              </c:numCache>
            </c:numRef>
          </c:cat>
          <c:val>
            <c:numRef>
              <c:f>TP!$F$35:$F$46</c:f>
              <c:numCache>
                <c:formatCode>General</c:formatCode>
                <c:ptCount val="12"/>
                <c:pt idx="0">
                  <c:v>812</c:v>
                </c:pt>
                <c:pt idx="1">
                  <c:v>441</c:v>
                </c:pt>
                <c:pt idx="2">
                  <c:v>438</c:v>
                </c:pt>
                <c:pt idx="3">
                  <c:v>0</c:v>
                </c:pt>
                <c:pt idx="4">
                  <c:v>438</c:v>
                </c:pt>
                <c:pt idx="5">
                  <c:v>0</c:v>
                </c:pt>
                <c:pt idx="6">
                  <c:v>435</c:v>
                </c:pt>
                <c:pt idx="7">
                  <c:v>397</c:v>
                </c:pt>
                <c:pt idx="8">
                  <c:v>202</c:v>
                </c:pt>
                <c:pt idx="9">
                  <c:v>202</c:v>
                </c:pt>
                <c:pt idx="10">
                  <c:v>202</c:v>
                </c:pt>
                <c:pt idx="11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6B-4B57-A451-F8AD888CA2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64110191"/>
        <c:axId val="1764110607"/>
      </c:barChart>
      <c:lineChart>
        <c:grouping val="standard"/>
        <c:varyColors val="0"/>
        <c:ser>
          <c:idx val="0"/>
          <c:order val="0"/>
          <c:tx>
            <c:strRef>
              <c:f>TP!$C$34</c:f>
              <c:strCache>
                <c:ptCount val="1"/>
                <c:pt idx="0">
                  <c:v>Tổng số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TP!$B$35:$B$46</c:f>
              <c:numCache>
                <c:formatCode>m/d/yyyy</c:formatCode>
                <c:ptCount val="12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  <c:pt idx="11">
                  <c:v>44408</c:v>
                </c:pt>
              </c:numCache>
            </c:numRef>
          </c:cat>
          <c:val>
            <c:numRef>
              <c:f>TP!$C$35:$C$46</c:f>
              <c:numCache>
                <c:formatCode>General</c:formatCode>
                <c:ptCount val="12"/>
                <c:pt idx="0">
                  <c:v>3880</c:v>
                </c:pt>
                <c:pt idx="1">
                  <c:v>4889</c:v>
                </c:pt>
                <c:pt idx="2">
                  <c:v>5206</c:v>
                </c:pt>
                <c:pt idx="3">
                  <c:v>3921</c:v>
                </c:pt>
                <c:pt idx="4">
                  <c:v>5806</c:v>
                </c:pt>
                <c:pt idx="5">
                  <c:v>6207</c:v>
                </c:pt>
                <c:pt idx="6">
                  <c:v>6051</c:v>
                </c:pt>
                <c:pt idx="7">
                  <c:v>6015</c:v>
                </c:pt>
                <c:pt idx="8">
                  <c:v>5417</c:v>
                </c:pt>
                <c:pt idx="9">
                  <c:v>5511</c:v>
                </c:pt>
                <c:pt idx="10">
                  <c:v>5511</c:v>
                </c:pt>
                <c:pt idx="11">
                  <c:v>5589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6B-4B57-A451-F8AD888CA2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64110191"/>
        <c:axId val="1764110607"/>
      </c:lineChart>
      <c:dateAx>
        <c:axId val="176411019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110607"/>
        <c:crosses val="autoZero"/>
        <c:auto val="1"/>
        <c:lblOffset val="100"/>
        <c:baseTimeUnit val="days"/>
      </c:dateAx>
      <c:valAx>
        <c:axId val="176411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11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/>
              <a:t>Số người được xét nghiệm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'Số người được xét nghiệm'!$B$1</c:f>
              <c:strCache>
                <c:ptCount val="1"/>
                <c:pt idx="0">
                  <c:v>HN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'Số người được xét nghiệm'!$A$2:$A$12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'Số người được xét nghiệm'!$B$2:$B$12</c:f>
              <c:numCache>
                <c:formatCode>General</c:formatCode>
                <c:ptCount val="11"/>
                <c:pt idx="0">
                  <c:v>329</c:v>
                </c:pt>
                <c:pt idx="1">
                  <c:v>368</c:v>
                </c:pt>
                <c:pt idx="2">
                  <c:v>425</c:v>
                </c:pt>
                <c:pt idx="3">
                  <c:v>442</c:v>
                </c:pt>
                <c:pt idx="4">
                  <c:v>484</c:v>
                </c:pt>
                <c:pt idx="5">
                  <c:v>503</c:v>
                </c:pt>
                <c:pt idx="6">
                  <c:v>526</c:v>
                </c:pt>
                <c:pt idx="7">
                  <c:v>560</c:v>
                </c:pt>
                <c:pt idx="8">
                  <c:v>610</c:v>
                </c:pt>
                <c:pt idx="9">
                  <c:v>646</c:v>
                </c:pt>
                <c:pt idx="10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4-4F9D-A794-1C14DC300DD8}"/>
            </c:ext>
          </c:extLst>
        </c:ser>
        <c:ser>
          <c:idx val="1"/>
          <c:order val="1"/>
          <c:tx>
            <c:strRef>
              <c:f>'Số người được xét nghiệm'!$C$1</c:f>
              <c:strCache>
                <c:ptCount val="1"/>
                <c:pt idx="0">
                  <c:v>HCM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'Số người được xét nghiệm'!$A$2:$A$12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'Số người được xét nghiệm'!$C$2:$C$12</c:f>
              <c:numCache>
                <c:formatCode>General</c:formatCode>
                <c:ptCount val="11"/>
                <c:pt idx="0">
                  <c:v>329</c:v>
                </c:pt>
                <c:pt idx="1">
                  <c:v>368</c:v>
                </c:pt>
                <c:pt idx="2">
                  <c:v>425</c:v>
                </c:pt>
                <c:pt idx="3">
                  <c:v>442</c:v>
                </c:pt>
                <c:pt idx="4">
                  <c:v>484</c:v>
                </c:pt>
                <c:pt idx="5">
                  <c:v>503</c:v>
                </c:pt>
                <c:pt idx="6">
                  <c:v>526</c:v>
                </c:pt>
                <c:pt idx="7">
                  <c:v>560</c:v>
                </c:pt>
                <c:pt idx="8">
                  <c:v>610</c:v>
                </c:pt>
                <c:pt idx="9">
                  <c:v>646</c:v>
                </c:pt>
                <c:pt idx="10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94-4F9D-A794-1C14DC300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9370432"/>
        <c:axId val="1969363776"/>
      </c:barChart>
      <c:dateAx>
        <c:axId val="1969370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363776"/>
        <c:crosses val="autoZero"/>
        <c:auto val="1"/>
        <c:lblOffset val="100"/>
        <c:baseTimeUnit val="days"/>
      </c:dateAx>
      <c:valAx>
        <c:axId val="196936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37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>
                <a:effectLst/>
              </a:rPr>
              <a:t>Số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mẫu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có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kết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quả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người xét nghiệm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Sheet2!$A$2:$A$12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Sheet2!$B$2:$B$12</c:f>
              <c:numCache>
                <c:formatCode>General</c:formatCode>
                <c:ptCount val="11"/>
                <c:pt idx="0">
                  <c:v>329</c:v>
                </c:pt>
                <c:pt idx="1">
                  <c:v>368</c:v>
                </c:pt>
                <c:pt idx="2">
                  <c:v>425</c:v>
                </c:pt>
                <c:pt idx="3">
                  <c:v>442</c:v>
                </c:pt>
                <c:pt idx="4">
                  <c:v>484</c:v>
                </c:pt>
                <c:pt idx="5">
                  <c:v>503</c:v>
                </c:pt>
                <c:pt idx="6">
                  <c:v>526</c:v>
                </c:pt>
                <c:pt idx="7">
                  <c:v>560</c:v>
                </c:pt>
                <c:pt idx="8">
                  <c:v>610</c:v>
                </c:pt>
                <c:pt idx="9">
                  <c:v>646</c:v>
                </c:pt>
                <c:pt idx="10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E-47C7-A5C7-2FCD53BFF846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số mẫu có kết quả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Sheet2!$A$2:$A$12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Sheet2!$C$2:$C$12</c:f>
              <c:numCache>
                <c:formatCode>General</c:formatCode>
                <c:ptCount val="11"/>
                <c:pt idx="0">
                  <c:v>329</c:v>
                </c:pt>
                <c:pt idx="1">
                  <c:v>368</c:v>
                </c:pt>
                <c:pt idx="2">
                  <c:v>425</c:v>
                </c:pt>
                <c:pt idx="3">
                  <c:v>442</c:v>
                </c:pt>
                <c:pt idx="4">
                  <c:v>484</c:v>
                </c:pt>
                <c:pt idx="5">
                  <c:v>503</c:v>
                </c:pt>
                <c:pt idx="6">
                  <c:v>526</c:v>
                </c:pt>
                <c:pt idx="7">
                  <c:v>560</c:v>
                </c:pt>
                <c:pt idx="8">
                  <c:v>610</c:v>
                </c:pt>
                <c:pt idx="9">
                  <c:v>646</c:v>
                </c:pt>
                <c:pt idx="10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FE-47C7-A5C7-2FCD53BFF8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95499760"/>
        <c:axId val="1895502256"/>
      </c:barChart>
      <c:dateAx>
        <c:axId val="18954997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502256"/>
        <c:crosses val="autoZero"/>
        <c:auto val="1"/>
        <c:lblOffset val="100"/>
        <c:baseTimeUnit val="days"/>
      </c:dateAx>
      <c:valAx>
        <c:axId val="189550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9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400" b="0" i="0" u="none" strike="noStrike" baseline="0" dirty="0">
                <a:effectLst/>
              </a:rPr>
              <a:t>Tỷ lệ dương tính qua xét nghiệm khẳng định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HN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Sheet4!$A$2:$A$12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Sheet4!$B$2:$B$12</c:f>
              <c:numCache>
                <c:formatCode>0.00%</c:formatCode>
                <c:ptCount val="11"/>
                <c:pt idx="0">
                  <c:v>4.8800000000000003E-2</c:v>
                </c:pt>
                <c:pt idx="1">
                  <c:v>4.9299999999999997E-2</c:v>
                </c:pt>
                <c:pt idx="2">
                  <c:v>5.5300000000000002E-2</c:v>
                </c:pt>
                <c:pt idx="3">
                  <c:v>5.6599999999999998E-2</c:v>
                </c:pt>
                <c:pt idx="4">
                  <c:v>5.6599999999999998E-2</c:v>
                </c:pt>
                <c:pt idx="5">
                  <c:v>5.6000000000000001E-2</c:v>
                </c:pt>
                <c:pt idx="6">
                  <c:v>5.8400000000000001E-2</c:v>
                </c:pt>
                <c:pt idx="7">
                  <c:v>5.79E-2</c:v>
                </c:pt>
                <c:pt idx="8">
                  <c:v>6.2700000000000006E-2</c:v>
                </c:pt>
                <c:pt idx="9">
                  <c:v>6.0999999999999999E-2</c:v>
                </c:pt>
                <c:pt idx="10">
                  <c:v>6.4399999999999999E-2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D-445F-8A14-0D7D21288D3D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HCM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Sheet4!$A$2:$A$12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Sheet4!$C$2:$C$12</c:f>
              <c:numCache>
                <c:formatCode>0.00%</c:formatCode>
                <c:ptCount val="11"/>
                <c:pt idx="0">
                  <c:v>4.8800000000000003E-2</c:v>
                </c:pt>
                <c:pt idx="1">
                  <c:v>4.9299999999999997E-2</c:v>
                </c:pt>
                <c:pt idx="2">
                  <c:v>5.5300000000000002E-2</c:v>
                </c:pt>
                <c:pt idx="3">
                  <c:v>5.6599999999999998E-2</c:v>
                </c:pt>
                <c:pt idx="4">
                  <c:v>5.6599999999999998E-2</c:v>
                </c:pt>
                <c:pt idx="5">
                  <c:v>5.6000000000000001E-2</c:v>
                </c:pt>
                <c:pt idx="6">
                  <c:v>5.8400000000000001E-2</c:v>
                </c:pt>
                <c:pt idx="7">
                  <c:v>5.79E-2</c:v>
                </c:pt>
                <c:pt idx="8">
                  <c:v>6.2700000000000006E-2</c:v>
                </c:pt>
                <c:pt idx="9">
                  <c:v>6.0999999999999999E-2</c:v>
                </c:pt>
                <c:pt idx="10">
                  <c:v>6.4399999999999999E-2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6D-445F-8A14-0D7D21288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5492688"/>
        <c:axId val="1895503920"/>
      </c:barChart>
      <c:dateAx>
        <c:axId val="18954926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503920"/>
        <c:crosses val="autoZero"/>
        <c:auto val="1"/>
        <c:lblOffset val="100"/>
        <c:baseTimeUnit val="days"/>
      </c:dateAx>
      <c:valAx>
        <c:axId val="189550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9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tỉ lệ sử dụng giường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53-4868-B20F-E4C019449E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Sheet2!$B$4:$B$14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Sheet2!$C$4:$C$14</c:f>
              <c:numCache>
                <c:formatCode>0.00%</c:formatCode>
                <c:ptCount val="11"/>
                <c:pt idx="0">
                  <c:v>0.7419</c:v>
                </c:pt>
                <c:pt idx="1">
                  <c:v>0.7419</c:v>
                </c:pt>
                <c:pt idx="2">
                  <c:v>0.7419</c:v>
                </c:pt>
                <c:pt idx="3">
                  <c:v>0.7419</c:v>
                </c:pt>
                <c:pt idx="4">
                  <c:v>0.7419</c:v>
                </c:pt>
                <c:pt idx="5">
                  <c:v>0.7419</c:v>
                </c:pt>
                <c:pt idx="6">
                  <c:v>0.86580000000000001</c:v>
                </c:pt>
                <c:pt idx="7">
                  <c:v>0.73960000000000004</c:v>
                </c:pt>
                <c:pt idx="8">
                  <c:v>0.72199999999999998</c:v>
                </c:pt>
                <c:pt idx="9">
                  <c:v>0.70430000000000004</c:v>
                </c:pt>
                <c:pt idx="10">
                  <c:v>0.79249999999999998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53-4868-B20F-E4C019449E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2807295"/>
        <c:axId val="1342810623"/>
      </c:barChart>
      <c:dateAx>
        <c:axId val="134280729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810623"/>
        <c:crosses val="autoZero"/>
        <c:auto val="1"/>
        <c:lblOffset val="100"/>
        <c:baseTimeUnit val="days"/>
      </c:dateAx>
      <c:valAx>
        <c:axId val="134281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807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Tỷ lệ tiêm 1 mũi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TP!$B$1</c:f>
              <c:strCache>
                <c:ptCount val="1"/>
                <c:pt idx="0">
                  <c:v>HN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TP!$A$2:$A$12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TP!$B$2:$B$12</c:f>
              <c:numCache>
                <c:formatCode>0.00%</c:formatCode>
                <c:ptCount val="11"/>
                <c:pt idx="0">
                  <c:v>4.8800000000000003E-2</c:v>
                </c:pt>
                <c:pt idx="1">
                  <c:v>4.9299999999999997E-2</c:v>
                </c:pt>
                <c:pt idx="2">
                  <c:v>5.5300000000000002E-2</c:v>
                </c:pt>
                <c:pt idx="3">
                  <c:v>5.6599999999999998E-2</c:v>
                </c:pt>
                <c:pt idx="4">
                  <c:v>5.6599999999999998E-2</c:v>
                </c:pt>
                <c:pt idx="5">
                  <c:v>5.6000000000000001E-2</c:v>
                </c:pt>
                <c:pt idx="6">
                  <c:v>5.8400000000000001E-2</c:v>
                </c:pt>
                <c:pt idx="7">
                  <c:v>5.79E-2</c:v>
                </c:pt>
                <c:pt idx="8">
                  <c:v>6.2700000000000006E-2</c:v>
                </c:pt>
                <c:pt idx="9">
                  <c:v>6.0999999999999999E-2</c:v>
                </c:pt>
                <c:pt idx="10">
                  <c:v>6.4399999999999999E-2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B0-413E-BD02-70B24528FDB7}"/>
            </c:ext>
          </c:extLst>
        </c:ser>
        <c:ser>
          <c:idx val="1"/>
          <c:order val="1"/>
          <c:tx>
            <c:strRef>
              <c:f>TP!$C$1</c:f>
              <c:strCache>
                <c:ptCount val="1"/>
                <c:pt idx="0">
                  <c:v>HCM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TP!$A$2:$A$12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TP!$C$2:$C$12</c:f>
              <c:numCache>
                <c:formatCode>0.00%</c:formatCode>
                <c:ptCount val="11"/>
                <c:pt idx="0">
                  <c:v>4.8800000000000003E-2</c:v>
                </c:pt>
                <c:pt idx="1">
                  <c:v>4.9299999999999997E-2</c:v>
                </c:pt>
                <c:pt idx="2">
                  <c:v>5.5300000000000002E-2</c:v>
                </c:pt>
                <c:pt idx="3">
                  <c:v>5.6599999999999998E-2</c:v>
                </c:pt>
                <c:pt idx="4">
                  <c:v>5.6599999999999998E-2</c:v>
                </c:pt>
                <c:pt idx="5">
                  <c:v>5.6000000000000001E-2</c:v>
                </c:pt>
                <c:pt idx="6">
                  <c:v>5.8400000000000001E-2</c:v>
                </c:pt>
                <c:pt idx="7">
                  <c:v>5.79E-2</c:v>
                </c:pt>
                <c:pt idx="8">
                  <c:v>6.2700000000000006E-2</c:v>
                </c:pt>
                <c:pt idx="9">
                  <c:v>6.0999999999999999E-2</c:v>
                </c:pt>
                <c:pt idx="10">
                  <c:v>6.4399999999999999E-2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B0-413E-BD02-70B24528F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4508079"/>
        <c:axId val="1684530959"/>
      </c:barChart>
      <c:dateAx>
        <c:axId val="168450807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530959"/>
        <c:crosses val="autoZero"/>
        <c:auto val="1"/>
        <c:lblOffset val="100"/>
        <c:baseTimeUnit val="days"/>
      </c:dateAx>
      <c:valAx>
        <c:axId val="168453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508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Tỉ</a:t>
            </a:r>
            <a:r>
              <a:rPr lang="en-US" baseline="0"/>
              <a:t> lệ tiêm đủ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TP!$N$5</c:f>
              <c:strCache>
                <c:ptCount val="1"/>
                <c:pt idx="0">
                  <c:v>HN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TP!$M$6:$M$16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TP!$N$6:$N$16</c:f>
              <c:numCache>
                <c:formatCode>0.00%</c:formatCode>
                <c:ptCount val="11"/>
                <c:pt idx="0">
                  <c:v>4.8800000000000003E-2</c:v>
                </c:pt>
                <c:pt idx="1">
                  <c:v>4.9299999999999997E-2</c:v>
                </c:pt>
                <c:pt idx="2">
                  <c:v>5.5300000000000002E-2</c:v>
                </c:pt>
                <c:pt idx="3">
                  <c:v>5.6599999999999998E-2</c:v>
                </c:pt>
                <c:pt idx="4">
                  <c:v>5.6599999999999998E-2</c:v>
                </c:pt>
                <c:pt idx="5">
                  <c:v>5.6000000000000001E-2</c:v>
                </c:pt>
                <c:pt idx="6">
                  <c:v>5.8400000000000001E-2</c:v>
                </c:pt>
                <c:pt idx="7">
                  <c:v>5.79E-2</c:v>
                </c:pt>
                <c:pt idx="8">
                  <c:v>6.2700000000000006E-2</c:v>
                </c:pt>
                <c:pt idx="9">
                  <c:v>6.0999999999999999E-2</c:v>
                </c:pt>
                <c:pt idx="10">
                  <c:v>6.4399999999999999E-2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8-4556-8DE1-87A8AF82EB58}"/>
            </c:ext>
          </c:extLst>
        </c:ser>
        <c:ser>
          <c:idx val="1"/>
          <c:order val="1"/>
          <c:tx>
            <c:strRef>
              <c:f>TP!$O$5</c:f>
              <c:strCache>
                <c:ptCount val="1"/>
                <c:pt idx="0">
                  <c:v>HCM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TP!$M$6:$M$16</c:f>
              <c:numCache>
                <c:formatCode>m/d/yyyy</c:formatCode>
                <c:ptCount val="11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</c:numCache>
            </c:numRef>
          </c:cat>
          <c:val>
            <c:numRef>
              <c:f>TP!$O$6:$O$16</c:f>
              <c:numCache>
                <c:formatCode>0.00%</c:formatCode>
                <c:ptCount val="11"/>
                <c:pt idx="0">
                  <c:v>4.8800000000000003E-2</c:v>
                </c:pt>
                <c:pt idx="1">
                  <c:v>4.9299999999999997E-2</c:v>
                </c:pt>
                <c:pt idx="2">
                  <c:v>5.5300000000000002E-2</c:v>
                </c:pt>
                <c:pt idx="3">
                  <c:v>5.6599999999999998E-2</c:v>
                </c:pt>
                <c:pt idx="4">
                  <c:v>5.6599999999999998E-2</c:v>
                </c:pt>
                <c:pt idx="5">
                  <c:v>5.6000000000000001E-2</c:v>
                </c:pt>
                <c:pt idx="6">
                  <c:v>5.8400000000000001E-2</c:v>
                </c:pt>
                <c:pt idx="7">
                  <c:v>5.79E-2</c:v>
                </c:pt>
                <c:pt idx="8">
                  <c:v>6.2700000000000006E-2</c:v>
                </c:pt>
                <c:pt idx="9">
                  <c:v>6.0999999999999999E-2</c:v>
                </c:pt>
                <c:pt idx="10">
                  <c:v>6.4399999999999999E-2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88-4556-8DE1-87A8AF82E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7500943"/>
        <c:axId val="1297501359"/>
      </c:barChart>
      <c:dateAx>
        <c:axId val="129750094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501359"/>
        <c:crosses val="autoZero"/>
        <c:auto val="1"/>
        <c:lblOffset val="100"/>
        <c:baseTimeUnit val="days"/>
      </c:dateAx>
      <c:valAx>
        <c:axId val="129750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50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Số mũi tiêm mới trong ngày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TP!$F$17</c:f>
              <c:strCache>
                <c:ptCount val="1"/>
                <c:pt idx="0">
                  <c:v>HN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TP!$E$18:$E$29</c:f>
              <c:numCache>
                <c:formatCode>m/d/yyyy</c:formatCode>
                <c:ptCount val="12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  <c:pt idx="11">
                  <c:v>44408</c:v>
                </c:pt>
              </c:numCache>
            </c:numRef>
          </c:cat>
          <c:val>
            <c:numRef>
              <c:f>TP!$F$18:$F$29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15046</c:v>
                </c:pt>
                <c:pt idx="7">
                  <c:v>42458</c:v>
                </c:pt>
                <c:pt idx="8">
                  <c:v>48498</c:v>
                </c:pt>
                <c:pt idx="9">
                  <c:v>76830</c:v>
                </c:pt>
                <c:pt idx="10">
                  <c:v>72388</c:v>
                </c:pt>
                <c:pt idx="11">
                  <c:v>110595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26-4075-BAE8-F2596785361F}"/>
            </c:ext>
          </c:extLst>
        </c:ser>
        <c:ser>
          <c:idx val="1"/>
          <c:order val="1"/>
          <c:tx>
            <c:strRef>
              <c:f>TP!$G$17</c:f>
              <c:strCache>
                <c:ptCount val="1"/>
                <c:pt idx="0">
                  <c:v>HCM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TP!$E$18:$E$29</c:f>
              <c:numCache>
                <c:formatCode>m/d/yyyy</c:formatCode>
                <c:ptCount val="12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  <c:pt idx="11">
                  <c:v>44408</c:v>
                </c:pt>
              </c:numCache>
            </c:numRef>
          </c:cat>
          <c:val>
            <c:numRef>
              <c:f>TP!$G$18:$G$29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25046</c:v>
                </c:pt>
                <c:pt idx="7">
                  <c:v>41458</c:v>
                </c:pt>
                <c:pt idx="8">
                  <c:v>58498</c:v>
                </c:pt>
                <c:pt idx="9">
                  <c:v>80830</c:v>
                </c:pt>
                <c:pt idx="10">
                  <c:v>82388</c:v>
                </c:pt>
                <c:pt idx="11">
                  <c:v>111595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26-4075-BAE8-F2596785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9726943"/>
        <c:axId val="1699719871"/>
      </c:barChart>
      <c:dateAx>
        <c:axId val="169972694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719871"/>
        <c:crosses val="autoZero"/>
        <c:auto val="1"/>
        <c:lblOffset val="100"/>
        <c:baseTimeUnit val="days"/>
      </c:dateAx>
      <c:valAx>
        <c:axId val="169971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72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Cách</a:t>
            </a:r>
            <a:r>
              <a:rPr lang="en-US" baseline="0"/>
              <a:t> ly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TP!$C$49</c:f>
              <c:strCache>
                <c:ptCount val="1"/>
                <c:pt idx="0">
                  <c:v>HN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TP!$B$50:$B$61</c:f>
              <c:numCache>
                <c:formatCode>m/d/yyyy</c:formatCode>
                <c:ptCount val="12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  <c:pt idx="11">
                  <c:v>44408</c:v>
                </c:pt>
              </c:numCache>
            </c:numRef>
          </c:cat>
          <c:val>
            <c:numRef>
              <c:f>TP!$C$50:$C$61</c:f>
              <c:numCache>
                <c:formatCode>General</c:formatCode>
                <c:ptCount val="12"/>
                <c:pt idx="0">
                  <c:v>943</c:v>
                </c:pt>
                <c:pt idx="1">
                  <c:v>2841</c:v>
                </c:pt>
                <c:pt idx="2">
                  <c:v>3164</c:v>
                </c:pt>
                <c:pt idx="3">
                  <c:v>3164</c:v>
                </c:pt>
                <c:pt idx="4">
                  <c:v>3810</c:v>
                </c:pt>
                <c:pt idx="5">
                  <c:v>5446</c:v>
                </c:pt>
                <c:pt idx="6">
                  <c:v>3997</c:v>
                </c:pt>
                <c:pt idx="7">
                  <c:v>4026</c:v>
                </c:pt>
                <c:pt idx="8">
                  <c:v>3841</c:v>
                </c:pt>
                <c:pt idx="9">
                  <c:v>3935</c:v>
                </c:pt>
                <c:pt idx="10">
                  <c:v>3935</c:v>
                </c:pt>
                <c:pt idx="11">
                  <c:v>4019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4-451A-B0D6-E25A37463DE6}"/>
            </c:ext>
          </c:extLst>
        </c:ser>
        <c:ser>
          <c:idx val="1"/>
          <c:order val="1"/>
          <c:tx>
            <c:strRef>
              <c:f>TP!$D$49</c:f>
              <c:strCache>
                <c:ptCount val="1"/>
                <c:pt idx="0">
                  <c:v>HCM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TP!$B$50:$B$61</c:f>
              <c:numCache>
                <c:formatCode>m/d/yyyy</c:formatCode>
                <c:ptCount val="12"/>
                <c:pt idx="0">
                  <c:v>44397</c:v>
                </c:pt>
                <c:pt idx="1">
                  <c:v>44398</c:v>
                </c:pt>
                <c:pt idx="2">
                  <c:v>44399</c:v>
                </c:pt>
                <c:pt idx="3">
                  <c:v>44400</c:v>
                </c:pt>
                <c:pt idx="4">
                  <c:v>44401</c:v>
                </c:pt>
                <c:pt idx="5">
                  <c:v>44402</c:v>
                </c:pt>
                <c:pt idx="6">
                  <c:v>44403</c:v>
                </c:pt>
                <c:pt idx="7">
                  <c:v>44404</c:v>
                </c:pt>
                <c:pt idx="8">
                  <c:v>44405</c:v>
                </c:pt>
                <c:pt idx="9">
                  <c:v>44406</c:v>
                </c:pt>
                <c:pt idx="10">
                  <c:v>44407</c:v>
                </c:pt>
                <c:pt idx="11">
                  <c:v>44408</c:v>
                </c:pt>
              </c:numCache>
            </c:numRef>
          </c:cat>
          <c:val>
            <c:numRef>
              <c:f>TP!$D$50:$D$61</c:f>
              <c:numCache>
                <c:formatCode>General</c:formatCode>
                <c:ptCount val="12"/>
                <c:pt idx="0">
                  <c:v>2125</c:v>
                </c:pt>
                <c:pt idx="1">
                  <c:v>1607</c:v>
                </c:pt>
                <c:pt idx="2">
                  <c:v>1604</c:v>
                </c:pt>
                <c:pt idx="3">
                  <c:v>757</c:v>
                </c:pt>
                <c:pt idx="4">
                  <c:v>1558</c:v>
                </c:pt>
                <c:pt idx="5">
                  <c:v>761</c:v>
                </c:pt>
                <c:pt idx="6">
                  <c:v>1619</c:v>
                </c:pt>
                <c:pt idx="7">
                  <c:v>1592</c:v>
                </c:pt>
                <c:pt idx="8">
                  <c:v>1374</c:v>
                </c:pt>
                <c:pt idx="9">
                  <c:v>1374</c:v>
                </c:pt>
                <c:pt idx="10">
                  <c:v>1374</c:v>
                </c:pt>
                <c:pt idx="11">
                  <c:v>1374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04-451A-B0D6-E25A37463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8199695"/>
        <c:axId val="1768195535"/>
      </c:barChart>
      <c:dateAx>
        <c:axId val="176819969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195535"/>
        <c:crosses val="autoZero"/>
        <c:auto val="1"/>
        <c:lblOffset val="100"/>
        <c:baseTimeUnit val="days"/>
      </c:dateAx>
      <c:valAx>
        <c:axId val="176819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199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1E19-ECC9-4198-B20F-73B94D67EAC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11CE2-D561-421D-8527-57D71B4E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5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1CE2-D561-421D-8527-57D71B4E6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1CE2-D561-421D-8527-57D71B4E66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7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1CE2-D561-421D-8527-57D71B4E66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4701-0BD9-4A5E-A808-5DDF34FC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95BD0-41E7-4AE1-814F-85A085316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00AA-37D5-45AD-87C0-03F27E7E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B0FC5-69CE-4898-8B33-03264255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E47D-D1E1-4890-A8B8-B34A3858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715-F661-44A1-BD07-DFA08BAF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C98CF-1057-4CEE-AEAB-67FFEB0F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688B-3405-4775-8A8F-EA14F3BC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25C7-EC2B-4F66-B6E5-0BDD8848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FDED-7208-423E-A330-F5615053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D0311-9514-4D42-8736-63E766A7B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7CE1B-1E91-4204-BE44-E11AFA1E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75A9E-DD48-4545-8479-466D9FD6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97F5-DA15-4024-968F-7B08C7AE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7079-78FF-4C33-936C-30D1FCB8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F714-4C0B-44C6-9CB7-DD9E4AF2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1F80-533B-420D-9D48-B34950C3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61E9-1CE0-4A95-A553-BF1E3E73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4AF00-57F8-4296-B569-FD535AE6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BD8E-2340-4991-9499-A0C9E2A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4F4B-ACBD-4BEA-B049-3F7360B4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6238-B10B-4D10-B052-11DF30F0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5B715-A054-4052-A7F7-580FA637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FE4E-3041-49C1-AFB8-B8BD13AE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9E8F-CC4C-43B1-8528-F0D8AC43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CE51-05EE-42C1-8508-B9851E07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0F9C-70DA-4B7E-BC43-2CCBE507D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80002-5D87-436C-8DAC-DDB60ED8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BFC0B-C5C4-4BD4-B059-B2E82BA2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0FB3B-0265-4B75-A6C1-BD829845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76B2-1278-4664-B872-5573CC79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FF9C-E521-4CEB-802E-1CDCB83E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55464-56B3-40E1-8137-1C5EFFD5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B2515-85C1-4B0E-BC8D-75F5F9A8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715F3-CF4F-4653-B056-BC34E0E22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DAF4A-69B9-4806-8F2B-3DA44B8A3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7E959-E44A-40B6-AB3F-BF11E5E6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105E5-6717-4332-B54A-BAF0D0F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7AA1E-FA7D-4A15-81A6-28635908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5687-C149-4592-8936-10CACF9D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0A692-8295-4FC9-BCF1-72D87D75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C11CA-BD9D-45F3-A8F3-EE72F26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DDFDC-830E-4B72-A7D1-06B003E4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6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65CCA-8BD0-4C15-8B07-733AAA56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D2ACA-3A95-429D-8ED7-F6824DA8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FBA1-7178-41FE-91BA-44D851F4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D67F-5420-4D9B-AAD8-36012718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88E4-C931-4034-9C9B-DCF9EE49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ADDDD-6AE5-49E0-9825-98445339F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C4D5-8CE1-41E8-B17A-F45F1B8A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D7EC2-623F-4D11-9587-66756526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091B0-1BC7-4104-957A-D49C8F90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3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72BF-DDDC-49EB-A583-D8768315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15F2A-8A2E-4C42-B9A2-963BCE6DC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176B7-F811-4597-85BB-6313C45FA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4F70C-220C-4D8D-9239-E2AF6B99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2834-EFBB-4D84-95C1-084A2FFC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F9321-758B-402C-9E32-C1095E75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863B7-B51A-4341-8B80-51B6F0AC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B2A30-0997-4CEF-9A17-977C27F9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5238-74C4-4D15-93FC-6289A017C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0EC0-71BD-4394-82F5-3CB1ADD0B61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8931-9075-44A3-AA0A-A019F2675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C06E-9656-45B8-B03F-1D355E90F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FD4D9-29E8-47C4-9B99-24FEDAB7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17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0.png"/><Relationship Id="rId19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3991-C6E1-4814-8491-0DE5799A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4A8E-A37F-4AD9-BDBE-65FA0EFE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276849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Tổng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quan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lvl="1"/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tất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cả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các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biểu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đồ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đều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đã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khả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thi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(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có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đủ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data)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và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review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về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ý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nghĩa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vi-VN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bộ định nghĩa này áp dụng được cho cả VPCP và HN</a:t>
            </a:r>
            <a:endParaRPr lang="en-US" b="0" i="0" dirty="0">
              <a:solidFill>
                <a:srgbClr val="001A3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một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số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biểu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đồ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có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tính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năng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lựa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chọn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linh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hoạt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để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xem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các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nhóm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loại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dữ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liệu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tổng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quát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và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có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thể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so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sánh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các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chỉ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số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1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tỉnh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với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tỉnh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khác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hoặc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huyện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với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huyện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khác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vi-VN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một số chỉ số quan trọng sẽ có threshold và tự động warning đến các đầu mối tương ứng.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Qua Email/ SMS</a:t>
            </a:r>
          </a:p>
          <a:p>
            <a:pPr lvl="1"/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Tất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cả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các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báo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cáo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đều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thao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tác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trên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một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màn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hình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phù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hợp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với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Center Command</a:t>
            </a:r>
          </a:p>
          <a:p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Tiêu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chí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:</a:t>
            </a:r>
          </a:p>
          <a:p>
            <a:pPr lvl="1"/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1.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Biểu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đồ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có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ý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nghĩa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lvl="1"/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2.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Lựa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chọn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linh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hoạt</a:t>
            </a:r>
            <a:endParaRPr lang="en-US" b="0" i="0" dirty="0">
              <a:solidFill>
                <a:srgbClr val="001A3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vi-VN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3. 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vi-VN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ảnh báo khi vượt ngưỡng</a:t>
            </a:r>
            <a:endParaRPr lang="en-US" b="0" i="0" dirty="0">
              <a:solidFill>
                <a:srgbClr val="001A3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4. One Screen for All</a:t>
            </a:r>
          </a:p>
          <a:p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Các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nhóm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báo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cáo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cần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tập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trung</a:t>
            </a:r>
            <a:endParaRPr lang="en-US" b="0" i="0" dirty="0">
              <a:solidFill>
                <a:srgbClr val="001A3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Nhóm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ca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bênh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&amp;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chỉ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số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nguy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cơ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:</a:t>
            </a:r>
          </a:p>
          <a:p>
            <a:pPr lvl="1"/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Nhóm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Xét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Nghiệm</a:t>
            </a:r>
            <a:endParaRPr lang="en-US" b="0" i="0" dirty="0">
              <a:solidFill>
                <a:srgbClr val="001A3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Nhóm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điều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trị</a:t>
            </a:r>
            <a:endParaRPr lang="en-US" dirty="0">
              <a:solidFill>
                <a:srgbClr val="001A33"/>
              </a:solidFill>
              <a:latin typeface="Segoe UI" panose="020B0502040204020203" pitchFamily="34" charset="0"/>
            </a:endParaRPr>
          </a:p>
          <a:p>
            <a:pPr lvl="1"/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Nhóm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tiêm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phòng</a:t>
            </a:r>
            <a:endParaRPr lang="en-US" dirty="0">
              <a:solidFill>
                <a:srgbClr val="001A33"/>
              </a:solidFill>
              <a:latin typeface="Segoe UI" panose="020B0502040204020203" pitchFamily="34" charset="0"/>
            </a:endParaRPr>
          </a:p>
          <a:p>
            <a:pPr lvl="1"/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Nhóm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cách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ly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phong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tỏa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, di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biến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động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và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các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chỉ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số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khác</a:t>
            </a:r>
            <a:endParaRPr lang="en-US" b="0" i="0" dirty="0">
              <a:solidFill>
                <a:srgbClr val="001A33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b="0" i="0" dirty="0">
              <a:solidFill>
                <a:srgbClr val="001A33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1A33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9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D279-F431-4266-A698-37D836B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: SỐ CA F0 CỘNG DỒN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C60B-73F8-4746-B441-39F725CB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3457575" cy="5091113"/>
          </a:xfrm>
        </p:spPr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F0 tiếp nhận từ nơi khác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hiện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vi-V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F0 điều chuyển đi nơi khác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hiện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F1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mới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trong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ngày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hiện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F2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mới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ngày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cộng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dồn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Bar-chart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tất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cả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tỉnh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huyện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thuộc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đơn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vị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hành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được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chọn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lọc</a:t>
            </a:r>
            <a:r>
              <a:rPr lang="en-US" sz="1800" dirty="0"/>
              <a:t>: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bắt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: </a:t>
            </a:r>
            <a:r>
              <a:rPr lang="en-US" sz="1400" dirty="0" err="1"/>
              <a:t>đường</a:t>
            </a:r>
            <a:r>
              <a:rPr lang="en-US" sz="1400" dirty="0"/>
              <a:t> chart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khoảng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chọn</a:t>
            </a:r>
            <a:r>
              <a:rPr lang="en-US" sz="1400" dirty="0"/>
              <a:t>. </a:t>
            </a:r>
            <a:r>
              <a:rPr lang="en-US" sz="1400" dirty="0" err="1"/>
              <a:t>Mặc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14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gần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.</a:t>
            </a:r>
          </a:p>
          <a:p>
            <a:pPr lvl="1"/>
            <a:endParaRPr lang="en-US" sz="1400" dirty="0"/>
          </a:p>
          <a:p>
            <a:pPr lvl="1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583A6-5956-4207-97A7-242EE72FC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254" y="2376650"/>
            <a:ext cx="2507973" cy="625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72E5E-C6E4-4997-AD3A-553CEC54A8FD}"/>
              </a:ext>
            </a:extLst>
          </p:cNvPr>
          <p:cNvSpPr/>
          <p:nvPr/>
        </p:nvSpPr>
        <p:spPr>
          <a:xfrm>
            <a:off x="5562794" y="2559816"/>
            <a:ext cx="1836534" cy="2232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ABBED-4082-487E-9089-5AD974A7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76" y="3059313"/>
            <a:ext cx="6083262" cy="36770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6278A9-C023-43B4-ACD7-42BBBB396890}"/>
              </a:ext>
            </a:extLst>
          </p:cNvPr>
          <p:cNvSpPr/>
          <p:nvPr/>
        </p:nvSpPr>
        <p:spPr>
          <a:xfrm>
            <a:off x="5388254" y="1212848"/>
            <a:ext cx="1498322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F0 tiếp nhận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từ nơi khác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513FF-28F0-4D00-AD1E-0C917B1B9987}"/>
              </a:ext>
            </a:extLst>
          </p:cNvPr>
          <p:cNvSpPr/>
          <p:nvPr/>
        </p:nvSpPr>
        <p:spPr>
          <a:xfrm>
            <a:off x="7042291" y="1205804"/>
            <a:ext cx="1673084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F0 điều chuyển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đi nơi khác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AF35CD-2DF0-4F12-B87F-335FEDCC3A79}"/>
              </a:ext>
            </a:extLst>
          </p:cNvPr>
          <p:cNvSpPr/>
          <p:nvPr/>
        </p:nvSpPr>
        <p:spPr>
          <a:xfrm>
            <a:off x="8864881" y="1205804"/>
            <a:ext cx="1422119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F1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mới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trong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ngày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AF11AE-856D-4558-941E-BEE87DC02DEA}"/>
              </a:ext>
            </a:extLst>
          </p:cNvPr>
          <p:cNvSpPr/>
          <p:nvPr/>
        </p:nvSpPr>
        <p:spPr>
          <a:xfrm>
            <a:off x="10535075" y="1205804"/>
            <a:ext cx="11902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mới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643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F2CF-122C-46B0-B6E5-DD8134FE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1500"/>
            <a:ext cx="11353801" cy="10858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LỊCH SỬ NGUY CƠ/DIỄN GIẢI NGUY CƠ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7AD3-9CFA-4D11-912E-E3786284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81793-957A-4540-B81A-DED87160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05" y="1746646"/>
            <a:ext cx="5218895" cy="3788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1EE57-9E87-412F-8ECF-DC2C5E585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45" y="2131217"/>
            <a:ext cx="5725143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556C-1C5E-4F5A-9147-17575E35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67450" cy="1325563"/>
          </a:xfrm>
        </p:spPr>
        <p:txBody>
          <a:bodyPr/>
          <a:lstStyle/>
          <a:p>
            <a:r>
              <a:rPr lang="en-US" dirty="0"/>
              <a:t>MÔ TẢ THỐNG KÊ NHÓM BÊNH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1D35-8D15-4311-B548-62C96247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ĐÃ CÓ SẴN BÊN BẢN ĐỒ DỰ BÁO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7BDA8-BF4D-4DE0-8815-CCEB20D1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707" y="3945530"/>
            <a:ext cx="3766282" cy="2747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9E6D60-D279-4083-9828-4FF5786E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578" y="1839458"/>
            <a:ext cx="4543152" cy="233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1BB9E-36F6-48D8-9ED2-B3EA38E52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766" y="80963"/>
            <a:ext cx="4353964" cy="1609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B622B8-E343-448A-B4FE-DD941C1D4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60" y="2381448"/>
            <a:ext cx="4901015" cy="35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E441-A48A-4A9E-8DFE-2C924EA8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A41D-24D1-45C5-92F0-427CA26D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1"/>
            <a:ext cx="10515600" cy="506412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hay </a:t>
            </a:r>
            <a:r>
              <a:rPr lang="en-US" dirty="0" err="1"/>
              <a:t>kịp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KQ-XN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?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Tỉ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mẫu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cao</a:t>
            </a:r>
            <a:r>
              <a:rPr lang="en-US" dirty="0">
                <a:solidFill>
                  <a:srgbClr val="FF0000"/>
                </a:solidFill>
              </a:rPr>
              <a:t> hay </a:t>
            </a:r>
            <a:r>
              <a:rPr lang="en-US" dirty="0" err="1">
                <a:solidFill>
                  <a:srgbClr val="FF0000"/>
                </a:solidFill>
              </a:rPr>
              <a:t>thấp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này</a:t>
            </a:r>
            <a:r>
              <a:rPr lang="en-US" dirty="0">
                <a:solidFill>
                  <a:srgbClr val="FF0000"/>
                </a:solidFill>
              </a:rPr>
              <a:t>? </a:t>
            </a:r>
            <a:endParaRPr lang="en-US" dirty="0"/>
          </a:p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chart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lệ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xét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nghiệm</a:t>
            </a:r>
            <a:r>
              <a:rPr lang="en-US" dirty="0"/>
              <a:t> </a:t>
            </a:r>
          </a:p>
          <a:p>
            <a:pPr lvl="1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người được xét nghiệm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mẫu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kết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quả</a:t>
            </a:r>
            <a:r>
              <a:rPr lang="en-US" dirty="0"/>
              <a:t>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 lệ dương tính qua xét nghiệm nhanh trong 7 ngày gần nhất</a:t>
            </a:r>
            <a:r>
              <a:rPr lang="vi-VN" dirty="0"/>
              <a:t>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 lệ dương tính qua xét nghiệm khẳng định trong 7 ngày gần nhất</a:t>
            </a:r>
            <a:r>
              <a:rPr lang="vi-VN" dirty="0"/>
              <a:t> </a:t>
            </a:r>
            <a:endParaRPr lang="en-US" dirty="0"/>
          </a:p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Warning: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Tỉ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lệ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dương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tổng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nếu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vượt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quá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5%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phải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cảnh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báo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cho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đối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tượng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QL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liên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quan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(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tỉ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lệ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này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đã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được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khuyến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nghị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bởi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WHO)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8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76BE-6432-4911-BB1D-29318170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1250"/>
          </a:xfrm>
        </p:spPr>
        <p:txBody>
          <a:bodyPr>
            <a:normAutofit/>
          </a:bodyPr>
          <a:lstStyle/>
          <a:p>
            <a:pPr lvl="1"/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lệ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xét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nghiệm</a:t>
            </a:r>
            <a:r>
              <a:rPr lang="en-US" dirty="0"/>
              <a:t> &amp; </a:t>
            </a:r>
            <a:r>
              <a:rPr lang="vi-VN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người được xét nghiệm 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411A-A144-4F41-B51F-30F5CD86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06" y="1134443"/>
            <a:ext cx="5391150" cy="1394619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lệ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xét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nghiệm</a:t>
            </a:r>
            <a:r>
              <a:rPr lang="en-US" dirty="0"/>
              <a:t>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xét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nghiệm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kết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quả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/100k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dân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14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ngày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gần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nhất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 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Column-chart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theo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ngày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Tối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tượng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áp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Bộ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24F444-3379-4A79-BEA1-577A64045979}"/>
              </a:ext>
            </a:extLst>
          </p:cNvPr>
          <p:cNvSpPr txBox="1">
            <a:spLocks/>
          </p:cNvSpPr>
          <p:nvPr/>
        </p:nvSpPr>
        <p:spPr>
          <a:xfrm>
            <a:off x="6229350" y="1134443"/>
            <a:ext cx="5962650" cy="1513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người được xét nghiệm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theo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LoạI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: F1, F2,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nhân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viên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y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tế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, 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bệnh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nghi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ngờ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sàng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BV,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sàng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cộng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đồng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sàng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vùng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phong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toả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nhập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cảnh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khác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tổng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Column-chart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theo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ngày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Đối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tượng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áp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Bộ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80545-FDE4-4D21-BD0E-6A028D00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6" y="2653473"/>
            <a:ext cx="2253804" cy="6517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80ADCB-F982-4F48-89D7-7B2D4072FE67}"/>
              </a:ext>
            </a:extLst>
          </p:cNvPr>
          <p:cNvSpPr/>
          <p:nvPr/>
        </p:nvSpPr>
        <p:spPr>
          <a:xfrm>
            <a:off x="148881" y="2836639"/>
            <a:ext cx="1368820" cy="232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Tỉnh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36650-7D51-478D-9DF0-A76632C7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451" y="2691573"/>
            <a:ext cx="2253804" cy="6517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D80D15-D1FA-4249-8DE6-EF19F503E061}"/>
              </a:ext>
            </a:extLst>
          </p:cNvPr>
          <p:cNvSpPr/>
          <p:nvPr/>
        </p:nvSpPr>
        <p:spPr>
          <a:xfrm>
            <a:off x="6117966" y="2874739"/>
            <a:ext cx="1368820" cy="232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Tỉnh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92369-568C-41EC-9B25-55BF04F3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806" y="2691573"/>
            <a:ext cx="2507973" cy="6259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915CA0-6EA3-4B46-8FBC-DC7BE3B2A393}"/>
              </a:ext>
            </a:extLst>
          </p:cNvPr>
          <p:cNvSpPr/>
          <p:nvPr/>
        </p:nvSpPr>
        <p:spPr>
          <a:xfrm>
            <a:off x="8650202" y="2873800"/>
            <a:ext cx="1836534" cy="244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Loại</a:t>
            </a:r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6C0C856-D465-47D5-8AF0-38812BB077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317197"/>
              </p:ext>
            </p:extLst>
          </p:nvPr>
        </p:nvGraphicFramePr>
        <p:xfrm>
          <a:off x="333612" y="3488341"/>
          <a:ext cx="5648087" cy="300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B42D3FA-9CF6-44B3-8AB4-CD23AA00E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109362"/>
              </p:ext>
            </p:extLst>
          </p:nvPr>
        </p:nvGraphicFramePr>
        <p:xfrm>
          <a:off x="6196807" y="3428999"/>
          <a:ext cx="5861844" cy="306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17679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D494-8E99-4F19-9B97-A04767E8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mẫu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có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kết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quả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815B-C600-490C-B6D7-C97EA800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25625"/>
            <a:ext cx="5676900" cy="3851276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theo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LoạI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: F1, F2,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nhân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viên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y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tế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, ca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bệnh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nghi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ngờ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sàng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BV,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sàng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cộng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đồng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sàng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vùng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phong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toả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cách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ly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nhập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cảnh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khác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tổng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Column-chart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theo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ngày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Đối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tượng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áp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So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sánh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người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xét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nghiệm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D6DF4A-B552-4925-A1B2-18641B1DFA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972494"/>
              </p:ext>
            </p:extLst>
          </p:nvPr>
        </p:nvGraphicFramePr>
        <p:xfrm>
          <a:off x="6279873" y="2003661"/>
          <a:ext cx="5676900" cy="308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9D2456-B330-4C18-AE2B-4B9B67FB4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2" y="1345959"/>
            <a:ext cx="2507973" cy="625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7F7425-489D-4A73-9716-5021F56BC6A3}"/>
              </a:ext>
            </a:extLst>
          </p:cNvPr>
          <p:cNvSpPr/>
          <p:nvPr/>
        </p:nvSpPr>
        <p:spPr>
          <a:xfrm>
            <a:off x="6692021" y="1495426"/>
            <a:ext cx="1337554" cy="2270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8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B64D-40AB-4F00-816C-20A0D759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1353800" cy="1325563"/>
          </a:xfrm>
        </p:spPr>
        <p:txBody>
          <a:bodyPr>
            <a:normAutofit/>
          </a:bodyPr>
          <a:lstStyle/>
          <a:p>
            <a:r>
              <a:rPr lang="vi-VN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 lệ dương tính qua xét nghiệm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nhanh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vi-VN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khẳng định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4D35-084D-4403-A0D4-E0763C22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129"/>
            <a:ext cx="3486150" cy="5805046"/>
          </a:xfrm>
        </p:spPr>
        <p:txBody>
          <a:bodyPr>
            <a:normAutofit fontScale="92500" lnSpcReduction="20000"/>
          </a:bodyPr>
          <a:lstStyle/>
          <a:p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ca dương tính /Số người được xét nghiệm nhanh trong 7 ngày gần nhất</a:t>
            </a:r>
            <a:r>
              <a:rPr lang="vi-VN" sz="1200" dirty="0"/>
              <a:t> </a:t>
            </a:r>
            <a:r>
              <a:rPr lang="en-US" sz="1200" dirty="0"/>
              <a:t>: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từng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loại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vi-VN" sz="1800" dirty="0">
                <a:solidFill>
                  <a:srgbClr val="000000"/>
                </a:solidFill>
                <a:latin typeface="Calibri" panose="020F0502020204030204" pitchFamily="34" charset="0"/>
              </a:rPr>
              <a:t>Tỷ lệ dương tính qua xét nghiệm khẳng định trong 7 ngày gần nhất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ca dương tính /Số người được xét nghiệm khẳng định trong 7 ngày gần nhất</a:t>
            </a:r>
            <a:r>
              <a:rPr lang="vi-VN" sz="1200" dirty="0"/>
              <a:t> </a:t>
            </a:r>
            <a:endParaRPr lang="en-US" sz="1200" dirty="0"/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Column-chart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 lvl="2"/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</a:p>
          <a:p>
            <a:pPr lvl="2"/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bắt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</a:p>
          <a:p>
            <a:pPr lvl="2"/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F1, F2,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y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ca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bệnh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nghi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ngờ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sàng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BV,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sàng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cộng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đồng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sàng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vùng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phong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toả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ly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cảnh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&amp;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tượng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áp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Warning: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tỉ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lệ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dương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tổng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3%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cảnh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báo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nguy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hiểm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; 4%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rất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nguy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hiểm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; 5%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mất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kiểm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soát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99C19-5211-4F02-B030-FC155D65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71" y="3991045"/>
            <a:ext cx="2253804" cy="6517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4586A0-C105-4A5D-9BC1-101BEF6DC275}"/>
              </a:ext>
            </a:extLst>
          </p:cNvPr>
          <p:cNvSpPr/>
          <p:nvPr/>
        </p:nvSpPr>
        <p:spPr>
          <a:xfrm>
            <a:off x="4761011" y="4174211"/>
            <a:ext cx="1368820" cy="232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huyện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AA17D-A8DD-4FE9-862B-87A7DA55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06" y="3983683"/>
            <a:ext cx="2507973" cy="625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0B60A5-ADA5-4B67-A3BB-657D935DB57F}"/>
              </a:ext>
            </a:extLst>
          </p:cNvPr>
          <p:cNvSpPr/>
          <p:nvPr/>
        </p:nvSpPr>
        <p:spPr>
          <a:xfrm>
            <a:off x="6985646" y="4166849"/>
            <a:ext cx="1836534" cy="2232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A5E33-ECB6-4EBD-9895-5A47BF6C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73" y="3993341"/>
            <a:ext cx="2507973" cy="6259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3EF04C-B659-4E47-A0F4-75BAE221800E}"/>
              </a:ext>
            </a:extLst>
          </p:cNvPr>
          <p:cNvSpPr/>
          <p:nvPr/>
        </p:nvSpPr>
        <p:spPr>
          <a:xfrm>
            <a:off x="9528953" y="4166849"/>
            <a:ext cx="1836534" cy="244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Loại</a:t>
            </a: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6007CA8-83C2-451A-AA6D-B6E881C8E2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93487"/>
              </p:ext>
            </p:extLst>
          </p:nvPr>
        </p:nvGraphicFramePr>
        <p:xfrm>
          <a:off x="4669383" y="4657725"/>
          <a:ext cx="7054327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880ABD8-5085-4AA5-B718-4F4B69CCE7FB}"/>
              </a:ext>
            </a:extLst>
          </p:cNvPr>
          <p:cNvSpPr/>
          <p:nvPr/>
        </p:nvSpPr>
        <p:spPr>
          <a:xfrm>
            <a:off x="4470009" y="1502378"/>
            <a:ext cx="7617216" cy="8947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F309F8-2F1E-4379-A0E2-EFF052DB4A3F}"/>
              </a:ext>
            </a:extLst>
          </p:cNvPr>
          <p:cNvSpPr/>
          <p:nvPr/>
        </p:nvSpPr>
        <p:spPr>
          <a:xfrm>
            <a:off x="4470009" y="929129"/>
            <a:ext cx="7617216" cy="5592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 lệ dương tính qua xét nghiệm nhanh trong 7 ngày gần nhất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873E2-F244-4E31-8C20-0054EEA2D148}"/>
              </a:ext>
            </a:extLst>
          </p:cNvPr>
          <p:cNvSpPr/>
          <p:nvPr/>
        </p:nvSpPr>
        <p:spPr>
          <a:xfrm>
            <a:off x="4508112" y="1670992"/>
            <a:ext cx="978288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Tổng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4B468-9670-41CC-9A00-05B30A81F442}"/>
              </a:ext>
            </a:extLst>
          </p:cNvPr>
          <p:cNvSpPr/>
          <p:nvPr/>
        </p:nvSpPr>
        <p:spPr>
          <a:xfrm>
            <a:off x="5523314" y="1670992"/>
            <a:ext cx="49005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F1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6%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DA4332-AC97-4582-A05F-1274362C7049}"/>
              </a:ext>
            </a:extLst>
          </p:cNvPr>
          <p:cNvSpPr/>
          <p:nvPr/>
        </p:nvSpPr>
        <p:spPr>
          <a:xfrm>
            <a:off x="6060862" y="1670992"/>
            <a:ext cx="49005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F2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1083B1-1CA1-4421-97F7-40BBC2D1479D}"/>
              </a:ext>
            </a:extLst>
          </p:cNvPr>
          <p:cNvSpPr/>
          <p:nvPr/>
        </p:nvSpPr>
        <p:spPr>
          <a:xfrm>
            <a:off x="6641076" y="1666096"/>
            <a:ext cx="759849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NVYT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ED3CA5-A4A1-4058-B5B1-F549A00FCD47}"/>
              </a:ext>
            </a:extLst>
          </p:cNvPr>
          <p:cNvSpPr/>
          <p:nvPr/>
        </p:nvSpPr>
        <p:spPr>
          <a:xfrm>
            <a:off x="7464253" y="1643579"/>
            <a:ext cx="485739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NN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EE2A8-03F5-4B52-9D5C-5A0887647CE1}"/>
              </a:ext>
            </a:extLst>
          </p:cNvPr>
          <p:cNvSpPr/>
          <p:nvPr/>
        </p:nvSpPr>
        <p:spPr>
          <a:xfrm>
            <a:off x="8095651" y="1666096"/>
            <a:ext cx="651957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09D76E-E761-428E-BF6F-B60F1A641CE7}"/>
              </a:ext>
            </a:extLst>
          </p:cNvPr>
          <p:cNvSpPr/>
          <p:nvPr/>
        </p:nvSpPr>
        <p:spPr>
          <a:xfrm>
            <a:off x="8877812" y="1649904"/>
            <a:ext cx="500966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CĐ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84F0C2-86C8-40A3-9E48-17361AD746F5}"/>
              </a:ext>
            </a:extLst>
          </p:cNvPr>
          <p:cNvSpPr/>
          <p:nvPr/>
        </p:nvSpPr>
        <p:spPr>
          <a:xfrm>
            <a:off x="10145977" y="1620550"/>
            <a:ext cx="608023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BV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2A2FF9-552A-437F-9FC8-6DEDDABBB5AD}"/>
              </a:ext>
            </a:extLst>
          </p:cNvPr>
          <p:cNvSpPr/>
          <p:nvPr/>
        </p:nvSpPr>
        <p:spPr>
          <a:xfrm>
            <a:off x="9453122" y="1637455"/>
            <a:ext cx="608023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07C067-C348-44D5-8487-D3449A037219}"/>
              </a:ext>
            </a:extLst>
          </p:cNvPr>
          <p:cNvSpPr/>
          <p:nvPr/>
        </p:nvSpPr>
        <p:spPr>
          <a:xfrm>
            <a:off x="10757464" y="1596469"/>
            <a:ext cx="608023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DBE593-2055-4E4D-81AD-2725B5019D38}"/>
              </a:ext>
            </a:extLst>
          </p:cNvPr>
          <p:cNvSpPr/>
          <p:nvPr/>
        </p:nvSpPr>
        <p:spPr>
          <a:xfrm>
            <a:off x="11386406" y="1574783"/>
            <a:ext cx="634144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Khác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95E95-A925-4D48-8B7D-9796E255C3C6}"/>
              </a:ext>
            </a:extLst>
          </p:cNvPr>
          <p:cNvSpPr/>
          <p:nvPr/>
        </p:nvSpPr>
        <p:spPr>
          <a:xfrm>
            <a:off x="4511930" y="3006284"/>
            <a:ext cx="7617216" cy="8947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C281C8-5F1A-4603-B0EC-BF99C0A26C09}"/>
              </a:ext>
            </a:extLst>
          </p:cNvPr>
          <p:cNvSpPr/>
          <p:nvPr/>
        </p:nvSpPr>
        <p:spPr>
          <a:xfrm>
            <a:off x="4511930" y="2433035"/>
            <a:ext cx="7617216" cy="5592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 lệ dương tính qua xét nghiệm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khẳng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định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trong 7 ngày gần nhất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9E2DCC-AE25-43BB-AECD-A27D608BE539}"/>
              </a:ext>
            </a:extLst>
          </p:cNvPr>
          <p:cNvSpPr/>
          <p:nvPr/>
        </p:nvSpPr>
        <p:spPr>
          <a:xfrm>
            <a:off x="4550033" y="3174898"/>
            <a:ext cx="978288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Tổng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C34966-9A51-46CF-81B0-C98F354FCF5C}"/>
              </a:ext>
            </a:extLst>
          </p:cNvPr>
          <p:cNvSpPr/>
          <p:nvPr/>
        </p:nvSpPr>
        <p:spPr>
          <a:xfrm>
            <a:off x="5565235" y="3174898"/>
            <a:ext cx="49005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F1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6%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F8661F-025C-40C6-AA24-FF4A2003F608}"/>
              </a:ext>
            </a:extLst>
          </p:cNvPr>
          <p:cNvSpPr/>
          <p:nvPr/>
        </p:nvSpPr>
        <p:spPr>
          <a:xfrm>
            <a:off x="6102783" y="3174898"/>
            <a:ext cx="49005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F2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479D58-2A60-4A03-9BCE-A1EDF8467DEC}"/>
              </a:ext>
            </a:extLst>
          </p:cNvPr>
          <p:cNvSpPr/>
          <p:nvPr/>
        </p:nvSpPr>
        <p:spPr>
          <a:xfrm>
            <a:off x="6682997" y="3170002"/>
            <a:ext cx="759849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NVYT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6CA2C3-E094-4BE2-B623-1C20D9F604DD}"/>
              </a:ext>
            </a:extLst>
          </p:cNvPr>
          <p:cNvSpPr/>
          <p:nvPr/>
        </p:nvSpPr>
        <p:spPr>
          <a:xfrm>
            <a:off x="7506174" y="3147485"/>
            <a:ext cx="485739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NN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574B07-4269-4405-A77C-E0D99F1D2898}"/>
              </a:ext>
            </a:extLst>
          </p:cNvPr>
          <p:cNvSpPr/>
          <p:nvPr/>
        </p:nvSpPr>
        <p:spPr>
          <a:xfrm>
            <a:off x="8137572" y="3170002"/>
            <a:ext cx="651957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66266-D09C-45BF-A33F-5065BE2D3DCC}"/>
              </a:ext>
            </a:extLst>
          </p:cNvPr>
          <p:cNvSpPr/>
          <p:nvPr/>
        </p:nvSpPr>
        <p:spPr>
          <a:xfrm>
            <a:off x="8919733" y="3153810"/>
            <a:ext cx="500966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CĐ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1FEA18-5FF3-4689-817D-0089B7CBC473}"/>
              </a:ext>
            </a:extLst>
          </p:cNvPr>
          <p:cNvSpPr/>
          <p:nvPr/>
        </p:nvSpPr>
        <p:spPr>
          <a:xfrm>
            <a:off x="10187898" y="3124456"/>
            <a:ext cx="608023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BV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E6360C-F518-4012-99EF-952C8DF038BC}"/>
              </a:ext>
            </a:extLst>
          </p:cNvPr>
          <p:cNvSpPr/>
          <p:nvPr/>
        </p:nvSpPr>
        <p:spPr>
          <a:xfrm>
            <a:off x="9495043" y="3141361"/>
            <a:ext cx="608023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6627E-241E-49DF-B22D-018393A204F7}"/>
              </a:ext>
            </a:extLst>
          </p:cNvPr>
          <p:cNvSpPr/>
          <p:nvPr/>
        </p:nvSpPr>
        <p:spPr>
          <a:xfrm>
            <a:off x="10799385" y="3100375"/>
            <a:ext cx="608023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BF47F2-F2F1-4AA0-BAD0-83D39A450770}"/>
              </a:ext>
            </a:extLst>
          </p:cNvPr>
          <p:cNvSpPr/>
          <p:nvPr/>
        </p:nvSpPr>
        <p:spPr>
          <a:xfrm>
            <a:off x="11428327" y="3078689"/>
            <a:ext cx="634144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Khác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75480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D499-FD8D-487A-81D2-782F2D8A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6EF-FB8E-4144-844E-38C9EB62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248275"/>
          </a:xfrm>
        </p:spPr>
        <p:txBody>
          <a:bodyPr>
            <a:noAutofit/>
          </a:bodyPr>
          <a:lstStyle/>
          <a:p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câu</a:t>
            </a:r>
            <a:r>
              <a:rPr lang="en-US" sz="1600" dirty="0"/>
              <a:t> </a:t>
            </a:r>
            <a:r>
              <a:rPr lang="en-US" sz="1600" dirty="0" err="1"/>
              <a:t>hỏi</a:t>
            </a:r>
            <a:r>
              <a:rPr lang="en-US" sz="1600" dirty="0"/>
              <a:t> </a:t>
            </a:r>
            <a:r>
              <a:rPr lang="en-US" sz="1600" dirty="0" err="1"/>
              <a:t>phải</a:t>
            </a:r>
            <a:r>
              <a:rPr lang="en-US" sz="1600" dirty="0"/>
              <a:t> </a:t>
            </a:r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lời</a:t>
            </a:r>
            <a:r>
              <a:rPr lang="en-US" sz="1600" dirty="0"/>
              <a:t>:</a:t>
            </a:r>
          </a:p>
          <a:p>
            <a:pPr lvl="1"/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Có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đủ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Gường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bênh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nhân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dân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điều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trị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</a:t>
            </a:r>
          </a:p>
          <a:p>
            <a:pPr lvl="1"/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Tỉ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lệ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biến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nặng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là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bao 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nhiêu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để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xác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định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NVYT 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quá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tải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?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Tỉ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lệ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tử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bao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nhiêu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thì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thể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hiện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hệ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thống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bệnh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viện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quá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tải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</a:t>
            </a:r>
            <a:endParaRPr lang="en-US" sz="1600" dirty="0"/>
          </a:p>
          <a:p>
            <a:r>
              <a:rPr lang="en-US" sz="1600" dirty="0"/>
              <a:t>Bao </a:t>
            </a:r>
            <a:r>
              <a:rPr lang="en-US" sz="1600" dirty="0" err="1"/>
              <a:t>gồm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chart </a:t>
            </a:r>
            <a:r>
              <a:rPr lang="en-US" sz="1600" dirty="0" err="1"/>
              <a:t>sau</a:t>
            </a:r>
            <a:r>
              <a:rPr lang="en-US" sz="1600" dirty="0"/>
              <a:t>: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quy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endParaRPr lang="en-US" sz="1600" dirty="0"/>
          </a:p>
          <a:p>
            <a:pPr lvl="1"/>
            <a:r>
              <a:rPr lang="vi-V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bệnh nhân đang điều trị</a:t>
            </a:r>
          </a:p>
          <a:p>
            <a:pPr lvl="1"/>
            <a:r>
              <a:rPr lang="vi-V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bệnh nhân nặng đang điều trị</a:t>
            </a:r>
          </a:p>
          <a:p>
            <a:pPr lvl="1"/>
            <a:r>
              <a:rPr lang="vi-V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 lệ bệnh nhân nặng đang điều trị</a:t>
            </a:r>
          </a:p>
          <a:p>
            <a:pPr lvl="1"/>
            <a:r>
              <a:rPr lang="vi-V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bệnh nhân nguy kịch đang điều trị</a:t>
            </a:r>
          </a:p>
          <a:p>
            <a:pPr lvl="1"/>
            <a:r>
              <a:rPr lang="vi-V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 lệ bệnh nhân nguy kịch đang điều trị</a:t>
            </a:r>
          </a:p>
          <a:p>
            <a:pPr lvl="1"/>
            <a:r>
              <a:rPr lang="vi-V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 lệ tử vong của bệnh nhân</a:t>
            </a:r>
          </a:p>
          <a:p>
            <a:pPr lvl="1"/>
            <a:r>
              <a:rPr lang="vi-V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 lệ BN tử vong trên dân số </a:t>
            </a:r>
          </a:p>
          <a:p>
            <a:pPr lvl="1"/>
            <a:r>
              <a:rPr lang="vi-V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Tỷ lệ sử dụng giường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tượng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áp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báo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cáo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cấp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Ngưỡng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cảnh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báo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Sử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dụng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vượt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80%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giường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Sử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dụng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tỉ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lệ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tử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vong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2%: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tham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khảo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các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nước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bị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nặng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cho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thấy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bình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quân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tỉ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lệ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quá2 %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là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y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tế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quá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tải</a:t>
            </a:r>
            <a:endParaRPr lang="en-US" sz="16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250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2E32-2DA9-445D-8BBE-E2C14C04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117475"/>
            <a:ext cx="10515600" cy="701675"/>
          </a:xfrm>
        </p:spPr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ABD3-33E2-485A-8E6A-CAF5D153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819150"/>
            <a:ext cx="5343525" cy="5753100"/>
          </a:xfrm>
        </p:spPr>
        <p:txBody>
          <a:bodyPr>
            <a:normAutofit/>
          </a:bodyPr>
          <a:lstStyle/>
          <a:p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endParaRPr lang="en-US" sz="1800" dirty="0"/>
          </a:p>
          <a:p>
            <a:pPr lvl="1"/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nặng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endParaRPr lang="en-US" sz="1800" dirty="0"/>
          </a:p>
          <a:p>
            <a:pPr lvl="1"/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nặng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: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nặng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/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endParaRPr lang="en-US" sz="1800" dirty="0"/>
          </a:p>
          <a:p>
            <a:pPr lvl="1"/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nguy</a:t>
            </a:r>
            <a:r>
              <a:rPr lang="en-US" sz="1800" dirty="0"/>
              <a:t> </a:t>
            </a:r>
            <a:r>
              <a:rPr lang="en-US" sz="1800" dirty="0" err="1"/>
              <a:t>kịch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endParaRPr lang="en-US" sz="1800" dirty="0"/>
          </a:p>
          <a:p>
            <a:pPr lvl="1"/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nguy</a:t>
            </a:r>
            <a:r>
              <a:rPr lang="en-US" sz="1800" dirty="0"/>
              <a:t> </a:t>
            </a:r>
            <a:r>
              <a:rPr lang="en-US" sz="1800" dirty="0" err="1"/>
              <a:t>kịch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: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nguy</a:t>
            </a:r>
            <a:r>
              <a:rPr lang="en-US" sz="1800" dirty="0"/>
              <a:t> </a:t>
            </a:r>
            <a:r>
              <a:rPr lang="en-US" sz="1800" dirty="0" err="1"/>
              <a:t>kịch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/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endParaRPr lang="en-US" sz="1800" dirty="0"/>
          </a:p>
          <a:p>
            <a:pPr lvl="1"/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vong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bệnh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: </a:t>
            </a:r>
            <a:r>
              <a:rPr lang="en-US" sz="1800" dirty="0" err="1"/>
              <a:t>Số</a:t>
            </a:r>
            <a:r>
              <a:rPr lang="en-US" sz="1800" dirty="0"/>
              <a:t> BN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vong</a:t>
            </a:r>
            <a:r>
              <a:rPr lang="en-US" sz="1800" dirty="0"/>
              <a:t>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dồn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đợt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/</a:t>
            </a:r>
            <a:r>
              <a:rPr lang="en-US" sz="1800" dirty="0" err="1"/>
              <a:t>Số</a:t>
            </a:r>
            <a:r>
              <a:rPr lang="en-US" sz="1800" dirty="0"/>
              <a:t> F0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dồn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đợt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(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)(</a:t>
            </a:r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1/100.000); </a:t>
            </a:r>
            <a:r>
              <a:rPr lang="en-US" sz="1800" dirty="0" err="1">
                <a:solidFill>
                  <a:srgbClr val="FF0000"/>
                </a:solidFill>
              </a:rPr>
              <a:t>cảnh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báo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ngưỡng</a:t>
            </a:r>
            <a:r>
              <a:rPr lang="en-US" sz="1800" dirty="0">
                <a:solidFill>
                  <a:srgbClr val="FF0000"/>
                </a:solidFill>
              </a:rPr>
              <a:t> 2%</a:t>
            </a:r>
          </a:p>
          <a:p>
            <a:pPr lvl="1"/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BN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vong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dân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: </a:t>
            </a:r>
            <a:r>
              <a:rPr lang="en-US" sz="1800" dirty="0" err="1"/>
              <a:t>Số</a:t>
            </a:r>
            <a:r>
              <a:rPr lang="en-US" sz="1800" dirty="0"/>
              <a:t> BN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vong</a:t>
            </a:r>
            <a:r>
              <a:rPr lang="en-US" sz="1800" dirty="0"/>
              <a:t>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dồn</a:t>
            </a:r>
            <a:r>
              <a:rPr lang="en-US" sz="1800" dirty="0"/>
              <a:t> / </a:t>
            </a:r>
            <a:r>
              <a:rPr lang="en-US" sz="1800" dirty="0" err="1"/>
              <a:t>Dân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(</a:t>
            </a:r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1/1.000.000)</a:t>
            </a:r>
          </a:p>
          <a:p>
            <a:r>
              <a:rPr lang="vi-VN" sz="1800" dirty="0"/>
              <a:t>Column-chart theo ngày</a:t>
            </a:r>
          </a:p>
          <a:p>
            <a:pPr lvl="1"/>
            <a:r>
              <a:rPr lang="vi-VN" sz="1800" dirty="0"/>
              <a:t>	Tỷ lệ sử dụng giường:Số ca F0 đang điều trị /Công suất giường</a:t>
            </a:r>
            <a:endParaRPr lang="en-US" sz="1800" dirty="0"/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Ngương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cảnh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báo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  <a:r>
              <a:rPr lang="en-US" sz="1800" dirty="0" err="1">
                <a:solidFill>
                  <a:srgbClr val="FF0000"/>
                </a:solidFill>
              </a:rPr>
              <a:t>trên</a:t>
            </a:r>
            <a:r>
              <a:rPr lang="en-US" sz="1800" dirty="0">
                <a:solidFill>
                  <a:srgbClr val="FF0000"/>
                </a:solidFill>
              </a:rPr>
              <a:t> 80%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730E6-8FF9-495E-87E0-7E00438C14AD}"/>
              </a:ext>
            </a:extLst>
          </p:cNvPr>
          <p:cNvSpPr/>
          <p:nvPr/>
        </p:nvSpPr>
        <p:spPr>
          <a:xfrm>
            <a:off x="5762624" y="1099492"/>
            <a:ext cx="200977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Số</a:t>
            </a:r>
            <a:r>
              <a:rPr lang="en-US" sz="1800" dirty="0"/>
              <a:t> BN </a:t>
            </a:r>
            <a:r>
              <a:rPr lang="en-US" sz="1800" dirty="0" err="1"/>
              <a:t>nặng</a:t>
            </a:r>
            <a:endParaRPr lang="en-US" sz="1800"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C5C91-F133-44FD-A559-80B6B308A978}"/>
              </a:ext>
            </a:extLst>
          </p:cNvPr>
          <p:cNvSpPr/>
          <p:nvPr/>
        </p:nvSpPr>
        <p:spPr>
          <a:xfrm>
            <a:off x="5776911" y="1801167"/>
            <a:ext cx="200977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Tỉ</a:t>
            </a:r>
            <a:r>
              <a:rPr lang="en-US" sz="1800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sz="1800" dirty="0"/>
              <a:t>BN </a:t>
            </a:r>
            <a:r>
              <a:rPr lang="en-US" sz="1800" dirty="0" err="1"/>
              <a:t>nặng</a:t>
            </a:r>
            <a:r>
              <a:rPr lang="en-US" sz="1800" dirty="0"/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F12D9-1187-4E9E-A774-5605A73CE070}"/>
              </a:ext>
            </a:extLst>
          </p:cNvPr>
          <p:cNvSpPr/>
          <p:nvPr/>
        </p:nvSpPr>
        <p:spPr>
          <a:xfrm>
            <a:off x="7905749" y="1093171"/>
            <a:ext cx="200977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Số</a:t>
            </a:r>
            <a:r>
              <a:rPr lang="en-US" sz="1800" dirty="0"/>
              <a:t> BN </a:t>
            </a:r>
            <a:r>
              <a:rPr lang="en-US" sz="1800" dirty="0" err="1"/>
              <a:t>nguy</a:t>
            </a:r>
            <a:r>
              <a:rPr lang="en-US" sz="1800" dirty="0"/>
              <a:t> </a:t>
            </a:r>
            <a:r>
              <a:rPr lang="en-US" sz="1800" dirty="0" err="1"/>
              <a:t>kịch</a:t>
            </a:r>
            <a:r>
              <a:rPr lang="en-US" sz="1800" dirty="0"/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D684D-594E-4245-A5B5-DEDEA2773FA0}"/>
              </a:ext>
            </a:extLst>
          </p:cNvPr>
          <p:cNvSpPr/>
          <p:nvPr/>
        </p:nvSpPr>
        <p:spPr>
          <a:xfrm>
            <a:off x="7905749" y="1801167"/>
            <a:ext cx="200977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Tỉ</a:t>
            </a:r>
            <a:r>
              <a:rPr lang="en-US" sz="1800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sz="1800" dirty="0"/>
              <a:t>BN </a:t>
            </a:r>
            <a:r>
              <a:rPr lang="en-US" sz="1800" dirty="0" err="1"/>
              <a:t>nguy</a:t>
            </a:r>
            <a:r>
              <a:rPr lang="en-US" sz="1800" dirty="0"/>
              <a:t> </a:t>
            </a:r>
            <a:r>
              <a:rPr lang="en-US" sz="1800" dirty="0" err="1"/>
              <a:t>kịch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7E871-C7A1-4B9D-8664-7EF3FD4065F8}"/>
              </a:ext>
            </a:extLst>
          </p:cNvPr>
          <p:cNvSpPr/>
          <p:nvPr/>
        </p:nvSpPr>
        <p:spPr>
          <a:xfrm>
            <a:off x="10015536" y="1093171"/>
            <a:ext cx="2009775" cy="583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vong</a:t>
            </a:r>
            <a:r>
              <a:rPr lang="en-US" sz="1800" dirty="0"/>
              <a:t>/BN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2.1%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DBE075-3CE3-4CC6-B88D-7F0BA7FEE846}"/>
              </a:ext>
            </a:extLst>
          </p:cNvPr>
          <p:cNvSpPr/>
          <p:nvPr/>
        </p:nvSpPr>
        <p:spPr>
          <a:xfrm>
            <a:off x="10015536" y="1801167"/>
            <a:ext cx="200977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vong</a:t>
            </a:r>
            <a:r>
              <a:rPr lang="en-US" sz="1800" dirty="0"/>
              <a:t>/</a:t>
            </a:r>
            <a:r>
              <a:rPr lang="en-US" sz="1800" dirty="0" err="1"/>
              <a:t>dân</a:t>
            </a:r>
            <a:endParaRPr lang="en-US" sz="1800"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0.4%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8F0C13-E157-4060-B53C-0C2840510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9168"/>
              </p:ext>
            </p:extLst>
          </p:nvPr>
        </p:nvGraphicFramePr>
        <p:xfrm>
          <a:off x="5762624" y="2612676"/>
          <a:ext cx="6262687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371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85EB-B41A-4F65-8574-5B432E71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A472-FB13-4C20-AC63-51E2C9F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: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chủng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1 </a:t>
            </a:r>
            <a:r>
              <a:rPr lang="en-US" dirty="0" err="1"/>
              <a:t>mũi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2 </a:t>
            </a:r>
            <a:r>
              <a:rPr lang="en-US" dirty="0" err="1"/>
              <a:t>mũi</a:t>
            </a:r>
            <a:r>
              <a:rPr lang="en-US" dirty="0"/>
              <a:t>?</a:t>
            </a:r>
          </a:p>
          <a:p>
            <a:r>
              <a:rPr lang="en-US" dirty="0"/>
              <a:t>Charts:</a:t>
            </a:r>
          </a:p>
          <a:p>
            <a:pPr lvl="1"/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1 </a:t>
            </a:r>
            <a:r>
              <a:rPr lang="en-US" dirty="0" err="1"/>
              <a:t>mũi</a:t>
            </a:r>
            <a:endParaRPr lang="en-US" dirty="0"/>
          </a:p>
          <a:p>
            <a:pPr lvl="1"/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Đối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tượng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áp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báo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cáo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cấp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Huyện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839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ECAC3-D1F3-4368-BB63-76A9B9AB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DEB771-E331-4190-B30F-EEA4AEC65CBD}"/>
              </a:ext>
            </a:extLst>
          </p:cNvPr>
          <p:cNvSpPr/>
          <p:nvPr/>
        </p:nvSpPr>
        <p:spPr>
          <a:xfrm>
            <a:off x="762000" y="66675"/>
            <a:ext cx="4038600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covid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E2D2F-DDDE-47F2-BAD5-D048DD82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62" y="85333"/>
            <a:ext cx="4867275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AF3BE-DB49-42D2-82EA-D0E4E90E6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6443"/>
            <a:ext cx="1048244" cy="6201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3351F1-0EB9-43A4-93A6-2C40A8B08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2" y="4824803"/>
            <a:ext cx="923925" cy="771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FF7476-5346-4A8D-935D-F53EFC0F9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4" y="2777932"/>
            <a:ext cx="923925" cy="771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DF29EF-EB71-44E5-AD65-C177D54F0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8" y="3466113"/>
            <a:ext cx="923925" cy="771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404888-5A23-4F5C-BD5A-747652C19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895" y="637782"/>
            <a:ext cx="11167322" cy="6220218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067E153-C3B7-44D3-A442-3E69DDCD7138}"/>
              </a:ext>
            </a:extLst>
          </p:cNvPr>
          <p:cNvSpPr/>
          <p:nvPr/>
        </p:nvSpPr>
        <p:spPr>
          <a:xfrm>
            <a:off x="1212920" y="779874"/>
            <a:ext cx="2273230" cy="552450"/>
          </a:xfrm>
          <a:prstGeom prst="wedgeRoundRectCallout">
            <a:avLst>
              <a:gd name="adj1" fmla="val -69966"/>
              <a:gd name="adj2" fmla="val -6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E5F8617-5D43-4585-8281-68D9C3193BCA}"/>
              </a:ext>
            </a:extLst>
          </p:cNvPr>
          <p:cNvSpPr/>
          <p:nvPr/>
        </p:nvSpPr>
        <p:spPr>
          <a:xfrm>
            <a:off x="1320446" y="4960944"/>
            <a:ext cx="2584804" cy="552450"/>
          </a:xfrm>
          <a:prstGeom prst="wedgeRoundRectCallout">
            <a:avLst>
              <a:gd name="adj1" fmla="val -69966"/>
              <a:gd name="adj2" fmla="val -6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di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ATCovid</a:t>
            </a:r>
            <a:endParaRPr lang="en-US" dirty="0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7F268B2E-48EB-458C-BC00-CDBE2C2E0F3E}"/>
              </a:ext>
            </a:extLst>
          </p:cNvPr>
          <p:cNvSpPr/>
          <p:nvPr/>
        </p:nvSpPr>
        <p:spPr>
          <a:xfrm>
            <a:off x="1322704" y="2976975"/>
            <a:ext cx="2411096" cy="552450"/>
          </a:xfrm>
          <a:prstGeom prst="wedgeRoundRectCallout">
            <a:avLst>
              <a:gd name="adj1" fmla="val -69966"/>
              <a:gd name="adj2" fmla="val -6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0117CB51-2412-4C96-9103-2E4EB09EC90D}"/>
              </a:ext>
            </a:extLst>
          </p:cNvPr>
          <p:cNvSpPr/>
          <p:nvPr/>
        </p:nvSpPr>
        <p:spPr>
          <a:xfrm>
            <a:off x="1208404" y="3706228"/>
            <a:ext cx="2273230" cy="349822"/>
          </a:xfrm>
          <a:prstGeom prst="wedgeRoundRectCallout">
            <a:avLst>
              <a:gd name="adj1" fmla="val -67033"/>
              <a:gd name="adj2" fmla="val -27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BC84D2A-9CEA-48F1-BD5B-F7D39F46C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490" y="5648325"/>
            <a:ext cx="438150" cy="476250"/>
          </a:xfrm>
          <a:prstGeom prst="rect">
            <a:avLst/>
          </a:prstGeom>
        </p:spPr>
      </p:pic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A149D2A2-298D-47E9-8FF2-FD672A7CCF73}"/>
              </a:ext>
            </a:extLst>
          </p:cNvPr>
          <p:cNvSpPr/>
          <p:nvPr/>
        </p:nvSpPr>
        <p:spPr>
          <a:xfrm>
            <a:off x="1279349" y="5632456"/>
            <a:ext cx="2273230" cy="506424"/>
          </a:xfrm>
          <a:prstGeom prst="wedgeRoundRectCallout">
            <a:avLst>
              <a:gd name="adj1" fmla="val -69966"/>
              <a:gd name="adj2" fmla="val -6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E1C1FDD9-CC7C-4A98-82E3-7E37EA0B7613}"/>
              </a:ext>
            </a:extLst>
          </p:cNvPr>
          <p:cNvSpPr/>
          <p:nvPr/>
        </p:nvSpPr>
        <p:spPr>
          <a:xfrm>
            <a:off x="1212920" y="6190062"/>
            <a:ext cx="2273230" cy="506424"/>
          </a:xfrm>
          <a:prstGeom prst="wedgeRoundRectCallout">
            <a:avLst>
              <a:gd name="adj1" fmla="val -69966"/>
              <a:gd name="adj2" fmla="val -6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9C2A3AE-E743-4E3C-8B79-0C91E8229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78" y="1449798"/>
            <a:ext cx="933450" cy="7239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268757A-153A-4FA1-AED1-1507603C5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5" y="2099078"/>
            <a:ext cx="923925" cy="771525"/>
          </a:xfrm>
          <a:prstGeom prst="rect">
            <a:avLst/>
          </a:prstGeom>
        </p:spPr>
      </p:pic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A62C9A2E-B217-4C91-987E-E8626ED331ED}"/>
              </a:ext>
            </a:extLst>
          </p:cNvPr>
          <p:cNvSpPr/>
          <p:nvPr/>
        </p:nvSpPr>
        <p:spPr>
          <a:xfrm>
            <a:off x="1275079" y="2232037"/>
            <a:ext cx="2273230" cy="552450"/>
          </a:xfrm>
          <a:prstGeom prst="wedgeRoundRectCallout">
            <a:avLst>
              <a:gd name="adj1" fmla="val -69966"/>
              <a:gd name="adj2" fmla="val -6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Ca </a:t>
            </a:r>
            <a:r>
              <a:rPr lang="en-US" dirty="0" err="1"/>
              <a:t>nhiễm</a:t>
            </a:r>
            <a:r>
              <a:rPr lang="en-US" dirty="0"/>
              <a:t> VÀ NGUY CƠ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80EC0C35-4FB7-4AD9-B58C-DC64D23C327B}"/>
              </a:ext>
            </a:extLst>
          </p:cNvPr>
          <p:cNvSpPr/>
          <p:nvPr/>
        </p:nvSpPr>
        <p:spPr>
          <a:xfrm>
            <a:off x="1212920" y="1485530"/>
            <a:ext cx="2273230" cy="552450"/>
          </a:xfrm>
          <a:prstGeom prst="wedgeRoundRectCallout">
            <a:avLst>
              <a:gd name="adj1" fmla="val -69966"/>
              <a:gd name="adj2" fmla="val -6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F4F271B-81B6-491F-B96C-3D879E9D12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873" y="2203646"/>
            <a:ext cx="323850" cy="3333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036E1F-014B-4C22-8317-4AD84B490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688" y="4946247"/>
            <a:ext cx="323850" cy="2952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C13FC23-7AC0-464C-9120-69E78FBED1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348" y="2871795"/>
            <a:ext cx="266700" cy="3333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6F4C1EA-374D-4C9F-9DDA-DA78A8334D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630" y="3607601"/>
            <a:ext cx="285750" cy="2952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0DD87E6-2223-4ECB-A954-23C8F649E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8" y="4096148"/>
            <a:ext cx="923925" cy="771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F6A80-ABF2-4B69-A348-A507F697EA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959" y="4233691"/>
            <a:ext cx="257175" cy="229733"/>
          </a:xfrm>
          <a:prstGeom prst="rect">
            <a:avLst/>
          </a:prstGeom>
        </p:spPr>
      </p:pic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022A6C10-B2CA-4616-9DA5-C92955777726}"/>
              </a:ext>
            </a:extLst>
          </p:cNvPr>
          <p:cNvSpPr/>
          <p:nvPr/>
        </p:nvSpPr>
        <p:spPr>
          <a:xfrm>
            <a:off x="1208404" y="4319520"/>
            <a:ext cx="2273230" cy="349822"/>
          </a:xfrm>
          <a:prstGeom prst="wedgeRoundRectCallout">
            <a:avLst>
              <a:gd name="adj1" fmla="val -67033"/>
              <a:gd name="adj2" fmla="val -27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0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8559-78B0-4FAC-AC99-516C43F2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7D2C-0B37-4901-B681-46817137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690688"/>
            <a:ext cx="3629025" cy="4419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:</a:t>
            </a:r>
          </a:p>
          <a:p>
            <a:pPr lvl="1"/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mũi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tiêm</a:t>
            </a:r>
            <a:endParaRPr lang="en-US" sz="1600" dirty="0"/>
          </a:p>
          <a:p>
            <a:pPr lvl="1"/>
            <a:r>
              <a:rPr lang="en-US" sz="1600" dirty="0" err="1"/>
              <a:t>Tỉ</a:t>
            </a:r>
            <a:r>
              <a:rPr lang="en-US" sz="1600" dirty="0"/>
              <a:t> </a:t>
            </a:r>
            <a:r>
              <a:rPr lang="en-US" sz="1600" dirty="0" err="1"/>
              <a:t>lệ</a:t>
            </a:r>
            <a:r>
              <a:rPr lang="en-US" sz="1600" dirty="0"/>
              <a:t> </a:t>
            </a:r>
            <a:r>
              <a:rPr lang="en-US" sz="1600" dirty="0" err="1"/>
              <a:t>tiêm</a:t>
            </a:r>
            <a:r>
              <a:rPr lang="en-US" sz="1600" dirty="0"/>
              <a:t> 1 </a:t>
            </a:r>
            <a:r>
              <a:rPr lang="en-US" sz="1600" dirty="0" err="1"/>
              <a:t>mũi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: 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tiêm</a:t>
            </a:r>
            <a:r>
              <a:rPr lang="en-US" sz="1600" dirty="0"/>
              <a:t> 1 </a:t>
            </a:r>
            <a:r>
              <a:rPr lang="en-US" sz="1600" dirty="0" err="1"/>
              <a:t>mũi</a:t>
            </a:r>
            <a:r>
              <a:rPr lang="en-US" sz="1600" dirty="0"/>
              <a:t>/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endParaRPr lang="en-US" sz="1600" dirty="0"/>
          </a:p>
          <a:p>
            <a:pPr lvl="1"/>
            <a:r>
              <a:rPr lang="en-US" sz="1600" dirty="0" err="1"/>
              <a:t>Tỉ</a:t>
            </a:r>
            <a:r>
              <a:rPr lang="en-US" sz="1600" dirty="0"/>
              <a:t> </a:t>
            </a:r>
            <a:r>
              <a:rPr lang="en-US" sz="1600" dirty="0" err="1"/>
              <a:t>lệ</a:t>
            </a:r>
            <a:r>
              <a:rPr lang="en-US" sz="1600" dirty="0"/>
              <a:t> </a:t>
            </a:r>
            <a:r>
              <a:rPr lang="en-US" sz="1600" dirty="0" err="1"/>
              <a:t>tiêm</a:t>
            </a:r>
            <a:r>
              <a:rPr lang="en-US" sz="1600" dirty="0"/>
              <a:t> </a:t>
            </a:r>
            <a:r>
              <a:rPr lang="en-US" sz="1600" dirty="0" err="1"/>
              <a:t>đủ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: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tiêm</a:t>
            </a:r>
            <a:r>
              <a:rPr lang="en-US" sz="1600" dirty="0"/>
              <a:t> 2 </a:t>
            </a:r>
            <a:r>
              <a:rPr lang="en-US" sz="1600" dirty="0" err="1"/>
              <a:t>mũi</a:t>
            </a:r>
            <a:r>
              <a:rPr lang="en-US" sz="1600" dirty="0"/>
              <a:t>/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dân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endParaRPr lang="en-US" sz="2000" dirty="0"/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vi-VN" sz="2000" dirty="0"/>
              <a:t>Column-chart theo ngày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tiêm</a:t>
            </a:r>
            <a:r>
              <a:rPr lang="en-US" sz="2000" dirty="0"/>
              <a:t> 1 </a:t>
            </a:r>
            <a:r>
              <a:rPr lang="en-US" sz="2000" dirty="0" err="1"/>
              <a:t>mũi</a:t>
            </a:r>
            <a:r>
              <a:rPr lang="en-US" sz="2000" dirty="0"/>
              <a:t>: 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người đã tiêm 1 mũi /100k dân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tiêm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: 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người đã tiêm đủ /100k dân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mũi</a:t>
            </a:r>
            <a:r>
              <a:rPr lang="en-US" sz="2000" dirty="0"/>
              <a:t> </a:t>
            </a:r>
            <a:r>
              <a:rPr lang="en-US" sz="2000" dirty="0" err="1"/>
              <a:t>tiêm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: 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Hôm sau trừ hôm trước của (Số người đã tiêm đủ x2 + Số người tiêm 1 mũi)</a:t>
            </a:r>
            <a:r>
              <a:rPr lang="vi-VN" sz="2000" dirty="0"/>
              <a:t> </a:t>
            </a:r>
            <a:endParaRPr lang="en-US" sz="2000" dirty="0"/>
          </a:p>
          <a:p>
            <a:pPr lvl="1"/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lọc</a:t>
            </a:r>
            <a:r>
              <a:rPr lang="en-US" sz="2000" dirty="0"/>
              <a:t>: </a:t>
            </a:r>
            <a:r>
              <a:rPr lang="en-US" sz="2000" dirty="0" err="1"/>
              <a:t>tỉnh</a:t>
            </a:r>
            <a:r>
              <a:rPr lang="en-US" sz="2000" dirty="0"/>
              <a:t>/</a:t>
            </a:r>
            <a:r>
              <a:rPr lang="en-US" sz="2000" dirty="0" err="1"/>
              <a:t>huyện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8317-C5D4-439C-B09A-A8C37FAA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73" y="1435102"/>
            <a:ext cx="2253804" cy="6517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BFB9E-B7D9-41F6-85AF-1BDE1F71950B}"/>
              </a:ext>
            </a:extLst>
          </p:cNvPr>
          <p:cNvSpPr/>
          <p:nvPr/>
        </p:nvSpPr>
        <p:spPr>
          <a:xfrm>
            <a:off x="5035913" y="1618268"/>
            <a:ext cx="1368820" cy="232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huyện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BA3AF3A-5E36-489B-A066-5AA79D877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510966"/>
              </p:ext>
            </p:extLst>
          </p:nvPr>
        </p:nvGraphicFramePr>
        <p:xfrm>
          <a:off x="4676775" y="2269970"/>
          <a:ext cx="3486150" cy="276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D203F09-5079-48C2-B273-05DAF4F361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369398"/>
              </p:ext>
            </p:extLst>
          </p:nvPr>
        </p:nvGraphicFramePr>
        <p:xfrm>
          <a:off x="8448675" y="2307846"/>
          <a:ext cx="3600450" cy="2563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E5656F-DA93-4601-B9D7-DA6DFA91B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716071"/>
              </p:ext>
            </p:extLst>
          </p:nvPr>
        </p:nvGraphicFramePr>
        <p:xfrm>
          <a:off x="6924675" y="5032790"/>
          <a:ext cx="3048000" cy="1825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878BCB6-C3C6-4531-82E2-A2F851D60347}"/>
              </a:ext>
            </a:extLst>
          </p:cNvPr>
          <p:cNvSpPr/>
          <p:nvPr/>
        </p:nvSpPr>
        <p:spPr>
          <a:xfrm>
            <a:off x="4972052" y="654296"/>
            <a:ext cx="200977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mũi</a:t>
            </a:r>
            <a:r>
              <a:rPr lang="en-US" sz="1800" dirty="0"/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500.000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F8359-F7C1-48FF-8630-97E87EFCF460}"/>
              </a:ext>
            </a:extLst>
          </p:cNvPr>
          <p:cNvSpPr/>
          <p:nvPr/>
        </p:nvSpPr>
        <p:spPr>
          <a:xfrm>
            <a:off x="7115177" y="647975"/>
            <a:ext cx="2009775" cy="583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Tỉ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tiêm</a:t>
            </a:r>
            <a:r>
              <a:rPr lang="en-US" sz="1800" dirty="0"/>
              <a:t> 1 </a:t>
            </a:r>
            <a:r>
              <a:rPr lang="en-US" sz="1800" dirty="0" err="1"/>
              <a:t>mũi</a:t>
            </a:r>
            <a:r>
              <a:rPr lang="en-US" sz="1800" dirty="0"/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9D8E8-00C9-45BF-8864-2922D08796B6}"/>
              </a:ext>
            </a:extLst>
          </p:cNvPr>
          <p:cNvSpPr/>
          <p:nvPr/>
        </p:nvSpPr>
        <p:spPr>
          <a:xfrm>
            <a:off x="9224964" y="647974"/>
            <a:ext cx="2128836" cy="5837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Tỉ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tiêm</a:t>
            </a:r>
            <a:r>
              <a:rPr lang="en-US" sz="1800" dirty="0"/>
              <a:t> </a:t>
            </a:r>
            <a:r>
              <a:rPr lang="en-US" sz="1800" dirty="0" err="1"/>
              <a:t>đủ</a:t>
            </a:r>
            <a:endParaRPr lang="en-US" sz="1800" dirty="0"/>
          </a:p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5%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6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F98D-920E-4343-9BA9-691EAC14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0450" cy="4351338"/>
          </a:xfrm>
        </p:spPr>
        <p:txBody>
          <a:bodyPr/>
          <a:lstStyle/>
          <a:p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 người đang cách ly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Column-chart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ngày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chia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loại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tượng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áp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CL 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tế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tập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trung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tại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tổng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390A93-BFCE-4CB9-8589-4427ED830A4F}"/>
              </a:ext>
            </a:extLst>
          </p:cNvPr>
          <p:cNvSpPr txBox="1">
            <a:spLocks/>
          </p:cNvSpPr>
          <p:nvPr/>
        </p:nvSpPr>
        <p:spPr>
          <a:xfrm>
            <a:off x="6858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241868-38B3-47AD-9D7F-35044ACCF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405358"/>
              </p:ext>
            </p:extLst>
          </p:nvPr>
        </p:nvGraphicFramePr>
        <p:xfrm>
          <a:off x="5112026" y="1825625"/>
          <a:ext cx="6965673" cy="243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8703536-1799-4DD4-AA0A-DB3DF449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941" y="1046811"/>
            <a:ext cx="2253804" cy="651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CF63DA-FE5A-4AB9-A745-612BEB21E102}"/>
              </a:ext>
            </a:extLst>
          </p:cNvPr>
          <p:cNvSpPr/>
          <p:nvPr/>
        </p:nvSpPr>
        <p:spPr>
          <a:xfrm>
            <a:off x="5083481" y="1229977"/>
            <a:ext cx="1368820" cy="232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huyện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D78DFA-914C-45BE-AAD4-4D5C8D32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76" y="1039449"/>
            <a:ext cx="2507973" cy="6259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43BF5D-099E-41DE-B420-3857CD5E9CDB}"/>
              </a:ext>
            </a:extLst>
          </p:cNvPr>
          <p:cNvSpPr/>
          <p:nvPr/>
        </p:nvSpPr>
        <p:spPr>
          <a:xfrm>
            <a:off x="7308116" y="1222615"/>
            <a:ext cx="1836534" cy="2232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61ACB6-6925-443C-9C6C-15E3132F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027" y="1040388"/>
            <a:ext cx="2507973" cy="6259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A03E35-A4C1-4AEA-A1F0-B861F07A569E}"/>
              </a:ext>
            </a:extLst>
          </p:cNvPr>
          <p:cNvSpPr/>
          <p:nvPr/>
        </p:nvSpPr>
        <p:spPr>
          <a:xfrm>
            <a:off x="9851423" y="1222615"/>
            <a:ext cx="1836534" cy="244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Loại</a:t>
            </a:r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BBFEE80-7B70-4344-8B32-C7F653F62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384204"/>
              </p:ext>
            </p:extLst>
          </p:nvPr>
        </p:nvGraphicFramePr>
        <p:xfrm>
          <a:off x="4908941" y="4124326"/>
          <a:ext cx="7168758" cy="273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0610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E5A6-1D01-4D1A-9371-E94C2EDE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&amp;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F270-E857-4C44-9391-12A7B452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B9B53-761D-4076-A8CB-1D674CD4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707" y="2867025"/>
            <a:ext cx="5433443" cy="362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1EE0D-F6EA-4C0B-8F17-3349C623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8" y="2867024"/>
            <a:ext cx="4890571" cy="36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C1CC-1420-41C6-BF72-469ECDA9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161E-F54B-47A0-8FA5-C1E739D3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BB814-ED45-4F35-83CF-44E314811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6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4B6E8B-33DE-4B43-990D-CF8C7E597E5A}"/>
              </a:ext>
            </a:extLst>
          </p:cNvPr>
          <p:cNvSpPr/>
          <p:nvPr/>
        </p:nvSpPr>
        <p:spPr>
          <a:xfrm>
            <a:off x="762000" y="66675"/>
            <a:ext cx="4038600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covid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8BF17-CAA0-42C7-A252-F7387C868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62" y="85333"/>
            <a:ext cx="4867275" cy="48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8E9753-33D1-4A9A-82EF-F696A5970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95" y="637782"/>
            <a:ext cx="11167322" cy="62202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208EB6-F90F-47EB-BC01-CAA8109DD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2" y="618729"/>
            <a:ext cx="5278388" cy="62392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AA07A96-3185-49E5-8895-A22D3926D114}"/>
              </a:ext>
            </a:extLst>
          </p:cNvPr>
          <p:cNvSpPr/>
          <p:nvPr/>
        </p:nvSpPr>
        <p:spPr>
          <a:xfrm>
            <a:off x="1146245" y="1698236"/>
            <a:ext cx="4149655" cy="50264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AEAC1D-45F8-41A4-8B78-98CAAADB2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157" y="1563299"/>
            <a:ext cx="3419475" cy="666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6E759F-EBD7-409A-88BE-F38419CE2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1890" y="2244547"/>
            <a:ext cx="3848100" cy="7143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7C2E6E-73A0-4361-A0E7-6316620965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214" y="2957512"/>
            <a:ext cx="4057650" cy="6191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0F8B91-BC1A-4977-8C54-C9AF1B099A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751" y="3648075"/>
            <a:ext cx="3976688" cy="1143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02D06E-0E53-4DE5-8F3C-8E8001BB67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6307" y="4708524"/>
            <a:ext cx="485775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634AEE7-9963-4FFB-9F17-D5B9CEC5DDEA}"/>
              </a:ext>
            </a:extLst>
          </p:cNvPr>
          <p:cNvSpPr txBox="1"/>
          <p:nvPr/>
        </p:nvSpPr>
        <p:spPr>
          <a:xfrm>
            <a:off x="2141351" y="4714748"/>
            <a:ext cx="258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Phường</a:t>
            </a:r>
            <a:r>
              <a:rPr lang="en-US" dirty="0"/>
              <a:t>/</a:t>
            </a:r>
            <a:r>
              <a:rPr lang="en-US" dirty="0" err="1"/>
              <a:t>Xã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7DE2C3-2171-4506-A785-B7849AAC86C9}"/>
              </a:ext>
            </a:extLst>
          </p:cNvPr>
          <p:cNvSpPr/>
          <p:nvPr/>
        </p:nvSpPr>
        <p:spPr>
          <a:xfrm>
            <a:off x="1842557" y="4746624"/>
            <a:ext cx="277486" cy="317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0BBA7F2-ADF5-4172-856D-567A82DE95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6307" y="5184381"/>
            <a:ext cx="485775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C63FC49-9709-4EF3-9D44-AB2A20B87744}"/>
              </a:ext>
            </a:extLst>
          </p:cNvPr>
          <p:cNvSpPr txBox="1"/>
          <p:nvPr/>
        </p:nvSpPr>
        <p:spPr>
          <a:xfrm>
            <a:off x="2141351" y="5190605"/>
            <a:ext cx="258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Quận</a:t>
            </a:r>
            <a:r>
              <a:rPr lang="en-US" dirty="0"/>
              <a:t>/</a:t>
            </a:r>
            <a:r>
              <a:rPr lang="en-US" dirty="0" err="1"/>
              <a:t>Huyện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589588-612D-4795-A3A8-D2716146F591}"/>
              </a:ext>
            </a:extLst>
          </p:cNvPr>
          <p:cNvSpPr/>
          <p:nvPr/>
        </p:nvSpPr>
        <p:spPr>
          <a:xfrm>
            <a:off x="1842557" y="5222481"/>
            <a:ext cx="277486" cy="317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56C4F9E-A8E4-4A09-96CE-EA0F640D87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6307" y="5741362"/>
            <a:ext cx="485775" cy="457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DD25CF8-69C8-4D22-9CC4-A1FE0949A87C}"/>
              </a:ext>
            </a:extLst>
          </p:cNvPr>
          <p:cNvSpPr txBox="1"/>
          <p:nvPr/>
        </p:nvSpPr>
        <p:spPr>
          <a:xfrm>
            <a:off x="2141351" y="5747586"/>
            <a:ext cx="258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Thành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5DF723-7E03-48F2-A955-C294EF7409B8}"/>
              </a:ext>
            </a:extLst>
          </p:cNvPr>
          <p:cNvSpPr/>
          <p:nvPr/>
        </p:nvSpPr>
        <p:spPr>
          <a:xfrm>
            <a:off x="1842557" y="5779462"/>
            <a:ext cx="277486" cy="317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EA4D87-244A-4DAF-BFA6-F76052E1D4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80313" y="4246760"/>
            <a:ext cx="43815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D411ED-214E-45A3-A6BE-267AFBCC957A}"/>
              </a:ext>
            </a:extLst>
          </p:cNvPr>
          <p:cNvSpPr/>
          <p:nvPr/>
        </p:nvSpPr>
        <p:spPr>
          <a:xfrm>
            <a:off x="2105725" y="4291468"/>
            <a:ext cx="2181267" cy="2930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EB05E74-B963-4115-8CF6-395F346D78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057" y="4797997"/>
            <a:ext cx="923925" cy="7715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4A55B69-4811-478A-8F6E-63EAAA53B7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99" y="2751126"/>
            <a:ext cx="923925" cy="7715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FABD1B1-BF0C-4F8E-A199-80E7E40755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33" y="3439307"/>
            <a:ext cx="923925" cy="7715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494BAB1-ADF5-478D-B89C-83E45F2B55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020" y="5621519"/>
            <a:ext cx="438150" cy="4762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A7391D5-984E-40F7-A589-FD1BA11F19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133" y="1422992"/>
            <a:ext cx="933450" cy="7239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1E3049D-8441-47F8-B27D-8FE4020742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390" y="2072272"/>
            <a:ext cx="923925" cy="7715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AC85F3-0DB8-4BBE-AA86-73E28267F1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928" y="2176840"/>
            <a:ext cx="323850" cy="3333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74856F2-A3B2-493A-8F70-C525A1E9B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743" y="4919441"/>
            <a:ext cx="323850" cy="2952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1AA3FDA-72AE-4A97-A422-D053EC98E9F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5403" y="2844989"/>
            <a:ext cx="266700" cy="3333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ED03153-114D-45CE-B8D9-95F35D7C26C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0685" y="3580795"/>
            <a:ext cx="285750" cy="2952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7E60343-290C-4AC5-B3C7-97DE579E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33" y="4069342"/>
            <a:ext cx="923925" cy="7715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300A2E7-F04C-4CB6-B082-519B6D18416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9014" y="4206885"/>
            <a:ext cx="257175" cy="2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6D16-4201-4CFB-A3DB-584E5471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1BA7-9965-4EF5-87F8-DEAA1DAE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03F08-A7A5-4ADC-8C80-637ADFA9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8A37C4-6046-45FE-9BB9-F9166E18F96C}"/>
              </a:ext>
            </a:extLst>
          </p:cNvPr>
          <p:cNvSpPr/>
          <p:nvPr/>
        </p:nvSpPr>
        <p:spPr>
          <a:xfrm>
            <a:off x="762000" y="66675"/>
            <a:ext cx="4038600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covid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2683D-A4EC-413E-9323-8F8A4E431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62" y="85333"/>
            <a:ext cx="4867275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38DC7-6BAF-4A8F-A2E0-AE5ECF2F8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6443"/>
            <a:ext cx="1048244" cy="6201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6B9AF6-B0B8-4C1C-909D-E6A8B8265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95" y="637782"/>
            <a:ext cx="11167322" cy="62202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E68427-1B57-46BF-9078-18E8C3911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48" y="566745"/>
            <a:ext cx="4762252" cy="629125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44038F-6272-4CDF-8F47-1C5C1AA63284}"/>
              </a:ext>
            </a:extLst>
          </p:cNvPr>
          <p:cNvSpPr/>
          <p:nvPr/>
        </p:nvSpPr>
        <p:spPr>
          <a:xfrm>
            <a:off x="1081546" y="618732"/>
            <a:ext cx="4142881" cy="4635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CHUYỂN NHANH ĐẾN VÙNG HÀNH CHÍNH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914561-FC47-400B-A5F4-48F061114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596" y="1023939"/>
            <a:ext cx="4490580" cy="57197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81637A4-C74E-4402-BA28-6D56D07B7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658" y="1563687"/>
            <a:ext cx="609600" cy="523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736626-7281-4C5D-96DD-5D62F2188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15" y="4788883"/>
            <a:ext cx="923925" cy="771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EF215F-4C77-4332-A46F-35DBE7606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57" y="2742012"/>
            <a:ext cx="923925" cy="7715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302871A-2E79-4E3C-8FC3-3B68F27319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91" y="3430193"/>
            <a:ext cx="923925" cy="771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9E3330-5F07-49E6-9FB4-D85BC9AAFC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78" y="5612405"/>
            <a:ext cx="438150" cy="4762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70A9F1-0881-4CC8-A25A-2ABE152FFA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48" y="2063158"/>
            <a:ext cx="923925" cy="7715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374D62B-618C-4111-9E6E-F3A4CE44F2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786" y="2167726"/>
            <a:ext cx="323850" cy="3333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6523D21-CFDD-4DDF-AD4D-DFF889475D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601" y="4910327"/>
            <a:ext cx="323850" cy="2952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D2174D7-E9C7-4CFD-966D-14D85DCD4C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261" y="2835875"/>
            <a:ext cx="266700" cy="3333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07FD955-8B58-4222-B53D-1090AC94A9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543" y="3571681"/>
            <a:ext cx="285750" cy="2952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EDAED4E-4A6D-4E82-8746-D52674A410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91" y="4060228"/>
            <a:ext cx="923925" cy="7715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D2226AB-5AB6-4AAF-9E10-89B02EB04E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7872" y="4197771"/>
            <a:ext cx="257175" cy="2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0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6226-794C-4CAF-AFDE-A75A025D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52463"/>
          </a:xfrm>
        </p:spPr>
        <p:txBody>
          <a:bodyPr>
            <a:normAutofit fontScale="90000"/>
          </a:bodyPr>
          <a:lstStyle/>
          <a:p>
            <a:r>
              <a:rPr lang="en-US" dirty="0"/>
              <a:t>BÁO CÁO F0 MỚI TRONG NGÀY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BDC8-0A9F-4F80-ABFD-B7AAFABB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5505450"/>
          </a:xfrm>
        </p:spPr>
        <p:txBody>
          <a:bodyPr>
            <a:normAutofit/>
          </a:bodyPr>
          <a:lstStyle/>
          <a:p>
            <a:r>
              <a:rPr lang="en-US" dirty="0" err="1"/>
              <a:t>Số</a:t>
            </a:r>
            <a:r>
              <a:rPr lang="en-US" dirty="0"/>
              <a:t> F0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: Theo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&amp;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; Default: </a:t>
            </a:r>
            <a:r>
              <a:rPr lang="en-US" dirty="0" err="1"/>
              <a:t>hiện</a:t>
            </a:r>
            <a:r>
              <a:rPr lang="en-US" dirty="0"/>
              <a:t> 14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Column-chart: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;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;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).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huyện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huyện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chart.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: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toả</a:t>
            </a:r>
            <a:r>
              <a:rPr lang="en-US" dirty="0"/>
              <a:t>,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BV,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&amp;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r>
              <a:rPr lang="en-US" dirty="0" err="1"/>
              <a:t>đường</a:t>
            </a:r>
            <a:r>
              <a:rPr lang="en-US" dirty="0"/>
              <a:t> chart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14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/>
              <a:t>Chart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ca </a:t>
            </a:r>
            <a:r>
              <a:rPr lang="en-US" dirty="0" err="1"/>
              <a:t>nhiễm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79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89E5-BEA1-48AE-B364-32248909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FCC1-CA05-4546-993F-984BCC29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066A7-F5EB-4A0F-A72E-140D57F1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6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8E87C7-1EA2-45C4-A801-9F48114751DB}"/>
              </a:ext>
            </a:extLst>
          </p:cNvPr>
          <p:cNvSpPr/>
          <p:nvPr/>
        </p:nvSpPr>
        <p:spPr>
          <a:xfrm>
            <a:off x="762000" y="66675"/>
            <a:ext cx="4038600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covid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8176F-D95E-4AC0-8721-8B64689E7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62" y="85333"/>
            <a:ext cx="4867275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F55BFB-CEFA-454E-9020-B604A00E4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56443"/>
            <a:ext cx="1048244" cy="6201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9D37F4-19F4-448C-9334-0C14159FF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7" y="2879934"/>
            <a:ext cx="923925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118B2-1E91-4758-837B-56558136B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94" y="3568507"/>
            <a:ext cx="92392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B9F58-A50C-438E-B643-AD2311C01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3" y="4218588"/>
            <a:ext cx="92392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A53B6-BFD4-424E-B3F2-2FD2583A98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895" y="637782"/>
            <a:ext cx="11167322" cy="6220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79CA5-7E26-42DD-80F8-4BA9A42D8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640" y="5648325"/>
            <a:ext cx="43815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7FCF57-E37E-4604-858D-EA42330B4B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873" y="3001378"/>
            <a:ext cx="323850" cy="295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A48D70-504D-4453-91CF-30AC012417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498" y="3662370"/>
            <a:ext cx="266700" cy="333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5A391D-A9EA-4010-B74A-CA9120788F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305" y="4360076"/>
            <a:ext cx="285750" cy="2952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BF4FBB-ED2D-4040-9964-9B02B2F324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67659" y="1781385"/>
            <a:ext cx="466725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A50AC73-634A-455A-A57B-100BC2945C20}"/>
              </a:ext>
            </a:extLst>
          </p:cNvPr>
          <p:cNvSpPr/>
          <p:nvPr/>
        </p:nvSpPr>
        <p:spPr>
          <a:xfrm>
            <a:off x="1031590" y="619126"/>
            <a:ext cx="11148628" cy="62293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521DBA-DD74-4B91-A87C-16C62678EB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8854" y="700682"/>
            <a:ext cx="11112183" cy="4748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116C0E-7C7D-4BA6-843B-F7F2D1F1787F}"/>
              </a:ext>
            </a:extLst>
          </p:cNvPr>
          <p:cNvSpPr/>
          <p:nvPr/>
        </p:nvSpPr>
        <p:spPr>
          <a:xfrm>
            <a:off x="1048244" y="765566"/>
            <a:ext cx="3457081" cy="3575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BÁO CÁO CA NHIỄM VÀ NGUY CƠ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453646-1CE0-4AE4-ACC5-5BF8829D52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2303" y="2180841"/>
            <a:ext cx="609600" cy="504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D65AF3-54FB-4055-856D-6D45A53C3F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3873" y="2203646"/>
            <a:ext cx="323850" cy="33337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6DBE88B-2725-432E-A9AC-2907F1814A72}"/>
              </a:ext>
            </a:extLst>
          </p:cNvPr>
          <p:cNvSpPr/>
          <p:nvPr/>
        </p:nvSpPr>
        <p:spPr>
          <a:xfrm>
            <a:off x="1117935" y="1189038"/>
            <a:ext cx="2333625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F0 MỚI TRONG NGÀY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B3DF70-6302-4FFD-8BAB-0040310C6F5C}"/>
              </a:ext>
            </a:extLst>
          </p:cNvPr>
          <p:cNvSpPr/>
          <p:nvPr/>
        </p:nvSpPr>
        <p:spPr>
          <a:xfrm>
            <a:off x="1126346" y="3574689"/>
            <a:ext cx="2333625" cy="5016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LỊCH SỬ NGUY CƠ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1B6FC9-1C92-44E7-AA49-A1EC295105F0}"/>
              </a:ext>
            </a:extLst>
          </p:cNvPr>
          <p:cNvSpPr/>
          <p:nvPr/>
        </p:nvSpPr>
        <p:spPr>
          <a:xfrm>
            <a:off x="1117696" y="4180326"/>
            <a:ext cx="2333625" cy="5016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DIỄN GIẢI NGUY CƠ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567914B-5398-4D9C-A15D-2BE9F3C796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3" y="1456941"/>
            <a:ext cx="933450" cy="7239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871F2B1-0D8C-423D-A814-5EBFC3BA2E19}"/>
              </a:ext>
            </a:extLst>
          </p:cNvPr>
          <p:cNvSpPr/>
          <p:nvPr/>
        </p:nvSpPr>
        <p:spPr>
          <a:xfrm>
            <a:off x="1195533" y="5648325"/>
            <a:ext cx="215715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Chú</a:t>
            </a:r>
            <a:r>
              <a:rPr lang="en-US" dirty="0">
                <a:solidFill>
                  <a:srgbClr val="FF0000"/>
                </a:solidFill>
              </a:rPr>
              <a:t> ý: ĐƯA CÁC CHART VÀ CÁC BẢNG TƯƠNG ỨNG VÀO CÁC NHÓM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3B449E-E055-4CE2-937D-B824B813DE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22441" y="1074924"/>
            <a:ext cx="2253804" cy="65170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9945E9B-D32E-4215-B050-3FB905A97682}"/>
              </a:ext>
            </a:extLst>
          </p:cNvPr>
          <p:cNvSpPr/>
          <p:nvPr/>
        </p:nvSpPr>
        <p:spPr>
          <a:xfrm>
            <a:off x="3996981" y="1258090"/>
            <a:ext cx="1368820" cy="232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huyện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FDBA7E1-28EB-469E-8144-D8C08F777A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47076" y="1067562"/>
            <a:ext cx="2507973" cy="62595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FFD77E8-95EC-4C8A-B1B1-AD0FDBC87268}"/>
              </a:ext>
            </a:extLst>
          </p:cNvPr>
          <p:cNvSpPr/>
          <p:nvPr/>
        </p:nvSpPr>
        <p:spPr>
          <a:xfrm>
            <a:off x="6221616" y="1250728"/>
            <a:ext cx="1836534" cy="2232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BF0167-483D-40EF-91F0-C3BBF2BB155D}"/>
              </a:ext>
            </a:extLst>
          </p:cNvPr>
          <p:cNvSpPr/>
          <p:nvPr/>
        </p:nvSpPr>
        <p:spPr>
          <a:xfrm>
            <a:off x="1123705" y="1790114"/>
            <a:ext cx="2324016" cy="4890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BIẾN ĐỘNG CA NHIỄM MỚI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6388DA-7A43-45AA-80E1-F0C681383F5D}"/>
              </a:ext>
            </a:extLst>
          </p:cNvPr>
          <p:cNvSpPr/>
          <p:nvPr/>
        </p:nvSpPr>
        <p:spPr>
          <a:xfrm>
            <a:off x="1117935" y="2363999"/>
            <a:ext cx="2339550" cy="4890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SỐ CA F0 CỘNG DỒN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0AF06C-B8B8-4336-82C3-985455536EAD}"/>
              </a:ext>
            </a:extLst>
          </p:cNvPr>
          <p:cNvSpPr/>
          <p:nvPr/>
        </p:nvSpPr>
        <p:spPr>
          <a:xfrm>
            <a:off x="1117696" y="2976506"/>
            <a:ext cx="2339550" cy="4890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BIẾN ĐỘNG F0 CỘNG DỒN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C556828-2EF7-4E5D-9A7C-6B99264AA4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97527" y="1068501"/>
            <a:ext cx="2507973" cy="62595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2290F70-C6AB-43E5-A17A-9CFB4E70968D}"/>
              </a:ext>
            </a:extLst>
          </p:cNvPr>
          <p:cNvSpPr/>
          <p:nvPr/>
        </p:nvSpPr>
        <p:spPr>
          <a:xfrm>
            <a:off x="8764923" y="1250728"/>
            <a:ext cx="1836534" cy="244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Loại</a:t>
            </a:r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8A3398F-4D93-4783-875A-EF49CD03FB1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958369" y="841766"/>
            <a:ext cx="182071" cy="60166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BF374F-A595-4E2F-9984-A0B31C90E6E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66240" y="744940"/>
            <a:ext cx="466725" cy="428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F80C3E-E5D0-4929-AA08-C0233446E6D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76417" y="1934801"/>
            <a:ext cx="6962775" cy="418147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8C4CB76-7153-447A-B94C-92251C9B88E5}"/>
              </a:ext>
            </a:extLst>
          </p:cNvPr>
          <p:cNvSpPr/>
          <p:nvPr/>
        </p:nvSpPr>
        <p:spPr>
          <a:xfrm>
            <a:off x="1107295" y="4759551"/>
            <a:ext cx="2333625" cy="5016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THỐNG KÊ NHÓM BỆNH</a:t>
            </a:r>
          </a:p>
        </p:txBody>
      </p:sp>
    </p:spTree>
    <p:extLst>
      <p:ext uri="{BB962C8B-B14F-4D97-AF65-F5344CB8AC3E}">
        <p14:creationId xmlns:p14="http://schemas.microsoft.com/office/powerpoint/2010/main" val="155032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89E5-BEA1-48AE-B364-32248909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FCC1-CA05-4546-993F-984BCC29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066A7-F5EB-4A0F-A72E-140D57F1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6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8E87C7-1EA2-45C4-A801-9F48114751DB}"/>
              </a:ext>
            </a:extLst>
          </p:cNvPr>
          <p:cNvSpPr/>
          <p:nvPr/>
        </p:nvSpPr>
        <p:spPr>
          <a:xfrm>
            <a:off x="762000" y="66675"/>
            <a:ext cx="4038600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covid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8176F-D95E-4AC0-8721-8B64689E7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62" y="85333"/>
            <a:ext cx="4867275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F55BFB-CEFA-454E-9020-B604A00E4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56443"/>
            <a:ext cx="1048244" cy="6201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9D37F4-19F4-448C-9334-0C14159FF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7" y="2879934"/>
            <a:ext cx="923925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118B2-1E91-4758-837B-56558136B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94" y="3568507"/>
            <a:ext cx="92392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B9F58-A50C-438E-B643-AD2311C01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3" y="4218588"/>
            <a:ext cx="92392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A53B6-BFD4-424E-B3F2-2FD2583A98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895" y="637782"/>
            <a:ext cx="11167322" cy="6220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79CA5-7E26-42DD-80F8-4BA9A42D8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640" y="5648325"/>
            <a:ext cx="43815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7FCF57-E37E-4604-858D-EA42330B4B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873" y="3001378"/>
            <a:ext cx="323850" cy="295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A48D70-504D-4453-91CF-30AC012417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498" y="3662370"/>
            <a:ext cx="266700" cy="333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5A391D-A9EA-4010-B74A-CA9120788F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305" y="4360076"/>
            <a:ext cx="285750" cy="2952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BF4FBB-ED2D-4040-9964-9B02B2F324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67659" y="1781385"/>
            <a:ext cx="466725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A50AC73-634A-455A-A57B-100BC2945C20}"/>
              </a:ext>
            </a:extLst>
          </p:cNvPr>
          <p:cNvSpPr/>
          <p:nvPr/>
        </p:nvSpPr>
        <p:spPr>
          <a:xfrm>
            <a:off x="1031590" y="647701"/>
            <a:ext cx="11148628" cy="61432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521DBA-DD74-4B91-A87C-16C62678EB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8854" y="700682"/>
            <a:ext cx="11112183" cy="4748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116C0E-7C7D-4BA6-843B-F7F2D1F1787F}"/>
              </a:ext>
            </a:extLst>
          </p:cNvPr>
          <p:cNvSpPr/>
          <p:nvPr/>
        </p:nvSpPr>
        <p:spPr>
          <a:xfrm>
            <a:off x="1048244" y="765566"/>
            <a:ext cx="3457081" cy="3575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BÁO CÁO CA NHIỄM VÀ NGUY CƠ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453646-1CE0-4AE4-ACC5-5BF8829D52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2303" y="2180841"/>
            <a:ext cx="609600" cy="504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D65AF3-54FB-4055-856D-6D45A53C3F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3873" y="2203646"/>
            <a:ext cx="323850" cy="33337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6DBE88B-2725-432E-A9AC-2907F1814A72}"/>
              </a:ext>
            </a:extLst>
          </p:cNvPr>
          <p:cNvSpPr/>
          <p:nvPr/>
        </p:nvSpPr>
        <p:spPr>
          <a:xfrm>
            <a:off x="1117935" y="1189038"/>
            <a:ext cx="2333625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F0 MỚI TRONG NGÀY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B3DF70-6302-4FFD-8BAB-0040310C6F5C}"/>
              </a:ext>
            </a:extLst>
          </p:cNvPr>
          <p:cNvSpPr/>
          <p:nvPr/>
        </p:nvSpPr>
        <p:spPr>
          <a:xfrm>
            <a:off x="1126346" y="3574689"/>
            <a:ext cx="2333625" cy="5016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LỊCH SỬ NGUY CƠ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1B6FC9-1C92-44E7-AA49-A1EC295105F0}"/>
              </a:ext>
            </a:extLst>
          </p:cNvPr>
          <p:cNvSpPr/>
          <p:nvPr/>
        </p:nvSpPr>
        <p:spPr>
          <a:xfrm>
            <a:off x="1117696" y="4180326"/>
            <a:ext cx="2333625" cy="5016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DIỄN GIẢI NGUY CƠ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567914B-5398-4D9C-A15D-2BE9F3C796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3" y="1456941"/>
            <a:ext cx="933450" cy="7239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871F2B1-0D8C-423D-A814-5EBFC3BA2E19}"/>
              </a:ext>
            </a:extLst>
          </p:cNvPr>
          <p:cNvSpPr/>
          <p:nvPr/>
        </p:nvSpPr>
        <p:spPr>
          <a:xfrm>
            <a:off x="1186008" y="5533858"/>
            <a:ext cx="2157150" cy="1257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Chú</a:t>
            </a:r>
            <a:r>
              <a:rPr lang="en-US" dirty="0">
                <a:solidFill>
                  <a:srgbClr val="FF0000"/>
                </a:solidFill>
              </a:rPr>
              <a:t> ý: ĐƯA CÁC CHART VÀ CÁC BẢNG TƯƠNG ỨNG VÀO CÁC NHÓM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BF0167-483D-40EF-91F0-C3BBF2BB155D}"/>
              </a:ext>
            </a:extLst>
          </p:cNvPr>
          <p:cNvSpPr/>
          <p:nvPr/>
        </p:nvSpPr>
        <p:spPr>
          <a:xfrm>
            <a:off x="1123705" y="1790114"/>
            <a:ext cx="2324016" cy="4890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BIẾN ĐỘNG CA NHIỄM MỚI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6388DA-7A43-45AA-80E1-F0C681383F5D}"/>
              </a:ext>
            </a:extLst>
          </p:cNvPr>
          <p:cNvSpPr/>
          <p:nvPr/>
        </p:nvSpPr>
        <p:spPr>
          <a:xfrm>
            <a:off x="1117935" y="2363999"/>
            <a:ext cx="2339550" cy="4890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SỐ CA F0 CỘNG DỒN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0AF06C-B8B8-4336-82C3-985455536EAD}"/>
              </a:ext>
            </a:extLst>
          </p:cNvPr>
          <p:cNvSpPr/>
          <p:nvPr/>
        </p:nvSpPr>
        <p:spPr>
          <a:xfrm>
            <a:off x="1117696" y="2976506"/>
            <a:ext cx="2339550" cy="4890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BIẾN ĐỘNG F0 CỘNG DỒN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0FCB4A-FE2A-4CEF-99F1-CA24295A9E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815494" y="841766"/>
            <a:ext cx="182071" cy="60166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BF374F-A595-4E2F-9984-A0B31C90E6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66240" y="744940"/>
            <a:ext cx="466725" cy="4286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4DB92D4-8CB9-4AD5-8585-11242EE91A3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22611" y="2229059"/>
            <a:ext cx="8105536" cy="348893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0726429-AE8F-45E6-AF88-4E34DF25E2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35068" y="1185462"/>
            <a:ext cx="8166954" cy="81335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A417CEA-B219-4646-94A3-A9DD700554D4}"/>
              </a:ext>
            </a:extLst>
          </p:cNvPr>
          <p:cNvSpPr/>
          <p:nvPr/>
        </p:nvSpPr>
        <p:spPr>
          <a:xfrm>
            <a:off x="1107295" y="4759551"/>
            <a:ext cx="2333625" cy="5016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THỐNG KÊ NHÓM BỆNH</a:t>
            </a:r>
          </a:p>
        </p:txBody>
      </p:sp>
    </p:spTree>
    <p:extLst>
      <p:ext uri="{BB962C8B-B14F-4D97-AF65-F5344CB8AC3E}">
        <p14:creationId xmlns:p14="http://schemas.microsoft.com/office/powerpoint/2010/main" val="144344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F8F1-E9C6-4D60-90DA-14F46839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BIẾN ĐỘNG CA NHIỄM MỚI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FDADA7-9906-4ABD-9531-1B1596EE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67" y="1686112"/>
            <a:ext cx="4914900" cy="30841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4D3BC2-1A87-498D-B73E-A1625DD35B9A}"/>
              </a:ext>
            </a:extLst>
          </p:cNvPr>
          <p:cNvSpPr txBox="1"/>
          <p:nvPr/>
        </p:nvSpPr>
        <p:spPr>
          <a:xfrm>
            <a:off x="342900" y="4814431"/>
            <a:ext cx="55340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Column-chart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7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14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huyện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huyện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DB06-50CC-467B-A25A-47526E5B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218781"/>
            <a:ext cx="5924550" cy="2649483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Tất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cả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tỉnh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huyện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thuộc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đơn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vị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hành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được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chọn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Dựa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trên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bình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quân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7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ngày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gần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nhất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không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cần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hiện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thông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số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(legend)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huyện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tăng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nhanh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giảm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nhanh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tăng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đỏ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tăng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giảm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xanh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trời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giảm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xanh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lá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cây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slope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ngoặc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cạnh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tên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tỉnh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huyện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lọc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bên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trái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925314-EDB5-46EE-A7CE-3CF56D0A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58" y="1056481"/>
            <a:ext cx="569856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6DA05-F97D-4C95-999B-8B50CDB4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035268"/>
            <a:ext cx="2253804" cy="6517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99664A-D79E-4EFF-B1FD-EF076E436791}"/>
              </a:ext>
            </a:extLst>
          </p:cNvPr>
          <p:cNvSpPr/>
          <p:nvPr/>
        </p:nvSpPr>
        <p:spPr>
          <a:xfrm>
            <a:off x="517440" y="1218434"/>
            <a:ext cx="1368820" cy="232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huyện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613543-90DA-4E54-ACFC-353CBDD66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535" y="1027906"/>
            <a:ext cx="2507973" cy="625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3E5E12-B291-469A-85AC-8429A1D77095}"/>
              </a:ext>
            </a:extLst>
          </p:cNvPr>
          <p:cNvSpPr/>
          <p:nvPr/>
        </p:nvSpPr>
        <p:spPr>
          <a:xfrm>
            <a:off x="2742075" y="1211072"/>
            <a:ext cx="1836534" cy="2232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7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161F-D241-43E2-889E-971BB051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: SỐ CA F0 CỘNG DỒN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7036-37D2-4AAC-9905-92BAA72B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3800475" cy="4933950"/>
          </a:xfrm>
        </p:spPr>
        <p:txBody>
          <a:bodyPr>
            <a:normAutofit/>
          </a:bodyPr>
          <a:lstStyle/>
          <a:p>
            <a:r>
              <a:rPr lang="en-US" sz="1800" dirty="0"/>
              <a:t>Line-chart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tuyệt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;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endParaRPr lang="en-US" sz="1800" dirty="0"/>
          </a:p>
          <a:p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lọc</a:t>
            </a:r>
            <a:r>
              <a:rPr lang="en-US" sz="1800" dirty="0"/>
              <a:t>:</a:t>
            </a:r>
          </a:p>
          <a:p>
            <a:pPr lvl="1"/>
            <a:r>
              <a:rPr lang="en-US" sz="1800" dirty="0" err="1"/>
              <a:t>Tỉnh</a:t>
            </a:r>
            <a:r>
              <a:rPr lang="en-US" sz="1800" dirty="0"/>
              <a:t>/</a:t>
            </a:r>
            <a:r>
              <a:rPr lang="en-US" sz="1800" dirty="0" err="1"/>
              <a:t>huyện</a:t>
            </a:r>
            <a:r>
              <a:rPr lang="en-US" sz="1800" dirty="0"/>
              <a:t>: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tỉnh</a:t>
            </a:r>
            <a:r>
              <a:rPr lang="en-US" sz="1800" dirty="0"/>
              <a:t> </a:t>
            </a:r>
            <a:r>
              <a:rPr lang="en-US" sz="1800" dirty="0" err="1"/>
              <a:t>huyện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đương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đưa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chart</a:t>
            </a:r>
          </a:p>
          <a:p>
            <a:pPr lvl="1"/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: </a:t>
            </a:r>
            <a:r>
              <a:rPr lang="en-US" sz="1800" dirty="0" err="1"/>
              <a:t>đường</a:t>
            </a:r>
            <a:r>
              <a:rPr lang="en-US" sz="1800" dirty="0"/>
              <a:t> chart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khoảng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. </a:t>
            </a:r>
            <a:r>
              <a:rPr lang="en-US" sz="1800" dirty="0" err="1"/>
              <a:t>Mặc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14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gần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31050-D822-43FE-9D91-EAFA92A3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23" y="1364837"/>
            <a:ext cx="2253804" cy="6517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E31683-B087-4DD8-8087-36CB6231B4E5}"/>
              </a:ext>
            </a:extLst>
          </p:cNvPr>
          <p:cNvSpPr/>
          <p:nvPr/>
        </p:nvSpPr>
        <p:spPr>
          <a:xfrm>
            <a:off x="5474063" y="1548003"/>
            <a:ext cx="1368820" cy="232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huyện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5A717-80E2-48B6-970D-0FA1D8D4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158" y="1357475"/>
            <a:ext cx="2507973" cy="625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CEAEB4-DBAE-41D7-A5F9-1DF9858248EA}"/>
              </a:ext>
            </a:extLst>
          </p:cNvPr>
          <p:cNvSpPr/>
          <p:nvPr/>
        </p:nvSpPr>
        <p:spPr>
          <a:xfrm>
            <a:off x="7698698" y="1540641"/>
            <a:ext cx="1836534" cy="2232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354EA-CF9F-4909-9DBC-2972954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7" y="2166592"/>
            <a:ext cx="69437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</TotalTime>
  <Words>2204</Words>
  <Application>Microsoft Office PowerPoint</Application>
  <PresentationFormat>Widescreen</PresentationFormat>
  <Paragraphs>298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 Theme</vt:lpstr>
      <vt:lpstr>Đinh hướng</vt:lpstr>
      <vt:lpstr>PowerPoint Presentation</vt:lpstr>
      <vt:lpstr>PowerPoint Presentation</vt:lpstr>
      <vt:lpstr>PowerPoint Presentation</vt:lpstr>
      <vt:lpstr>BÁO CÁO F0 MỚI TRONG NGÀY </vt:lpstr>
      <vt:lpstr>PowerPoint Presentation</vt:lpstr>
      <vt:lpstr>PowerPoint Presentation</vt:lpstr>
      <vt:lpstr>Mô tả BIẾN ĐỘNG CA NHIỄM MỚI </vt:lpstr>
      <vt:lpstr>Mô tả: SỐ CA F0 CỘNG DỒN </vt:lpstr>
      <vt:lpstr>Mô tả: SỐ CA F0 CỘNG DỒN </vt:lpstr>
      <vt:lpstr>Mô tả LỊCH SỬ NGUY CƠ/DIỄN GIẢI NGUY CƠ  </vt:lpstr>
      <vt:lpstr>MÔ TẢ THỐNG KÊ NHÓM BÊNH</vt:lpstr>
      <vt:lpstr>Xét Nghiệm</vt:lpstr>
      <vt:lpstr>Tỷ lệ xét nghiệm &amp; Số người được xét nghiệm  </vt:lpstr>
      <vt:lpstr>Số mẫu có kết quả </vt:lpstr>
      <vt:lpstr>Tỷ lệ dương tính qua xét nghiệm nhanh &amp; khẳng định</vt:lpstr>
      <vt:lpstr>Điều trị</vt:lpstr>
      <vt:lpstr>Điều trị</vt:lpstr>
      <vt:lpstr>Tiêm phòng</vt:lpstr>
      <vt:lpstr>Tiêm phòng</vt:lpstr>
      <vt:lpstr>PowerPoint Presentation</vt:lpstr>
      <vt:lpstr>Di biến động &amp; tiến độ An toàn Covid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Lý Tuấn Anh</dc:creator>
  <cp:lastModifiedBy>Lý Tuấn Anh</cp:lastModifiedBy>
  <cp:revision>20</cp:revision>
  <dcterms:created xsi:type="dcterms:W3CDTF">2021-07-24T09:34:41Z</dcterms:created>
  <dcterms:modified xsi:type="dcterms:W3CDTF">2021-08-02T18:25:21Z</dcterms:modified>
</cp:coreProperties>
</file>