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5D69-D2BA-4F26-9826-EBA9B026C2F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D4FA-E963-42EF-8A8F-85998F5F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Autofit/>
          </a:bodyPr>
          <a:lstStyle/>
          <a:p>
            <a:r>
              <a:rPr lang="en-US" sz="7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Baza</a:t>
            </a:r>
            <a:r>
              <a:rPr lang="en-US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de date a </a:t>
            </a:r>
            <a:r>
              <a:rPr lang="en-US" sz="7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unui</a:t>
            </a:r>
            <a:r>
              <a:rPr lang="en-US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7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lan</a:t>
            </a:r>
            <a:r>
              <a:rPr lang="ro-RO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ț</a:t>
            </a:r>
            <a:r>
              <a:rPr lang="en-US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de </a:t>
            </a:r>
            <a:r>
              <a:rPr lang="en-US" sz="7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farmacii</a:t>
            </a:r>
            <a:endParaRPr lang="en-US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BankGothic Lt BT" pitchFamily="34" charset="0"/>
              </a:rPr>
              <a:t>Proiect</a:t>
            </a:r>
            <a:r>
              <a:rPr lang="en-US" sz="1600" dirty="0" smtClean="0">
                <a:latin typeface="BankGothic Lt BT" pitchFamily="34" charset="0"/>
              </a:rPr>
              <a:t> </a:t>
            </a:r>
            <a:r>
              <a:rPr lang="en-US" sz="1600" dirty="0" err="1" smtClean="0">
                <a:latin typeface="BankGothic Lt BT" pitchFamily="34" charset="0"/>
              </a:rPr>
              <a:t>realizat</a:t>
            </a:r>
            <a:r>
              <a:rPr lang="en-US" sz="1600" dirty="0" smtClean="0">
                <a:latin typeface="BankGothic Lt BT" pitchFamily="34" charset="0"/>
              </a:rPr>
              <a:t> de </a:t>
            </a:r>
            <a:r>
              <a:rPr lang="en-US" sz="1600" dirty="0" err="1" smtClean="0">
                <a:latin typeface="BankGothic Lt BT" pitchFamily="34" charset="0"/>
              </a:rPr>
              <a:t>constantin</a:t>
            </a:r>
            <a:r>
              <a:rPr lang="en-US" sz="1600" dirty="0" smtClean="0">
                <a:latin typeface="BankGothic Lt BT" pitchFamily="34" charset="0"/>
              </a:rPr>
              <a:t> </a:t>
            </a:r>
            <a:r>
              <a:rPr lang="en-US" sz="1600" dirty="0" err="1" smtClean="0">
                <a:latin typeface="BankGothic Lt BT" pitchFamily="34" charset="0"/>
              </a:rPr>
              <a:t>florentina-claudia</a:t>
            </a:r>
            <a:r>
              <a:rPr lang="en-US" sz="1600" dirty="0" smtClean="0">
                <a:latin typeface="BankGothic Lt BT" pitchFamily="34" charset="0"/>
              </a:rPr>
              <a:t> </a:t>
            </a:r>
            <a:endParaRPr lang="ro-RO" sz="1600" dirty="0" smtClean="0"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1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"/>
            <a:ext cx="6858000" cy="3124200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6858000" cy="31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198"/>
            <a:ext cx="7543800" cy="3200401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7543800" cy="33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3152"/>
            <a:ext cx="5867400" cy="2655771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865120"/>
            <a:ext cx="6248400" cy="37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7057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4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533400" y="1143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Arial" pitchFamily="34" charset="0"/>
                <a:cs typeface="Arial" pitchFamily="34" charset="0"/>
              </a:rPr>
              <a:t>Tabelele pot fi folosite de managerul fabricii pentru a afla diverse informaţii despre starea afacerii, despre angajaţi, despre produse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ro-RO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609600" y="206633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angajatilor</a:t>
            </a:r>
            <a:r>
              <a:rPr lang="en-US" dirty="0" smtClean="0"/>
              <a:t> care </a:t>
            </a:r>
            <a:r>
              <a:rPr lang="en-US" dirty="0" err="1" smtClean="0"/>
              <a:t>lucreaz</a:t>
            </a:r>
            <a:r>
              <a:rPr lang="ro-RO" dirty="0" smtClean="0"/>
              <a:t>ă</a:t>
            </a:r>
            <a:r>
              <a:rPr lang="en-US" dirty="0" smtClean="0"/>
              <a:t> in </a:t>
            </a:r>
            <a:r>
              <a:rPr lang="en-US" dirty="0" err="1" smtClean="0"/>
              <a:t>consultan</a:t>
            </a:r>
            <a:r>
              <a:rPr lang="ro-RO" dirty="0" err="1" smtClean="0"/>
              <a:t>ță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685800" y="2514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A_ANGAJAT </a:t>
            </a:r>
          </a:p>
          <a:p>
            <a:r>
              <a:rPr lang="en-US" dirty="0"/>
              <a:t>WHERE </a:t>
            </a:r>
            <a:r>
              <a:rPr lang="en-US" dirty="0" err="1"/>
              <a:t>Functie</a:t>
            </a:r>
            <a:r>
              <a:rPr lang="en-US" dirty="0"/>
              <a:t> LIKE '%Consultant%';</a:t>
            </a:r>
          </a:p>
        </p:txBody>
      </p:sp>
      <p:pic>
        <p:nvPicPr>
          <p:cNvPr id="8" name="I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756174"/>
            <a:ext cx="8686800" cy="2162475"/>
          </a:xfrm>
          <a:prstGeom prst="rect">
            <a:avLst/>
          </a:prstGeom>
        </p:spPr>
      </p:pic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o-RO" dirty="0" smtClean="0">
                <a:latin typeface="BankGothic Lt BT" pitchFamily="34" charset="0"/>
              </a:rPr>
              <a:t>Modelul Fizic</a:t>
            </a:r>
            <a:endParaRPr lang="en-US" dirty="0"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1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Disponibilitatea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denumirea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produselor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farmaciile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Bucuresti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685800" y="2057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p.Denumire_produs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p.Disponibilitate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m.Adresa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A_produs</a:t>
            </a:r>
            <a:r>
              <a:rPr lang="en-US" dirty="0">
                <a:latin typeface="Arial" pitchFamily="34" charset="0"/>
                <a:cs typeface="Arial" pitchFamily="34" charset="0"/>
              </a:rPr>
              <a:t> p,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A_magazin</a:t>
            </a:r>
            <a:r>
              <a:rPr lang="en-US" dirty="0">
                <a:latin typeface="Arial" pitchFamily="34" charset="0"/>
                <a:cs typeface="Arial" pitchFamily="34" charset="0"/>
              </a:rPr>
              <a:t> m,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A_lista_produs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m.Adresa</a:t>
            </a:r>
            <a:r>
              <a:rPr lang="en-US" dirty="0">
                <a:latin typeface="Arial" pitchFamily="34" charset="0"/>
                <a:cs typeface="Arial" pitchFamily="34" charset="0"/>
              </a:rPr>
              <a:t> LIKE '%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Bucuresti</a:t>
            </a:r>
            <a:r>
              <a:rPr lang="en-US" dirty="0">
                <a:latin typeface="Arial" pitchFamily="34" charset="0"/>
                <a:cs typeface="Arial" pitchFamily="34" charset="0"/>
              </a:rPr>
              <a:t>%'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lp.cod_produs</a:t>
            </a:r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p.cod_produs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lp.ID_magazin</a:t>
            </a:r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m.ID_magazin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962400"/>
            <a:ext cx="8077200" cy="12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BankGothic Lt BT" pitchFamily="34" charset="0"/>
              </a:rPr>
              <a:t>Concluzii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100" noProof="1">
                <a:latin typeface="Arial" pitchFamily="34" charset="0"/>
                <a:cs typeface="Arial" pitchFamily="34" charset="0"/>
              </a:rPr>
              <a:t>Va fi necesar</a:t>
            </a:r>
            <a:r>
              <a:rPr lang="vi-VN" sz="2100" noProof="1">
                <a:latin typeface="Arial" pitchFamily="34" charset="0"/>
                <a:cs typeface="Arial" pitchFamily="34" charset="0"/>
              </a:rPr>
              <a:t>ă implementarea unui sistem informatic pentru gestiunea bazei de date, ceea ce presupune utilizarea unuia sau a mai multor servere si a unor calculatoare ce vor fi folosite cu precădere pentru afişarea de informaţii.</a:t>
            </a:r>
            <a:endParaRPr lang="ro-RO" sz="2100" noProof="1">
              <a:latin typeface="Arial" pitchFamily="34" charset="0"/>
              <a:cs typeface="Arial" pitchFamily="34" charset="0"/>
            </a:endParaRPr>
          </a:p>
          <a:p>
            <a:endParaRPr lang="vi-VN" sz="2100" noProof="1">
              <a:latin typeface="Arial" pitchFamily="34" charset="0"/>
              <a:cs typeface="Arial" pitchFamily="34" charset="0"/>
            </a:endParaRPr>
          </a:p>
          <a:p>
            <a:r>
              <a:rPr lang="vi-VN" sz="2100" noProof="1">
                <a:latin typeface="Arial" pitchFamily="34" charset="0"/>
                <a:cs typeface="Arial" pitchFamily="34" charset="0"/>
              </a:rPr>
              <a:t>Folosirea unei baze de date este preferabilă gestiunii tradiţionale deoarece:</a:t>
            </a:r>
          </a:p>
          <a:p>
            <a:pPr lvl="1"/>
            <a:r>
              <a:rPr lang="vi-VN" sz="2100" noProof="1">
                <a:latin typeface="Arial" pitchFamily="34" charset="0"/>
                <a:cs typeface="Arial" pitchFamily="34" charset="0"/>
              </a:rPr>
              <a:t>Previne problemele care pot apărea dacă se pierd facturi ale comenzilor de la clienţi sau către furnizori</a:t>
            </a:r>
          </a:p>
          <a:p>
            <a:pPr lvl="1"/>
            <a:r>
              <a:rPr lang="vi-VN" sz="2100" noProof="1">
                <a:latin typeface="Arial" pitchFamily="34" charset="0"/>
                <a:cs typeface="Arial" pitchFamily="34" charset="0"/>
              </a:rPr>
              <a:t>Stocul de </a:t>
            </a:r>
            <a:r>
              <a:rPr lang="ro-RO" sz="2100" noProof="1">
                <a:latin typeface="Arial" pitchFamily="34" charset="0"/>
                <a:cs typeface="Arial" pitchFamily="34" charset="0"/>
              </a:rPr>
              <a:t>produse</a:t>
            </a:r>
            <a:r>
              <a:rPr lang="vi-VN" sz="2100" noProof="1">
                <a:latin typeface="Arial" pitchFamily="34" charset="0"/>
                <a:cs typeface="Arial" pitchFamily="34" charset="0"/>
              </a:rPr>
              <a:t> este actualizat rapid, iar numărul de produse poate fi aflat foarte </a:t>
            </a:r>
            <a:r>
              <a:rPr lang="vi-VN" sz="2100" noProof="1" smtClean="0">
                <a:latin typeface="Arial" pitchFamily="34" charset="0"/>
                <a:cs typeface="Arial" pitchFamily="34" charset="0"/>
              </a:rPr>
              <a:t>uşor</a:t>
            </a:r>
            <a:endParaRPr lang="en-US" sz="2100" noProof="1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100" noProof="1">
              <a:latin typeface="Arial" pitchFamily="34" charset="0"/>
              <a:cs typeface="Arial" pitchFamily="34" charset="0"/>
            </a:endParaRPr>
          </a:p>
          <a:p>
            <a:r>
              <a:rPr lang="ro-RO" sz="2100" noProof="1">
                <a:latin typeface="Arial" pitchFamily="34" charset="0"/>
                <a:cs typeface="Arial" pitchFamily="34" charset="0"/>
              </a:rPr>
              <a:t>Benef</a:t>
            </a:r>
            <a:r>
              <a:rPr lang="vi-VN" sz="2100" noProof="1">
                <a:latin typeface="Arial" pitchFamily="34" charset="0"/>
                <a:cs typeface="Arial" pitchFamily="34" charset="0"/>
              </a:rPr>
              <a:t>i</a:t>
            </a:r>
            <a:r>
              <a:rPr lang="ro-RO" sz="2100" noProof="1">
                <a:latin typeface="Arial" pitchFamily="34" charset="0"/>
                <a:cs typeface="Arial" pitchFamily="34" charset="0"/>
              </a:rPr>
              <a:t>ciile unei</a:t>
            </a:r>
            <a:r>
              <a:rPr lang="vi-VN" sz="2100" noProof="1">
                <a:latin typeface="Arial" pitchFamily="34" charset="0"/>
                <a:cs typeface="Arial" pitchFamily="34" charset="0"/>
              </a:rPr>
              <a:t> asemenea abordări sunt:</a:t>
            </a:r>
          </a:p>
          <a:p>
            <a:pPr lvl="1"/>
            <a:r>
              <a:rPr lang="vi-VN" sz="2100" noProof="1">
                <a:latin typeface="Arial" pitchFamily="34" charset="0"/>
                <a:cs typeface="Arial" pitchFamily="34" charset="0"/>
              </a:rPr>
              <a:t>Supervizarea activităţii angajaţilor şi posibilitatea de a schimba anumite sarcini între </a:t>
            </a:r>
            <a:r>
              <a:rPr lang="vi-VN" sz="2100" noProof="1" smtClean="0">
                <a:latin typeface="Arial" pitchFamily="34" charset="0"/>
                <a:cs typeface="Arial" pitchFamily="34" charset="0"/>
              </a:rPr>
              <a:t>ei</a:t>
            </a:r>
            <a:r>
              <a:rPr lang="en-US" sz="2100" noProof="1" smtClean="0">
                <a:latin typeface="Arial" pitchFamily="34" charset="0"/>
                <a:cs typeface="Arial" pitchFamily="34" charset="0"/>
              </a:rPr>
              <a:t>.</a:t>
            </a:r>
            <a:endParaRPr lang="vi-VN" sz="2100" noProof="1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z="2100" noProof="1">
                <a:latin typeface="Arial" pitchFamily="34" charset="0"/>
                <a:cs typeface="Arial" pitchFamily="34" charset="0"/>
              </a:rPr>
              <a:t>Evitarea neplăcerilor cauzate de înţelegerea greşită a comenzilor </a:t>
            </a:r>
            <a:r>
              <a:rPr lang="en-US" sz="2100" noProof="1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vi-VN" sz="2100" noProof="1" smtClean="0">
                <a:latin typeface="Arial" pitchFamily="34" charset="0"/>
                <a:cs typeface="Arial" pitchFamily="34" charset="0"/>
              </a:rPr>
              <a:t>Îmbunătăţirea </a:t>
            </a:r>
            <a:r>
              <a:rPr lang="vi-VN" sz="2100" noProof="1">
                <a:latin typeface="Arial" pitchFamily="34" charset="0"/>
                <a:cs typeface="Arial" pitchFamily="34" charset="0"/>
              </a:rPr>
              <a:t>aspectelor administrative şi </a:t>
            </a:r>
            <a:r>
              <a:rPr lang="vi-VN" sz="2100" noProof="1" smtClean="0">
                <a:latin typeface="Arial" pitchFamily="34" charset="0"/>
                <a:cs typeface="Arial" pitchFamily="34" charset="0"/>
              </a:rPr>
              <a:t>decizionale</a:t>
            </a:r>
            <a:r>
              <a:rPr lang="en-US" sz="2100" noProof="1" smtClean="0">
                <a:latin typeface="Arial" pitchFamily="34" charset="0"/>
                <a:cs typeface="Arial" pitchFamily="34" charset="0"/>
              </a:rPr>
              <a:t>.</a:t>
            </a:r>
            <a:endParaRPr lang="vi-VN" sz="2100" noProof="1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z="2100" noProof="1">
                <a:latin typeface="Arial" pitchFamily="34" charset="0"/>
                <a:cs typeface="Arial" pitchFamily="34" charset="0"/>
              </a:rPr>
              <a:t>Posibilitatea extinderii afacerii fără a se depune foarte multă muncă </a:t>
            </a:r>
            <a:r>
              <a:rPr lang="vi-VN" sz="2100" noProof="1" smtClean="0">
                <a:latin typeface="Arial" pitchFamily="34" charset="0"/>
                <a:cs typeface="Arial" pitchFamily="34" charset="0"/>
              </a:rPr>
              <a:t>suplimentară</a:t>
            </a:r>
            <a:r>
              <a:rPr lang="en-US" sz="2100" noProof="1" smtClean="0">
                <a:latin typeface="Arial" pitchFamily="34" charset="0"/>
                <a:cs typeface="Arial" pitchFamily="34" charset="0"/>
              </a:rPr>
              <a:t>.</a:t>
            </a:r>
            <a:endParaRPr lang="vi-VN" sz="2100" noProof="1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vi-VN" sz="2000" noProof="1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nkGothic Lt BT" pitchFamily="34" charset="0"/>
              </a:rPr>
              <a:t>Descrierea</a:t>
            </a:r>
            <a:r>
              <a:rPr lang="en-US" dirty="0" smtClean="0">
                <a:latin typeface="BankGothic Lt BT" pitchFamily="34" charset="0"/>
              </a:rPr>
              <a:t> </a:t>
            </a:r>
            <a:r>
              <a:rPr lang="en-US" dirty="0" err="1" smtClean="0">
                <a:latin typeface="BankGothic Lt BT" pitchFamily="34" charset="0"/>
              </a:rPr>
              <a:t>afacerii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farmacii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multiple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sedii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capital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î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jude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err="1">
                <a:latin typeface="Arial" pitchFamily="34" charset="0"/>
                <a:cs typeface="Arial" pitchFamily="34" charset="0"/>
              </a:rPr>
              <a:t>î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nvecinate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cresc</a:t>
            </a:r>
            <a:r>
              <a:rPr lang="ro-RO" dirty="0">
                <a:latin typeface="Arial" pitchFamily="34" charset="0"/>
                <a:cs typeface="Arial" pitchFamily="34" charset="0"/>
              </a:rPr>
              <a:t>â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an la an.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Avem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furnizori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toat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e colțurile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țării, care se ocupă de livrări, detaliile comenzilor fiind stocate in baza de date.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o-RO" dirty="0" smtClean="0">
                <a:latin typeface="Arial" pitchFamily="34" charset="0"/>
                <a:cs typeface="Arial" pitchFamily="34" charset="0"/>
              </a:rPr>
              <a:t>Fiecare </a:t>
            </a:r>
            <a:r>
              <a:rPr lang="ro-RO" dirty="0">
                <a:latin typeface="Arial" pitchFamily="34" charset="0"/>
                <a:cs typeface="Arial" pitchFamily="34" charset="0"/>
              </a:rPr>
              <a:t>magazin se ocupă de gestionarea datelor corespunzătoare lor iar angajații acoperă toate îndatoririle necesare întreținerii și funcționării librăriei respective.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latin typeface="BankGothic Lt BT" pitchFamily="34" charset="0"/>
              </a:rPr>
              <a:t>Cerintele</a:t>
            </a:r>
            <a:r>
              <a:rPr lang="ro-RO" dirty="0" smtClean="0">
                <a:latin typeface="BankGothic Lt BT" pitchFamily="34" charset="0"/>
              </a:rPr>
              <a:t> afacerii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noProof="1">
                <a:latin typeface="Arial" pitchFamily="34" charset="0"/>
                <a:cs typeface="Arial" pitchFamily="34" charset="0"/>
              </a:rPr>
              <a:t>Ca urmare a document</a:t>
            </a:r>
            <a:r>
              <a:rPr lang="vi-VN" noProof="1">
                <a:latin typeface="Arial" pitchFamily="34" charset="0"/>
                <a:cs typeface="Arial" pitchFamily="34" charset="0"/>
              </a:rPr>
              <a:t>ării realizate şi a analizării afacerii s-au stabilit următoarele:</a:t>
            </a:r>
          </a:p>
          <a:p>
            <a:pPr>
              <a:buNone/>
            </a:pP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ro-RO" noProof="1" smtClean="0">
                <a:latin typeface="Arial" pitchFamily="34" charset="0"/>
                <a:cs typeface="Arial" pitchFamily="34" charset="0"/>
              </a:rPr>
              <a:t>Farmacia</a:t>
            </a:r>
            <a:r>
              <a:rPr lang="vi-VN" noProof="1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noProof="1">
                <a:latin typeface="Arial" pitchFamily="34" charset="0"/>
                <a:cs typeface="Arial" pitchFamily="34" charset="0"/>
              </a:rPr>
              <a:t>are nevoie de o bază de date uşor de folosit şi de întreţinut, care să păstreze date despre angajaţi, </a:t>
            </a:r>
            <a:r>
              <a:rPr lang="ro-RO" noProof="1">
                <a:latin typeface="Arial" pitchFamily="34" charset="0"/>
                <a:cs typeface="Arial" pitchFamily="34" charset="0"/>
              </a:rPr>
              <a:t>magazinele</a:t>
            </a:r>
            <a:r>
              <a:rPr lang="vi-VN" noProof="1">
                <a:latin typeface="Arial" pitchFamily="34" charset="0"/>
                <a:cs typeface="Arial" pitchFamily="34" charset="0"/>
              </a:rPr>
              <a:t> în care aceştia lucrează, produse</a:t>
            </a:r>
            <a:r>
              <a:rPr lang="ro-RO" noProof="1">
                <a:latin typeface="Arial" pitchFamily="34" charset="0"/>
                <a:cs typeface="Arial" pitchFamily="34" charset="0"/>
              </a:rPr>
              <a:t>,</a:t>
            </a:r>
            <a:r>
              <a:rPr lang="vi-VN" noProof="1">
                <a:latin typeface="Arial" pitchFamily="34" charset="0"/>
                <a:cs typeface="Arial" pitchFamily="34" charset="0"/>
              </a:rPr>
              <a:t> furnizori de </a:t>
            </a:r>
            <a:r>
              <a:rPr lang="ro-RO" noProof="1">
                <a:latin typeface="Arial" pitchFamily="34" charset="0"/>
                <a:cs typeface="Arial" pitchFamily="34" charset="0"/>
              </a:rPr>
              <a:t>produse</a:t>
            </a:r>
            <a:r>
              <a:rPr lang="vi-VN" noProof="1">
                <a:latin typeface="Arial" pitchFamily="34" charset="0"/>
                <a:cs typeface="Arial" pitchFamily="34" charset="0"/>
              </a:rPr>
              <a:t>, clienţi.</a:t>
            </a: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Baza de date trebuie să fie astfel proiectată încât să suporte funcţiile afacerii şi să permită actualizări de structură în concordanţă cu eventualele modificări necesare.</a:t>
            </a:r>
          </a:p>
          <a:p>
            <a:pPr algn="just"/>
            <a:r>
              <a:rPr lang="vi-VN" noProof="1">
                <a:latin typeface="Arial" pitchFamily="34" charset="0"/>
                <a:cs typeface="Arial" pitchFamily="34" charset="0"/>
              </a:rPr>
              <a:t>Datele din baza de date sunt necesare pentru a obţine rapoarte şi statistici cu privire la entităţile stabilite.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latin typeface="BankGothic Lt BT" pitchFamily="34" charset="0"/>
              </a:rPr>
              <a:t>Cerintele</a:t>
            </a:r>
            <a:r>
              <a:rPr lang="ro-RO" dirty="0" smtClean="0">
                <a:latin typeface="BankGothic Lt BT" pitchFamily="34" charset="0"/>
              </a:rPr>
              <a:t> afacerii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>
                <a:latin typeface="Arial" pitchFamily="34" charset="0"/>
                <a:cs typeface="Arial" pitchFamily="34" charset="0"/>
              </a:rPr>
              <a:t>Crearea şi folosirea de c</a:t>
            </a:r>
            <a:r>
              <a:rPr lang="vi-VN" noProof="1">
                <a:latin typeface="Arial" pitchFamily="34" charset="0"/>
                <a:cs typeface="Arial" pitchFamily="34" charset="0"/>
              </a:rPr>
              <a:t>ătre </a:t>
            </a:r>
            <a:r>
              <a:rPr lang="ro-RO" noProof="1">
                <a:latin typeface="Arial" pitchFamily="34" charset="0"/>
                <a:cs typeface="Arial" pitchFamily="34" charset="0"/>
              </a:rPr>
              <a:t>angajați</a:t>
            </a:r>
            <a:r>
              <a:rPr lang="vi-VN" noProof="1">
                <a:latin typeface="Arial" pitchFamily="34" charset="0"/>
                <a:cs typeface="Arial" pitchFamily="34" charset="0"/>
              </a:rPr>
              <a:t> a listelor de 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comenzi.</a:t>
            </a: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Gestionarea activităţii fiecărui </a:t>
            </a:r>
            <a:r>
              <a:rPr lang="ro-RO" noProof="1">
                <a:latin typeface="Arial" pitchFamily="34" charset="0"/>
                <a:cs typeface="Arial" pitchFamily="34" charset="0"/>
              </a:rPr>
              <a:t>angajat</a:t>
            </a: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Memorarea preţurilor diverselor </a:t>
            </a:r>
            <a:r>
              <a:rPr lang="vi-VN" noProof="1" smtClean="0">
                <a:latin typeface="Arial" pitchFamily="34" charset="0"/>
                <a:cs typeface="Arial" pitchFamily="34" charset="0"/>
              </a:rPr>
              <a:t>produse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.</a:t>
            </a: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Evidenţa comenzilor pentru fiecare 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produs.</a:t>
            </a: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Generarea de rapoarte după diverse </a:t>
            </a:r>
            <a:r>
              <a:rPr lang="vi-VN" noProof="1" smtClean="0">
                <a:latin typeface="Arial" pitchFamily="34" charset="0"/>
                <a:cs typeface="Arial" pitchFamily="34" charset="0"/>
              </a:rPr>
              <a:t>criterii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.</a:t>
            </a:r>
            <a:endParaRPr lang="vi-VN" noProof="1">
              <a:latin typeface="Arial" pitchFamily="34" charset="0"/>
              <a:cs typeface="Arial" pitchFamily="34" charset="0"/>
            </a:endParaRPr>
          </a:p>
          <a:p>
            <a:r>
              <a:rPr lang="vi-VN" noProof="1">
                <a:latin typeface="Arial" pitchFamily="34" charset="0"/>
                <a:cs typeface="Arial" pitchFamily="34" charset="0"/>
              </a:rPr>
              <a:t>Posibilitatea conectării la internet pentru trimiterea de comenzi on-line furnizorilor şi recepţionarea de comenzi de la clienţi, mai </a:t>
            </a:r>
            <a:r>
              <a:rPr lang="vi-VN" noProof="1" smtClean="0">
                <a:latin typeface="Arial" pitchFamily="34" charset="0"/>
                <a:cs typeface="Arial" pitchFamily="34" charset="0"/>
              </a:rPr>
              <a:t>rapid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rotunjit 3"/>
          <p:cNvSpPr/>
          <p:nvPr/>
        </p:nvSpPr>
        <p:spPr>
          <a:xfrm>
            <a:off x="3733800" y="4876800"/>
            <a:ext cx="1600200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ANGAJAT</a:t>
            </a:r>
          </a:p>
          <a:p>
            <a:r>
              <a:rPr lang="ro-RO" sz="1200" dirty="0" smtClean="0"/>
              <a:t>#</a:t>
            </a:r>
            <a:r>
              <a:rPr lang="en-US" sz="1200" dirty="0" smtClean="0"/>
              <a:t>ID</a:t>
            </a:r>
            <a:r>
              <a:rPr lang="ro-RO" sz="1200" dirty="0" smtClean="0"/>
              <a:t>_</a:t>
            </a:r>
            <a:r>
              <a:rPr lang="ro-RO" sz="1200" dirty="0" err="1" smtClean="0"/>
              <a:t>ang</a:t>
            </a:r>
            <a:r>
              <a:rPr lang="en-US" sz="1200" dirty="0" err="1" smtClean="0"/>
              <a:t>ajat</a:t>
            </a:r>
            <a:endParaRPr lang="ro-RO" sz="1200" dirty="0" smtClean="0"/>
          </a:p>
          <a:p>
            <a:r>
              <a:rPr lang="ro-RO" sz="1200" dirty="0" smtClean="0"/>
              <a:t>*Nume</a:t>
            </a:r>
          </a:p>
          <a:p>
            <a:r>
              <a:rPr lang="ro-RO" sz="1200" dirty="0" smtClean="0"/>
              <a:t>*Prenume</a:t>
            </a:r>
          </a:p>
          <a:p>
            <a:r>
              <a:rPr lang="ro-RO" sz="1200" dirty="0" smtClean="0"/>
              <a:t>*</a:t>
            </a:r>
            <a:r>
              <a:rPr lang="ro-RO" sz="1200" dirty="0" err="1"/>
              <a:t>F</a:t>
            </a:r>
            <a:r>
              <a:rPr lang="ro-RO" sz="1200" dirty="0" err="1" smtClean="0"/>
              <a:t>unctie</a:t>
            </a:r>
            <a:endParaRPr lang="ro-RO" sz="1200" dirty="0" smtClean="0"/>
          </a:p>
          <a:p>
            <a:r>
              <a:rPr lang="ro-RO" sz="1200" dirty="0" smtClean="0"/>
              <a:t>*Salariu</a:t>
            </a:r>
          </a:p>
          <a:p>
            <a:r>
              <a:rPr lang="ro-RO" sz="1200" dirty="0" smtClean="0"/>
              <a:t>*</a:t>
            </a:r>
            <a:r>
              <a:rPr lang="ro-RO" sz="1200" dirty="0" err="1" smtClean="0"/>
              <a:t>inceput</a:t>
            </a:r>
            <a:r>
              <a:rPr lang="ro-RO" sz="1200" dirty="0" smtClean="0"/>
              <a:t> contract</a:t>
            </a:r>
          </a:p>
          <a:p>
            <a:r>
              <a:rPr lang="ro-RO" sz="1200" dirty="0" smtClean="0"/>
              <a:t>o final_contract</a:t>
            </a:r>
            <a:endParaRPr lang="en-US" sz="1200" dirty="0"/>
          </a:p>
        </p:txBody>
      </p:sp>
      <p:sp>
        <p:nvSpPr>
          <p:cNvPr id="5" name="Dreptunghi rotunjit 4"/>
          <p:cNvSpPr/>
          <p:nvPr/>
        </p:nvSpPr>
        <p:spPr>
          <a:xfrm>
            <a:off x="1524000" y="533400"/>
            <a:ext cx="1295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u="sng" dirty="0" smtClean="0"/>
              <a:t>FURNIZOR</a:t>
            </a:r>
          </a:p>
          <a:p>
            <a:r>
              <a:rPr lang="ro-RO" sz="1400" dirty="0" smtClean="0"/>
              <a:t>#</a:t>
            </a:r>
            <a:r>
              <a:rPr lang="ro-RO" sz="1400" dirty="0" err="1" smtClean="0"/>
              <a:t>id</a:t>
            </a:r>
            <a:r>
              <a:rPr lang="ro-RO" sz="1400" dirty="0" smtClean="0"/>
              <a:t>_furnizor</a:t>
            </a:r>
          </a:p>
          <a:p>
            <a:r>
              <a:rPr lang="ro-RO" sz="1400" dirty="0" smtClean="0"/>
              <a:t>*Nume</a:t>
            </a:r>
          </a:p>
          <a:p>
            <a:r>
              <a:rPr lang="ro-RO" sz="1400" dirty="0" smtClean="0"/>
              <a:t>*Adresa</a:t>
            </a:r>
            <a:endParaRPr lang="en-US" sz="1400" dirty="0"/>
          </a:p>
        </p:txBody>
      </p:sp>
      <p:sp>
        <p:nvSpPr>
          <p:cNvPr id="8" name="Dreptunghi rotunjit 7"/>
          <p:cNvSpPr/>
          <p:nvPr/>
        </p:nvSpPr>
        <p:spPr>
          <a:xfrm>
            <a:off x="304800" y="2057400"/>
            <a:ext cx="11430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u="sng" dirty="0" smtClean="0"/>
              <a:t>MAGAZIN</a:t>
            </a:r>
          </a:p>
          <a:p>
            <a:r>
              <a:rPr lang="ro-RO" sz="1200" dirty="0" smtClean="0"/>
              <a:t>#ID_magazin</a:t>
            </a:r>
          </a:p>
          <a:p>
            <a:r>
              <a:rPr lang="ro-RO" sz="1200" dirty="0" smtClean="0"/>
              <a:t>*Adresa</a:t>
            </a:r>
          </a:p>
          <a:p>
            <a:endParaRPr lang="en-US" sz="1200" dirty="0"/>
          </a:p>
        </p:txBody>
      </p:sp>
      <p:cxnSp>
        <p:nvCxnSpPr>
          <p:cNvPr id="9" name="Conector drept 8"/>
          <p:cNvCxnSpPr/>
          <p:nvPr/>
        </p:nvCxnSpPr>
        <p:spPr>
          <a:xfrm>
            <a:off x="2667000" y="2667000"/>
            <a:ext cx="12192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>
            <a:off x="838200" y="5486400"/>
            <a:ext cx="28956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5334000" y="5486400"/>
            <a:ext cx="2971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11"/>
          <p:cNvCxnSpPr/>
          <p:nvPr/>
        </p:nvCxnSpPr>
        <p:spPr>
          <a:xfrm>
            <a:off x="1447800" y="2667000"/>
            <a:ext cx="20574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12"/>
          <p:cNvCxnSpPr/>
          <p:nvPr/>
        </p:nvCxnSpPr>
        <p:spPr>
          <a:xfrm>
            <a:off x="2819400" y="914400"/>
            <a:ext cx="16764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/>
          <p:cNvCxnSpPr/>
          <p:nvPr/>
        </p:nvCxnSpPr>
        <p:spPr>
          <a:xfrm>
            <a:off x="5105400" y="2667000"/>
            <a:ext cx="25146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/>
          <p:cNvCxnSpPr/>
          <p:nvPr/>
        </p:nvCxnSpPr>
        <p:spPr>
          <a:xfrm>
            <a:off x="4495800" y="914400"/>
            <a:ext cx="0" cy="11430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15"/>
          <p:cNvCxnSpPr/>
          <p:nvPr/>
        </p:nvCxnSpPr>
        <p:spPr>
          <a:xfrm>
            <a:off x="838200" y="3429000"/>
            <a:ext cx="0" cy="20574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/>
          <p:cNvCxnSpPr/>
          <p:nvPr/>
        </p:nvCxnSpPr>
        <p:spPr>
          <a:xfrm rot="5400000">
            <a:off x="7277100" y="4457700"/>
            <a:ext cx="20574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are 17"/>
          <p:cNvGrpSpPr/>
          <p:nvPr/>
        </p:nvGrpSpPr>
        <p:grpSpPr>
          <a:xfrm>
            <a:off x="7391400" y="2514600"/>
            <a:ext cx="304800" cy="304800"/>
            <a:chOff x="9906000" y="5486400"/>
            <a:chExt cx="304800" cy="304800"/>
          </a:xfrm>
        </p:grpSpPr>
        <p:cxnSp>
          <p:nvCxnSpPr>
            <p:cNvPr id="19" name="Conector drept 18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rept 19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rept 20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are 21"/>
          <p:cNvGrpSpPr/>
          <p:nvPr/>
        </p:nvGrpSpPr>
        <p:grpSpPr>
          <a:xfrm>
            <a:off x="3505200" y="2514600"/>
            <a:ext cx="304800" cy="304800"/>
            <a:chOff x="9906000" y="5486400"/>
            <a:chExt cx="304800" cy="304800"/>
          </a:xfrm>
        </p:grpSpPr>
        <p:cxnSp>
          <p:nvCxnSpPr>
            <p:cNvPr id="23" name="Conector drept 22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rept 23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rept 24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are 25"/>
          <p:cNvGrpSpPr/>
          <p:nvPr/>
        </p:nvGrpSpPr>
        <p:grpSpPr>
          <a:xfrm rot="5400000">
            <a:off x="4343400" y="1752600"/>
            <a:ext cx="304800" cy="304800"/>
            <a:chOff x="9906000" y="5486400"/>
            <a:chExt cx="304800" cy="304800"/>
          </a:xfrm>
        </p:grpSpPr>
        <p:cxnSp>
          <p:nvCxnSpPr>
            <p:cNvPr id="27" name="Conector drept 26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rept 27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rept 28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are 29"/>
          <p:cNvGrpSpPr/>
          <p:nvPr/>
        </p:nvGrpSpPr>
        <p:grpSpPr>
          <a:xfrm rot="16200000" flipV="1">
            <a:off x="685800" y="3200400"/>
            <a:ext cx="304800" cy="304800"/>
            <a:chOff x="9906000" y="5486400"/>
            <a:chExt cx="304800" cy="304800"/>
          </a:xfrm>
        </p:grpSpPr>
        <p:cxnSp>
          <p:nvCxnSpPr>
            <p:cNvPr id="31" name="Conector drept 30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rept 31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rept 32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are 33"/>
          <p:cNvGrpSpPr/>
          <p:nvPr/>
        </p:nvGrpSpPr>
        <p:grpSpPr>
          <a:xfrm rot="16200000" flipV="1">
            <a:off x="8153400" y="3200400"/>
            <a:ext cx="304800" cy="304800"/>
            <a:chOff x="9906000" y="5486400"/>
            <a:chExt cx="304800" cy="304800"/>
          </a:xfrm>
        </p:grpSpPr>
        <p:cxnSp>
          <p:nvCxnSpPr>
            <p:cNvPr id="35" name="Conector drept 34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rept 36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are 37"/>
          <p:cNvGrpSpPr/>
          <p:nvPr/>
        </p:nvGrpSpPr>
        <p:grpSpPr>
          <a:xfrm rot="10800000" flipV="1">
            <a:off x="5105400" y="2514600"/>
            <a:ext cx="304800" cy="304800"/>
            <a:chOff x="9906000" y="5486400"/>
            <a:chExt cx="304800" cy="304800"/>
          </a:xfrm>
        </p:grpSpPr>
        <p:cxnSp>
          <p:nvCxnSpPr>
            <p:cNvPr id="39" name="Conector drept 38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rept 40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are 41"/>
          <p:cNvGrpSpPr/>
          <p:nvPr/>
        </p:nvGrpSpPr>
        <p:grpSpPr>
          <a:xfrm rot="10800000" flipV="1">
            <a:off x="1447800" y="2514600"/>
            <a:ext cx="304800" cy="304800"/>
            <a:chOff x="9906000" y="5486400"/>
            <a:chExt cx="304800" cy="304800"/>
          </a:xfrm>
        </p:grpSpPr>
        <p:cxnSp>
          <p:nvCxnSpPr>
            <p:cNvPr id="43" name="Conector drept 42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rept 43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rept 44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are 45"/>
          <p:cNvGrpSpPr/>
          <p:nvPr/>
        </p:nvGrpSpPr>
        <p:grpSpPr>
          <a:xfrm rot="10800000" flipV="1">
            <a:off x="2819400" y="762000"/>
            <a:ext cx="304800" cy="304800"/>
            <a:chOff x="9906000" y="5486400"/>
            <a:chExt cx="304800" cy="304800"/>
          </a:xfrm>
        </p:grpSpPr>
        <p:cxnSp>
          <p:nvCxnSpPr>
            <p:cNvPr id="47" name="Conector drept 46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rept 47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rept 48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setăText 49"/>
          <p:cNvSpPr txBox="1"/>
          <p:nvPr/>
        </p:nvSpPr>
        <p:spPr>
          <a:xfrm>
            <a:off x="1524000" y="2286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are</a:t>
            </a:r>
            <a:endParaRPr lang="en-US" sz="1600" dirty="0"/>
          </a:p>
        </p:txBody>
      </p:sp>
      <p:sp>
        <p:nvSpPr>
          <p:cNvPr id="51" name="CasetăText 50"/>
          <p:cNvSpPr txBox="1"/>
          <p:nvPr/>
        </p:nvSpPr>
        <p:spPr>
          <a:xfrm>
            <a:off x="2819400" y="2362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Se găsește</a:t>
            </a:r>
            <a:endParaRPr lang="en-US" sz="1400" dirty="0"/>
          </a:p>
        </p:txBody>
      </p:sp>
      <p:sp>
        <p:nvSpPr>
          <p:cNvPr id="52" name="CasetăText 51"/>
          <p:cNvSpPr txBox="1"/>
          <p:nvPr/>
        </p:nvSpPr>
        <p:spPr>
          <a:xfrm>
            <a:off x="2819400" y="533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furnizează</a:t>
            </a:r>
            <a:endParaRPr lang="en-US" sz="1400" dirty="0"/>
          </a:p>
        </p:txBody>
      </p:sp>
      <p:sp>
        <p:nvSpPr>
          <p:cNvPr id="53" name="CasetăText 52"/>
          <p:cNvSpPr txBox="1"/>
          <p:nvPr/>
        </p:nvSpPr>
        <p:spPr>
          <a:xfrm>
            <a:off x="4495800" y="1600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Este furnizat</a:t>
            </a:r>
            <a:endParaRPr lang="en-US" sz="1400" dirty="0"/>
          </a:p>
        </p:txBody>
      </p:sp>
      <p:sp>
        <p:nvSpPr>
          <p:cNvPr id="54" name="CasetăText 53"/>
          <p:cNvSpPr txBox="1"/>
          <p:nvPr/>
        </p:nvSpPr>
        <p:spPr>
          <a:xfrm>
            <a:off x="8382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Deține</a:t>
            </a:r>
            <a:endParaRPr lang="en-US" sz="1400" dirty="0"/>
          </a:p>
        </p:txBody>
      </p:sp>
      <p:sp>
        <p:nvSpPr>
          <p:cNvPr id="55" name="CasetăText 54"/>
          <p:cNvSpPr txBox="1"/>
          <p:nvPr/>
        </p:nvSpPr>
        <p:spPr>
          <a:xfrm>
            <a:off x="2895600" y="5181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Aparține</a:t>
            </a:r>
            <a:endParaRPr lang="en-US" sz="1400" dirty="0"/>
          </a:p>
        </p:txBody>
      </p:sp>
      <p:sp>
        <p:nvSpPr>
          <p:cNvPr id="56" name="CasetăText 55"/>
          <p:cNvSpPr txBox="1"/>
          <p:nvPr/>
        </p:nvSpPr>
        <p:spPr>
          <a:xfrm>
            <a:off x="5410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asistă</a:t>
            </a:r>
            <a:endParaRPr lang="en-US" sz="1400" dirty="0"/>
          </a:p>
        </p:txBody>
      </p:sp>
      <p:sp>
        <p:nvSpPr>
          <p:cNvPr id="57" name="CasetăText 56"/>
          <p:cNvSpPr txBox="1"/>
          <p:nvPr/>
        </p:nvSpPr>
        <p:spPr>
          <a:xfrm>
            <a:off x="7696200" y="3200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Este asistat</a:t>
            </a:r>
            <a:endParaRPr lang="en-US" sz="1400" dirty="0"/>
          </a:p>
        </p:txBody>
      </p:sp>
      <p:sp>
        <p:nvSpPr>
          <p:cNvPr id="58" name="CasetăText 57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cumpără</a:t>
            </a:r>
            <a:endParaRPr lang="en-US" sz="1400" dirty="0"/>
          </a:p>
        </p:txBody>
      </p:sp>
      <p:sp>
        <p:nvSpPr>
          <p:cNvPr id="59" name="CasetăText 58"/>
          <p:cNvSpPr txBox="1"/>
          <p:nvPr/>
        </p:nvSpPr>
        <p:spPr>
          <a:xfrm>
            <a:off x="5105400" y="2133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Este cumpărat</a:t>
            </a:r>
            <a:endParaRPr lang="en-US" sz="1400" dirty="0"/>
          </a:p>
        </p:txBody>
      </p:sp>
      <p:sp>
        <p:nvSpPr>
          <p:cNvPr id="60" name="Titlu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Autofit/>
          </a:bodyPr>
          <a:lstStyle/>
          <a:p>
            <a:r>
              <a:rPr lang="ro-RO" sz="3600" dirty="0" err="1" smtClean="0">
                <a:latin typeface="BankGothic Lt BT" pitchFamily="34" charset="0"/>
              </a:rPr>
              <a:t>Erd</a:t>
            </a:r>
            <a:r>
              <a:rPr lang="ro-RO" sz="3600" dirty="0" smtClean="0">
                <a:latin typeface="BankGothic Lt BT" pitchFamily="34" charset="0"/>
              </a:rPr>
              <a:t> </a:t>
            </a:r>
            <a:r>
              <a:rPr lang="ro-RO" sz="3600" dirty="0" err="1" smtClean="0">
                <a:latin typeface="BankGothic Lt BT" pitchFamily="34" charset="0"/>
              </a:rPr>
              <a:t>initial</a:t>
            </a:r>
            <a:endParaRPr lang="en-US" sz="3600" dirty="0">
              <a:latin typeface="BankGothic Lt BT" pitchFamily="34" charset="0"/>
            </a:endParaRPr>
          </a:p>
        </p:txBody>
      </p:sp>
      <p:sp>
        <p:nvSpPr>
          <p:cNvPr id="61" name="Dreptunghi rotunjit 60"/>
          <p:cNvSpPr/>
          <p:nvPr/>
        </p:nvSpPr>
        <p:spPr>
          <a:xfrm>
            <a:off x="3771900" y="2057400"/>
            <a:ext cx="1333500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150" u="sng" dirty="0" smtClean="0"/>
              <a:t>PRODUS</a:t>
            </a:r>
          </a:p>
          <a:p>
            <a:r>
              <a:rPr lang="ro-RO" sz="1150" dirty="0" smtClean="0"/>
              <a:t>#cod_produs</a:t>
            </a:r>
          </a:p>
          <a:p>
            <a:r>
              <a:rPr lang="en-US" sz="1150" dirty="0" smtClean="0"/>
              <a:t>*</a:t>
            </a:r>
            <a:r>
              <a:rPr lang="en-US" sz="1150" dirty="0" err="1" smtClean="0"/>
              <a:t>Categorie_prod</a:t>
            </a:r>
            <a:endParaRPr lang="en-US" sz="1150" dirty="0" smtClean="0"/>
          </a:p>
          <a:p>
            <a:r>
              <a:rPr lang="ro-RO" sz="1150" dirty="0" smtClean="0"/>
              <a:t>*Denumire</a:t>
            </a:r>
          </a:p>
          <a:p>
            <a:r>
              <a:rPr lang="ro-RO" sz="1150" dirty="0" smtClean="0"/>
              <a:t>o </a:t>
            </a:r>
            <a:r>
              <a:rPr lang="en-US" sz="1150" dirty="0" err="1" smtClean="0"/>
              <a:t>Disponibilitate</a:t>
            </a:r>
            <a:endParaRPr lang="ro-RO" sz="1150" dirty="0" smtClean="0"/>
          </a:p>
          <a:p>
            <a:r>
              <a:rPr lang="ro-RO" sz="1150" dirty="0" smtClean="0"/>
              <a:t>*</a:t>
            </a:r>
            <a:r>
              <a:rPr lang="ro-RO" sz="1150" dirty="0" err="1" smtClean="0"/>
              <a:t>pret</a:t>
            </a:r>
            <a:endParaRPr lang="en-US" sz="1150" dirty="0"/>
          </a:p>
        </p:txBody>
      </p:sp>
      <p:sp>
        <p:nvSpPr>
          <p:cNvPr id="62" name="Dreptunghi rotunjit 61"/>
          <p:cNvSpPr/>
          <p:nvPr/>
        </p:nvSpPr>
        <p:spPr>
          <a:xfrm>
            <a:off x="7696200" y="2057400"/>
            <a:ext cx="12192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u="sng" dirty="0" smtClean="0"/>
              <a:t>CLIENT</a:t>
            </a:r>
          </a:p>
          <a:p>
            <a:r>
              <a:rPr lang="ro-RO" sz="1400" dirty="0" smtClean="0"/>
              <a:t>#</a:t>
            </a:r>
            <a:r>
              <a:rPr lang="ro-RO" sz="1400" dirty="0" err="1" smtClean="0"/>
              <a:t>id</a:t>
            </a:r>
            <a:r>
              <a:rPr lang="ro-RO" sz="1400" dirty="0" smtClean="0"/>
              <a:t>_client</a:t>
            </a:r>
          </a:p>
          <a:p>
            <a:r>
              <a:rPr lang="ro-RO" sz="1400" dirty="0" smtClean="0"/>
              <a:t>*Nume</a:t>
            </a:r>
          </a:p>
          <a:p>
            <a:r>
              <a:rPr lang="ro-RO" sz="1400" dirty="0" smtClean="0"/>
              <a:t>*Prenume</a:t>
            </a:r>
          </a:p>
          <a:p>
            <a:r>
              <a:rPr lang="en-US" sz="1400" dirty="0" smtClean="0"/>
              <a:t>o </a:t>
            </a:r>
            <a:r>
              <a:rPr lang="en-US" sz="1400" dirty="0" err="1" smtClean="0"/>
              <a:t>Bonus</a:t>
            </a:r>
            <a:r>
              <a:rPr lang="en-US" sz="1200" dirty="0" err="1" smtClean="0"/>
              <a:t>_cod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537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rotunjit 4"/>
          <p:cNvSpPr/>
          <p:nvPr/>
        </p:nvSpPr>
        <p:spPr>
          <a:xfrm>
            <a:off x="990600" y="609600"/>
            <a:ext cx="1295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u="sng" dirty="0" smtClean="0"/>
              <a:t>FURNIZOR</a:t>
            </a:r>
          </a:p>
          <a:p>
            <a:r>
              <a:rPr lang="ro-RO" sz="1400" dirty="0" smtClean="0"/>
              <a:t>#</a:t>
            </a:r>
            <a:r>
              <a:rPr lang="ro-RO" sz="1400" dirty="0" err="1" smtClean="0"/>
              <a:t>id</a:t>
            </a:r>
            <a:r>
              <a:rPr lang="ro-RO" sz="1400" dirty="0" smtClean="0"/>
              <a:t>_furnizor</a:t>
            </a:r>
          </a:p>
          <a:p>
            <a:r>
              <a:rPr lang="ro-RO" sz="1400" dirty="0" smtClean="0"/>
              <a:t>*Nume</a:t>
            </a:r>
          </a:p>
          <a:p>
            <a:r>
              <a:rPr lang="ro-RO" sz="1400" dirty="0" smtClean="0"/>
              <a:t>*Adresa</a:t>
            </a:r>
            <a:endParaRPr lang="en-US" sz="1400" dirty="0"/>
          </a:p>
        </p:txBody>
      </p:sp>
      <p:sp>
        <p:nvSpPr>
          <p:cNvPr id="6" name="Dreptunghi rotunjit 5"/>
          <p:cNvSpPr/>
          <p:nvPr/>
        </p:nvSpPr>
        <p:spPr>
          <a:xfrm>
            <a:off x="7696200" y="2057400"/>
            <a:ext cx="12192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u="sng" dirty="0" smtClean="0"/>
              <a:t>CLIENT</a:t>
            </a:r>
          </a:p>
          <a:p>
            <a:r>
              <a:rPr lang="ro-RO" sz="1400" dirty="0" smtClean="0"/>
              <a:t>#</a:t>
            </a:r>
            <a:r>
              <a:rPr lang="ro-RO" sz="1400" dirty="0" err="1" smtClean="0"/>
              <a:t>id</a:t>
            </a:r>
            <a:r>
              <a:rPr lang="ro-RO" sz="1400" dirty="0" smtClean="0"/>
              <a:t>_client</a:t>
            </a:r>
          </a:p>
          <a:p>
            <a:r>
              <a:rPr lang="ro-RO" sz="1400" dirty="0" smtClean="0"/>
              <a:t>*Nume</a:t>
            </a:r>
          </a:p>
          <a:p>
            <a:r>
              <a:rPr lang="ro-RO" sz="1400" dirty="0" smtClean="0"/>
              <a:t>*Prenume</a:t>
            </a:r>
          </a:p>
          <a:p>
            <a:r>
              <a:rPr lang="en-US" sz="1400" dirty="0" smtClean="0"/>
              <a:t>o </a:t>
            </a:r>
            <a:r>
              <a:rPr lang="en-US" sz="1400" dirty="0" err="1" smtClean="0"/>
              <a:t>Bonus</a:t>
            </a:r>
            <a:r>
              <a:rPr lang="en-US" sz="1200" dirty="0" err="1" smtClean="0"/>
              <a:t>_cod</a:t>
            </a:r>
            <a:endParaRPr lang="en-US" sz="1400" dirty="0" smtClean="0"/>
          </a:p>
        </p:txBody>
      </p:sp>
      <p:sp>
        <p:nvSpPr>
          <p:cNvPr id="7" name="Dreptunghi rotunjit 6"/>
          <p:cNvSpPr/>
          <p:nvPr/>
        </p:nvSpPr>
        <p:spPr>
          <a:xfrm>
            <a:off x="3771900" y="2057400"/>
            <a:ext cx="1333500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150" u="sng" dirty="0" smtClean="0"/>
              <a:t>PRODUS</a:t>
            </a:r>
          </a:p>
          <a:p>
            <a:r>
              <a:rPr lang="ro-RO" sz="1150" dirty="0" smtClean="0"/>
              <a:t>#cod_produs</a:t>
            </a:r>
          </a:p>
          <a:p>
            <a:r>
              <a:rPr lang="en-US" sz="1150" dirty="0" smtClean="0"/>
              <a:t>*</a:t>
            </a:r>
            <a:r>
              <a:rPr lang="en-US" sz="1150" dirty="0" err="1" smtClean="0"/>
              <a:t>Categorie_prod</a:t>
            </a:r>
            <a:endParaRPr lang="en-US" sz="1150" dirty="0" smtClean="0"/>
          </a:p>
          <a:p>
            <a:r>
              <a:rPr lang="ro-RO" sz="1150" dirty="0" smtClean="0"/>
              <a:t>*Denumire</a:t>
            </a:r>
          </a:p>
          <a:p>
            <a:r>
              <a:rPr lang="ro-RO" sz="1150" dirty="0" smtClean="0"/>
              <a:t>o </a:t>
            </a:r>
            <a:r>
              <a:rPr lang="en-US" sz="1150" dirty="0" err="1" smtClean="0"/>
              <a:t>Disponibilitate</a:t>
            </a:r>
            <a:endParaRPr lang="ro-RO" sz="1150" dirty="0" smtClean="0"/>
          </a:p>
          <a:p>
            <a:r>
              <a:rPr lang="ro-RO" sz="1150" dirty="0" smtClean="0"/>
              <a:t>*</a:t>
            </a:r>
            <a:r>
              <a:rPr lang="ro-RO" sz="1150" dirty="0" err="1" smtClean="0"/>
              <a:t>pret</a:t>
            </a:r>
            <a:endParaRPr lang="en-US" sz="1150" dirty="0"/>
          </a:p>
        </p:txBody>
      </p:sp>
      <p:sp>
        <p:nvSpPr>
          <p:cNvPr id="8" name="Dreptunghi rotunjit 7"/>
          <p:cNvSpPr/>
          <p:nvPr/>
        </p:nvSpPr>
        <p:spPr>
          <a:xfrm>
            <a:off x="304800" y="2057400"/>
            <a:ext cx="11430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u="sng" dirty="0" smtClean="0"/>
              <a:t>MAGAZIN</a:t>
            </a:r>
          </a:p>
          <a:p>
            <a:r>
              <a:rPr lang="ro-RO" sz="1200" dirty="0" smtClean="0"/>
              <a:t>#ID_magazin</a:t>
            </a:r>
          </a:p>
          <a:p>
            <a:r>
              <a:rPr lang="ro-RO" sz="1200" dirty="0" smtClean="0"/>
              <a:t>*Adresa</a:t>
            </a:r>
          </a:p>
          <a:p>
            <a:endParaRPr lang="en-US" sz="1200" dirty="0"/>
          </a:p>
        </p:txBody>
      </p:sp>
      <p:cxnSp>
        <p:nvCxnSpPr>
          <p:cNvPr id="9" name="Conector drept 8"/>
          <p:cNvCxnSpPr/>
          <p:nvPr/>
        </p:nvCxnSpPr>
        <p:spPr>
          <a:xfrm>
            <a:off x="838200" y="5486400"/>
            <a:ext cx="28956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>
            <a:off x="5334000" y="5486400"/>
            <a:ext cx="2971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838200" y="3429000"/>
            <a:ext cx="0" cy="20574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11"/>
          <p:cNvCxnSpPr/>
          <p:nvPr/>
        </p:nvCxnSpPr>
        <p:spPr>
          <a:xfrm rot="5400000">
            <a:off x="7277100" y="4457700"/>
            <a:ext cx="20574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are 12"/>
          <p:cNvGrpSpPr/>
          <p:nvPr/>
        </p:nvGrpSpPr>
        <p:grpSpPr>
          <a:xfrm rot="16200000" flipV="1">
            <a:off x="685800" y="3200400"/>
            <a:ext cx="304800" cy="304800"/>
            <a:chOff x="9906000" y="5486400"/>
            <a:chExt cx="304800" cy="304800"/>
          </a:xfrm>
        </p:grpSpPr>
        <p:cxnSp>
          <p:nvCxnSpPr>
            <p:cNvPr id="14" name="Conector drept 13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rept 14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are 16"/>
          <p:cNvGrpSpPr/>
          <p:nvPr/>
        </p:nvGrpSpPr>
        <p:grpSpPr>
          <a:xfrm rot="16200000" flipV="1">
            <a:off x="8153400" y="3200400"/>
            <a:ext cx="304800" cy="304800"/>
            <a:chOff x="9906000" y="5486400"/>
            <a:chExt cx="304800" cy="304800"/>
          </a:xfrm>
        </p:grpSpPr>
        <p:cxnSp>
          <p:nvCxnSpPr>
            <p:cNvPr id="18" name="Conector drept 17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rept 19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tăText 20"/>
          <p:cNvSpPr txBox="1"/>
          <p:nvPr/>
        </p:nvSpPr>
        <p:spPr>
          <a:xfrm>
            <a:off x="8382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Deține</a:t>
            </a:r>
            <a:endParaRPr lang="en-US" sz="1400" dirty="0"/>
          </a:p>
        </p:txBody>
      </p:sp>
      <p:sp>
        <p:nvSpPr>
          <p:cNvPr id="22" name="CasetăText 21"/>
          <p:cNvSpPr txBox="1"/>
          <p:nvPr/>
        </p:nvSpPr>
        <p:spPr>
          <a:xfrm>
            <a:off x="2895600" y="5181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Aparține</a:t>
            </a:r>
            <a:endParaRPr lang="en-US" sz="1400" dirty="0"/>
          </a:p>
        </p:txBody>
      </p:sp>
      <p:sp>
        <p:nvSpPr>
          <p:cNvPr id="23" name="CasetăText 22"/>
          <p:cNvSpPr txBox="1"/>
          <p:nvPr/>
        </p:nvSpPr>
        <p:spPr>
          <a:xfrm>
            <a:off x="5410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asistă</a:t>
            </a:r>
            <a:endParaRPr lang="en-US" sz="1400" dirty="0"/>
          </a:p>
        </p:txBody>
      </p:sp>
      <p:sp>
        <p:nvSpPr>
          <p:cNvPr id="24" name="CasetăText 23"/>
          <p:cNvSpPr txBox="1"/>
          <p:nvPr/>
        </p:nvSpPr>
        <p:spPr>
          <a:xfrm>
            <a:off x="7696200" y="3200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Este asistat</a:t>
            </a:r>
            <a:endParaRPr lang="en-US" sz="1400" dirty="0"/>
          </a:p>
        </p:txBody>
      </p:sp>
      <p:sp>
        <p:nvSpPr>
          <p:cNvPr id="25" name="Dreptunghi rotunjit 24"/>
          <p:cNvSpPr/>
          <p:nvPr/>
        </p:nvSpPr>
        <p:spPr>
          <a:xfrm>
            <a:off x="4038600" y="609600"/>
            <a:ext cx="12192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050" u="sng" dirty="0" smtClean="0"/>
              <a:t>COMANDA FURNIZOR</a:t>
            </a:r>
          </a:p>
          <a:p>
            <a:r>
              <a:rPr lang="ro-RO" sz="1050" dirty="0" smtClean="0"/>
              <a:t>#data_comenzii</a:t>
            </a:r>
          </a:p>
          <a:p>
            <a:r>
              <a:rPr lang="ro-RO" sz="1050" dirty="0" smtClean="0"/>
              <a:t>*</a:t>
            </a:r>
            <a:r>
              <a:rPr lang="en-US" sz="1050" dirty="0" err="1" smtClean="0"/>
              <a:t>cantitate</a:t>
            </a:r>
            <a:endParaRPr lang="ro-RO" sz="1050" dirty="0" smtClean="0"/>
          </a:p>
          <a:p>
            <a:r>
              <a:rPr lang="ro-RO" sz="1050" dirty="0" smtClean="0"/>
              <a:t>o data_</a:t>
            </a:r>
            <a:r>
              <a:rPr lang="ro-RO" sz="1050" dirty="0" err="1" smtClean="0"/>
              <a:t>furnizarii</a:t>
            </a:r>
            <a:endParaRPr lang="en-US" sz="1050" dirty="0"/>
          </a:p>
        </p:txBody>
      </p:sp>
      <p:cxnSp>
        <p:nvCxnSpPr>
          <p:cNvPr id="26" name="Conector drept 25"/>
          <p:cNvCxnSpPr/>
          <p:nvPr/>
        </p:nvCxnSpPr>
        <p:spPr>
          <a:xfrm>
            <a:off x="5105400" y="2667000"/>
            <a:ext cx="1066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/>
          <p:cNvCxnSpPr/>
          <p:nvPr/>
        </p:nvCxnSpPr>
        <p:spPr>
          <a:xfrm>
            <a:off x="5105400" y="2286000"/>
            <a:ext cx="7620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rept 27"/>
          <p:cNvCxnSpPr/>
          <p:nvPr/>
        </p:nvCxnSpPr>
        <p:spPr>
          <a:xfrm>
            <a:off x="2286000" y="990600"/>
            <a:ext cx="7620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28"/>
          <p:cNvCxnSpPr/>
          <p:nvPr/>
        </p:nvCxnSpPr>
        <p:spPr>
          <a:xfrm>
            <a:off x="5867400" y="1752600"/>
            <a:ext cx="0" cy="5334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/>
          <p:cNvCxnSpPr/>
          <p:nvPr/>
        </p:nvCxnSpPr>
        <p:spPr>
          <a:xfrm>
            <a:off x="6858000" y="2667000"/>
            <a:ext cx="0" cy="6858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30"/>
          <p:cNvCxnSpPr/>
          <p:nvPr/>
        </p:nvCxnSpPr>
        <p:spPr>
          <a:xfrm>
            <a:off x="6172200" y="2667000"/>
            <a:ext cx="0" cy="9144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31"/>
          <p:cNvCxnSpPr/>
          <p:nvPr/>
        </p:nvCxnSpPr>
        <p:spPr>
          <a:xfrm>
            <a:off x="6858000" y="3048000"/>
            <a:ext cx="0" cy="8382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32"/>
          <p:cNvCxnSpPr/>
          <p:nvPr/>
        </p:nvCxnSpPr>
        <p:spPr>
          <a:xfrm>
            <a:off x="5867400" y="990600"/>
            <a:ext cx="0" cy="6858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33"/>
          <p:cNvCxnSpPr/>
          <p:nvPr/>
        </p:nvCxnSpPr>
        <p:spPr>
          <a:xfrm flipH="1">
            <a:off x="6705600" y="3505200"/>
            <a:ext cx="304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34"/>
          <p:cNvCxnSpPr/>
          <p:nvPr/>
        </p:nvCxnSpPr>
        <p:spPr>
          <a:xfrm flipH="1">
            <a:off x="6019800" y="3505200"/>
            <a:ext cx="304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35"/>
          <p:cNvCxnSpPr/>
          <p:nvPr/>
        </p:nvCxnSpPr>
        <p:spPr>
          <a:xfrm flipH="1">
            <a:off x="5257800" y="990600"/>
            <a:ext cx="6096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rept 36"/>
          <p:cNvCxnSpPr/>
          <p:nvPr/>
        </p:nvCxnSpPr>
        <p:spPr>
          <a:xfrm>
            <a:off x="3657600" y="838200"/>
            <a:ext cx="0" cy="3048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rept 37"/>
          <p:cNvCxnSpPr/>
          <p:nvPr/>
        </p:nvCxnSpPr>
        <p:spPr>
          <a:xfrm>
            <a:off x="5638800" y="838200"/>
            <a:ext cx="0" cy="3048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38"/>
          <p:cNvCxnSpPr/>
          <p:nvPr/>
        </p:nvCxnSpPr>
        <p:spPr>
          <a:xfrm>
            <a:off x="6172200" y="3124200"/>
            <a:ext cx="0" cy="7620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are 39"/>
          <p:cNvGrpSpPr/>
          <p:nvPr/>
        </p:nvGrpSpPr>
        <p:grpSpPr>
          <a:xfrm>
            <a:off x="3733800" y="838200"/>
            <a:ext cx="304800" cy="304800"/>
            <a:chOff x="9906000" y="5486400"/>
            <a:chExt cx="304800" cy="304800"/>
          </a:xfrm>
        </p:grpSpPr>
        <p:cxnSp>
          <p:nvCxnSpPr>
            <p:cNvPr id="41" name="Conector drept 40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rept 41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rept 42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are 43"/>
          <p:cNvGrpSpPr/>
          <p:nvPr/>
        </p:nvGrpSpPr>
        <p:grpSpPr>
          <a:xfrm rot="5400000">
            <a:off x="6019800" y="3581400"/>
            <a:ext cx="304800" cy="304800"/>
            <a:chOff x="9906000" y="5486400"/>
            <a:chExt cx="304800" cy="304800"/>
          </a:xfrm>
        </p:grpSpPr>
        <p:cxnSp>
          <p:nvCxnSpPr>
            <p:cNvPr id="45" name="Conector drept 44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rept 45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are 47"/>
          <p:cNvGrpSpPr/>
          <p:nvPr/>
        </p:nvGrpSpPr>
        <p:grpSpPr>
          <a:xfrm rot="10800000" flipV="1">
            <a:off x="5257800" y="838200"/>
            <a:ext cx="304800" cy="304800"/>
            <a:chOff x="9906000" y="5486400"/>
            <a:chExt cx="304800" cy="304800"/>
          </a:xfrm>
        </p:grpSpPr>
        <p:cxnSp>
          <p:nvCxnSpPr>
            <p:cNvPr id="49" name="Conector drept 48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rept 49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rept 50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drept 51"/>
          <p:cNvCxnSpPr/>
          <p:nvPr/>
        </p:nvCxnSpPr>
        <p:spPr>
          <a:xfrm>
            <a:off x="6858000" y="2667000"/>
            <a:ext cx="8382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are 52"/>
          <p:cNvGrpSpPr/>
          <p:nvPr/>
        </p:nvGrpSpPr>
        <p:grpSpPr>
          <a:xfrm rot="5400000">
            <a:off x="6705600" y="3581400"/>
            <a:ext cx="304800" cy="304800"/>
            <a:chOff x="9906000" y="5486400"/>
            <a:chExt cx="304800" cy="304800"/>
          </a:xfrm>
        </p:grpSpPr>
        <p:cxnSp>
          <p:nvCxnSpPr>
            <p:cNvPr id="54" name="Conector drept 53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54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rept 55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reptunghi rotunjit 56"/>
          <p:cNvSpPr/>
          <p:nvPr/>
        </p:nvSpPr>
        <p:spPr>
          <a:xfrm>
            <a:off x="2057400" y="3886200"/>
            <a:ext cx="1143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u="sng" dirty="0" smtClean="0"/>
              <a:t>LISTA PRODUSE</a:t>
            </a:r>
          </a:p>
          <a:p>
            <a:r>
              <a:rPr lang="ro-RO" sz="1400" dirty="0" smtClean="0"/>
              <a:t>*cantitate</a:t>
            </a:r>
            <a:endParaRPr lang="en-US" sz="1400" dirty="0"/>
          </a:p>
        </p:txBody>
      </p:sp>
      <p:sp>
        <p:nvSpPr>
          <p:cNvPr id="58" name="Dreptunghi rotunjit 57"/>
          <p:cNvSpPr/>
          <p:nvPr/>
        </p:nvSpPr>
        <p:spPr>
          <a:xfrm>
            <a:off x="5867400" y="3886200"/>
            <a:ext cx="13716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u="sng" dirty="0" smtClean="0"/>
              <a:t>COMANDA CLIENT</a:t>
            </a:r>
          </a:p>
          <a:p>
            <a:r>
              <a:rPr lang="ro-RO" sz="1200" dirty="0" smtClean="0"/>
              <a:t>#data_comanda</a:t>
            </a:r>
            <a:endParaRPr lang="en-US" dirty="0"/>
          </a:p>
        </p:txBody>
      </p:sp>
      <p:cxnSp>
        <p:nvCxnSpPr>
          <p:cNvPr id="59" name="Conector drept 58"/>
          <p:cNvCxnSpPr/>
          <p:nvPr/>
        </p:nvCxnSpPr>
        <p:spPr>
          <a:xfrm>
            <a:off x="2971800" y="990600"/>
            <a:ext cx="1066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/>
          <p:cNvCxnSpPr/>
          <p:nvPr/>
        </p:nvCxnSpPr>
        <p:spPr>
          <a:xfrm>
            <a:off x="2362200" y="3124200"/>
            <a:ext cx="0" cy="7620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are 60"/>
          <p:cNvGrpSpPr/>
          <p:nvPr/>
        </p:nvGrpSpPr>
        <p:grpSpPr>
          <a:xfrm rot="5400000">
            <a:off x="2209800" y="3581400"/>
            <a:ext cx="304800" cy="304800"/>
            <a:chOff x="9906000" y="5486400"/>
            <a:chExt cx="304800" cy="304800"/>
          </a:xfrm>
        </p:grpSpPr>
        <p:cxnSp>
          <p:nvCxnSpPr>
            <p:cNvPr id="62" name="Conector drept 61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rept 62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rept 63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ector drept 64"/>
          <p:cNvCxnSpPr/>
          <p:nvPr/>
        </p:nvCxnSpPr>
        <p:spPr>
          <a:xfrm flipH="1">
            <a:off x="2209800" y="3505200"/>
            <a:ext cx="304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65"/>
          <p:cNvCxnSpPr/>
          <p:nvPr/>
        </p:nvCxnSpPr>
        <p:spPr>
          <a:xfrm>
            <a:off x="2895600" y="3048000"/>
            <a:ext cx="0" cy="8382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are 66"/>
          <p:cNvGrpSpPr/>
          <p:nvPr/>
        </p:nvGrpSpPr>
        <p:grpSpPr>
          <a:xfrm rot="5400000">
            <a:off x="2743200" y="3581400"/>
            <a:ext cx="304800" cy="304800"/>
            <a:chOff x="9906000" y="5486400"/>
            <a:chExt cx="304800" cy="304800"/>
          </a:xfrm>
        </p:grpSpPr>
        <p:cxnSp>
          <p:nvCxnSpPr>
            <p:cNvPr id="68" name="Conector drept 67"/>
            <p:cNvCxnSpPr/>
            <p:nvPr/>
          </p:nvCxnSpPr>
          <p:spPr>
            <a:xfrm>
              <a:off x="9906000" y="56388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68"/>
            <p:cNvCxnSpPr/>
            <p:nvPr/>
          </p:nvCxnSpPr>
          <p:spPr>
            <a:xfrm flipH="1">
              <a:off x="9906000" y="5486400"/>
              <a:ext cx="304800" cy="15240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rept 69"/>
            <p:cNvCxnSpPr/>
            <p:nvPr/>
          </p:nvCxnSpPr>
          <p:spPr>
            <a:xfrm flipH="1">
              <a:off x="9906000" y="5638800"/>
              <a:ext cx="304800" cy="0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 drept 70"/>
          <p:cNvCxnSpPr/>
          <p:nvPr/>
        </p:nvCxnSpPr>
        <p:spPr>
          <a:xfrm flipH="1">
            <a:off x="2743200" y="3505200"/>
            <a:ext cx="3048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rept 71"/>
          <p:cNvCxnSpPr/>
          <p:nvPr/>
        </p:nvCxnSpPr>
        <p:spPr>
          <a:xfrm>
            <a:off x="2362200" y="2667000"/>
            <a:ext cx="0" cy="9144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/>
          <p:cNvCxnSpPr/>
          <p:nvPr/>
        </p:nvCxnSpPr>
        <p:spPr>
          <a:xfrm>
            <a:off x="2895600" y="2667000"/>
            <a:ext cx="0" cy="68580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rept 73"/>
          <p:cNvCxnSpPr/>
          <p:nvPr/>
        </p:nvCxnSpPr>
        <p:spPr>
          <a:xfrm>
            <a:off x="1447800" y="2667000"/>
            <a:ext cx="914400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rept 74"/>
          <p:cNvCxnSpPr>
            <a:endCxn id="86" idx="2"/>
          </p:cNvCxnSpPr>
          <p:nvPr/>
        </p:nvCxnSpPr>
        <p:spPr>
          <a:xfrm>
            <a:off x="2895600" y="2667000"/>
            <a:ext cx="876300" cy="2977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tăText 75"/>
          <p:cNvSpPr txBox="1"/>
          <p:nvPr/>
        </p:nvSpPr>
        <p:spPr>
          <a:xfrm>
            <a:off x="69342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pentru</a:t>
            </a:r>
            <a:endParaRPr lang="en-US" sz="1200" dirty="0"/>
          </a:p>
        </p:txBody>
      </p:sp>
      <p:sp>
        <p:nvSpPr>
          <p:cNvPr id="77" name="CasetăText 76"/>
          <p:cNvSpPr txBox="1"/>
          <p:nvPr/>
        </p:nvSpPr>
        <p:spPr>
          <a:xfrm>
            <a:off x="5410200" y="3581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contine</a:t>
            </a:r>
            <a:endParaRPr lang="en-US" sz="1400" dirty="0"/>
          </a:p>
        </p:txBody>
      </p:sp>
      <p:sp>
        <p:nvSpPr>
          <p:cNvPr id="78" name="CasetăText 77"/>
          <p:cNvSpPr txBox="1"/>
          <p:nvPr/>
        </p:nvSpPr>
        <p:spPr>
          <a:xfrm>
            <a:off x="5105400" y="2667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</a:t>
            </a:r>
            <a:endParaRPr lang="en-US" sz="1400" dirty="0"/>
          </a:p>
        </p:txBody>
      </p:sp>
      <p:sp>
        <p:nvSpPr>
          <p:cNvPr id="79" name="CasetăText 78"/>
          <p:cNvSpPr txBox="1"/>
          <p:nvPr/>
        </p:nvSpPr>
        <p:spPr>
          <a:xfrm>
            <a:off x="7162800" y="2286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face</a:t>
            </a:r>
            <a:endParaRPr lang="en-US" sz="1400" dirty="0"/>
          </a:p>
        </p:txBody>
      </p:sp>
      <p:sp>
        <p:nvSpPr>
          <p:cNvPr id="80" name="CasetăText 79"/>
          <p:cNvSpPr txBox="1"/>
          <p:nvPr/>
        </p:nvSpPr>
        <p:spPr>
          <a:xfrm>
            <a:off x="5105400" y="1981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</a:t>
            </a:r>
            <a:endParaRPr lang="en-US" sz="1400" dirty="0"/>
          </a:p>
        </p:txBody>
      </p:sp>
      <p:sp>
        <p:nvSpPr>
          <p:cNvPr id="81" name="CasetăText 80"/>
          <p:cNvSpPr txBox="1"/>
          <p:nvPr/>
        </p:nvSpPr>
        <p:spPr>
          <a:xfrm>
            <a:off x="5257800" y="609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contine</a:t>
            </a:r>
            <a:endParaRPr lang="en-US" sz="1400" dirty="0"/>
          </a:p>
        </p:txBody>
      </p:sp>
      <p:sp>
        <p:nvSpPr>
          <p:cNvPr id="82" name="CasetăText 81"/>
          <p:cNvSpPr txBox="1"/>
          <p:nvPr/>
        </p:nvSpPr>
        <p:spPr>
          <a:xfrm>
            <a:off x="3352800" y="609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pentru</a:t>
            </a:r>
            <a:endParaRPr lang="en-US" sz="1200" dirty="0"/>
          </a:p>
        </p:txBody>
      </p:sp>
      <p:sp>
        <p:nvSpPr>
          <p:cNvPr id="83" name="CasetăText 82"/>
          <p:cNvSpPr txBox="1"/>
          <p:nvPr/>
        </p:nvSpPr>
        <p:spPr>
          <a:xfrm>
            <a:off x="2209800" y="685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 smtClean="0"/>
              <a:t>primeste</a:t>
            </a:r>
            <a:endParaRPr lang="en-US" sz="1200" dirty="0"/>
          </a:p>
        </p:txBody>
      </p:sp>
      <p:sp>
        <p:nvSpPr>
          <p:cNvPr id="84" name="CasetăText 83"/>
          <p:cNvSpPr txBox="1"/>
          <p:nvPr/>
        </p:nvSpPr>
        <p:spPr>
          <a:xfrm>
            <a:off x="16764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pentru</a:t>
            </a:r>
            <a:endParaRPr lang="en-US" sz="1200" dirty="0"/>
          </a:p>
        </p:txBody>
      </p:sp>
      <p:sp>
        <p:nvSpPr>
          <p:cNvPr id="85" name="CasetăText 84"/>
          <p:cNvSpPr txBox="1"/>
          <p:nvPr/>
        </p:nvSpPr>
        <p:spPr>
          <a:xfrm>
            <a:off x="1447800" y="2362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</a:t>
            </a:r>
            <a:endParaRPr lang="en-US" sz="1400" dirty="0"/>
          </a:p>
        </p:txBody>
      </p:sp>
      <p:sp>
        <p:nvSpPr>
          <p:cNvPr id="86" name="CasetăText 85"/>
          <p:cNvSpPr txBox="1"/>
          <p:nvPr/>
        </p:nvSpPr>
        <p:spPr>
          <a:xfrm>
            <a:off x="34290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</a:t>
            </a:r>
            <a:endParaRPr lang="en-US" sz="1400" dirty="0"/>
          </a:p>
        </p:txBody>
      </p:sp>
      <p:sp>
        <p:nvSpPr>
          <p:cNvPr id="87" name="CasetăText 86"/>
          <p:cNvSpPr txBox="1"/>
          <p:nvPr/>
        </p:nvSpPr>
        <p:spPr>
          <a:xfrm>
            <a:off x="29718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pentru</a:t>
            </a:r>
            <a:endParaRPr lang="en-US" sz="1400" dirty="0"/>
          </a:p>
        </p:txBody>
      </p:sp>
      <p:sp>
        <p:nvSpPr>
          <p:cNvPr id="88" name="Titlu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381000"/>
          </a:xfrm>
        </p:spPr>
        <p:txBody>
          <a:bodyPr>
            <a:noAutofit/>
          </a:bodyPr>
          <a:lstStyle/>
          <a:p>
            <a:r>
              <a:rPr lang="ro-RO" sz="3600" dirty="0" err="1" smtClean="0">
                <a:latin typeface="BankGothic Lt BT" pitchFamily="34" charset="0"/>
              </a:rPr>
              <a:t>Erd</a:t>
            </a:r>
            <a:r>
              <a:rPr lang="ro-RO" sz="3600" dirty="0" smtClean="0">
                <a:latin typeface="BankGothic Lt BT" pitchFamily="34" charset="0"/>
              </a:rPr>
              <a:t> final</a:t>
            </a:r>
            <a:endParaRPr lang="en-US" sz="3600" dirty="0">
              <a:latin typeface="BankGothic Lt BT" pitchFamily="34" charset="0"/>
            </a:endParaRPr>
          </a:p>
        </p:txBody>
      </p:sp>
      <p:sp>
        <p:nvSpPr>
          <p:cNvPr id="89" name="Dreptunghi rotunjit 88"/>
          <p:cNvSpPr/>
          <p:nvPr/>
        </p:nvSpPr>
        <p:spPr>
          <a:xfrm>
            <a:off x="3733800" y="4876800"/>
            <a:ext cx="1600200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ANGAJAT</a:t>
            </a:r>
          </a:p>
          <a:p>
            <a:r>
              <a:rPr lang="ro-RO" sz="1200" dirty="0" smtClean="0"/>
              <a:t>#</a:t>
            </a:r>
            <a:r>
              <a:rPr lang="en-US" sz="1200" dirty="0" smtClean="0"/>
              <a:t>ID</a:t>
            </a:r>
            <a:r>
              <a:rPr lang="ro-RO" sz="1200" dirty="0" smtClean="0"/>
              <a:t>_</a:t>
            </a:r>
            <a:r>
              <a:rPr lang="ro-RO" sz="1200" dirty="0" err="1" smtClean="0"/>
              <a:t>ang</a:t>
            </a:r>
            <a:r>
              <a:rPr lang="en-US" sz="1200" dirty="0" err="1" smtClean="0"/>
              <a:t>ajat</a:t>
            </a:r>
            <a:endParaRPr lang="ro-RO" sz="1200" dirty="0" smtClean="0"/>
          </a:p>
          <a:p>
            <a:r>
              <a:rPr lang="ro-RO" sz="1200" dirty="0" smtClean="0"/>
              <a:t>*Nume</a:t>
            </a:r>
          </a:p>
          <a:p>
            <a:r>
              <a:rPr lang="ro-RO" sz="1200" dirty="0" smtClean="0"/>
              <a:t>*Prenume</a:t>
            </a:r>
          </a:p>
          <a:p>
            <a:r>
              <a:rPr lang="ro-RO" sz="1200" dirty="0" smtClean="0"/>
              <a:t>*</a:t>
            </a:r>
            <a:r>
              <a:rPr lang="ro-RO" sz="1200" dirty="0" err="1"/>
              <a:t>F</a:t>
            </a:r>
            <a:r>
              <a:rPr lang="ro-RO" sz="1200" dirty="0" err="1" smtClean="0"/>
              <a:t>unctie</a:t>
            </a:r>
            <a:endParaRPr lang="ro-RO" sz="1200" dirty="0" smtClean="0"/>
          </a:p>
          <a:p>
            <a:r>
              <a:rPr lang="ro-RO" sz="1200" dirty="0" smtClean="0"/>
              <a:t>*Salariu</a:t>
            </a:r>
          </a:p>
          <a:p>
            <a:r>
              <a:rPr lang="ro-RO" sz="1200" dirty="0" smtClean="0"/>
              <a:t>*</a:t>
            </a:r>
            <a:r>
              <a:rPr lang="ro-RO" sz="1200" dirty="0" err="1" smtClean="0"/>
              <a:t>inceput</a:t>
            </a:r>
            <a:r>
              <a:rPr lang="ro-RO" sz="1200" dirty="0" smtClean="0"/>
              <a:t> contract</a:t>
            </a:r>
          </a:p>
          <a:p>
            <a:r>
              <a:rPr lang="ro-RO" sz="1200" dirty="0" smtClean="0"/>
              <a:t>o final_contract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4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o-RO" dirty="0" smtClean="0">
                <a:latin typeface="BankGothic Lt BT" pitchFamily="34" charset="0"/>
              </a:rPr>
              <a:t>Modelul Fizic</a:t>
            </a:r>
            <a:endParaRPr lang="en-US" dirty="0"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828799"/>
          </a:xfrm>
        </p:spPr>
        <p:txBody>
          <a:bodyPr>
            <a:normAutofit fontScale="55000" lnSpcReduction="20000"/>
          </a:bodyPr>
          <a:lstStyle/>
          <a:p>
            <a:r>
              <a:rPr lang="en-US" noProof="1"/>
              <a:t>Dup</a:t>
            </a:r>
            <a:r>
              <a:rPr lang="vi-VN" noProof="1"/>
              <a:t>ă realizarea diagramei ERD şi stabilirea constrângerilor pentru fiecare tabelă (Primary Key, Foreign Key, Not Null etc.), acestea se implementează, pentru a obţine modelul fizic.</a:t>
            </a:r>
          </a:p>
          <a:p>
            <a:r>
              <a:rPr lang="vi-VN" noProof="1"/>
              <a:t>Apoi, se stabilesc tipurile de date corespunzătoare fiecărui atribut, astfel : cheile primare şi coloanele care cer date numerice, de tip NUMBER; coloanele care cer intrări de tip text,cu lungime variabilă, de tip VARCHAR2 </a:t>
            </a:r>
            <a:r>
              <a:rPr lang="vi-VN" noProof="1" smtClean="0"/>
              <a:t>cele </a:t>
            </a:r>
            <a:r>
              <a:rPr lang="vi-VN" noProof="1"/>
              <a:t>care cer date calendaristice, de tip DATE.</a:t>
            </a:r>
          </a:p>
          <a:p>
            <a:endParaRPr lang="en-US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2951"/>
            <a:ext cx="7543800" cy="3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" y="228600"/>
            <a:ext cx="6534775" cy="3124200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64" y="3505200"/>
            <a:ext cx="6629400" cy="31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noProof="1">
                <a:latin typeface="Arial" pitchFamily="34" charset="0"/>
                <a:cs typeface="Arial" pitchFamily="34" charset="0"/>
              </a:rPr>
              <a:t>În final, tabelele vor fi populate, având grij</a:t>
            </a:r>
            <a:r>
              <a:rPr lang="vi-VN" noProof="1">
                <a:latin typeface="Arial" pitchFamily="34" charset="0"/>
                <a:cs typeface="Arial" pitchFamily="34" charset="0"/>
              </a:rPr>
              <a:t>ă ca datele introduse să corespundă tipului definit pentru coloana respectivă.</a:t>
            </a:r>
          </a:p>
          <a:p>
            <a:endParaRPr lang="en-US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2262586"/>
            <a:ext cx="7467600" cy="3826904"/>
          </a:xfrm>
          <a:prstGeom prst="rect">
            <a:avLst/>
          </a:prstGeom>
        </p:spPr>
      </p:pic>
      <p:sp>
        <p:nvSpPr>
          <p:cNvPr id="5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o-RO" dirty="0" smtClean="0">
                <a:latin typeface="BankGothic Lt BT" pitchFamily="34" charset="0"/>
              </a:rPr>
              <a:t>Modelul Fizic</a:t>
            </a:r>
            <a:endParaRPr lang="en-US" dirty="0"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7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712</Words>
  <Application>Microsoft Office PowerPoint</Application>
  <PresentationFormat>Expunere pe ecran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17" baseType="lpstr">
      <vt:lpstr>Temă Office</vt:lpstr>
      <vt:lpstr>Baza de date a unui lanț de farmacii</vt:lpstr>
      <vt:lpstr>Descrierea afacerii</vt:lpstr>
      <vt:lpstr>Cerintele afacerii</vt:lpstr>
      <vt:lpstr>Cerintele afacerii</vt:lpstr>
      <vt:lpstr>Erd initial</vt:lpstr>
      <vt:lpstr>Erd final</vt:lpstr>
      <vt:lpstr>Modelul Fizic</vt:lpstr>
      <vt:lpstr>Prezentare PowerPoint</vt:lpstr>
      <vt:lpstr>Modelul Fizic</vt:lpstr>
      <vt:lpstr>Prezentare PowerPoint</vt:lpstr>
      <vt:lpstr>Prezentare PowerPoint</vt:lpstr>
      <vt:lpstr>Prezentare PowerPoint</vt:lpstr>
      <vt:lpstr>Prezentare PowerPoint</vt:lpstr>
      <vt:lpstr>Modelul Fizic</vt:lpstr>
      <vt:lpstr>Prezentare PowerPoint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de date a unui lant de farmacii</dc:title>
  <dc:creator>Florentina</dc:creator>
  <cp:lastModifiedBy>Florentina</cp:lastModifiedBy>
  <cp:revision>21</cp:revision>
  <dcterms:created xsi:type="dcterms:W3CDTF">2022-05-15T12:02:25Z</dcterms:created>
  <dcterms:modified xsi:type="dcterms:W3CDTF">2024-02-02T14:12:43Z</dcterms:modified>
</cp:coreProperties>
</file>