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59" r:id="rId8"/>
    <p:sldId id="260"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p:cViewPr varScale="1">
        <p:scale>
          <a:sx n="83" d="100"/>
          <a:sy n="83" d="100"/>
        </p:scale>
        <p:origin x="-1493"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685800" y="2130425"/>
            <a:ext cx="7772400" cy="1470025"/>
          </a:xfrm>
        </p:spPr>
        <p:txBody>
          <a:bodyPr/>
          <a:lstStyle/>
          <a:p>
            <a:r>
              <a:rPr lang="ro-RO" smtClean="0"/>
              <a:t>Faceți clic pentru a edita stilul de titlu Coordonator</a:t>
            </a:r>
            <a:endParaRPr lang="en-US"/>
          </a:p>
        </p:txBody>
      </p:sp>
      <p:sp>
        <p:nvSpPr>
          <p:cNvPr id="3" name="Subtitlu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ro-RO" smtClean="0"/>
              <a:t>Faceți clic pentru editarea stilului de subtitlu al coordonatorului</a:t>
            </a:r>
            <a:endParaRPr lang="en-US"/>
          </a:p>
        </p:txBody>
      </p:sp>
      <p:sp>
        <p:nvSpPr>
          <p:cNvPr id="4" name="Substituent dată 3"/>
          <p:cNvSpPr>
            <a:spLocks noGrp="1"/>
          </p:cNvSpPr>
          <p:nvPr>
            <p:ph type="dt" sz="half" idx="10"/>
          </p:nvPr>
        </p:nvSpPr>
        <p:spPr/>
        <p:txBody>
          <a:bodyPr/>
          <a:lstStyle/>
          <a:p>
            <a:fld id="{C2C66823-0FCA-4E94-ACD7-C725CB6ADD9A}" type="datetimeFigureOut">
              <a:rPr lang="en-US" smtClean="0"/>
              <a:pPr/>
              <a:t>2/2/2024</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en-US"/>
          </a:p>
        </p:txBody>
      </p:sp>
      <p:sp>
        <p:nvSpPr>
          <p:cNvPr id="3" name="Substituent text vertical 2"/>
          <p:cNvSpPr>
            <a:spLocks noGrp="1"/>
          </p:cNvSpPr>
          <p:nvPr>
            <p:ph type="body" orient="vert" idx="1"/>
          </p:nvPr>
        </p:nvSpPr>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C2C66823-0FCA-4E94-ACD7-C725CB6ADD9A}" type="datetimeFigureOut">
              <a:rPr lang="en-US" smtClean="0"/>
              <a:pPr/>
              <a:t>2/2/2024</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8"/>
            <a:ext cx="2057400" cy="5851525"/>
          </a:xfrm>
        </p:spPr>
        <p:txBody>
          <a:bodyPr vert="eaVert"/>
          <a:lstStyle/>
          <a:p>
            <a:r>
              <a:rPr lang="ro-RO" smtClean="0"/>
              <a:t>Faceți clic pentru a edita stilul de titlu Coordonator</a:t>
            </a:r>
            <a:endParaRPr lang="en-US"/>
          </a:p>
        </p:txBody>
      </p:sp>
      <p:sp>
        <p:nvSpPr>
          <p:cNvPr id="3" name="Substituent text vertical 2"/>
          <p:cNvSpPr>
            <a:spLocks noGrp="1"/>
          </p:cNvSpPr>
          <p:nvPr>
            <p:ph type="body" orient="vert" idx="1"/>
          </p:nvPr>
        </p:nvSpPr>
        <p:spPr>
          <a:xfrm>
            <a:off x="457200" y="274638"/>
            <a:ext cx="6019800" cy="5851525"/>
          </a:xfrm>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C2C66823-0FCA-4E94-ACD7-C725CB6ADD9A}" type="datetimeFigureOut">
              <a:rPr lang="en-US" smtClean="0"/>
              <a:pPr/>
              <a:t>2/2/2024</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en-US"/>
          </a:p>
        </p:txBody>
      </p:sp>
      <p:sp>
        <p:nvSpPr>
          <p:cNvPr id="3" name="Substituent conținut 2"/>
          <p:cNvSpPr>
            <a:spLocks noGrp="1"/>
          </p:cNvSpPr>
          <p:nvPr>
            <p:ph idx="1"/>
          </p:nvPr>
        </p:nvSpPr>
        <p:spPr/>
        <p:txBody>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C2C66823-0FCA-4E94-ACD7-C725CB6ADD9A}" type="datetimeFigureOut">
              <a:rPr lang="en-US" smtClean="0"/>
              <a:pPr/>
              <a:t>2/2/2024</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722313" y="4406901"/>
            <a:ext cx="7772400" cy="1362075"/>
          </a:xfrm>
        </p:spPr>
        <p:txBody>
          <a:bodyPr anchor="t"/>
          <a:lstStyle>
            <a:lvl1pPr algn="l">
              <a:defRPr sz="4000" b="1" cap="all"/>
            </a:lvl1pPr>
          </a:lstStyle>
          <a:p>
            <a:r>
              <a:rPr lang="ro-RO" smtClean="0"/>
              <a:t>Faceți clic pentru a edita stilul de titlu Coordonator</a:t>
            </a:r>
            <a:endParaRPr lang="en-US"/>
          </a:p>
        </p:txBody>
      </p:sp>
      <p:sp>
        <p:nvSpPr>
          <p:cNvPr id="3" name="Substituent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ro-RO" smtClean="0"/>
              <a:t>Faceți clic pentru a edita stilurile de text Coordonator</a:t>
            </a:r>
          </a:p>
        </p:txBody>
      </p:sp>
      <p:sp>
        <p:nvSpPr>
          <p:cNvPr id="4" name="Substituent dată 3"/>
          <p:cNvSpPr>
            <a:spLocks noGrp="1"/>
          </p:cNvSpPr>
          <p:nvPr>
            <p:ph type="dt" sz="half" idx="10"/>
          </p:nvPr>
        </p:nvSpPr>
        <p:spPr/>
        <p:txBody>
          <a:bodyPr/>
          <a:lstStyle/>
          <a:p>
            <a:fld id="{C2C66823-0FCA-4E94-ACD7-C725CB6ADD9A}" type="datetimeFigureOut">
              <a:rPr lang="en-US" smtClean="0"/>
              <a:pPr/>
              <a:t>2/2/2024</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en-US"/>
          </a:p>
        </p:txBody>
      </p:sp>
      <p:sp>
        <p:nvSpPr>
          <p:cNvPr id="3" name="Substituent conținut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conținut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dată 4"/>
          <p:cNvSpPr>
            <a:spLocks noGrp="1"/>
          </p:cNvSpPr>
          <p:nvPr>
            <p:ph type="dt" sz="half" idx="10"/>
          </p:nvPr>
        </p:nvSpPr>
        <p:spPr/>
        <p:txBody>
          <a:bodyPr/>
          <a:lstStyle/>
          <a:p>
            <a:fld id="{C2C66823-0FCA-4E94-ACD7-C725CB6ADD9A}" type="datetimeFigureOut">
              <a:rPr lang="en-US" smtClean="0"/>
              <a:pPr/>
              <a:t>2/2/2024</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lvl1pPr>
              <a:defRPr/>
            </a:lvl1pPr>
          </a:lstStyle>
          <a:p>
            <a:r>
              <a:rPr lang="ro-RO" smtClean="0"/>
              <a:t>Faceți clic pentru a edita stilul de titlu Coordonator</a:t>
            </a:r>
            <a:endParaRPr lang="en-US"/>
          </a:p>
        </p:txBody>
      </p:sp>
      <p:sp>
        <p:nvSpPr>
          <p:cNvPr id="3" name="Substituent text 2"/>
          <p:cNvSpPr>
            <a:spLocks noGrp="1"/>
          </p:cNvSpPr>
          <p:nvPr>
            <p:ph type="body" idx="1"/>
          </p:nvPr>
        </p:nvSpPr>
        <p:spPr>
          <a:xfrm>
            <a:off x="457201" y="1535113"/>
            <a:ext cx="4040188"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ro-RO" smtClean="0"/>
              <a:t>Faceți clic pentru a edita stilurile de text Coordonator</a:t>
            </a:r>
          </a:p>
        </p:txBody>
      </p:sp>
      <p:sp>
        <p:nvSpPr>
          <p:cNvPr id="4" name="Substituent conținut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text 4"/>
          <p:cNvSpPr>
            <a:spLocks noGrp="1"/>
          </p:cNvSpPr>
          <p:nvPr>
            <p:ph type="body" sz="quarter" idx="3"/>
          </p:nvPr>
        </p:nvSpPr>
        <p:spPr>
          <a:xfrm>
            <a:off x="4645026" y="1535113"/>
            <a:ext cx="4041775"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ro-RO" smtClean="0"/>
              <a:t>Faceți clic pentru a edita stilurile de text Coordonator</a:t>
            </a:r>
          </a:p>
        </p:txBody>
      </p:sp>
      <p:sp>
        <p:nvSpPr>
          <p:cNvPr id="6" name="Substituent conținut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7" name="Substituent dată 6"/>
          <p:cNvSpPr>
            <a:spLocks noGrp="1"/>
          </p:cNvSpPr>
          <p:nvPr>
            <p:ph type="dt" sz="half" idx="10"/>
          </p:nvPr>
        </p:nvSpPr>
        <p:spPr/>
        <p:txBody>
          <a:bodyPr/>
          <a:lstStyle/>
          <a:p>
            <a:fld id="{C2C66823-0FCA-4E94-ACD7-C725CB6ADD9A}" type="datetimeFigureOut">
              <a:rPr lang="en-US" smtClean="0"/>
              <a:pPr/>
              <a:t>2/2/2024</a:t>
            </a:fld>
            <a:endParaRPr lang="en-US"/>
          </a:p>
        </p:txBody>
      </p:sp>
      <p:sp>
        <p:nvSpPr>
          <p:cNvPr id="8" name="Substituent subsol 7"/>
          <p:cNvSpPr>
            <a:spLocks noGrp="1"/>
          </p:cNvSpPr>
          <p:nvPr>
            <p:ph type="ftr" sz="quarter" idx="11"/>
          </p:nvPr>
        </p:nvSpPr>
        <p:spPr/>
        <p:txBody>
          <a:bodyPr/>
          <a:lstStyle/>
          <a:p>
            <a:endParaRPr lang="en-US"/>
          </a:p>
        </p:txBody>
      </p:sp>
      <p:sp>
        <p:nvSpPr>
          <p:cNvPr id="9" name="Substituent număr diapozitiv 8"/>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en-US"/>
          </a:p>
        </p:txBody>
      </p:sp>
      <p:sp>
        <p:nvSpPr>
          <p:cNvPr id="3" name="Substituent dată 2"/>
          <p:cNvSpPr>
            <a:spLocks noGrp="1"/>
          </p:cNvSpPr>
          <p:nvPr>
            <p:ph type="dt" sz="half" idx="10"/>
          </p:nvPr>
        </p:nvSpPr>
        <p:spPr/>
        <p:txBody>
          <a:bodyPr/>
          <a:lstStyle/>
          <a:p>
            <a:fld id="{C2C66823-0FCA-4E94-ACD7-C725CB6ADD9A}" type="datetimeFigureOut">
              <a:rPr lang="en-US" smtClean="0"/>
              <a:pPr/>
              <a:t>2/2/2024</a:t>
            </a:fld>
            <a:endParaRPr lang="en-US"/>
          </a:p>
        </p:txBody>
      </p:sp>
      <p:sp>
        <p:nvSpPr>
          <p:cNvPr id="4" name="Substituent subsol 3"/>
          <p:cNvSpPr>
            <a:spLocks noGrp="1"/>
          </p:cNvSpPr>
          <p:nvPr>
            <p:ph type="ftr" sz="quarter" idx="11"/>
          </p:nvPr>
        </p:nvSpPr>
        <p:spPr/>
        <p:txBody>
          <a:bodyPr/>
          <a:lstStyle/>
          <a:p>
            <a:endParaRPr lang="en-US"/>
          </a:p>
        </p:txBody>
      </p:sp>
      <p:sp>
        <p:nvSpPr>
          <p:cNvPr id="5" name="Substituent număr diapozitiv 4"/>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C2C66823-0FCA-4E94-ACD7-C725CB6ADD9A}" type="datetimeFigureOut">
              <a:rPr lang="en-US" smtClean="0"/>
              <a:pPr/>
              <a:t>2/2/2024</a:t>
            </a:fld>
            <a:endParaRPr lang="en-US"/>
          </a:p>
        </p:txBody>
      </p:sp>
      <p:sp>
        <p:nvSpPr>
          <p:cNvPr id="3" name="Substituent subsol 2"/>
          <p:cNvSpPr>
            <a:spLocks noGrp="1"/>
          </p:cNvSpPr>
          <p:nvPr>
            <p:ph type="ftr" sz="quarter" idx="11"/>
          </p:nvPr>
        </p:nvSpPr>
        <p:spPr/>
        <p:txBody>
          <a:bodyPr/>
          <a:lstStyle/>
          <a:p>
            <a:endParaRPr lang="en-US"/>
          </a:p>
        </p:txBody>
      </p:sp>
      <p:sp>
        <p:nvSpPr>
          <p:cNvPr id="4" name="Substituent număr diapozitiv 3"/>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1" y="273050"/>
            <a:ext cx="3008313" cy="1162050"/>
          </a:xfrm>
        </p:spPr>
        <p:txBody>
          <a:bodyPr anchor="b"/>
          <a:lstStyle>
            <a:lvl1pPr algn="l">
              <a:defRPr sz="2000" b="1"/>
            </a:lvl1pPr>
          </a:lstStyle>
          <a:p>
            <a:r>
              <a:rPr lang="ro-RO" smtClean="0"/>
              <a:t>Faceți clic pentru a edita stilul de titlu Coordonator</a:t>
            </a:r>
            <a:endParaRPr lang="en-US"/>
          </a:p>
        </p:txBody>
      </p:sp>
      <p:sp>
        <p:nvSpPr>
          <p:cNvPr id="3" name="Substituent conținut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text 3"/>
          <p:cNvSpPr>
            <a:spLocks noGrp="1"/>
          </p:cNvSpPr>
          <p:nvPr>
            <p:ph type="body" sz="half" idx="2"/>
          </p:nvPr>
        </p:nvSpPr>
        <p:spPr>
          <a:xfrm>
            <a:off x="457201" y="1435100"/>
            <a:ext cx="3008313" cy="4691063"/>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C2C66823-0FCA-4E94-ACD7-C725CB6ADD9A}" type="datetimeFigureOut">
              <a:rPr lang="en-US" smtClean="0"/>
              <a:pPr/>
              <a:t>2/2/2024</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792288" y="4800600"/>
            <a:ext cx="5486400" cy="566738"/>
          </a:xfrm>
        </p:spPr>
        <p:txBody>
          <a:bodyPr anchor="b"/>
          <a:lstStyle>
            <a:lvl1pPr algn="l">
              <a:defRPr sz="2000" b="1"/>
            </a:lvl1pPr>
          </a:lstStyle>
          <a:p>
            <a:r>
              <a:rPr lang="ro-RO" smtClean="0"/>
              <a:t>Faceți clic pentru a edita stilul de titlu Coordonator</a:t>
            </a:r>
            <a:endParaRPr lang="en-US"/>
          </a:p>
        </p:txBody>
      </p:sp>
      <p:sp>
        <p:nvSpPr>
          <p:cNvPr id="3" name="Substituent imagine 2"/>
          <p:cNvSpPr>
            <a:spLocks noGrp="1"/>
          </p:cNvSpPr>
          <p:nvPr>
            <p:ph type="pic" idx="1"/>
          </p:nvPr>
        </p:nvSpPr>
        <p:spPr>
          <a:xfrm>
            <a:off x="1792288" y="612775"/>
            <a:ext cx="5486400" cy="4114800"/>
          </a:xfr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endParaRPr lang="en-US"/>
          </a:p>
        </p:txBody>
      </p:sp>
      <p:sp>
        <p:nvSpPr>
          <p:cNvPr id="4" name="Substituent text 3"/>
          <p:cNvSpPr>
            <a:spLocks noGrp="1"/>
          </p:cNvSpPr>
          <p:nvPr>
            <p:ph type="body" sz="half" idx="2"/>
          </p:nvPr>
        </p:nvSpPr>
        <p:spPr>
          <a:xfrm>
            <a:off x="1792288" y="5367338"/>
            <a:ext cx="5486400" cy="804862"/>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C2C66823-0FCA-4E94-ACD7-C725CB6ADD9A}" type="datetimeFigureOut">
              <a:rPr lang="en-US" smtClean="0"/>
              <a:pPr/>
              <a:t>2/2/2024</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74F08CA5-9B37-4409-8E87-E83C531217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60000"/>
            <a:lum/>
          </a:blip>
          <a:srcRect/>
          <a:stretch>
            <a:fillRect l="-20000" r="-20000"/>
          </a:stretch>
        </a:blipFill>
        <a:effectLst/>
      </p:bgPr>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457200" y="274638"/>
            <a:ext cx="8229600" cy="1143000"/>
          </a:xfrm>
          <a:prstGeom prst="rect">
            <a:avLst/>
          </a:prstGeom>
        </p:spPr>
        <p:txBody>
          <a:bodyPr vert="horz" lIns="91429" tIns="45714" rIns="91429" bIns="45714" rtlCol="0" anchor="ctr">
            <a:normAutofit/>
          </a:bodyPr>
          <a:lstStyle/>
          <a:p>
            <a:r>
              <a:rPr lang="ro-RO" smtClean="0"/>
              <a:t>Faceți clic pentru a edita stilul de titlu Coordonator</a:t>
            </a:r>
            <a:endParaRPr lang="en-US"/>
          </a:p>
        </p:txBody>
      </p:sp>
      <p:sp>
        <p:nvSpPr>
          <p:cNvPr id="3" name="Substituent text 2"/>
          <p:cNvSpPr>
            <a:spLocks noGrp="1"/>
          </p:cNvSpPr>
          <p:nvPr>
            <p:ph type="body" idx="1"/>
          </p:nvPr>
        </p:nvSpPr>
        <p:spPr>
          <a:xfrm>
            <a:off x="457200" y="1600201"/>
            <a:ext cx="8229600" cy="4525963"/>
          </a:xfrm>
          <a:prstGeom prst="rect">
            <a:avLst/>
          </a:prstGeom>
        </p:spPr>
        <p:txBody>
          <a:bodyPr vert="horz" lIns="91429" tIns="45714" rIns="91429" bIns="45714" rtlCol="0">
            <a:normAutofit/>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2"/>
          </p:nvPr>
        </p:nvSpPr>
        <p:spPr>
          <a:xfrm>
            <a:off x="457200" y="6356350"/>
            <a:ext cx="2133600" cy="365125"/>
          </a:xfrm>
          <a:prstGeom prst="rect">
            <a:avLst/>
          </a:prstGeom>
        </p:spPr>
        <p:txBody>
          <a:bodyPr vert="horz" lIns="91429" tIns="45714" rIns="91429" bIns="45714" rtlCol="0" anchor="ctr"/>
          <a:lstStyle>
            <a:lvl1pPr algn="l">
              <a:defRPr sz="1200">
                <a:solidFill>
                  <a:schemeClr val="tx1">
                    <a:tint val="75000"/>
                  </a:schemeClr>
                </a:solidFill>
              </a:defRPr>
            </a:lvl1pPr>
          </a:lstStyle>
          <a:p>
            <a:fld id="{C2C66823-0FCA-4E94-ACD7-C725CB6ADD9A}" type="datetimeFigureOut">
              <a:rPr lang="en-US" smtClean="0"/>
              <a:pPr/>
              <a:t>2/2/2024</a:t>
            </a:fld>
            <a:endParaRPr lang="en-US"/>
          </a:p>
        </p:txBody>
      </p:sp>
      <p:sp>
        <p:nvSpPr>
          <p:cNvPr id="5" name="Substituent subsol 4"/>
          <p:cNvSpPr>
            <a:spLocks noGrp="1"/>
          </p:cNvSpPr>
          <p:nvPr>
            <p:ph type="ftr" sz="quarter" idx="3"/>
          </p:nvPr>
        </p:nvSpPr>
        <p:spPr>
          <a:xfrm>
            <a:off x="3124200" y="6356350"/>
            <a:ext cx="2895600" cy="365125"/>
          </a:xfrm>
          <a:prstGeom prst="rect">
            <a:avLst/>
          </a:prstGeom>
        </p:spPr>
        <p:txBody>
          <a:bodyPr vert="horz" lIns="91429" tIns="45714" rIns="91429" bIns="45714" rtlCol="0" anchor="ctr"/>
          <a:lstStyle>
            <a:lvl1pPr algn="ctr">
              <a:defRPr sz="1200">
                <a:solidFill>
                  <a:schemeClr val="tx1">
                    <a:tint val="75000"/>
                  </a:schemeClr>
                </a:solidFill>
              </a:defRPr>
            </a:lvl1pPr>
          </a:lstStyle>
          <a:p>
            <a:endParaRPr lang="en-US"/>
          </a:p>
        </p:txBody>
      </p:sp>
      <p:sp>
        <p:nvSpPr>
          <p:cNvPr id="6" name="Substituent număr diapozitiv 5"/>
          <p:cNvSpPr>
            <a:spLocks noGrp="1"/>
          </p:cNvSpPr>
          <p:nvPr>
            <p:ph type="sldNum" sz="quarter" idx="4"/>
          </p:nvPr>
        </p:nvSpPr>
        <p:spPr>
          <a:xfrm>
            <a:off x="6553200" y="6356350"/>
            <a:ext cx="2133600" cy="365125"/>
          </a:xfrm>
          <a:prstGeom prst="rect">
            <a:avLst/>
          </a:prstGeom>
        </p:spPr>
        <p:txBody>
          <a:bodyPr vert="horz" lIns="91429" tIns="45714" rIns="91429" bIns="45714" rtlCol="0" anchor="ctr"/>
          <a:lstStyle>
            <a:lvl1pPr algn="r">
              <a:defRPr sz="1200">
                <a:solidFill>
                  <a:schemeClr val="tx1">
                    <a:tint val="75000"/>
                  </a:schemeClr>
                </a:solidFill>
              </a:defRPr>
            </a:lvl1pPr>
          </a:lstStyle>
          <a:p>
            <a:fld id="{74F08CA5-9B37-4409-8E87-E83C531217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u 1"/>
          <p:cNvSpPr>
            <a:spLocks noGrp="1"/>
          </p:cNvSpPr>
          <p:nvPr>
            <p:ph type="ctrTitle"/>
          </p:nvPr>
        </p:nvSpPr>
        <p:spPr>
          <a:xfrm>
            <a:off x="762000" y="1600201"/>
            <a:ext cx="7772400" cy="1470025"/>
          </a:xfrm>
        </p:spPr>
        <p:txBody>
          <a:bodyPr>
            <a:normAutofit/>
          </a:bodyPr>
          <a:lstStyle/>
          <a:p>
            <a:r>
              <a:rPr lang="en-US" sz="5400" u="sng" dirty="0" err="1">
                <a:solidFill>
                  <a:schemeClr val="bg1"/>
                </a:solidFill>
                <a:effectLst>
                  <a:outerShdw blurRad="38100" dist="38100" dir="2700000" algn="tl">
                    <a:srgbClr val="000000">
                      <a:alpha val="43137"/>
                    </a:srgbClr>
                  </a:outerShdw>
                </a:effectLst>
                <a:latin typeface="Courier New" pitchFamily="49" charset="0"/>
                <a:cs typeface="Courier New" pitchFamily="49" charset="0"/>
              </a:rPr>
              <a:t>Fabrica</a:t>
            </a:r>
            <a:r>
              <a:rPr lang="en-US" sz="5400" u="sng" dirty="0">
                <a:solidFill>
                  <a:schemeClr val="bg1"/>
                </a:solidFill>
                <a:effectLst>
                  <a:outerShdw blurRad="38100" dist="38100" dir="2700000" algn="tl">
                    <a:srgbClr val="000000">
                      <a:alpha val="43137"/>
                    </a:srgbClr>
                  </a:outerShdw>
                </a:effectLst>
                <a:latin typeface="Courier New" pitchFamily="49" charset="0"/>
                <a:cs typeface="Courier New" pitchFamily="49" charset="0"/>
              </a:rPr>
              <a:t> de </a:t>
            </a:r>
            <a:r>
              <a:rPr lang="en-US" sz="5400" u="sng" dirty="0" err="1">
                <a:solidFill>
                  <a:schemeClr val="bg1"/>
                </a:solidFill>
                <a:effectLst>
                  <a:outerShdw blurRad="38100" dist="38100" dir="2700000" algn="tl">
                    <a:srgbClr val="000000">
                      <a:alpha val="43137"/>
                    </a:srgbClr>
                  </a:outerShdw>
                </a:effectLst>
                <a:latin typeface="Courier New" pitchFamily="49" charset="0"/>
                <a:cs typeface="Courier New" pitchFamily="49" charset="0"/>
              </a:rPr>
              <a:t>mobil</a:t>
            </a:r>
            <a:r>
              <a:rPr lang="ro-RO" sz="5400" u="sng" dirty="0">
                <a:solidFill>
                  <a:schemeClr val="bg1"/>
                </a:solidFill>
                <a:effectLst>
                  <a:outerShdw blurRad="38100" dist="38100" dir="2700000" algn="tl">
                    <a:srgbClr val="000000">
                      <a:alpha val="43137"/>
                    </a:srgbClr>
                  </a:outerShdw>
                </a:effectLst>
                <a:latin typeface="Courier New" pitchFamily="49" charset="0"/>
                <a:cs typeface="Courier New" pitchFamily="49" charset="0"/>
              </a:rPr>
              <a:t>ă</a:t>
            </a:r>
            <a:endParaRPr lang="en-US" sz="5400" u="sng" dirty="0">
              <a:solidFill>
                <a:schemeClr val="bg1"/>
              </a:solidFill>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Subtitlu 2"/>
          <p:cNvSpPr>
            <a:spLocks noGrp="1"/>
          </p:cNvSpPr>
          <p:nvPr>
            <p:ph type="subTitle" idx="1"/>
          </p:nvPr>
        </p:nvSpPr>
        <p:spPr>
          <a:xfrm>
            <a:off x="1371600" y="2895600"/>
            <a:ext cx="6400800" cy="1752600"/>
          </a:xfrm>
        </p:spPr>
        <p:txBody>
          <a:bodyPr>
            <a:normAutofit/>
          </a:bodyPr>
          <a:lstStyle/>
          <a:p>
            <a:r>
              <a:rPr lang="ro-RO" sz="1400" dirty="0">
                <a:solidFill>
                  <a:schemeClr val="tx1"/>
                </a:solidFill>
                <a:latin typeface="Courier New" pitchFamily="49" charset="0"/>
                <a:cs typeface="Courier New" pitchFamily="49" charset="0"/>
              </a:rPr>
              <a:t>Proiect realizat de </a:t>
            </a:r>
            <a:r>
              <a:rPr lang="en-US" sz="1400" dirty="0" err="1" smtClean="0">
                <a:solidFill>
                  <a:schemeClr val="tx1"/>
                </a:solidFill>
                <a:latin typeface="Courier New" pitchFamily="49" charset="0"/>
                <a:cs typeface="Courier New" pitchFamily="49" charset="0"/>
              </a:rPr>
              <a:t>Constantin</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Florentina</a:t>
            </a:r>
            <a:r>
              <a:rPr lang="en-US" sz="1400" dirty="0" smtClean="0">
                <a:solidFill>
                  <a:schemeClr val="tx1"/>
                </a:solidFill>
                <a:latin typeface="Courier New" pitchFamily="49" charset="0"/>
                <a:cs typeface="Courier New" pitchFamily="49" charset="0"/>
              </a:rPr>
              <a:t>-Claudia</a:t>
            </a:r>
            <a:endParaRPr lang="ro-RO" sz="1400" dirty="0">
              <a:solidFill>
                <a:schemeClr val="tx1"/>
              </a:solidFill>
              <a:latin typeface="Courier New" pitchFamily="49" charset="0"/>
              <a:cs typeface="Courier New" pitchFamily="49" charset="0"/>
            </a:endParaRPr>
          </a:p>
          <a:p>
            <a:r>
              <a:rPr lang="ro-RO" sz="1400" dirty="0">
                <a:solidFill>
                  <a:schemeClr val="tx1"/>
                </a:solidFill>
                <a:latin typeface="Courier New" pitchFamily="49" charset="0"/>
                <a:cs typeface="Courier New" pitchFamily="49" charset="0"/>
              </a:rPr>
              <a:t>Liceul Teoretic </a:t>
            </a:r>
            <a:r>
              <a:rPr lang="en-US" sz="1400" dirty="0">
                <a:solidFill>
                  <a:schemeClr val="tx1"/>
                </a:solidFill>
                <a:latin typeface="Courier New" pitchFamily="49" charset="0"/>
                <a:cs typeface="Courier New" pitchFamily="49" charset="0"/>
              </a:rPr>
              <a:t>“</a:t>
            </a:r>
            <a:r>
              <a:rPr lang="ro-RO" sz="1400" dirty="0">
                <a:solidFill>
                  <a:schemeClr val="tx1"/>
                </a:solidFill>
                <a:latin typeface="Courier New" pitchFamily="49" charset="0"/>
                <a:cs typeface="Courier New" pitchFamily="49" charset="0"/>
              </a:rPr>
              <a:t>Radu Vlădescu</a:t>
            </a:r>
            <a:r>
              <a:rPr lang="en-US" sz="1400" dirty="0">
                <a:solidFill>
                  <a:schemeClr val="tx1"/>
                </a:solidFill>
                <a:latin typeface="Courier New" pitchFamily="49" charset="0"/>
                <a:cs typeface="Courier New" pitchFamily="49" charset="0"/>
              </a:rPr>
              <a:t>”</a:t>
            </a:r>
            <a:endParaRPr lang="ro-RO" sz="1400" dirty="0">
              <a:solidFill>
                <a:schemeClr val="tx1"/>
              </a:solidFill>
              <a:latin typeface="Courier New" pitchFamily="49" charset="0"/>
              <a:cs typeface="Courier New" pitchFamily="49" charset="0"/>
            </a:endParaRPr>
          </a:p>
          <a:p>
            <a:r>
              <a:rPr lang="ro-RO" sz="1400" dirty="0" smtClean="0">
                <a:solidFill>
                  <a:schemeClr val="tx1"/>
                </a:solidFill>
                <a:latin typeface="Courier New" pitchFamily="49" charset="0"/>
                <a:cs typeface="Courier New" pitchFamily="49" charset="0"/>
              </a:rPr>
              <a:t>2021</a:t>
            </a:r>
            <a:endParaRPr lang="en-US" sz="1400" dirty="0">
              <a:solidFill>
                <a:schemeClr val="tx1"/>
              </a:solidFill>
              <a:latin typeface="Courier New" pitchFamily="49" charset="0"/>
              <a:cs typeface="Courier New"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20000"/>
          </a:stretch>
        </a:blipFill>
        <a:effectLst/>
      </p:bgPr>
    </p:bg>
    <p:spTree>
      <p:nvGrpSpPr>
        <p:cNvPr id="1" name=""/>
        <p:cNvGrpSpPr/>
        <p:nvPr/>
      </p:nvGrpSpPr>
      <p:grpSpPr>
        <a:xfrm>
          <a:off x="0" y="0"/>
          <a:ext cx="0" cy="0"/>
          <a:chOff x="0" y="0"/>
          <a:chExt cx="0" cy="0"/>
        </a:xfrm>
      </p:grpSpPr>
      <p:sp>
        <p:nvSpPr>
          <p:cNvPr id="3" name="Substituent conținut 2"/>
          <p:cNvSpPr>
            <a:spLocks noGrp="1"/>
          </p:cNvSpPr>
          <p:nvPr>
            <p:ph idx="1"/>
          </p:nvPr>
        </p:nvSpPr>
        <p:spPr>
          <a:xfrm>
            <a:off x="457200" y="1600199"/>
            <a:ext cx="8229600" cy="4953001"/>
          </a:xfrm>
        </p:spPr>
        <p:txBody>
          <a:bodyPr>
            <a:normAutofit fontScale="62500" lnSpcReduction="20000"/>
          </a:bodyPr>
          <a:lstStyle/>
          <a:p>
            <a:r>
              <a:rPr lang="en-US" noProof="1" smtClean="0">
                <a:latin typeface="Arial" pitchFamily="34" charset="0"/>
                <a:cs typeface="Arial" pitchFamily="34" charset="0"/>
              </a:rPr>
              <a:t>Entitatea ANGAJAT este un supertip şi conţine subtipurile: </a:t>
            </a:r>
            <a:r>
              <a:rPr lang="ro-RO" noProof="1" smtClean="0">
                <a:latin typeface="Arial" pitchFamily="34" charset="0"/>
                <a:cs typeface="Arial" pitchFamily="34" charset="0"/>
              </a:rPr>
              <a:t>TÂMPLAR </a:t>
            </a:r>
            <a:r>
              <a:rPr lang="en-US" noProof="1" smtClean="0">
                <a:latin typeface="Arial" pitchFamily="34" charset="0"/>
                <a:cs typeface="Arial" pitchFamily="34" charset="0"/>
              </a:rPr>
              <a:t>, PERSONAL AUXILIAR, MANAGER şi ALTUL. Pentru toţi se precizeaz</a:t>
            </a:r>
            <a:r>
              <a:rPr lang="vi-VN" noProof="1" smtClean="0">
                <a:latin typeface="Arial" pitchFamily="34" charset="0"/>
                <a:cs typeface="Arial" pitchFamily="34" charset="0"/>
              </a:rPr>
              <a:t>ă funcţia, respectiv calificarea, dar MANAGERUL are în plus un bonus de salariu. </a:t>
            </a:r>
            <a:endParaRPr lang="ro-RO" noProof="1" smtClean="0">
              <a:latin typeface="Arial" pitchFamily="34" charset="0"/>
              <a:cs typeface="Arial" pitchFamily="34" charset="0"/>
            </a:endParaRPr>
          </a:p>
          <a:p>
            <a:endParaRPr lang="vi-VN" noProof="1" smtClean="0">
              <a:latin typeface="Arial" pitchFamily="34" charset="0"/>
              <a:cs typeface="Arial" pitchFamily="34" charset="0"/>
            </a:endParaRPr>
          </a:p>
          <a:p>
            <a:r>
              <a:rPr lang="vi-VN" noProof="1" smtClean="0">
                <a:latin typeface="Arial" pitchFamily="34" charset="0"/>
                <a:cs typeface="Arial" pitchFamily="34" charset="0"/>
              </a:rPr>
              <a:t>Fiecare ANGAJAT lucrează intr-un singur DEPARTAMENT, dar numai </a:t>
            </a:r>
            <a:r>
              <a:rPr lang="ro-RO" noProof="1" smtClean="0">
                <a:latin typeface="Arial" pitchFamily="34" charset="0"/>
                <a:cs typeface="Arial" pitchFamily="34" charset="0"/>
              </a:rPr>
              <a:t>TÂMPLARII </a:t>
            </a:r>
            <a:r>
              <a:rPr lang="vi-VN" noProof="1" smtClean="0">
                <a:latin typeface="Arial" pitchFamily="34" charset="0"/>
                <a:cs typeface="Arial" pitchFamily="34" charset="0"/>
              </a:rPr>
              <a:t>participă la fabricarea PRODUSELOR. Relaţia M:M dintre </a:t>
            </a:r>
            <a:r>
              <a:rPr lang="ro-RO" noProof="1" smtClean="0">
                <a:latin typeface="Arial" pitchFamily="34" charset="0"/>
                <a:cs typeface="Arial" pitchFamily="34" charset="0"/>
              </a:rPr>
              <a:t>TÂMPLAR</a:t>
            </a:r>
            <a:r>
              <a:rPr lang="vi-VN" noProof="1" smtClean="0">
                <a:latin typeface="Arial" pitchFamily="34" charset="0"/>
                <a:cs typeface="Arial" pitchFamily="34" charset="0"/>
              </a:rPr>
              <a:t> şi PRODUS este rezolvată prin entitatea LISTA PRODUCTIE.</a:t>
            </a:r>
            <a:endParaRPr lang="ro-RO" noProof="1" smtClean="0">
              <a:latin typeface="Arial" pitchFamily="34" charset="0"/>
              <a:cs typeface="Arial" pitchFamily="34" charset="0"/>
            </a:endParaRPr>
          </a:p>
          <a:p>
            <a:endParaRPr lang="vi-VN" noProof="1" smtClean="0">
              <a:latin typeface="Arial" pitchFamily="34" charset="0"/>
              <a:cs typeface="Arial" pitchFamily="34" charset="0"/>
            </a:endParaRPr>
          </a:p>
          <a:p>
            <a:r>
              <a:rPr lang="vi-VN" noProof="1" smtClean="0">
                <a:latin typeface="Arial" pitchFamily="34" charset="0"/>
                <a:cs typeface="Arial" pitchFamily="34" charset="0"/>
              </a:rPr>
              <a:t>Fiecare  PRODUS este alcătuit din unul sau mai multe </a:t>
            </a:r>
            <a:r>
              <a:rPr lang="ro-RO" noProof="1" smtClean="0">
                <a:latin typeface="Arial" pitchFamily="34" charset="0"/>
                <a:cs typeface="Arial" pitchFamily="34" charset="0"/>
              </a:rPr>
              <a:t>MATERIALE </a:t>
            </a:r>
            <a:r>
              <a:rPr lang="vi-VN" noProof="1" smtClean="0">
                <a:latin typeface="Arial" pitchFamily="34" charset="0"/>
                <a:cs typeface="Arial" pitchFamily="34" charset="0"/>
              </a:rPr>
              <a:t>şi de aceea este nevoie de adăugarea entităţii de intersecţie CONTINUT</a:t>
            </a:r>
            <a:r>
              <a:rPr lang="ro-RO" noProof="1" smtClean="0">
                <a:latin typeface="Arial" pitchFamily="34" charset="0"/>
                <a:cs typeface="Arial" pitchFamily="34" charset="0"/>
              </a:rPr>
              <a:t>.</a:t>
            </a:r>
          </a:p>
          <a:p>
            <a:endParaRPr lang="vi-VN" noProof="1" smtClean="0">
              <a:latin typeface="Arial" pitchFamily="34" charset="0"/>
              <a:cs typeface="Arial" pitchFamily="34" charset="0"/>
            </a:endParaRPr>
          </a:p>
          <a:p>
            <a:r>
              <a:rPr lang="vi-VN" noProof="1" smtClean="0">
                <a:latin typeface="Arial" pitchFamily="34" charset="0"/>
                <a:cs typeface="Arial" pitchFamily="34" charset="0"/>
              </a:rPr>
              <a:t>Pentru a fi trimis spre prelucrare, un </a:t>
            </a:r>
            <a:r>
              <a:rPr lang="ro-RO" noProof="1" smtClean="0">
                <a:latin typeface="Arial" pitchFamily="34" charset="0"/>
                <a:cs typeface="Arial" pitchFamily="34" charset="0"/>
              </a:rPr>
              <a:t>MATERIAL</a:t>
            </a:r>
            <a:r>
              <a:rPr lang="vi-VN" noProof="1" smtClean="0">
                <a:latin typeface="Arial" pitchFamily="34" charset="0"/>
                <a:cs typeface="Arial" pitchFamily="34" charset="0"/>
              </a:rPr>
              <a:t> trebuie să existe în cantitate suficientă în LOCUL DE STOCARE, ceea ce se verifică prin consultarea unei LISTE DE STOCARE.</a:t>
            </a:r>
          </a:p>
          <a:p>
            <a:endParaRPr lang="en-US" dirty="0"/>
          </a:p>
        </p:txBody>
      </p:sp>
      <p:sp>
        <p:nvSpPr>
          <p:cNvPr id="4" name="Titlu 1"/>
          <p:cNvSpPr>
            <a:spLocks noGrp="1"/>
          </p:cNvSpPr>
          <p:nvPr>
            <p:ph type="title"/>
          </p:nvPr>
        </p:nvSpPr>
        <p:spPr>
          <a:xfrm>
            <a:off x="457200" y="274638"/>
            <a:ext cx="8229600" cy="1143000"/>
          </a:xfrm>
        </p:spPr>
        <p:txBody>
          <a:bodyPr/>
          <a:lstStyle/>
          <a:p>
            <a:pPr algn="l">
              <a:buFont typeface="Wingdings" pitchFamily="2" charset="2"/>
              <a:buChar char="v"/>
            </a:pPr>
            <a:r>
              <a:rPr lang="en-US" dirty="0" smtClean="0">
                <a:latin typeface="Courier New" pitchFamily="49" charset="0"/>
                <a:cs typeface="Courier New" pitchFamily="49" charset="0"/>
              </a:rPr>
              <a:t> </a:t>
            </a:r>
            <a:r>
              <a:rPr lang="ro-RO" dirty="0" smtClean="0">
                <a:latin typeface="Courier New" pitchFamily="49" charset="0"/>
                <a:cs typeface="Courier New" pitchFamily="49" charset="0"/>
              </a:rPr>
              <a:t>Explicarea </a:t>
            </a:r>
            <a:r>
              <a:rPr lang="ro-RO" dirty="0" err="1" smtClean="0">
                <a:latin typeface="Courier New" pitchFamily="49" charset="0"/>
                <a:cs typeface="Courier New" pitchFamily="49" charset="0"/>
              </a:rPr>
              <a:t>ERD-ului</a:t>
            </a:r>
            <a:endParaRPr lang="en-US" dirty="0">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l="-5000" r="1000"/>
          </a:stretch>
        </a:blipFill>
        <a:effectLst/>
      </p:bgPr>
    </p:bg>
    <p:spTree>
      <p:nvGrpSpPr>
        <p:cNvPr id="1" name=""/>
        <p:cNvGrpSpPr/>
        <p:nvPr/>
      </p:nvGrpSpPr>
      <p:grpSpPr>
        <a:xfrm>
          <a:off x="0" y="0"/>
          <a:ext cx="0" cy="0"/>
          <a:chOff x="0" y="0"/>
          <a:chExt cx="0" cy="0"/>
        </a:xfrm>
      </p:grpSpPr>
      <p:sp>
        <p:nvSpPr>
          <p:cNvPr id="2" name="Titlu 1"/>
          <p:cNvSpPr>
            <a:spLocks noGrp="1"/>
          </p:cNvSpPr>
          <p:nvPr>
            <p:ph type="title"/>
          </p:nvPr>
        </p:nvSpPr>
        <p:spPr>
          <a:xfrm>
            <a:off x="457200" y="228600"/>
            <a:ext cx="8229600" cy="715962"/>
          </a:xfrm>
        </p:spPr>
        <p:txBody>
          <a:bodyPr>
            <a:normAutofit fontScale="90000"/>
          </a:bodyPr>
          <a:lstStyle/>
          <a:p>
            <a:pPr algn="l">
              <a:buFont typeface="Wingdings" pitchFamily="2" charset="2"/>
              <a:buChar char="v"/>
            </a:pPr>
            <a:r>
              <a:rPr lang="en-US" dirty="0" smtClean="0">
                <a:latin typeface="Courier New" pitchFamily="49" charset="0"/>
                <a:cs typeface="Courier New" pitchFamily="49" charset="0"/>
              </a:rPr>
              <a:t> </a:t>
            </a:r>
            <a:r>
              <a:rPr lang="ro-RO" dirty="0" smtClean="0">
                <a:latin typeface="Courier New" pitchFamily="49" charset="0"/>
                <a:cs typeface="Courier New" pitchFamily="49" charset="0"/>
              </a:rPr>
              <a:t>Modelul Fizic</a:t>
            </a:r>
            <a:endParaRPr lang="en-US" dirty="0">
              <a:latin typeface="Courier New" pitchFamily="49" charset="0"/>
              <a:cs typeface="Courier New" pitchFamily="49" charset="0"/>
            </a:endParaRPr>
          </a:p>
        </p:txBody>
      </p:sp>
      <p:sp>
        <p:nvSpPr>
          <p:cNvPr id="3" name="Substituent conținut 2"/>
          <p:cNvSpPr>
            <a:spLocks noGrp="1"/>
          </p:cNvSpPr>
          <p:nvPr>
            <p:ph idx="1"/>
          </p:nvPr>
        </p:nvSpPr>
        <p:spPr>
          <a:xfrm>
            <a:off x="457200" y="990601"/>
            <a:ext cx="8229600" cy="2133600"/>
          </a:xfrm>
        </p:spPr>
        <p:txBody>
          <a:bodyPr>
            <a:normAutofit/>
          </a:bodyPr>
          <a:lstStyle/>
          <a:p>
            <a:r>
              <a:rPr lang="en-US" sz="1800" noProof="1" smtClean="0">
                <a:latin typeface="Arial" pitchFamily="34" charset="0"/>
                <a:cs typeface="Arial" pitchFamily="34" charset="0"/>
              </a:rPr>
              <a:t>Dup</a:t>
            </a:r>
            <a:r>
              <a:rPr lang="vi-VN" sz="1800" noProof="1" smtClean="0">
                <a:latin typeface="Arial" pitchFamily="34" charset="0"/>
                <a:cs typeface="Arial" pitchFamily="34" charset="0"/>
              </a:rPr>
              <a:t>ă realizarea diagramei ERD şi stabilirea constrângerilor pentru fiecare tabelă (Primary Key, Foreign Key, Not Null etc.), acestea se implementează, pentru a obţine modelul fizic.</a:t>
            </a:r>
          </a:p>
          <a:p>
            <a:r>
              <a:rPr lang="vi-VN" sz="1800" noProof="1" smtClean="0">
                <a:latin typeface="Arial" pitchFamily="34" charset="0"/>
                <a:cs typeface="Arial" pitchFamily="34" charset="0"/>
              </a:rPr>
              <a:t>Apoi, se stabilesc tipurile de date corespunzătoare fiecărui atribut, astfel : cheile primare şi coloanele care cer date numerice, de tip NUMBER; coloanele care cer intrări de tip text,cu lungime variabilă, de tip VARCHAR2 ; cele care cer date calendaristice, de tip DATE.</a:t>
            </a:r>
          </a:p>
          <a:p>
            <a:endParaRPr lang="en-US" dirty="0"/>
          </a:p>
        </p:txBody>
      </p:sp>
      <p:pic>
        <p:nvPicPr>
          <p:cNvPr id="4" name="Imagine 3" descr="Screenshot (428).png"/>
          <p:cNvPicPr>
            <a:picLocks noChangeAspect="1"/>
          </p:cNvPicPr>
          <p:nvPr/>
        </p:nvPicPr>
        <p:blipFill>
          <a:blip r:embed="rId3" cstate="print"/>
          <a:stretch>
            <a:fillRect/>
          </a:stretch>
        </p:blipFill>
        <p:spPr>
          <a:xfrm>
            <a:off x="228600" y="3200400"/>
            <a:ext cx="5943600" cy="3233892"/>
          </a:xfrm>
          <a:prstGeom prst="rect">
            <a:avLst/>
          </a:prstGeom>
        </p:spPr>
      </p:pic>
      <p:sp>
        <p:nvSpPr>
          <p:cNvPr id="5" name="Dreptunghi rotunjit 4"/>
          <p:cNvSpPr/>
          <p:nvPr/>
        </p:nvSpPr>
        <p:spPr>
          <a:xfrm>
            <a:off x="6324600" y="3124200"/>
            <a:ext cx="2743200" cy="32766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1">
            <a:schemeClr val="dk1"/>
          </a:lnRef>
          <a:fillRef idx="2">
            <a:schemeClr val="dk1"/>
          </a:fillRef>
          <a:effectRef idx="1">
            <a:schemeClr val="dk1"/>
          </a:effectRef>
          <a:fontRef idx="minor">
            <a:schemeClr val="dk1"/>
          </a:fontRef>
        </p:style>
        <p:txBody>
          <a:bodyPr rtlCol="0" anchor="ctr"/>
          <a:lstStyle/>
          <a:p>
            <a:r>
              <a:rPr lang="en-US" sz="1600" dirty="0" smtClean="0"/>
              <a:t>CREATE TABLE A_PRODUS (</a:t>
            </a:r>
          </a:p>
          <a:p>
            <a:r>
              <a:rPr lang="en-US" sz="1600" dirty="0" err="1" smtClean="0"/>
              <a:t>Cod_produs</a:t>
            </a:r>
            <a:r>
              <a:rPr lang="en-US" sz="1600" dirty="0" smtClean="0"/>
              <a:t>  NUMBER (6)   PRIMARY KEY,</a:t>
            </a:r>
          </a:p>
          <a:p>
            <a:r>
              <a:rPr lang="en-US" sz="1600" dirty="0" err="1" smtClean="0"/>
              <a:t>Denumire</a:t>
            </a:r>
            <a:r>
              <a:rPr lang="en-US" sz="1600" dirty="0" smtClean="0"/>
              <a:t>    VARCHAR2(40)   NOT NULL,</a:t>
            </a:r>
          </a:p>
          <a:p>
            <a:r>
              <a:rPr lang="en-US" sz="1600" dirty="0" err="1" smtClean="0"/>
              <a:t>Pret</a:t>
            </a:r>
            <a:r>
              <a:rPr lang="en-US" sz="1600" dirty="0" smtClean="0"/>
              <a:t>      NUMBER(6)   NOT NULL,</a:t>
            </a:r>
          </a:p>
          <a:p>
            <a:r>
              <a:rPr lang="en-US" sz="1600" dirty="0" err="1" smtClean="0"/>
              <a:t>Informatii_suplimentare</a:t>
            </a:r>
            <a:r>
              <a:rPr lang="en-US" sz="1600" dirty="0" smtClean="0"/>
              <a:t>  VARCHAR2(100)</a:t>
            </a:r>
            <a:r>
              <a:rPr lang="en-US" dirty="0" smtClean="0"/>
              <a:t> ;</a:t>
            </a:r>
            <a:endParaRPr lang="en-US" dirty="0"/>
          </a:p>
        </p:txBody>
      </p:sp>
      <p:sp>
        <p:nvSpPr>
          <p:cNvPr id="6" name="Dreptunghi rotunjit 5"/>
          <p:cNvSpPr/>
          <p:nvPr/>
        </p:nvSpPr>
        <p:spPr>
          <a:xfrm>
            <a:off x="6553200" y="3276600"/>
            <a:ext cx="16002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Courier New" pitchFamily="49" charset="0"/>
                <a:cs typeface="Courier New" pitchFamily="49" charset="0"/>
              </a:rPr>
              <a:t>Exemplu</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l="-5000" r="-1000"/>
          </a:stretch>
        </a:blipFill>
        <a:effectLst/>
      </p:bgPr>
    </p:bg>
    <p:spTree>
      <p:nvGrpSpPr>
        <p:cNvPr id="1" name=""/>
        <p:cNvGrpSpPr/>
        <p:nvPr/>
      </p:nvGrpSpPr>
      <p:grpSpPr>
        <a:xfrm>
          <a:off x="0" y="0"/>
          <a:ext cx="0" cy="0"/>
          <a:chOff x="0" y="0"/>
          <a:chExt cx="0" cy="0"/>
        </a:xfrm>
      </p:grpSpPr>
      <p:sp>
        <p:nvSpPr>
          <p:cNvPr id="3" name="Substituent conținut 2"/>
          <p:cNvSpPr>
            <a:spLocks noGrp="1"/>
          </p:cNvSpPr>
          <p:nvPr>
            <p:ph idx="1"/>
          </p:nvPr>
        </p:nvSpPr>
        <p:spPr>
          <a:xfrm>
            <a:off x="457200" y="1066801"/>
            <a:ext cx="8534400" cy="3200399"/>
          </a:xfrm>
        </p:spPr>
        <p:txBody>
          <a:bodyPr>
            <a:normAutofit/>
          </a:bodyPr>
          <a:lstStyle/>
          <a:p>
            <a:r>
              <a:rPr lang="en-US" sz="2400" noProof="1" smtClean="0">
                <a:latin typeface="Arial" pitchFamily="34" charset="0"/>
                <a:cs typeface="Arial" pitchFamily="34" charset="0"/>
              </a:rPr>
              <a:t>În final, tabelele vor fi populate, având grij</a:t>
            </a:r>
            <a:r>
              <a:rPr lang="vi-VN" sz="2400" noProof="1" smtClean="0">
                <a:latin typeface="Arial" pitchFamily="34" charset="0"/>
                <a:cs typeface="Arial" pitchFamily="34" charset="0"/>
              </a:rPr>
              <a:t>ă ca datele introduse să corespundă tipului definit pentru coloana respectivă.</a:t>
            </a:r>
            <a:endParaRPr lang="en-US" sz="2400" noProof="1" smtClean="0">
              <a:latin typeface="Arial" pitchFamily="34" charset="0"/>
              <a:cs typeface="Arial" pitchFamily="34" charset="0"/>
            </a:endParaRPr>
          </a:p>
          <a:p>
            <a:pPr>
              <a:buNone/>
            </a:pPr>
            <a:r>
              <a:rPr lang="en-US" sz="2400" noProof="1" smtClean="0">
                <a:latin typeface="Arial" pitchFamily="34" charset="0"/>
                <a:cs typeface="Arial" pitchFamily="34" charset="0"/>
              </a:rPr>
              <a:t>          Exemplu comanda: </a:t>
            </a:r>
          </a:p>
          <a:p>
            <a:pPr>
              <a:buNone/>
            </a:pPr>
            <a:r>
              <a:rPr lang="en-US" sz="2400" noProof="1" smtClean="0">
                <a:latin typeface="Arial" pitchFamily="34" charset="0"/>
                <a:cs typeface="Arial" pitchFamily="34" charset="0"/>
              </a:rPr>
              <a:t>     </a:t>
            </a:r>
            <a:r>
              <a:rPr lang="vi-VN" sz="2000" noProof="1" smtClean="0">
                <a:solidFill>
                  <a:schemeClr val="accent6">
                    <a:lumMod val="50000"/>
                  </a:schemeClr>
                </a:solidFill>
                <a:latin typeface="Arial" pitchFamily="34" charset="0"/>
                <a:cs typeface="Arial" pitchFamily="34" charset="0"/>
              </a:rPr>
              <a:t>INSERT INTO A_PRODUS </a:t>
            </a:r>
          </a:p>
          <a:p>
            <a:pPr>
              <a:buNone/>
            </a:pPr>
            <a:r>
              <a:rPr lang="en-US" sz="2000" noProof="1" smtClean="0">
                <a:solidFill>
                  <a:schemeClr val="accent6">
                    <a:lumMod val="50000"/>
                  </a:schemeClr>
                </a:solidFill>
                <a:latin typeface="Arial" pitchFamily="34" charset="0"/>
                <a:cs typeface="Arial" pitchFamily="34" charset="0"/>
              </a:rPr>
              <a:t>       </a:t>
            </a:r>
            <a:r>
              <a:rPr lang="vi-VN" sz="2000" noProof="1" smtClean="0">
                <a:solidFill>
                  <a:schemeClr val="accent6">
                    <a:lumMod val="50000"/>
                  </a:schemeClr>
                </a:solidFill>
                <a:latin typeface="Arial" pitchFamily="34" charset="0"/>
                <a:cs typeface="Arial" pitchFamily="34" charset="0"/>
              </a:rPr>
              <a:t>VALUES (100,'Blat bucătărie laminat','249','Negru, aspect marmura');</a:t>
            </a:r>
          </a:p>
          <a:p>
            <a:endParaRPr lang="en-US" dirty="0"/>
          </a:p>
        </p:txBody>
      </p:sp>
      <p:sp>
        <p:nvSpPr>
          <p:cNvPr id="4" name="Titlu 1"/>
          <p:cNvSpPr>
            <a:spLocks noGrp="1"/>
          </p:cNvSpPr>
          <p:nvPr>
            <p:ph type="title"/>
          </p:nvPr>
        </p:nvSpPr>
        <p:spPr>
          <a:xfrm>
            <a:off x="457200" y="228600"/>
            <a:ext cx="8229600" cy="715962"/>
          </a:xfrm>
        </p:spPr>
        <p:txBody>
          <a:bodyPr>
            <a:normAutofit fontScale="90000"/>
          </a:bodyPr>
          <a:lstStyle/>
          <a:p>
            <a:pPr algn="l">
              <a:buFont typeface="Wingdings" pitchFamily="2" charset="2"/>
              <a:buChar char="v"/>
            </a:pPr>
            <a:r>
              <a:rPr lang="en-US" dirty="0" smtClean="0">
                <a:latin typeface="Courier New" pitchFamily="49" charset="0"/>
                <a:cs typeface="Courier New" pitchFamily="49" charset="0"/>
              </a:rPr>
              <a:t> </a:t>
            </a:r>
            <a:r>
              <a:rPr lang="ro-RO" dirty="0" smtClean="0">
                <a:latin typeface="Courier New" pitchFamily="49" charset="0"/>
                <a:cs typeface="Courier New" pitchFamily="49" charset="0"/>
              </a:rPr>
              <a:t>Modelul Fizic</a:t>
            </a:r>
            <a:endParaRPr lang="en-US" dirty="0">
              <a:latin typeface="Courier New" pitchFamily="49" charset="0"/>
              <a:cs typeface="Courier New" pitchFamily="49" charset="0"/>
            </a:endParaRPr>
          </a:p>
        </p:txBody>
      </p:sp>
      <p:pic>
        <p:nvPicPr>
          <p:cNvPr id="5" name="Imagine 4" descr="Screenshot (430).png"/>
          <p:cNvPicPr>
            <a:picLocks noChangeAspect="1"/>
          </p:cNvPicPr>
          <p:nvPr/>
        </p:nvPicPr>
        <p:blipFill>
          <a:blip r:embed="rId3" cstate="print"/>
          <a:stretch>
            <a:fillRect/>
          </a:stretch>
        </p:blipFill>
        <p:spPr>
          <a:xfrm>
            <a:off x="1066800" y="3581400"/>
            <a:ext cx="7010400" cy="30543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l="-5000" r="-1000"/>
          </a:stretch>
        </a:blipFill>
        <a:effectLst/>
      </p:bgPr>
    </p:bg>
    <p:spTree>
      <p:nvGrpSpPr>
        <p:cNvPr id="1" name=""/>
        <p:cNvGrpSpPr/>
        <p:nvPr/>
      </p:nvGrpSpPr>
      <p:grpSpPr>
        <a:xfrm>
          <a:off x="0" y="0"/>
          <a:ext cx="0" cy="0"/>
          <a:chOff x="0" y="0"/>
          <a:chExt cx="0" cy="0"/>
        </a:xfrm>
      </p:grpSpPr>
      <p:sp>
        <p:nvSpPr>
          <p:cNvPr id="3" name="Substituent conținut 2"/>
          <p:cNvSpPr>
            <a:spLocks noGrp="1"/>
          </p:cNvSpPr>
          <p:nvPr>
            <p:ph idx="1"/>
          </p:nvPr>
        </p:nvSpPr>
        <p:spPr>
          <a:xfrm>
            <a:off x="457200" y="990601"/>
            <a:ext cx="8229600" cy="3809999"/>
          </a:xfrm>
        </p:spPr>
        <p:txBody>
          <a:bodyPr>
            <a:normAutofit/>
          </a:bodyPr>
          <a:lstStyle/>
          <a:p>
            <a:r>
              <a:rPr lang="ro-RO" sz="2000" dirty="0" smtClean="0"/>
              <a:t>Tabelele pot fi folosite de managerul fabricii pentru a afla diverse informaţii despre starea afacerii, despre angajaţi,</a:t>
            </a:r>
            <a:r>
              <a:rPr lang="en-US" sz="2000" dirty="0" smtClean="0"/>
              <a:t> </a:t>
            </a:r>
            <a:r>
              <a:rPr lang="ro-RO" sz="2000" dirty="0" smtClean="0"/>
              <a:t>despre stocurile de </a:t>
            </a:r>
            <a:r>
              <a:rPr lang="en-US" sz="2000" dirty="0" err="1" smtClean="0"/>
              <a:t>materiale</a:t>
            </a:r>
            <a:r>
              <a:rPr lang="en-US" sz="2000" dirty="0" smtClean="0"/>
              <a:t> </a:t>
            </a:r>
            <a:r>
              <a:rPr lang="ro-RO" sz="2000" dirty="0" smtClean="0"/>
              <a:t>existente. De asemenea, el poate vedea rapoarte ale tuturor comenzilor făcute către furnizori pe de o parte, şi de</a:t>
            </a:r>
            <a:r>
              <a:rPr lang="en-US" sz="2000" dirty="0" smtClean="0"/>
              <a:t> </a:t>
            </a:r>
            <a:r>
              <a:rPr lang="ro-RO" sz="2000" dirty="0" smtClean="0"/>
              <a:t>clienţi pe de alta.</a:t>
            </a:r>
            <a:r>
              <a:rPr lang="en-US" sz="2000" dirty="0" smtClean="0"/>
              <a:t> </a:t>
            </a:r>
          </a:p>
          <a:p>
            <a:pPr>
              <a:buNone/>
            </a:pPr>
            <a:r>
              <a:rPr lang="en-US" sz="2000" dirty="0" smtClean="0"/>
              <a:t>               </a:t>
            </a:r>
            <a:r>
              <a:rPr lang="en-US" sz="2000" dirty="0" err="1" smtClean="0"/>
              <a:t>Exemplu</a:t>
            </a:r>
            <a:r>
              <a:rPr lang="en-US" sz="2000" dirty="0" smtClean="0"/>
              <a:t>:</a:t>
            </a:r>
          </a:p>
          <a:p>
            <a:pPr>
              <a:buNone/>
            </a:pPr>
            <a:r>
              <a:rPr lang="en-US" sz="2000" dirty="0" smtClean="0"/>
              <a:t>           </a:t>
            </a:r>
            <a:r>
              <a:rPr lang="ro-RO" sz="2000" dirty="0" smtClean="0"/>
              <a:t>Este sezonul reducerilor și toate produsele mai ieftine de 500 de </a:t>
            </a:r>
            <a:r>
              <a:rPr lang="ro-RO" sz="2000" dirty="0" err="1" smtClean="0"/>
              <a:t>ron</a:t>
            </a:r>
            <a:r>
              <a:rPr lang="ro-RO" sz="2000" dirty="0" smtClean="0"/>
              <a:t> primesc o reducere de 20%  din prețul lor inițial.</a:t>
            </a:r>
            <a:endParaRPr lang="en-US" sz="2000" dirty="0" smtClean="0"/>
          </a:p>
          <a:p>
            <a:pPr>
              <a:buNone/>
            </a:pPr>
            <a:r>
              <a:rPr lang="en-US" sz="2000" dirty="0" smtClean="0"/>
              <a:t>                </a:t>
            </a:r>
            <a:r>
              <a:rPr lang="en-US" sz="2000" dirty="0" smtClean="0">
                <a:solidFill>
                  <a:schemeClr val="accent6">
                    <a:lumMod val="50000"/>
                  </a:schemeClr>
                </a:solidFill>
              </a:rPr>
              <a:t>SELECT </a:t>
            </a:r>
            <a:r>
              <a:rPr lang="en-US" sz="2000" dirty="0" err="1" smtClean="0">
                <a:solidFill>
                  <a:schemeClr val="accent6">
                    <a:lumMod val="50000"/>
                  </a:schemeClr>
                </a:solidFill>
              </a:rPr>
              <a:t>denumire</a:t>
            </a:r>
            <a:r>
              <a:rPr lang="en-US" sz="2000" dirty="0" smtClean="0">
                <a:solidFill>
                  <a:schemeClr val="accent6">
                    <a:lumMod val="50000"/>
                  </a:schemeClr>
                </a:solidFill>
              </a:rPr>
              <a:t>, </a:t>
            </a:r>
            <a:r>
              <a:rPr lang="en-US" sz="2000" dirty="0" err="1" smtClean="0">
                <a:solidFill>
                  <a:schemeClr val="accent6">
                    <a:lumMod val="50000"/>
                  </a:schemeClr>
                </a:solidFill>
              </a:rPr>
              <a:t>pret</a:t>
            </a:r>
            <a:r>
              <a:rPr lang="en-US" sz="2000" dirty="0" smtClean="0">
                <a:solidFill>
                  <a:schemeClr val="accent6">
                    <a:lumMod val="50000"/>
                  </a:schemeClr>
                </a:solidFill>
              </a:rPr>
              <a:t>-(20/100)*</a:t>
            </a:r>
            <a:r>
              <a:rPr lang="en-US" sz="2000" dirty="0" err="1" smtClean="0">
                <a:solidFill>
                  <a:schemeClr val="accent6">
                    <a:lumMod val="50000"/>
                  </a:schemeClr>
                </a:solidFill>
              </a:rPr>
              <a:t>pret</a:t>
            </a:r>
            <a:r>
              <a:rPr lang="en-US" sz="2000" dirty="0" smtClean="0">
                <a:solidFill>
                  <a:schemeClr val="accent6">
                    <a:lumMod val="50000"/>
                  </a:schemeClr>
                </a:solidFill>
              </a:rPr>
              <a:t> AS "</a:t>
            </a:r>
            <a:r>
              <a:rPr lang="en-US" sz="2000" dirty="0" err="1" smtClean="0">
                <a:solidFill>
                  <a:schemeClr val="accent6">
                    <a:lumMod val="50000"/>
                  </a:schemeClr>
                </a:solidFill>
              </a:rPr>
              <a:t>Preț</a:t>
            </a:r>
            <a:r>
              <a:rPr lang="en-US" sz="2000" dirty="0" smtClean="0">
                <a:solidFill>
                  <a:schemeClr val="accent6">
                    <a:lumMod val="50000"/>
                  </a:schemeClr>
                </a:solidFill>
              </a:rPr>
              <a:t> </a:t>
            </a:r>
            <a:r>
              <a:rPr lang="en-US" sz="2000" dirty="0" err="1" smtClean="0">
                <a:solidFill>
                  <a:schemeClr val="accent6">
                    <a:lumMod val="50000"/>
                  </a:schemeClr>
                </a:solidFill>
              </a:rPr>
              <a:t>Redus</a:t>
            </a:r>
            <a:r>
              <a:rPr lang="en-US" sz="2000" dirty="0" smtClean="0">
                <a:solidFill>
                  <a:schemeClr val="accent6">
                    <a:lumMod val="50000"/>
                  </a:schemeClr>
                </a:solidFill>
              </a:rPr>
              <a:t>"</a:t>
            </a:r>
          </a:p>
          <a:p>
            <a:pPr>
              <a:buNone/>
            </a:pPr>
            <a:r>
              <a:rPr lang="en-US" sz="2000" dirty="0" smtClean="0">
                <a:solidFill>
                  <a:schemeClr val="accent6">
                    <a:lumMod val="50000"/>
                  </a:schemeClr>
                </a:solidFill>
              </a:rPr>
              <a:t>                FROM A_PRODUS</a:t>
            </a:r>
          </a:p>
          <a:p>
            <a:pPr>
              <a:buNone/>
            </a:pPr>
            <a:r>
              <a:rPr lang="en-US" sz="2000" dirty="0" smtClean="0">
                <a:solidFill>
                  <a:schemeClr val="accent6">
                    <a:lumMod val="50000"/>
                  </a:schemeClr>
                </a:solidFill>
              </a:rPr>
              <a:t>		WHERE </a:t>
            </a:r>
            <a:r>
              <a:rPr lang="en-US" sz="2000" dirty="0" err="1" smtClean="0">
                <a:solidFill>
                  <a:schemeClr val="accent6">
                    <a:lumMod val="50000"/>
                  </a:schemeClr>
                </a:solidFill>
              </a:rPr>
              <a:t>pret</a:t>
            </a:r>
            <a:r>
              <a:rPr lang="en-US" sz="2000" dirty="0" smtClean="0">
                <a:solidFill>
                  <a:schemeClr val="accent6">
                    <a:lumMod val="50000"/>
                  </a:schemeClr>
                </a:solidFill>
              </a:rPr>
              <a:t>&lt;500;</a:t>
            </a:r>
            <a:endParaRPr lang="ro-RO" sz="2000" dirty="0" smtClean="0">
              <a:solidFill>
                <a:schemeClr val="accent6">
                  <a:lumMod val="50000"/>
                </a:schemeClr>
              </a:solidFill>
            </a:endParaRPr>
          </a:p>
          <a:p>
            <a:pPr>
              <a:buNone/>
            </a:pPr>
            <a:r>
              <a:rPr lang="ro-RO" sz="1800" dirty="0" smtClean="0">
                <a:solidFill>
                  <a:schemeClr val="accent6">
                    <a:lumMod val="50000"/>
                  </a:schemeClr>
                </a:solidFill>
              </a:rPr>
              <a:t>         </a:t>
            </a:r>
            <a:endParaRPr lang="en-US" sz="1800" dirty="0" smtClean="0">
              <a:solidFill>
                <a:schemeClr val="accent6">
                  <a:lumMod val="50000"/>
                </a:schemeClr>
              </a:solidFill>
            </a:endParaRPr>
          </a:p>
          <a:p>
            <a:endParaRPr lang="en-US" sz="1800" dirty="0" smtClean="0"/>
          </a:p>
          <a:p>
            <a:endParaRPr lang="en-US" dirty="0"/>
          </a:p>
        </p:txBody>
      </p:sp>
      <p:sp>
        <p:nvSpPr>
          <p:cNvPr id="4" name="Titlu 1"/>
          <p:cNvSpPr>
            <a:spLocks noGrp="1"/>
          </p:cNvSpPr>
          <p:nvPr>
            <p:ph type="title"/>
          </p:nvPr>
        </p:nvSpPr>
        <p:spPr>
          <a:xfrm>
            <a:off x="457200" y="228600"/>
            <a:ext cx="8229600" cy="715962"/>
          </a:xfrm>
        </p:spPr>
        <p:txBody>
          <a:bodyPr>
            <a:normAutofit fontScale="90000"/>
          </a:bodyPr>
          <a:lstStyle/>
          <a:p>
            <a:pPr algn="l">
              <a:buFont typeface="Wingdings" pitchFamily="2" charset="2"/>
              <a:buChar char="v"/>
            </a:pPr>
            <a:r>
              <a:rPr lang="en-US" dirty="0" smtClean="0">
                <a:latin typeface="Courier New" pitchFamily="49" charset="0"/>
                <a:cs typeface="Courier New" pitchFamily="49" charset="0"/>
              </a:rPr>
              <a:t> </a:t>
            </a:r>
            <a:r>
              <a:rPr lang="ro-RO" dirty="0" smtClean="0">
                <a:latin typeface="Courier New" pitchFamily="49" charset="0"/>
                <a:cs typeface="Courier New" pitchFamily="49" charset="0"/>
              </a:rPr>
              <a:t>Modelul Fizic</a:t>
            </a:r>
            <a:endParaRPr lang="en-US" dirty="0">
              <a:latin typeface="Courier New" pitchFamily="49" charset="0"/>
              <a:cs typeface="Courier New" pitchFamily="49" charset="0"/>
            </a:endParaRPr>
          </a:p>
        </p:txBody>
      </p:sp>
      <p:pic>
        <p:nvPicPr>
          <p:cNvPr id="6" name="Imagine 5" descr="Screenshot (432).png"/>
          <p:cNvPicPr>
            <a:picLocks noChangeAspect="1"/>
          </p:cNvPicPr>
          <p:nvPr/>
        </p:nvPicPr>
        <p:blipFill>
          <a:blip r:embed="rId3" cstate="print"/>
          <a:stretch>
            <a:fillRect/>
          </a:stretch>
        </p:blipFill>
        <p:spPr>
          <a:xfrm>
            <a:off x="914400" y="4648200"/>
            <a:ext cx="7086600" cy="16688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l="-5000" r="-1000"/>
          </a:stretch>
        </a:blipFill>
        <a:effectLst/>
      </p:bgPr>
    </p:bg>
    <p:spTree>
      <p:nvGrpSpPr>
        <p:cNvPr id="1" name=""/>
        <p:cNvGrpSpPr/>
        <p:nvPr/>
      </p:nvGrpSpPr>
      <p:grpSpPr>
        <a:xfrm>
          <a:off x="0" y="0"/>
          <a:ext cx="0" cy="0"/>
          <a:chOff x="0" y="0"/>
          <a:chExt cx="0" cy="0"/>
        </a:xfrm>
      </p:grpSpPr>
      <p:sp>
        <p:nvSpPr>
          <p:cNvPr id="3" name="Substituent conținut 2"/>
          <p:cNvSpPr>
            <a:spLocks noGrp="1"/>
          </p:cNvSpPr>
          <p:nvPr>
            <p:ph idx="1"/>
          </p:nvPr>
        </p:nvSpPr>
        <p:spPr>
          <a:xfrm>
            <a:off x="304800" y="1066800"/>
            <a:ext cx="8229600" cy="1981199"/>
          </a:xfrm>
        </p:spPr>
        <p:txBody>
          <a:bodyPr/>
          <a:lstStyle/>
          <a:p>
            <a:r>
              <a:rPr lang="en-US" sz="2000" dirty="0" err="1" smtClean="0"/>
              <a:t>Afi</a:t>
            </a:r>
            <a:r>
              <a:rPr lang="ro-RO" sz="2000" dirty="0" err="1" smtClean="0"/>
              <a:t>șarea</a:t>
            </a:r>
            <a:r>
              <a:rPr lang="ro-RO" sz="2000" dirty="0" smtClean="0"/>
              <a:t> tabelei departamentelor în ordinea descrescătoare a ID-urilor acestora</a:t>
            </a:r>
            <a:r>
              <a:rPr lang="en-US" sz="2000" dirty="0" smtClean="0"/>
              <a:t>:</a:t>
            </a:r>
          </a:p>
          <a:p>
            <a:pPr>
              <a:buNone/>
            </a:pPr>
            <a:r>
              <a:rPr lang="en-US" sz="2000" dirty="0" smtClean="0">
                <a:solidFill>
                  <a:schemeClr val="accent6">
                    <a:lumMod val="50000"/>
                  </a:schemeClr>
                </a:solidFill>
              </a:rPr>
              <a:t>           SELECT *</a:t>
            </a:r>
          </a:p>
          <a:p>
            <a:pPr>
              <a:buNone/>
            </a:pPr>
            <a:r>
              <a:rPr lang="en-US" sz="2000" dirty="0" smtClean="0">
                <a:solidFill>
                  <a:schemeClr val="accent6">
                    <a:lumMod val="50000"/>
                  </a:schemeClr>
                </a:solidFill>
              </a:rPr>
              <a:t>           FROM A_DEPARTAMENTE</a:t>
            </a:r>
          </a:p>
          <a:p>
            <a:pPr>
              <a:buNone/>
            </a:pPr>
            <a:r>
              <a:rPr lang="en-US" sz="2000" dirty="0" smtClean="0">
                <a:solidFill>
                  <a:schemeClr val="accent6">
                    <a:lumMod val="50000"/>
                  </a:schemeClr>
                </a:solidFill>
              </a:rPr>
              <a:t>           ORDER BY ID_DEP DESC;</a:t>
            </a:r>
            <a:endParaRPr lang="en-US" dirty="0"/>
          </a:p>
        </p:txBody>
      </p:sp>
      <p:sp>
        <p:nvSpPr>
          <p:cNvPr id="4" name="Titlu 1"/>
          <p:cNvSpPr>
            <a:spLocks noGrp="1"/>
          </p:cNvSpPr>
          <p:nvPr>
            <p:ph type="title"/>
          </p:nvPr>
        </p:nvSpPr>
        <p:spPr>
          <a:xfrm>
            <a:off x="457200" y="228600"/>
            <a:ext cx="8229600" cy="715962"/>
          </a:xfrm>
        </p:spPr>
        <p:txBody>
          <a:bodyPr>
            <a:normAutofit fontScale="90000"/>
          </a:bodyPr>
          <a:lstStyle/>
          <a:p>
            <a:pPr algn="l">
              <a:buFont typeface="Wingdings" pitchFamily="2" charset="2"/>
              <a:buChar char="v"/>
            </a:pPr>
            <a:r>
              <a:rPr lang="en-US" dirty="0" smtClean="0">
                <a:latin typeface="Courier New" pitchFamily="49" charset="0"/>
                <a:cs typeface="Courier New" pitchFamily="49" charset="0"/>
              </a:rPr>
              <a:t> </a:t>
            </a:r>
            <a:r>
              <a:rPr lang="ro-RO" dirty="0" smtClean="0">
                <a:effectLst>
                  <a:outerShdw blurRad="38100" dist="38100" dir="2700000" algn="tl">
                    <a:srgbClr val="000000">
                      <a:alpha val="43137"/>
                    </a:srgbClr>
                  </a:outerShdw>
                </a:effectLst>
                <a:latin typeface="Courier New" pitchFamily="49" charset="0"/>
                <a:cs typeface="Courier New" pitchFamily="49" charset="0"/>
              </a:rPr>
              <a:t>Modelul Fizic</a:t>
            </a:r>
            <a:endParaRPr lang="en-US"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8" name="CasetăText 7"/>
          <p:cNvSpPr txBox="1"/>
          <p:nvPr/>
        </p:nvSpPr>
        <p:spPr>
          <a:xfrm>
            <a:off x="685800" y="3124200"/>
            <a:ext cx="8001000" cy="1938992"/>
          </a:xfrm>
          <a:prstGeom prst="rect">
            <a:avLst/>
          </a:prstGeom>
          <a:noFill/>
        </p:spPr>
        <p:txBody>
          <a:bodyPr wrap="square" rtlCol="0">
            <a:spAutoFit/>
          </a:bodyPr>
          <a:lstStyle/>
          <a:p>
            <a:pPr>
              <a:buFont typeface="Arial" pitchFamily="34" charset="0"/>
              <a:buChar char="•"/>
            </a:pPr>
            <a:r>
              <a:rPr lang="en-US" dirty="0" smtClean="0">
                <a:latin typeface="Arial" pitchFamily="34" charset="0"/>
                <a:cs typeface="Arial" pitchFamily="34" charset="0"/>
              </a:rPr>
              <a:t> </a:t>
            </a:r>
            <a:r>
              <a:rPr lang="en-US" dirty="0" err="1" smtClean="0">
                <a:latin typeface="Arial" pitchFamily="34" charset="0"/>
                <a:cs typeface="Arial" pitchFamily="34" charset="0"/>
              </a:rPr>
              <a:t>Depozitele</a:t>
            </a:r>
            <a:r>
              <a:rPr lang="en-US" dirty="0" smtClean="0">
                <a:latin typeface="Arial" pitchFamily="34" charset="0"/>
                <a:cs typeface="Arial" pitchFamily="34" charset="0"/>
              </a:rPr>
              <a:t> de </a:t>
            </a:r>
            <a:r>
              <a:rPr lang="en-US" dirty="0" err="1" smtClean="0">
                <a:latin typeface="Arial" pitchFamily="34" charset="0"/>
                <a:cs typeface="Arial" pitchFamily="34" charset="0"/>
              </a:rPr>
              <a:t>stocare</a:t>
            </a:r>
            <a:r>
              <a:rPr lang="en-US" dirty="0" smtClean="0">
                <a:latin typeface="Arial" pitchFamily="34" charset="0"/>
                <a:cs typeface="Arial" pitchFamily="34" charset="0"/>
              </a:rPr>
              <a:t> ale </a:t>
            </a:r>
            <a:r>
              <a:rPr lang="en-US" dirty="0" err="1" smtClean="0">
                <a:latin typeface="Arial" pitchFamily="34" charset="0"/>
                <a:cs typeface="Arial" pitchFamily="34" charset="0"/>
              </a:rPr>
              <a:t>materialelor</a:t>
            </a:r>
            <a:r>
              <a:rPr lang="en-US" dirty="0" smtClean="0">
                <a:latin typeface="Arial" pitchFamily="34" charset="0"/>
                <a:cs typeface="Arial" pitchFamily="34" charset="0"/>
              </a:rPr>
              <a:t> </a:t>
            </a:r>
            <a:r>
              <a:rPr lang="en-US" dirty="0" err="1" smtClean="0">
                <a:latin typeface="Arial" pitchFamily="34" charset="0"/>
                <a:cs typeface="Arial" pitchFamily="34" charset="0"/>
              </a:rPr>
              <a:t>sunt</a:t>
            </a:r>
            <a:r>
              <a:rPr lang="en-US" dirty="0" smtClean="0">
                <a:latin typeface="Arial" pitchFamily="34" charset="0"/>
                <a:cs typeface="Arial" pitchFamily="34" charset="0"/>
              </a:rPr>
              <a:t> </a:t>
            </a:r>
            <a:r>
              <a:rPr lang="en-US" dirty="0" err="1" smtClean="0">
                <a:latin typeface="Arial" pitchFamily="34" charset="0"/>
                <a:cs typeface="Arial" pitchFamily="34" charset="0"/>
              </a:rPr>
              <a:t>reorganizate</a:t>
            </a:r>
            <a:r>
              <a:rPr lang="en-US" dirty="0" smtClean="0">
                <a:latin typeface="Arial" pitchFamily="34" charset="0"/>
                <a:cs typeface="Arial" pitchFamily="34" charset="0"/>
              </a:rPr>
              <a:t>, </a:t>
            </a:r>
            <a:r>
              <a:rPr lang="en-US" dirty="0" err="1" smtClean="0">
                <a:latin typeface="Arial" pitchFamily="34" charset="0"/>
                <a:cs typeface="Arial" pitchFamily="34" charset="0"/>
              </a:rPr>
              <a:t>iar</a:t>
            </a:r>
            <a:r>
              <a:rPr lang="en-US" dirty="0" smtClean="0">
                <a:latin typeface="Arial" pitchFamily="34" charset="0"/>
                <a:cs typeface="Arial" pitchFamily="34" charset="0"/>
              </a:rPr>
              <a:t> </a:t>
            </a:r>
            <a:r>
              <a:rPr lang="en-US" dirty="0" err="1" smtClean="0">
                <a:latin typeface="Arial" pitchFamily="34" charset="0"/>
                <a:cs typeface="Arial" pitchFamily="34" charset="0"/>
              </a:rPr>
              <a:t>materialele</a:t>
            </a:r>
            <a:r>
              <a:rPr lang="en-US" dirty="0" smtClean="0">
                <a:latin typeface="Arial" pitchFamily="34" charset="0"/>
                <a:cs typeface="Arial" pitchFamily="34" charset="0"/>
              </a:rPr>
              <a:t> din </a:t>
            </a:r>
            <a:r>
              <a:rPr lang="en-US" dirty="0" err="1" smtClean="0">
                <a:latin typeface="Arial" pitchFamily="34" charset="0"/>
                <a:cs typeface="Arial" pitchFamily="34" charset="0"/>
              </a:rPr>
              <a:t>locul</a:t>
            </a:r>
            <a:r>
              <a:rPr lang="en-US" dirty="0" smtClean="0">
                <a:latin typeface="Arial" pitchFamily="34" charset="0"/>
                <a:cs typeface="Arial" pitchFamily="34" charset="0"/>
              </a:rPr>
              <a:t> de </a:t>
            </a:r>
            <a:r>
              <a:rPr lang="en-US" dirty="0" err="1" smtClean="0">
                <a:latin typeface="Arial" pitchFamily="34" charset="0"/>
                <a:cs typeface="Arial" pitchFamily="34" charset="0"/>
              </a:rPr>
              <a:t>stocare</a:t>
            </a:r>
            <a:r>
              <a:rPr lang="en-US" dirty="0" smtClean="0">
                <a:latin typeface="Arial" pitchFamily="34" charset="0"/>
                <a:cs typeface="Arial" pitchFamily="34" charset="0"/>
              </a:rPr>
              <a:t> </a:t>
            </a:r>
            <a:r>
              <a:rPr lang="en-US" dirty="0" err="1" smtClean="0">
                <a:latin typeface="Arial" pitchFamily="34" charset="0"/>
                <a:cs typeface="Arial" pitchFamily="34" charset="0"/>
              </a:rPr>
              <a:t>cel</a:t>
            </a:r>
            <a:r>
              <a:rPr lang="en-US" dirty="0" smtClean="0">
                <a:latin typeface="Arial" pitchFamily="34" charset="0"/>
                <a:cs typeface="Arial" pitchFamily="34" charset="0"/>
              </a:rPr>
              <a:t> </a:t>
            </a:r>
            <a:r>
              <a:rPr lang="en-US" dirty="0" err="1" smtClean="0">
                <a:latin typeface="Arial" pitchFamily="34" charset="0"/>
                <a:cs typeface="Arial" pitchFamily="34" charset="0"/>
              </a:rPr>
              <a:t>mai</a:t>
            </a:r>
            <a:r>
              <a:rPr lang="en-US" dirty="0" smtClean="0">
                <a:latin typeface="Arial" pitchFamily="34" charset="0"/>
                <a:cs typeface="Arial" pitchFamily="34" charset="0"/>
              </a:rPr>
              <a:t> </a:t>
            </a:r>
            <a:r>
              <a:rPr lang="en-US" dirty="0" err="1" smtClean="0">
                <a:latin typeface="Arial" pitchFamily="34" charset="0"/>
                <a:cs typeface="Arial" pitchFamily="34" charset="0"/>
              </a:rPr>
              <a:t>aglomerat</a:t>
            </a:r>
            <a:r>
              <a:rPr lang="en-US" dirty="0" smtClean="0">
                <a:latin typeface="Arial" pitchFamily="34" charset="0"/>
                <a:cs typeface="Arial" pitchFamily="34" charset="0"/>
              </a:rPr>
              <a:t> </a:t>
            </a:r>
            <a:r>
              <a:rPr lang="en-US" dirty="0" err="1" smtClean="0">
                <a:latin typeface="Arial" pitchFamily="34" charset="0"/>
                <a:cs typeface="Arial" pitchFamily="34" charset="0"/>
              </a:rPr>
              <a:t>sunt</a:t>
            </a:r>
            <a:r>
              <a:rPr lang="en-US" dirty="0" smtClean="0">
                <a:latin typeface="Arial" pitchFamily="34" charset="0"/>
                <a:cs typeface="Arial" pitchFamily="34" charset="0"/>
              </a:rPr>
              <a:t> mutate in </a:t>
            </a:r>
            <a:r>
              <a:rPr lang="en-US" dirty="0" err="1" smtClean="0">
                <a:latin typeface="Arial" pitchFamily="34" charset="0"/>
                <a:cs typeface="Arial" pitchFamily="34" charset="0"/>
              </a:rPr>
              <a:t>cel</a:t>
            </a:r>
            <a:r>
              <a:rPr lang="en-US" dirty="0" smtClean="0">
                <a:latin typeface="Arial" pitchFamily="34" charset="0"/>
                <a:cs typeface="Arial" pitchFamily="34" charset="0"/>
              </a:rPr>
              <a:t> cat </a:t>
            </a:r>
            <a:r>
              <a:rPr lang="en-US" dirty="0" err="1" smtClean="0">
                <a:latin typeface="Arial" pitchFamily="34" charset="0"/>
                <a:cs typeface="Arial" pitchFamily="34" charset="0"/>
              </a:rPr>
              <a:t>mai</a:t>
            </a:r>
            <a:r>
              <a:rPr lang="en-US" dirty="0" smtClean="0">
                <a:latin typeface="Arial" pitchFamily="34" charset="0"/>
                <a:cs typeface="Arial" pitchFamily="34" charset="0"/>
              </a:rPr>
              <a:t> </a:t>
            </a:r>
            <a:r>
              <a:rPr lang="en-US" dirty="0" err="1" smtClean="0">
                <a:latin typeface="Arial" pitchFamily="34" charset="0"/>
                <a:cs typeface="Arial" pitchFamily="34" charset="0"/>
              </a:rPr>
              <a:t>liber</a:t>
            </a:r>
            <a:r>
              <a:rPr lang="en-US" dirty="0" smtClean="0">
                <a:latin typeface="Arial" pitchFamily="34" charset="0"/>
                <a:cs typeface="Arial" pitchFamily="34" charset="0"/>
              </a:rPr>
              <a:t>. </a:t>
            </a:r>
            <a:r>
              <a:rPr lang="en-US" dirty="0" err="1" smtClean="0">
                <a:latin typeface="Arial" pitchFamily="34" charset="0"/>
                <a:cs typeface="Arial" pitchFamily="34" charset="0"/>
              </a:rPr>
              <a:t>Aceste</a:t>
            </a:r>
            <a:r>
              <a:rPr lang="en-US" dirty="0" smtClean="0">
                <a:latin typeface="Arial" pitchFamily="34" charset="0"/>
                <a:cs typeface="Arial" pitchFamily="34" charset="0"/>
              </a:rPr>
              <a:t> </a:t>
            </a:r>
            <a:r>
              <a:rPr lang="en-US" dirty="0" err="1" smtClean="0">
                <a:latin typeface="Arial" pitchFamily="34" charset="0"/>
                <a:cs typeface="Arial" pitchFamily="34" charset="0"/>
              </a:rPr>
              <a:t>dou</a:t>
            </a:r>
            <a:r>
              <a:rPr lang="ro-RO" dirty="0" smtClean="0">
                <a:latin typeface="Arial" pitchFamily="34" charset="0"/>
                <a:cs typeface="Arial" pitchFamily="34" charset="0"/>
              </a:rPr>
              <a:t>ă informații se află cu ajutorul </a:t>
            </a:r>
            <a:r>
              <a:rPr lang="ro-RO" dirty="0" err="1" smtClean="0">
                <a:latin typeface="Arial" pitchFamily="34" charset="0"/>
                <a:cs typeface="Arial" pitchFamily="34" charset="0"/>
              </a:rPr>
              <a:t>următoar</a:t>
            </a:r>
            <a:r>
              <a:rPr lang="en-US" dirty="0" err="1" smtClean="0">
                <a:latin typeface="Arial" pitchFamily="34" charset="0"/>
                <a:cs typeface="Arial" pitchFamily="34" charset="0"/>
              </a:rPr>
              <a:t>ei</a:t>
            </a:r>
            <a:r>
              <a:rPr lang="ro-RO" dirty="0" smtClean="0">
                <a:latin typeface="Arial" pitchFamily="34" charset="0"/>
                <a:cs typeface="Arial" pitchFamily="34" charset="0"/>
              </a:rPr>
              <a:t> comenzi</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sz="1600" dirty="0" smtClean="0">
                <a:latin typeface="Arial" pitchFamily="34" charset="0"/>
                <a:cs typeface="Arial" pitchFamily="34" charset="0"/>
              </a:rPr>
              <a:t>         </a:t>
            </a:r>
            <a:r>
              <a:rPr lang="en-US" sz="1600" dirty="0" smtClean="0">
                <a:solidFill>
                  <a:schemeClr val="accent6">
                    <a:lumMod val="50000"/>
                  </a:schemeClr>
                </a:solidFill>
                <a:latin typeface="Arial" pitchFamily="34" charset="0"/>
                <a:cs typeface="Arial" pitchFamily="34" charset="0"/>
              </a:rPr>
              <a:t>SELECT MAX(</a:t>
            </a:r>
            <a:r>
              <a:rPr lang="en-US" sz="1600" dirty="0" err="1" smtClean="0">
                <a:solidFill>
                  <a:schemeClr val="accent6">
                    <a:lumMod val="50000"/>
                  </a:schemeClr>
                </a:solidFill>
                <a:latin typeface="Arial" pitchFamily="34" charset="0"/>
                <a:cs typeface="Arial" pitchFamily="34" charset="0"/>
              </a:rPr>
              <a:t>Cantitate</a:t>
            </a:r>
            <a:r>
              <a:rPr lang="en-US" sz="1600" dirty="0" smtClean="0">
                <a:solidFill>
                  <a:schemeClr val="accent6">
                    <a:lumMod val="50000"/>
                  </a:schemeClr>
                </a:solidFill>
                <a:latin typeface="Arial" pitchFamily="34" charset="0"/>
                <a:cs typeface="Arial" pitchFamily="34" charset="0"/>
              </a:rPr>
              <a:t>) AS "</a:t>
            </a:r>
            <a:r>
              <a:rPr lang="en-US" sz="1600" dirty="0" err="1" smtClean="0">
                <a:solidFill>
                  <a:schemeClr val="accent6">
                    <a:lumMod val="50000"/>
                  </a:schemeClr>
                </a:solidFill>
                <a:latin typeface="Arial" pitchFamily="34" charset="0"/>
                <a:cs typeface="Arial" pitchFamily="34" charset="0"/>
              </a:rPr>
              <a:t>Cantitate</a:t>
            </a:r>
            <a:r>
              <a:rPr lang="en-US" sz="1600" dirty="0" smtClean="0">
                <a:solidFill>
                  <a:schemeClr val="accent6">
                    <a:lumMod val="50000"/>
                  </a:schemeClr>
                </a:solidFill>
                <a:latin typeface="Arial" pitchFamily="34" charset="0"/>
                <a:cs typeface="Arial" pitchFamily="34" charset="0"/>
              </a:rPr>
              <a:t> maxima", MIN(</a:t>
            </a:r>
            <a:r>
              <a:rPr lang="en-US" sz="1600" dirty="0" err="1" smtClean="0">
                <a:solidFill>
                  <a:schemeClr val="accent6">
                    <a:lumMod val="50000"/>
                  </a:schemeClr>
                </a:solidFill>
                <a:latin typeface="Arial" pitchFamily="34" charset="0"/>
                <a:cs typeface="Arial" pitchFamily="34" charset="0"/>
              </a:rPr>
              <a:t>Cantitate</a:t>
            </a:r>
            <a:r>
              <a:rPr lang="en-US" sz="1600" dirty="0" smtClean="0">
                <a:solidFill>
                  <a:schemeClr val="accent6">
                    <a:lumMod val="50000"/>
                  </a:schemeClr>
                </a:solidFill>
                <a:latin typeface="Arial" pitchFamily="34" charset="0"/>
                <a:cs typeface="Arial" pitchFamily="34" charset="0"/>
              </a:rPr>
              <a:t>) AS "</a:t>
            </a:r>
            <a:r>
              <a:rPr lang="en-US" sz="1600" dirty="0" err="1" smtClean="0">
                <a:solidFill>
                  <a:schemeClr val="accent6">
                    <a:lumMod val="50000"/>
                  </a:schemeClr>
                </a:solidFill>
                <a:latin typeface="Arial" pitchFamily="34" charset="0"/>
                <a:cs typeface="Arial" pitchFamily="34" charset="0"/>
              </a:rPr>
              <a:t>Cantitate</a:t>
            </a:r>
            <a:r>
              <a:rPr lang="en-US" sz="1600" dirty="0" smtClean="0">
                <a:solidFill>
                  <a:schemeClr val="accent6">
                    <a:lumMod val="50000"/>
                  </a:schemeClr>
                </a:solidFill>
                <a:latin typeface="Arial" pitchFamily="34" charset="0"/>
                <a:cs typeface="Arial" pitchFamily="34" charset="0"/>
              </a:rPr>
              <a:t> minima"</a:t>
            </a:r>
          </a:p>
          <a:p>
            <a:r>
              <a:rPr lang="en-US" sz="1600" dirty="0" smtClean="0">
                <a:solidFill>
                  <a:schemeClr val="accent6">
                    <a:lumMod val="50000"/>
                  </a:schemeClr>
                </a:solidFill>
                <a:latin typeface="Arial" pitchFamily="34" charset="0"/>
                <a:cs typeface="Arial" pitchFamily="34" charset="0"/>
              </a:rPr>
              <a:t>         FROM A_LOC_STOCARE;</a:t>
            </a:r>
            <a:endParaRPr lang="en-US" sz="1600" dirty="0">
              <a:solidFill>
                <a:schemeClr val="accent6">
                  <a:lumMod val="50000"/>
                </a:schemeClr>
              </a:solidFill>
              <a:latin typeface="Arial" pitchFamily="34" charset="0"/>
              <a:cs typeface="Arial" pitchFamily="34" charset="0"/>
            </a:endParaRPr>
          </a:p>
        </p:txBody>
      </p:sp>
      <p:pic>
        <p:nvPicPr>
          <p:cNvPr id="9" name="Imagine 8" descr="Screenshot (434).png"/>
          <p:cNvPicPr>
            <a:picLocks noChangeAspect="1"/>
          </p:cNvPicPr>
          <p:nvPr/>
        </p:nvPicPr>
        <p:blipFill>
          <a:blip r:embed="rId3" cstate="print"/>
          <a:stretch>
            <a:fillRect/>
          </a:stretch>
        </p:blipFill>
        <p:spPr>
          <a:xfrm>
            <a:off x="685800" y="5257800"/>
            <a:ext cx="8154666" cy="1010767"/>
          </a:xfrm>
          <a:prstGeom prst="rect">
            <a:avLst/>
          </a:prstGeom>
        </p:spPr>
      </p:pic>
      <p:pic>
        <p:nvPicPr>
          <p:cNvPr id="10" name="Imagine 9" descr="Screenshot (436).png"/>
          <p:cNvPicPr>
            <a:picLocks noChangeAspect="1"/>
          </p:cNvPicPr>
          <p:nvPr/>
        </p:nvPicPr>
        <p:blipFill>
          <a:blip r:embed="rId4" cstate="print"/>
          <a:stretch>
            <a:fillRect/>
          </a:stretch>
        </p:blipFill>
        <p:spPr>
          <a:xfrm>
            <a:off x="4267200" y="1524000"/>
            <a:ext cx="4419600" cy="15204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marL="742950" indent="-742950" algn="l">
              <a:buFont typeface="Wingdings" pitchFamily="2" charset="2"/>
              <a:buChar char="v"/>
            </a:pPr>
            <a:r>
              <a:rPr lang="ro-RO" dirty="0" smtClean="0">
                <a:effectLst>
                  <a:outerShdw blurRad="38100" dist="38100" dir="2700000" algn="tl">
                    <a:srgbClr val="000000">
                      <a:alpha val="43137"/>
                    </a:srgbClr>
                  </a:outerShdw>
                </a:effectLst>
                <a:latin typeface="Courier New" pitchFamily="49" charset="0"/>
                <a:cs typeface="Courier New" pitchFamily="49" charset="0"/>
              </a:rPr>
              <a:t>Ipoteze</a:t>
            </a:r>
            <a:endParaRPr lang="en-US"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Substituent conținut 2"/>
          <p:cNvSpPr>
            <a:spLocks noGrp="1"/>
          </p:cNvSpPr>
          <p:nvPr>
            <p:ph idx="1"/>
          </p:nvPr>
        </p:nvSpPr>
        <p:spPr>
          <a:xfrm>
            <a:off x="457200" y="1295400"/>
            <a:ext cx="8229600" cy="4525963"/>
          </a:xfrm>
        </p:spPr>
        <p:txBody>
          <a:bodyPr>
            <a:normAutofit lnSpcReduction="10000"/>
          </a:bodyPr>
          <a:lstStyle/>
          <a:p>
            <a:r>
              <a:rPr lang="en-US" sz="2000" noProof="1" smtClean="0">
                <a:latin typeface="Arial" pitchFamily="34" charset="0"/>
                <a:cs typeface="Arial" pitchFamily="34" charset="0"/>
              </a:rPr>
              <a:t>Va fi necesar</a:t>
            </a:r>
            <a:r>
              <a:rPr lang="vi-VN" sz="2000" noProof="1" smtClean="0">
                <a:latin typeface="Arial" pitchFamily="34" charset="0"/>
                <a:cs typeface="Arial" pitchFamily="34" charset="0"/>
              </a:rPr>
              <a:t>ă implementarea unui sistem informatic pentru gestiunea bazei de date, ceea ce presupune utilizarea unuia sau a mai multor servere si a unor calculatoare ce vor fi folosite cu precădere pentru afişarea de informaţii.</a:t>
            </a:r>
          </a:p>
          <a:p>
            <a:r>
              <a:rPr lang="vi-VN" sz="2000" noProof="1" smtClean="0">
                <a:latin typeface="Arial" pitchFamily="34" charset="0"/>
                <a:cs typeface="Arial" pitchFamily="34" charset="0"/>
              </a:rPr>
              <a:t>Folosirea unei baze de date este preferabilă gestiunii tradiţionale deoarece:</a:t>
            </a:r>
          </a:p>
          <a:p>
            <a:pPr lvl="1"/>
            <a:r>
              <a:rPr lang="vi-VN" sz="2000" noProof="1" smtClean="0">
                <a:latin typeface="Arial" pitchFamily="34" charset="0"/>
                <a:cs typeface="Arial" pitchFamily="34" charset="0"/>
              </a:rPr>
              <a:t>Previne complicaţiile care pot apărea dacă un angajat schimbă departamentul în care lucrează</a:t>
            </a:r>
          </a:p>
          <a:p>
            <a:pPr lvl="1"/>
            <a:r>
              <a:rPr lang="vi-VN" sz="2000" noProof="1" smtClean="0">
                <a:latin typeface="Arial" pitchFamily="34" charset="0"/>
                <a:cs typeface="Arial" pitchFamily="34" charset="0"/>
              </a:rPr>
              <a:t>Previne problemele care pot apărea dacă se pierd facturi ale comenzilor de la clienţi sau către furnizori</a:t>
            </a:r>
          </a:p>
          <a:p>
            <a:pPr lvl="1"/>
            <a:r>
              <a:rPr lang="vi-VN" sz="2000" noProof="1" smtClean="0">
                <a:latin typeface="Arial" pitchFamily="34" charset="0"/>
                <a:cs typeface="Arial" pitchFamily="34" charset="0"/>
              </a:rPr>
              <a:t>Face posibilă gestiunea activităţii fabricii în cazul în care mai mulţi angajaţi au contribuit la obţinerea unor produse</a:t>
            </a:r>
          </a:p>
          <a:p>
            <a:pPr lvl="1"/>
            <a:r>
              <a:rPr lang="vi-VN" sz="2000" noProof="1" smtClean="0">
                <a:latin typeface="Arial" pitchFamily="34" charset="0"/>
                <a:cs typeface="Arial" pitchFamily="34" charset="0"/>
              </a:rPr>
              <a:t>Stocul de </a:t>
            </a:r>
            <a:r>
              <a:rPr lang="ro-RO" sz="2000" noProof="1" smtClean="0">
                <a:latin typeface="Arial" pitchFamily="34" charset="0"/>
                <a:cs typeface="Arial" pitchFamily="34" charset="0"/>
              </a:rPr>
              <a:t>material</a:t>
            </a:r>
            <a:r>
              <a:rPr lang="vi-VN" sz="2000" noProof="1" smtClean="0">
                <a:latin typeface="Arial" pitchFamily="34" charset="0"/>
                <a:cs typeface="Arial" pitchFamily="34" charset="0"/>
              </a:rPr>
              <a:t>e este actualizat rapid, iar numărul de produse poate fi aflat foarte uşor, ştiind cantităţile de materii prime folosite la fabricarea lor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l">
              <a:buFont typeface="Wingdings" pitchFamily="2" charset="2"/>
              <a:buChar char="v"/>
            </a:pPr>
            <a:r>
              <a:rPr lang="ro-RO" dirty="0" smtClean="0">
                <a:effectLst>
                  <a:outerShdw blurRad="38100" dist="38100" dir="2700000" algn="tl">
                    <a:srgbClr val="000000">
                      <a:alpha val="43137"/>
                    </a:srgbClr>
                  </a:outerShdw>
                </a:effectLst>
                <a:latin typeface="Courier New" pitchFamily="49" charset="0"/>
                <a:cs typeface="Courier New" pitchFamily="49" charset="0"/>
              </a:rPr>
              <a:t>Concluzii</a:t>
            </a:r>
            <a:endParaRPr lang="en-US"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Substituent conținut 2"/>
          <p:cNvSpPr>
            <a:spLocks noGrp="1"/>
          </p:cNvSpPr>
          <p:nvPr>
            <p:ph idx="1"/>
          </p:nvPr>
        </p:nvSpPr>
        <p:spPr>
          <a:xfrm>
            <a:off x="457200" y="1371600"/>
            <a:ext cx="8229600" cy="4525963"/>
          </a:xfrm>
        </p:spPr>
        <p:txBody>
          <a:bodyPr/>
          <a:lstStyle/>
          <a:p>
            <a:r>
              <a:rPr lang="en-US" sz="2000" noProof="1" smtClean="0">
                <a:latin typeface="Arial" pitchFamily="34" charset="0"/>
                <a:cs typeface="Arial" pitchFamily="34" charset="0"/>
              </a:rPr>
              <a:t>Baza de date prezentat</a:t>
            </a:r>
            <a:r>
              <a:rPr lang="vi-VN" sz="2000" noProof="1" smtClean="0">
                <a:latin typeface="Arial" pitchFamily="34" charset="0"/>
                <a:cs typeface="Arial" pitchFamily="34" charset="0"/>
              </a:rPr>
              <a:t>ă are ca scop monitorizarea activităţii fabricii, fiind proiectată să corespundă nevoilor managerului unei asemenea afaceri, precum şi a altora, cu câteva modificări</a:t>
            </a:r>
            <a:r>
              <a:rPr lang="ro-RO" sz="2000" noProof="1" smtClean="0">
                <a:latin typeface="Arial" pitchFamily="34" charset="0"/>
                <a:cs typeface="Arial" pitchFamily="34" charset="0"/>
              </a:rPr>
              <a:t>.</a:t>
            </a:r>
            <a:endParaRPr lang="vi-VN" sz="2000" noProof="1" smtClean="0">
              <a:latin typeface="Arial" pitchFamily="34" charset="0"/>
              <a:cs typeface="Arial" pitchFamily="34" charset="0"/>
            </a:endParaRPr>
          </a:p>
          <a:p>
            <a:r>
              <a:rPr lang="vi-VN" sz="2000" noProof="1" smtClean="0">
                <a:latin typeface="Arial" pitchFamily="34" charset="0"/>
                <a:cs typeface="Arial" pitchFamily="34" charset="0"/>
              </a:rPr>
              <a:t>Prin dezvoltarea unei structuri flexibile şi uşor de utilizat de către manageri, beneficiile unei asemenea abordări sunt:</a:t>
            </a:r>
          </a:p>
          <a:p>
            <a:pPr lvl="1"/>
            <a:r>
              <a:rPr lang="vi-VN" sz="2000" noProof="1" smtClean="0">
                <a:latin typeface="Arial" pitchFamily="34" charset="0"/>
                <a:cs typeface="Arial" pitchFamily="34" charset="0"/>
              </a:rPr>
              <a:t>Supervizarea activităţii angajaţilor şi posibilitatea de a schimba anumite sarcini între ei</a:t>
            </a:r>
          </a:p>
          <a:p>
            <a:pPr lvl="1"/>
            <a:r>
              <a:rPr lang="vi-VN" sz="2000" noProof="1" smtClean="0">
                <a:latin typeface="Arial" pitchFamily="34" charset="0"/>
                <a:cs typeface="Arial" pitchFamily="34" charset="0"/>
              </a:rPr>
              <a:t>Fabricarea corectă a produselor</a:t>
            </a:r>
          </a:p>
          <a:p>
            <a:pPr lvl="1"/>
            <a:r>
              <a:rPr lang="vi-VN" sz="2000" noProof="1" smtClean="0">
                <a:latin typeface="Arial" pitchFamily="34" charset="0"/>
                <a:cs typeface="Arial" pitchFamily="34" charset="0"/>
              </a:rPr>
              <a:t>Evitarea neplăcerilor cauzate de înţelegerea greşită a comenzilor sau de rătăcirea facturilor</a:t>
            </a:r>
          </a:p>
          <a:p>
            <a:pPr lvl="1"/>
            <a:r>
              <a:rPr lang="vi-VN" sz="2000" noProof="1" smtClean="0">
                <a:latin typeface="Arial" pitchFamily="34" charset="0"/>
                <a:cs typeface="Arial" pitchFamily="34" charset="0"/>
              </a:rPr>
              <a:t>Îmbunătăţirea aspectelor administrative şi decizionale</a:t>
            </a:r>
          </a:p>
          <a:p>
            <a:pPr lvl="1"/>
            <a:r>
              <a:rPr lang="vi-VN" sz="2000" noProof="1" smtClean="0">
                <a:latin typeface="Arial" pitchFamily="34" charset="0"/>
                <a:cs typeface="Arial" pitchFamily="34" charset="0"/>
              </a:rPr>
              <a:t>Posibilitatea extinderii afacerii fără a se depune foarte multă muncă suplimentară</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r="-53000"/>
          </a:stretch>
        </a:blipFill>
        <a:effectLst/>
      </p:bgPr>
    </p:bg>
    <p:spTree>
      <p:nvGrpSpPr>
        <p:cNvPr id="1" name=""/>
        <p:cNvGrpSpPr/>
        <p:nvPr/>
      </p:nvGrpSpPr>
      <p:grpSpPr>
        <a:xfrm>
          <a:off x="0" y="0"/>
          <a:ext cx="0" cy="0"/>
          <a:chOff x="0" y="0"/>
          <a:chExt cx="0" cy="0"/>
        </a:xfrm>
      </p:grpSpPr>
      <p:sp>
        <p:nvSpPr>
          <p:cNvPr id="2" name="Titlu 1"/>
          <p:cNvSpPr>
            <a:spLocks noGrp="1"/>
          </p:cNvSpPr>
          <p:nvPr>
            <p:ph type="title"/>
          </p:nvPr>
        </p:nvSpPr>
        <p:spPr>
          <a:xfrm>
            <a:off x="457200" y="152400"/>
            <a:ext cx="8229600" cy="1143000"/>
          </a:xfrm>
        </p:spPr>
        <p:txBody>
          <a:bodyPr/>
          <a:lstStyle/>
          <a:p>
            <a:pPr marL="857150" indent="-857150" algn="l">
              <a:buFont typeface="Wingdings" pitchFamily="2" charset="2"/>
              <a:buChar char="v"/>
            </a:pPr>
            <a:r>
              <a:rPr lang="en-US" dirty="0" err="1" smtClean="0">
                <a:effectLst>
                  <a:outerShdw blurRad="38100" dist="38100" dir="2700000" algn="tl">
                    <a:srgbClr val="000000">
                      <a:alpha val="43137"/>
                    </a:srgbClr>
                  </a:outerShdw>
                </a:effectLst>
                <a:latin typeface="Courier New" pitchFamily="49" charset="0"/>
                <a:cs typeface="Courier New" pitchFamily="49" charset="0"/>
              </a:rPr>
              <a:t>Descrierea</a:t>
            </a:r>
            <a:r>
              <a:rPr lang="en-US" dirty="0" smtClean="0">
                <a:effectLst>
                  <a:outerShdw blurRad="38100" dist="38100" dir="2700000" algn="tl">
                    <a:srgbClr val="000000">
                      <a:alpha val="43137"/>
                    </a:srgbClr>
                  </a:outerShdw>
                </a:effectLst>
                <a:latin typeface="Courier New" pitchFamily="49" charset="0"/>
                <a:cs typeface="Courier New" pitchFamily="49" charset="0"/>
              </a:rPr>
              <a:t> </a:t>
            </a:r>
            <a:r>
              <a:rPr lang="en-US" dirty="0" err="1" smtClean="0">
                <a:effectLst>
                  <a:outerShdw blurRad="38100" dist="38100" dir="2700000" algn="tl">
                    <a:srgbClr val="000000">
                      <a:alpha val="43137"/>
                    </a:srgbClr>
                  </a:outerShdw>
                </a:effectLst>
                <a:latin typeface="Courier New" pitchFamily="49" charset="0"/>
                <a:cs typeface="Courier New" pitchFamily="49" charset="0"/>
              </a:rPr>
              <a:t>afacerii</a:t>
            </a:r>
            <a:endParaRPr lang="en-US"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Substituent conținut 2"/>
          <p:cNvSpPr>
            <a:spLocks noGrp="1"/>
          </p:cNvSpPr>
          <p:nvPr>
            <p:ph idx="1"/>
          </p:nvPr>
        </p:nvSpPr>
        <p:spPr>
          <a:xfrm>
            <a:off x="457200" y="1447800"/>
            <a:ext cx="8229600" cy="5181600"/>
          </a:xfrm>
        </p:spPr>
        <p:txBody>
          <a:bodyPr>
            <a:normAutofit/>
          </a:bodyPr>
          <a:lstStyle/>
          <a:p>
            <a:r>
              <a:rPr lang="en-US" sz="2400" dirty="0" err="1" smtClean="0">
                <a:latin typeface="Arial" pitchFamily="34" charset="0"/>
                <a:cs typeface="Arial" pitchFamily="34" charset="0"/>
              </a:rPr>
              <a:t>Fabrica</a:t>
            </a:r>
            <a:r>
              <a:rPr lang="en-US" sz="2400" dirty="0" smtClean="0">
                <a:latin typeface="Arial" pitchFamily="34" charset="0"/>
                <a:cs typeface="Arial" pitchFamily="34" charset="0"/>
              </a:rPr>
              <a:t> de </a:t>
            </a:r>
            <a:r>
              <a:rPr lang="en-US" sz="2400" dirty="0" err="1" smtClean="0">
                <a:latin typeface="Arial" pitchFamily="34" charset="0"/>
                <a:cs typeface="Arial" pitchFamily="34" charset="0"/>
              </a:rPr>
              <a:t>mobil</a:t>
            </a:r>
            <a:r>
              <a:rPr lang="ro-RO" sz="2400" dirty="0" smtClean="0">
                <a:latin typeface="Arial" pitchFamily="34" charset="0"/>
                <a:cs typeface="Arial" pitchFamily="34" charset="0"/>
              </a:rPr>
              <a:t>ă produce diferite modele de piese de mobilier din lemne de toate felurile, în conformitate cu preferințele clientului. Pe lângă această producere, efectuăm și reparații sau recondiționări ale pieselor clienților numai cu cele mai bune materiale, de la furnizorii noștri de încredere.</a:t>
            </a:r>
          </a:p>
          <a:p>
            <a:r>
              <a:rPr lang="ro-RO" sz="2400" dirty="0" smtClean="0">
                <a:latin typeface="Arial" pitchFamily="34" charset="0"/>
                <a:cs typeface="Arial" pitchFamily="34" charset="0"/>
              </a:rPr>
              <a:t>Fabrica este formată din 6 departamente a câte 12 angajați</a:t>
            </a:r>
            <a:r>
              <a:rPr lang="en-US" sz="2400" dirty="0" smtClean="0">
                <a:latin typeface="Arial" pitchFamily="34" charset="0"/>
                <a:cs typeface="Arial" pitchFamily="34" charset="0"/>
              </a:rPr>
              <a:t>: </a:t>
            </a:r>
            <a:r>
              <a:rPr lang="ro-RO" sz="2400" dirty="0" smtClean="0">
                <a:latin typeface="Arial" pitchFamily="34" charset="0"/>
                <a:cs typeface="Arial" pitchFamily="34" charset="0"/>
              </a:rPr>
              <a:t> tâmplari pricepuți, cei mai buni designeri din domeniu, manageri ș.a.</a:t>
            </a:r>
            <a:endParaRPr lang="en-US" sz="2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r="-53000"/>
          </a:stretch>
        </a:blipFill>
        <a:effectLst/>
      </p:bgPr>
    </p:bg>
    <p:spTree>
      <p:nvGrpSpPr>
        <p:cNvPr id="1" name=""/>
        <p:cNvGrpSpPr/>
        <p:nvPr/>
      </p:nvGrpSpPr>
      <p:grpSpPr>
        <a:xfrm>
          <a:off x="0" y="0"/>
          <a:ext cx="0" cy="0"/>
          <a:chOff x="0" y="0"/>
          <a:chExt cx="0" cy="0"/>
        </a:xfrm>
      </p:grpSpPr>
      <p:sp>
        <p:nvSpPr>
          <p:cNvPr id="3" name="Substituent conținut 2"/>
          <p:cNvSpPr>
            <a:spLocks noGrp="1"/>
          </p:cNvSpPr>
          <p:nvPr>
            <p:ph idx="1"/>
          </p:nvPr>
        </p:nvSpPr>
        <p:spPr>
          <a:xfrm>
            <a:off x="457200" y="914400"/>
            <a:ext cx="8229600" cy="5638799"/>
          </a:xfrm>
        </p:spPr>
        <p:txBody>
          <a:bodyPr>
            <a:normAutofit lnSpcReduction="10000"/>
          </a:bodyPr>
          <a:lstStyle/>
          <a:p>
            <a:r>
              <a:rPr lang="en-US" sz="1900" noProof="1" smtClean="0">
                <a:latin typeface="Arial" pitchFamily="34" charset="0"/>
                <a:cs typeface="Arial" pitchFamily="34" charset="0"/>
              </a:rPr>
              <a:t>Desf</a:t>
            </a:r>
            <a:r>
              <a:rPr lang="vi-VN" sz="1900" noProof="1" smtClean="0">
                <a:latin typeface="Arial" pitchFamily="34" charset="0"/>
                <a:cs typeface="Arial" pitchFamily="34" charset="0"/>
              </a:rPr>
              <a:t>ăşurarea activităţii fabricii incepe prin realizarea unor liste de producţie pentru</a:t>
            </a:r>
            <a:r>
              <a:rPr lang="ro-RO" sz="1900" noProof="1" smtClean="0">
                <a:latin typeface="Arial" pitchFamily="34" charset="0"/>
                <a:cs typeface="Arial" pitchFamily="34" charset="0"/>
              </a:rPr>
              <a:t> tâmplari</a:t>
            </a:r>
            <a:r>
              <a:rPr lang="vi-VN" sz="1900" noProof="1" smtClean="0">
                <a:latin typeface="Arial" pitchFamily="34" charset="0"/>
                <a:cs typeface="Arial" pitchFamily="34" charset="0"/>
              </a:rPr>
              <a:t>, de către managerul căruia îi sunt subordonaţi. </a:t>
            </a:r>
          </a:p>
          <a:p>
            <a:r>
              <a:rPr lang="vi-VN" sz="1900" noProof="1" smtClean="0">
                <a:latin typeface="Arial" pitchFamily="34" charset="0"/>
                <a:cs typeface="Arial" pitchFamily="34" charset="0"/>
              </a:rPr>
              <a:t>Apoi, acelaşi manager verifică stocul de </a:t>
            </a:r>
            <a:r>
              <a:rPr lang="ro-RO" sz="1900" noProof="1" smtClean="0">
                <a:latin typeface="Arial" pitchFamily="34" charset="0"/>
                <a:cs typeface="Arial" pitchFamily="34" charset="0"/>
              </a:rPr>
              <a:t>materiale</a:t>
            </a:r>
            <a:r>
              <a:rPr lang="vi-VN" sz="1900" noProof="1" smtClean="0">
                <a:latin typeface="Arial" pitchFamily="34" charset="0"/>
                <a:cs typeface="Arial" pitchFamily="34" charset="0"/>
              </a:rPr>
              <a:t> aflat în fiecare depozit şi, dacă nu este suficient, plasează comenzi către diverşii furnizori. După aceea le </a:t>
            </a:r>
            <a:r>
              <a:rPr lang="ro-RO" sz="1900" noProof="1" smtClean="0">
                <a:latin typeface="Arial" pitchFamily="34" charset="0"/>
                <a:cs typeface="Arial" pitchFamily="34" charset="0"/>
              </a:rPr>
              <a:t>î</a:t>
            </a:r>
            <a:r>
              <a:rPr lang="vi-VN" sz="1900" noProof="1" smtClean="0">
                <a:latin typeface="Arial" pitchFamily="34" charset="0"/>
                <a:cs typeface="Arial" pitchFamily="34" charset="0"/>
              </a:rPr>
              <a:t>nmanează </a:t>
            </a:r>
            <a:r>
              <a:rPr lang="ro-RO" sz="1900" noProof="1" smtClean="0">
                <a:latin typeface="Arial" pitchFamily="34" charset="0"/>
                <a:cs typeface="Arial" pitchFamily="34" charset="0"/>
              </a:rPr>
              <a:t>tâmplarilor</a:t>
            </a:r>
            <a:r>
              <a:rPr lang="vi-VN" sz="1900" noProof="1" smtClean="0">
                <a:latin typeface="Arial" pitchFamily="34" charset="0"/>
                <a:cs typeface="Arial" pitchFamily="34" charset="0"/>
              </a:rPr>
              <a:t> listele şi aceştia se pot apuca de lucru.</a:t>
            </a:r>
            <a:endParaRPr lang="ro-RO" sz="1900" noProof="1" smtClean="0">
              <a:latin typeface="Arial" pitchFamily="34" charset="0"/>
              <a:cs typeface="Arial" pitchFamily="34" charset="0"/>
            </a:endParaRPr>
          </a:p>
          <a:p>
            <a:r>
              <a:rPr lang="vi-VN" sz="2000" noProof="1" smtClean="0">
                <a:latin typeface="Arial" pitchFamily="34" charset="0"/>
                <a:cs typeface="Arial" pitchFamily="34" charset="0"/>
              </a:rPr>
              <a:t>După încheierea procesului de fabricaţie, fiecare produs trebuie ambalat şi etichetat, pentru a putea fi pus în vânzare.</a:t>
            </a:r>
          </a:p>
          <a:p>
            <a:r>
              <a:rPr lang="vi-VN" sz="2000" noProof="1" smtClean="0">
                <a:latin typeface="Arial" pitchFamily="34" charset="0"/>
                <a:cs typeface="Arial" pitchFamily="34" charset="0"/>
              </a:rPr>
              <a:t>Fabrica nu deţine magazine de desfacere proprii, ci îşi vinde produsele unor alte firme, care le vor vinde, la rândul lor, unor alte firme sau persoane fizice.</a:t>
            </a:r>
            <a:endParaRPr lang="ro-RO" sz="2000" noProof="1" smtClean="0">
              <a:latin typeface="Arial" pitchFamily="34" charset="0"/>
              <a:cs typeface="Arial" pitchFamily="34" charset="0"/>
            </a:endParaRPr>
          </a:p>
          <a:p>
            <a:r>
              <a:rPr lang="ro-RO" sz="2000" noProof="1" smtClean="0">
                <a:latin typeface="Arial" pitchFamily="34" charset="0"/>
                <a:cs typeface="Arial" pitchFamily="34" charset="0"/>
              </a:rPr>
              <a:t>Clienții care apelează la fabrica noastră în privința serviciilor de recondiționare/reparare sunt asistați de un angajat care ia proiectul și se ocupă de el în întregime.</a:t>
            </a:r>
          </a:p>
          <a:p>
            <a:r>
              <a:rPr lang="en-US" sz="2000" noProof="1" smtClean="0">
                <a:latin typeface="Arial" pitchFamily="34" charset="0"/>
                <a:cs typeface="Arial" pitchFamily="34" charset="0"/>
              </a:rPr>
              <a:t>Produsele astfel realizate, de c</a:t>
            </a:r>
            <a:r>
              <a:rPr lang="vi-VN" sz="2000" noProof="1" smtClean="0">
                <a:latin typeface="Arial" pitchFamily="34" charset="0"/>
                <a:cs typeface="Arial" pitchFamily="34" charset="0"/>
              </a:rPr>
              <a:t>ătre profesionişti ajutaţi de o bază de date de încredere, vor atrage cu siguranţă şi aprecierea clienţilor, sporind considerabil vânzările faţă de cele ale produselor fabricate neglijent.</a:t>
            </a:r>
          </a:p>
          <a:p>
            <a:endParaRPr lang="vi-VN" sz="2000" noProof="1" smtClean="0"/>
          </a:p>
          <a:p>
            <a:endParaRPr lang="vi-VN" sz="1900" noProof="1" smtClean="0"/>
          </a:p>
          <a:p>
            <a:endParaRPr lang="en-US" dirty="0"/>
          </a:p>
        </p:txBody>
      </p:sp>
      <p:sp>
        <p:nvSpPr>
          <p:cNvPr id="5" name="Titlu 1"/>
          <p:cNvSpPr txBox="1">
            <a:spLocks/>
          </p:cNvSpPr>
          <p:nvPr/>
        </p:nvSpPr>
        <p:spPr>
          <a:xfrm>
            <a:off x="457200" y="0"/>
            <a:ext cx="8229600" cy="838200"/>
          </a:xfrm>
          <a:prstGeom prst="rect">
            <a:avLst/>
          </a:prstGeom>
        </p:spPr>
        <p:txBody>
          <a:bodyPr vert="horz" lIns="91429" tIns="45714" rIns="91429" bIns="45714" rtlCol="0" anchor="ctr">
            <a:normAutofit/>
          </a:bodyPr>
          <a:lstStyle/>
          <a:p>
            <a:pPr marL="857150" marR="0" lvl="0" indent="-857150" algn="l" defTabSz="914293" rtl="0" eaLnBrk="1" fontAlgn="auto" latinLnBrk="0" hangingPunct="1">
              <a:lnSpc>
                <a:spcPct val="100000"/>
              </a:lnSpc>
              <a:spcBef>
                <a:spcPct val="0"/>
              </a:spcBef>
              <a:spcAft>
                <a:spcPts val="0"/>
              </a:spcAft>
              <a:buClrTx/>
              <a:buSzTx/>
              <a:buFont typeface="Wingdings" pitchFamily="2" charset="2"/>
              <a:buChar char="v"/>
              <a:tabLst/>
              <a:defRPr/>
            </a:pPr>
            <a:r>
              <a:rPr kumimoji="0" lang="en-US" sz="4400" b="0" i="0"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Courier New" pitchFamily="49" charset="0"/>
                <a:ea typeface="+mj-ea"/>
                <a:cs typeface="Courier New" pitchFamily="49" charset="0"/>
              </a:rPr>
              <a:t>Descrierea</a:t>
            </a:r>
            <a:r>
              <a:rPr kumimoji="0" lang="en-US" sz="4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Courier New" pitchFamily="49" charset="0"/>
                <a:ea typeface="+mj-ea"/>
                <a:cs typeface="Courier New" pitchFamily="49" charset="0"/>
              </a:rPr>
              <a:t> </a:t>
            </a:r>
            <a:r>
              <a:rPr kumimoji="0" lang="en-US" sz="4400" b="0" i="0"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Courier New" pitchFamily="49" charset="0"/>
                <a:ea typeface="+mj-ea"/>
                <a:cs typeface="Courier New" pitchFamily="49" charset="0"/>
              </a:rPr>
              <a:t>afacerii</a:t>
            </a:r>
            <a:endParaRPr kumimoji="0" lang="en-US" sz="4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ourier New" pitchFamily="49" charset="0"/>
              <a:ea typeface="+mj-ea"/>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2000"/>
            <a:lum/>
          </a:blip>
          <a:srcRect/>
          <a:stretch>
            <a:fillRect l="-26000" r="-8000"/>
          </a:stretch>
        </a:blipFill>
        <a:effectLst/>
      </p:bgPr>
    </p:bg>
    <p:spTree>
      <p:nvGrpSpPr>
        <p:cNvPr id="1" name=""/>
        <p:cNvGrpSpPr/>
        <p:nvPr/>
      </p:nvGrpSpPr>
      <p:grpSpPr>
        <a:xfrm>
          <a:off x="0" y="0"/>
          <a:ext cx="0" cy="0"/>
          <a:chOff x="0" y="0"/>
          <a:chExt cx="0" cy="0"/>
        </a:xfrm>
      </p:grpSpPr>
      <p:sp>
        <p:nvSpPr>
          <p:cNvPr id="2" name="Titlu 1"/>
          <p:cNvSpPr>
            <a:spLocks noGrp="1"/>
          </p:cNvSpPr>
          <p:nvPr>
            <p:ph type="title"/>
          </p:nvPr>
        </p:nvSpPr>
        <p:spPr>
          <a:xfrm>
            <a:off x="533400" y="457200"/>
            <a:ext cx="8229600" cy="1143000"/>
          </a:xfrm>
        </p:spPr>
        <p:txBody>
          <a:bodyPr>
            <a:normAutofit fontScale="90000"/>
          </a:bodyPr>
          <a:lstStyle/>
          <a:p>
            <a:pPr lvl="0" algn="l">
              <a:buFont typeface="Wingdings" pitchFamily="2" charset="2"/>
              <a:buChar char="v"/>
            </a:pPr>
            <a:r>
              <a:rPr lang="ro-RO" dirty="0" smtClean="0">
                <a:effectLst>
                  <a:outerShdw blurRad="38100" dist="38100" dir="2700000" algn="tl">
                    <a:srgbClr val="000000">
                      <a:alpha val="43137"/>
                    </a:srgbClr>
                  </a:outerShdw>
                </a:effectLst>
                <a:latin typeface="Courier New" pitchFamily="49" charset="0"/>
                <a:cs typeface="Courier New" pitchFamily="49" charset="0"/>
              </a:rPr>
              <a:t>Cerințele afacerii</a:t>
            </a:r>
            <a:r>
              <a:rPr lang="en-US" dirty="0" smtClean="0">
                <a:effectLst>
                  <a:outerShdw blurRad="38100" dist="38100" dir="2700000" algn="tl">
                    <a:srgbClr val="000000">
                      <a:alpha val="43137"/>
                    </a:srgbClr>
                  </a:outerShdw>
                </a:effectLst>
                <a:latin typeface="Courier New" pitchFamily="49" charset="0"/>
                <a:cs typeface="Courier New" pitchFamily="49" charset="0"/>
              </a:rPr>
              <a:t/>
            </a:r>
            <a:br>
              <a:rPr lang="en-US" dirty="0" smtClean="0">
                <a:effectLst>
                  <a:outerShdw blurRad="38100" dist="38100" dir="2700000" algn="tl">
                    <a:srgbClr val="000000">
                      <a:alpha val="43137"/>
                    </a:srgbClr>
                  </a:outerShdw>
                </a:effectLst>
                <a:latin typeface="Courier New" pitchFamily="49" charset="0"/>
                <a:cs typeface="Courier New" pitchFamily="49" charset="0"/>
              </a:rPr>
            </a:br>
            <a:endParaRPr lang="en-US" dirty="0"/>
          </a:p>
        </p:txBody>
      </p:sp>
      <p:sp>
        <p:nvSpPr>
          <p:cNvPr id="3" name="Substituent conținut 2"/>
          <p:cNvSpPr>
            <a:spLocks noGrp="1"/>
          </p:cNvSpPr>
          <p:nvPr>
            <p:ph idx="1"/>
          </p:nvPr>
        </p:nvSpPr>
        <p:spPr>
          <a:xfrm>
            <a:off x="457200" y="1524000"/>
            <a:ext cx="8229600" cy="4525963"/>
          </a:xfrm>
        </p:spPr>
        <p:txBody>
          <a:bodyPr>
            <a:normAutofit fontScale="77500" lnSpcReduction="20000"/>
          </a:bodyPr>
          <a:lstStyle/>
          <a:p>
            <a:r>
              <a:rPr lang="vi-VN" dirty="0" smtClean="0">
                <a:latin typeface="Arial" pitchFamily="34" charset="0"/>
                <a:cs typeface="Arial" pitchFamily="34" charset="0"/>
              </a:rPr>
              <a:t>Ca urmare a documentării realizate şi a analizării afacerii s-au stabilit următoarele:</a:t>
            </a:r>
          </a:p>
          <a:p>
            <a:endParaRPr lang="vi-VN" dirty="0" smtClean="0">
              <a:latin typeface="Arial" pitchFamily="34" charset="0"/>
              <a:cs typeface="Arial" pitchFamily="34" charset="0"/>
            </a:endParaRPr>
          </a:p>
          <a:p>
            <a:r>
              <a:rPr lang="vi-VN" dirty="0" smtClean="0">
                <a:latin typeface="Arial" pitchFamily="34" charset="0"/>
                <a:cs typeface="Arial" pitchFamily="34" charset="0"/>
              </a:rPr>
              <a:t>Fabrica are nevoie de o bază de date uşor de folosit şi de întreţinut, care să păstreze date despre angajaţi, departamentele în care aceştia lucrează, produse, </a:t>
            </a:r>
            <a:r>
              <a:rPr lang="ro-RO" dirty="0" smtClean="0">
                <a:latin typeface="Arial" pitchFamily="34" charset="0"/>
                <a:cs typeface="Arial" pitchFamily="34" charset="0"/>
              </a:rPr>
              <a:t>materiale</a:t>
            </a:r>
            <a:r>
              <a:rPr lang="vi-VN" dirty="0" smtClean="0">
                <a:latin typeface="Arial" pitchFamily="34" charset="0"/>
                <a:cs typeface="Arial" pitchFamily="34" charset="0"/>
              </a:rPr>
              <a:t> şi furnizori de </a:t>
            </a:r>
            <a:r>
              <a:rPr lang="ro-RO" dirty="0" smtClean="0">
                <a:latin typeface="Arial" pitchFamily="34" charset="0"/>
                <a:cs typeface="Arial" pitchFamily="34" charset="0"/>
              </a:rPr>
              <a:t>materiale</a:t>
            </a:r>
            <a:r>
              <a:rPr lang="vi-VN" dirty="0" smtClean="0">
                <a:latin typeface="Arial" pitchFamily="34" charset="0"/>
                <a:cs typeface="Arial" pitchFamily="34" charset="0"/>
              </a:rPr>
              <a:t>, clienţi.</a:t>
            </a:r>
          </a:p>
          <a:p>
            <a:r>
              <a:rPr lang="vi-VN" dirty="0" smtClean="0">
                <a:latin typeface="Arial" pitchFamily="34" charset="0"/>
                <a:cs typeface="Arial" pitchFamily="34" charset="0"/>
              </a:rPr>
              <a:t>Baza de date trebuie să fie astfel proiectată încât să suporte funcţiile afacerii şi să permită actualizări de structură în concordanţă cu eventualele modificări necesare.</a:t>
            </a:r>
          </a:p>
          <a:p>
            <a:r>
              <a:rPr lang="vi-VN" dirty="0" smtClean="0">
                <a:latin typeface="Arial" pitchFamily="34" charset="0"/>
                <a:cs typeface="Arial" pitchFamily="34" charset="0"/>
              </a:rPr>
              <a:t>Datele din baza de date sunt necesare pentru a obţine rapoarte şi statistici cu privire la entităţile stabilite.</a:t>
            </a:r>
          </a:p>
          <a:p>
            <a:endParaRPr lang="vi-VN"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2000"/>
            <a:lum/>
          </a:blip>
          <a:srcRect/>
          <a:stretch>
            <a:fillRect l="-26000" r="-8000"/>
          </a:stretch>
        </a:blipFill>
        <a:effectLst/>
      </p:bgPr>
    </p:bg>
    <p:spTree>
      <p:nvGrpSpPr>
        <p:cNvPr id="1" name=""/>
        <p:cNvGrpSpPr/>
        <p:nvPr/>
      </p:nvGrpSpPr>
      <p:grpSpPr>
        <a:xfrm>
          <a:off x="0" y="0"/>
          <a:ext cx="0" cy="0"/>
          <a:chOff x="0" y="0"/>
          <a:chExt cx="0" cy="0"/>
        </a:xfrm>
      </p:grpSpPr>
      <p:sp>
        <p:nvSpPr>
          <p:cNvPr id="3" name="Substituent conținut 2"/>
          <p:cNvSpPr>
            <a:spLocks noGrp="1"/>
          </p:cNvSpPr>
          <p:nvPr>
            <p:ph idx="1"/>
          </p:nvPr>
        </p:nvSpPr>
        <p:spPr/>
        <p:txBody>
          <a:bodyPr>
            <a:normAutofit fontScale="85000" lnSpcReduction="10000"/>
          </a:bodyPr>
          <a:lstStyle/>
          <a:p>
            <a:r>
              <a:rPr lang="en-US" noProof="1" smtClean="0">
                <a:latin typeface="Arial" pitchFamily="34" charset="0"/>
                <a:cs typeface="Arial" pitchFamily="34" charset="0"/>
              </a:rPr>
              <a:t>Crearea şi folosirea de c</a:t>
            </a:r>
            <a:r>
              <a:rPr lang="vi-VN" noProof="1" smtClean="0">
                <a:latin typeface="Arial" pitchFamily="34" charset="0"/>
                <a:cs typeface="Arial" pitchFamily="34" charset="0"/>
              </a:rPr>
              <a:t>ătre </a:t>
            </a:r>
            <a:r>
              <a:rPr lang="ro-RO" noProof="1" smtClean="0">
                <a:latin typeface="Arial" pitchFamily="34" charset="0"/>
                <a:cs typeface="Arial" pitchFamily="34" charset="0"/>
              </a:rPr>
              <a:t>tâmplari </a:t>
            </a:r>
            <a:r>
              <a:rPr lang="vi-VN" noProof="1" smtClean="0">
                <a:latin typeface="Arial" pitchFamily="34" charset="0"/>
                <a:cs typeface="Arial" pitchFamily="34" charset="0"/>
              </a:rPr>
              <a:t>a listelor de producţie </a:t>
            </a:r>
          </a:p>
          <a:p>
            <a:r>
              <a:rPr lang="vi-VN" noProof="1" smtClean="0">
                <a:latin typeface="Arial" pitchFamily="34" charset="0"/>
                <a:cs typeface="Arial" pitchFamily="34" charset="0"/>
              </a:rPr>
              <a:t>Gestionarea activităţii fiecărui </a:t>
            </a:r>
            <a:r>
              <a:rPr lang="ro-RO" noProof="1" smtClean="0">
                <a:latin typeface="Arial" pitchFamily="34" charset="0"/>
                <a:cs typeface="Arial" pitchFamily="34" charset="0"/>
              </a:rPr>
              <a:t>tâmplar.</a:t>
            </a:r>
            <a:endParaRPr lang="vi-VN" noProof="1" smtClean="0">
              <a:latin typeface="Arial" pitchFamily="34" charset="0"/>
              <a:cs typeface="Arial" pitchFamily="34" charset="0"/>
            </a:endParaRPr>
          </a:p>
          <a:p>
            <a:r>
              <a:rPr lang="vi-VN" noProof="1" smtClean="0">
                <a:latin typeface="Arial" pitchFamily="34" charset="0"/>
                <a:cs typeface="Arial" pitchFamily="34" charset="0"/>
              </a:rPr>
              <a:t>Vizualizarea produselor la care au lucrat angajaţii</a:t>
            </a:r>
          </a:p>
          <a:p>
            <a:r>
              <a:rPr lang="vi-VN" noProof="1" smtClean="0">
                <a:latin typeface="Arial" pitchFamily="34" charset="0"/>
                <a:cs typeface="Arial" pitchFamily="34" charset="0"/>
              </a:rPr>
              <a:t>Memorarea preţurilor diverselor produse</a:t>
            </a:r>
          </a:p>
          <a:p>
            <a:r>
              <a:rPr lang="vi-VN" noProof="1" smtClean="0">
                <a:latin typeface="Arial" pitchFamily="34" charset="0"/>
                <a:cs typeface="Arial" pitchFamily="34" charset="0"/>
              </a:rPr>
              <a:t>Evidenţa comenzilor pentru fiecare </a:t>
            </a:r>
            <a:r>
              <a:rPr lang="ro-RO" noProof="1" smtClean="0">
                <a:latin typeface="Arial" pitchFamily="34" charset="0"/>
                <a:cs typeface="Arial" pitchFamily="34" charset="0"/>
              </a:rPr>
              <a:t>material.</a:t>
            </a:r>
            <a:endParaRPr lang="vi-VN" noProof="1" smtClean="0">
              <a:latin typeface="Arial" pitchFamily="34" charset="0"/>
              <a:cs typeface="Arial" pitchFamily="34" charset="0"/>
            </a:endParaRPr>
          </a:p>
          <a:p>
            <a:r>
              <a:rPr lang="vi-VN" noProof="1" smtClean="0">
                <a:latin typeface="Arial" pitchFamily="34" charset="0"/>
                <a:cs typeface="Arial" pitchFamily="34" charset="0"/>
              </a:rPr>
              <a:t>Verificarea stocurilor existente de produse</a:t>
            </a:r>
          </a:p>
          <a:p>
            <a:r>
              <a:rPr lang="vi-VN" noProof="1" smtClean="0">
                <a:latin typeface="Arial" pitchFamily="34" charset="0"/>
                <a:cs typeface="Arial" pitchFamily="34" charset="0"/>
              </a:rPr>
              <a:t>Gestionarea angajaţilor care vor primi bonusuri la salariu (manageri)</a:t>
            </a:r>
          </a:p>
          <a:p>
            <a:r>
              <a:rPr lang="vi-VN" noProof="1" smtClean="0">
                <a:latin typeface="Arial" pitchFamily="34" charset="0"/>
                <a:cs typeface="Arial" pitchFamily="34" charset="0"/>
              </a:rPr>
              <a:t>Generarea de rapoarte după diverse criterii</a:t>
            </a:r>
          </a:p>
          <a:p>
            <a:endParaRPr lang="en-US" dirty="0"/>
          </a:p>
        </p:txBody>
      </p:sp>
      <p:sp>
        <p:nvSpPr>
          <p:cNvPr id="4" name="Titlu 1"/>
          <p:cNvSpPr>
            <a:spLocks noGrp="1"/>
          </p:cNvSpPr>
          <p:nvPr>
            <p:ph type="title"/>
          </p:nvPr>
        </p:nvSpPr>
        <p:spPr>
          <a:xfrm>
            <a:off x="533400" y="457200"/>
            <a:ext cx="8229600" cy="1143000"/>
          </a:xfrm>
        </p:spPr>
        <p:txBody>
          <a:bodyPr>
            <a:normAutofit fontScale="90000"/>
          </a:bodyPr>
          <a:lstStyle/>
          <a:p>
            <a:pPr lvl="0" algn="l">
              <a:buFont typeface="Wingdings" pitchFamily="2" charset="2"/>
              <a:buChar char="v"/>
            </a:pPr>
            <a:r>
              <a:rPr lang="ro-RO" dirty="0" smtClean="0">
                <a:effectLst>
                  <a:outerShdw blurRad="38100" dist="38100" dir="2700000" algn="tl">
                    <a:srgbClr val="000000">
                      <a:alpha val="43137"/>
                    </a:srgbClr>
                  </a:outerShdw>
                </a:effectLst>
                <a:latin typeface="Courier New" pitchFamily="49" charset="0"/>
                <a:cs typeface="Courier New" pitchFamily="49" charset="0"/>
              </a:rPr>
              <a:t>Cerințele afacerii</a:t>
            </a:r>
            <a:r>
              <a:rPr lang="en-US" dirty="0" smtClean="0">
                <a:effectLst>
                  <a:outerShdw blurRad="38100" dist="38100" dir="2700000" algn="tl">
                    <a:srgbClr val="000000">
                      <a:alpha val="43137"/>
                    </a:srgbClr>
                  </a:outerShdw>
                </a:effectLst>
                <a:latin typeface="Courier New" pitchFamily="49" charset="0"/>
                <a:cs typeface="Courier New" pitchFamily="49" charset="0"/>
              </a:rPr>
              <a:t/>
            </a:r>
            <a:br>
              <a:rPr lang="en-US" dirty="0" smtClean="0">
                <a:effectLst>
                  <a:outerShdw blurRad="38100" dist="38100" dir="2700000" algn="tl">
                    <a:srgbClr val="000000">
                      <a:alpha val="43137"/>
                    </a:srgbClr>
                  </a:outerShdw>
                </a:effectLst>
                <a:latin typeface="Courier New" pitchFamily="49" charset="0"/>
                <a:cs typeface="Courier New" pitchFamily="49"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l="-10000" r="-34000"/>
          </a:stretch>
        </a:blipFill>
        <a:effectLst/>
      </p:bgPr>
    </p:bg>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l">
              <a:buFont typeface="Wingdings" pitchFamily="2" charset="2"/>
              <a:buChar char="v"/>
            </a:pPr>
            <a:r>
              <a:rPr lang="ro-RO" dirty="0" smtClean="0">
                <a:latin typeface="Courier New" pitchFamily="49" charset="0"/>
                <a:cs typeface="Courier New" pitchFamily="49" charset="0"/>
              </a:rPr>
              <a:t>Diagrama inițială</a:t>
            </a:r>
            <a:endParaRPr lang="en-US" dirty="0">
              <a:latin typeface="Courier New" pitchFamily="49" charset="0"/>
              <a:cs typeface="Courier New" pitchFamily="49" charset="0"/>
            </a:endParaRPr>
          </a:p>
        </p:txBody>
      </p:sp>
      <p:sp>
        <p:nvSpPr>
          <p:cNvPr id="3" name="Substituent conținut 2"/>
          <p:cNvSpPr>
            <a:spLocks noGrp="1"/>
          </p:cNvSpPr>
          <p:nvPr>
            <p:ph idx="1"/>
          </p:nvPr>
        </p:nvSpPr>
        <p:spPr/>
        <p:txBody>
          <a:bodyPr/>
          <a:lstStyle/>
          <a:p>
            <a:r>
              <a:rPr lang="en-US" noProof="1" smtClean="0">
                <a:latin typeface="Arial" pitchFamily="34" charset="0"/>
                <a:cs typeface="Arial" pitchFamily="34" charset="0"/>
              </a:rPr>
              <a:t>Diagrama iniţial</a:t>
            </a:r>
            <a:r>
              <a:rPr lang="vi-VN" noProof="1" smtClean="0">
                <a:latin typeface="Arial" pitchFamily="34" charset="0"/>
                <a:cs typeface="Arial" pitchFamily="34" charset="0"/>
              </a:rPr>
              <a:t>ă conţine entităţile cele mai importante şi relaţiile primare dintre acestea</a:t>
            </a:r>
          </a:p>
          <a:p>
            <a:pPr algn="just"/>
            <a:r>
              <a:rPr lang="vi-VN" noProof="1" smtClean="0">
                <a:latin typeface="Arial" pitchFamily="34" charset="0"/>
                <a:cs typeface="Arial" pitchFamily="34" charset="0"/>
              </a:rPr>
              <a:t>Apar anumite erori care vor fi rezolvate în diagrama finală. Acestea sunt:</a:t>
            </a:r>
          </a:p>
          <a:p>
            <a:pPr algn="just">
              <a:buNone/>
            </a:pPr>
            <a:r>
              <a:rPr lang="vi-VN" noProof="1" smtClean="0">
                <a:latin typeface="Arial" pitchFamily="34" charset="0"/>
                <a:cs typeface="Arial" pitchFamily="34" charset="0"/>
              </a:rPr>
              <a:t>	-relaţii M-M;</a:t>
            </a:r>
          </a:p>
          <a:p>
            <a:pPr algn="just">
              <a:buNone/>
            </a:pPr>
            <a:r>
              <a:rPr lang="vi-VN" noProof="1" smtClean="0">
                <a:latin typeface="Arial" pitchFamily="34" charset="0"/>
                <a:cs typeface="Arial" pitchFamily="34" charset="0"/>
              </a:rPr>
              <a:t>	-relaţii barate;</a:t>
            </a:r>
          </a:p>
          <a:p>
            <a:pPr algn="just">
              <a:buNone/>
            </a:pPr>
            <a:r>
              <a:rPr lang="vi-VN" noProof="1" smtClean="0">
                <a:latin typeface="Arial" pitchFamily="34" charset="0"/>
                <a:cs typeface="Arial" pitchFamily="34" charset="0"/>
              </a:rPr>
              <a:t>	-aspecte referitoare la regulile afacerii.</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6000"/>
            <a:lum/>
          </a:blip>
          <a:srcRect/>
          <a:stretch>
            <a:fillRect l="-10000" r="-34000"/>
          </a:stretch>
        </a:blipFill>
        <a:effectLst/>
      </p:bgPr>
    </p:bg>
    <p:spTree>
      <p:nvGrpSpPr>
        <p:cNvPr id="1" name=""/>
        <p:cNvGrpSpPr/>
        <p:nvPr/>
      </p:nvGrpSpPr>
      <p:grpSpPr>
        <a:xfrm>
          <a:off x="0" y="0"/>
          <a:ext cx="0" cy="0"/>
          <a:chOff x="0" y="0"/>
          <a:chExt cx="0" cy="0"/>
        </a:xfrm>
      </p:grpSpPr>
      <p:sp>
        <p:nvSpPr>
          <p:cNvPr id="236" name="Oval 235"/>
          <p:cNvSpPr/>
          <p:nvPr/>
        </p:nvSpPr>
        <p:spPr>
          <a:xfrm>
            <a:off x="6019800" y="6172200"/>
            <a:ext cx="762000" cy="6096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p:cNvSpPr>
            <a:spLocks noGrp="1"/>
          </p:cNvSpPr>
          <p:nvPr>
            <p:ph type="title"/>
          </p:nvPr>
        </p:nvSpPr>
        <p:spPr>
          <a:xfrm>
            <a:off x="457200" y="76200"/>
            <a:ext cx="8229600" cy="381000"/>
          </a:xfrm>
        </p:spPr>
        <p:txBody>
          <a:bodyPr>
            <a:normAutofit fontScale="90000"/>
          </a:bodyPr>
          <a:lstStyle/>
          <a:p>
            <a:pPr>
              <a:buFont typeface="Wingdings" pitchFamily="2" charset="2"/>
              <a:buChar char="v"/>
            </a:pPr>
            <a:r>
              <a:rPr lang="en-US" dirty="0" smtClean="0">
                <a:effectLst>
                  <a:outerShdw blurRad="38100" dist="38100" dir="2700000" algn="tl">
                    <a:srgbClr val="000000">
                      <a:alpha val="43137"/>
                    </a:srgbClr>
                  </a:outerShdw>
                </a:effectLst>
                <a:latin typeface="Courier New" pitchFamily="49" charset="0"/>
                <a:cs typeface="Courier New" pitchFamily="49" charset="0"/>
              </a:rPr>
              <a:t>ERD </a:t>
            </a:r>
            <a:r>
              <a:rPr lang="en-US" dirty="0" err="1" smtClean="0">
                <a:effectLst>
                  <a:outerShdw blurRad="38100" dist="38100" dir="2700000" algn="tl">
                    <a:srgbClr val="000000">
                      <a:alpha val="43137"/>
                    </a:srgbClr>
                  </a:outerShdw>
                </a:effectLst>
                <a:latin typeface="Courier New" pitchFamily="49" charset="0"/>
                <a:cs typeface="Courier New" pitchFamily="49" charset="0"/>
              </a:rPr>
              <a:t>Ini</a:t>
            </a:r>
            <a:r>
              <a:rPr lang="ro-RO" dirty="0" err="1" smtClean="0">
                <a:effectLst>
                  <a:outerShdw blurRad="38100" dist="38100" dir="2700000" algn="tl">
                    <a:srgbClr val="000000">
                      <a:alpha val="43137"/>
                    </a:srgbClr>
                  </a:outerShdw>
                </a:effectLst>
                <a:latin typeface="Courier New" pitchFamily="49" charset="0"/>
                <a:cs typeface="Courier New" pitchFamily="49" charset="0"/>
              </a:rPr>
              <a:t>țial</a:t>
            </a:r>
            <a:endParaRPr lang="en-US"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6" name="Dreptunghi rotunjit 5"/>
          <p:cNvSpPr/>
          <p:nvPr/>
        </p:nvSpPr>
        <p:spPr>
          <a:xfrm>
            <a:off x="152400" y="2133600"/>
            <a:ext cx="838200" cy="6858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ro-RO" sz="1100" u="sng" dirty="0"/>
              <a:t>CLIENT</a:t>
            </a:r>
          </a:p>
          <a:p>
            <a:r>
              <a:rPr lang="ro-RO" sz="1100" dirty="0"/>
              <a:t>#ID</a:t>
            </a:r>
            <a:r>
              <a:rPr lang="en-US" sz="1100" dirty="0"/>
              <a:t>_client</a:t>
            </a:r>
          </a:p>
          <a:p>
            <a:r>
              <a:rPr lang="en-US" sz="1100" dirty="0"/>
              <a:t>*</a:t>
            </a:r>
            <a:r>
              <a:rPr lang="en-US" sz="1100" dirty="0" err="1"/>
              <a:t>nume</a:t>
            </a:r>
            <a:endParaRPr lang="en-US" sz="1100" dirty="0"/>
          </a:p>
          <a:p>
            <a:r>
              <a:rPr lang="en-US" sz="1100" dirty="0"/>
              <a:t>*</a:t>
            </a:r>
            <a:r>
              <a:rPr lang="en-US" sz="1100" dirty="0" err="1"/>
              <a:t>adresa</a:t>
            </a:r>
            <a:endParaRPr lang="ro-RO" sz="1100" dirty="0"/>
          </a:p>
        </p:txBody>
      </p:sp>
      <p:sp>
        <p:nvSpPr>
          <p:cNvPr id="8" name="Dreptunghi rotunjit 7"/>
          <p:cNvSpPr/>
          <p:nvPr/>
        </p:nvSpPr>
        <p:spPr>
          <a:xfrm>
            <a:off x="4572000" y="609600"/>
            <a:ext cx="1143000" cy="6858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dirty="0" smtClean="0"/>
              <a:t>SERVICIU</a:t>
            </a:r>
          </a:p>
          <a:p>
            <a:r>
              <a:rPr lang="en-US" sz="1200" dirty="0" smtClean="0"/>
              <a:t>#</a:t>
            </a:r>
            <a:r>
              <a:rPr lang="en-US" sz="1200" dirty="0" err="1" smtClean="0"/>
              <a:t>denumire</a:t>
            </a:r>
            <a:endParaRPr lang="en-US" sz="1200" dirty="0" smtClean="0"/>
          </a:p>
          <a:p>
            <a:r>
              <a:rPr lang="en-US" sz="1200" dirty="0" smtClean="0"/>
              <a:t>*</a:t>
            </a:r>
            <a:r>
              <a:rPr lang="en-US" sz="1200" dirty="0" err="1" smtClean="0"/>
              <a:t>piesa</a:t>
            </a:r>
            <a:endParaRPr lang="en-US" sz="1200" dirty="0"/>
          </a:p>
        </p:txBody>
      </p:sp>
      <p:sp>
        <p:nvSpPr>
          <p:cNvPr id="9" name="Dreptunghi rotunjit 8"/>
          <p:cNvSpPr/>
          <p:nvPr/>
        </p:nvSpPr>
        <p:spPr>
          <a:xfrm>
            <a:off x="6477000" y="4495800"/>
            <a:ext cx="2362200" cy="20574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pPr algn="ctr"/>
            <a:endParaRPr lang="en-US"/>
          </a:p>
        </p:txBody>
      </p:sp>
      <p:sp>
        <p:nvSpPr>
          <p:cNvPr id="10" name="Dreptunghi rotunjit 9"/>
          <p:cNvSpPr/>
          <p:nvPr/>
        </p:nvSpPr>
        <p:spPr>
          <a:xfrm>
            <a:off x="6629400" y="5257800"/>
            <a:ext cx="914400" cy="5334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PERSONAL AUXILIAR</a:t>
            </a:r>
          </a:p>
          <a:p>
            <a:r>
              <a:rPr lang="en-US" sz="1200" dirty="0" smtClean="0"/>
              <a:t>*</a:t>
            </a:r>
            <a:r>
              <a:rPr lang="en-US" sz="1200" dirty="0" err="1" smtClean="0"/>
              <a:t>functia</a:t>
            </a:r>
            <a:endParaRPr lang="en-US" sz="1200" dirty="0"/>
          </a:p>
        </p:txBody>
      </p:sp>
      <p:sp>
        <p:nvSpPr>
          <p:cNvPr id="11" name="Dreptunghi rotunjit 10"/>
          <p:cNvSpPr/>
          <p:nvPr/>
        </p:nvSpPr>
        <p:spPr>
          <a:xfrm>
            <a:off x="7239000" y="2057400"/>
            <a:ext cx="914400" cy="762000"/>
          </a:xfrm>
          <a:prstGeom prst="roundRect">
            <a:avLst>
              <a:gd name="adj" fmla="val 16667"/>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a:t>FURNIZOR</a:t>
            </a:r>
          </a:p>
          <a:p>
            <a:r>
              <a:rPr lang="en-US" sz="1200" dirty="0"/>
              <a:t>#</a:t>
            </a:r>
            <a:r>
              <a:rPr lang="en-US" sz="1200" dirty="0" err="1"/>
              <a:t>ID_fnz</a:t>
            </a:r>
            <a:endParaRPr lang="en-US" sz="1200" dirty="0"/>
          </a:p>
          <a:p>
            <a:r>
              <a:rPr lang="en-US" sz="1200" dirty="0"/>
              <a:t>*</a:t>
            </a:r>
            <a:r>
              <a:rPr lang="en-US" sz="1200" dirty="0" err="1"/>
              <a:t>nume</a:t>
            </a:r>
            <a:endParaRPr lang="en-US" sz="1200" dirty="0"/>
          </a:p>
          <a:p>
            <a:r>
              <a:rPr lang="en-US" sz="1200" dirty="0"/>
              <a:t>*</a:t>
            </a:r>
            <a:r>
              <a:rPr lang="en-US" sz="1200" dirty="0" err="1"/>
              <a:t>adresa</a:t>
            </a:r>
            <a:endParaRPr lang="en-US" sz="1200" dirty="0"/>
          </a:p>
        </p:txBody>
      </p:sp>
      <p:sp>
        <p:nvSpPr>
          <p:cNvPr id="12" name="Dreptunghi rotunjit 11"/>
          <p:cNvSpPr/>
          <p:nvPr/>
        </p:nvSpPr>
        <p:spPr>
          <a:xfrm>
            <a:off x="2286000" y="1905000"/>
            <a:ext cx="1143000" cy="10668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a:t>PRODUS</a:t>
            </a:r>
          </a:p>
          <a:p>
            <a:r>
              <a:rPr lang="en-US" sz="1200" dirty="0"/>
              <a:t>#</a:t>
            </a:r>
            <a:r>
              <a:rPr lang="en-US" sz="1200" dirty="0" err="1"/>
              <a:t>cod_produs</a:t>
            </a:r>
            <a:endParaRPr lang="en-US" sz="1200" dirty="0"/>
          </a:p>
          <a:p>
            <a:r>
              <a:rPr lang="en-US" sz="1200" dirty="0"/>
              <a:t>*</a:t>
            </a:r>
            <a:r>
              <a:rPr lang="en-US" sz="1200" dirty="0" err="1"/>
              <a:t>denumire</a:t>
            </a:r>
            <a:endParaRPr lang="en-US" sz="1200" dirty="0"/>
          </a:p>
          <a:p>
            <a:r>
              <a:rPr lang="en-US" sz="1200" dirty="0" smtClean="0"/>
              <a:t>*</a:t>
            </a:r>
            <a:r>
              <a:rPr lang="en-US" sz="1200" dirty="0" err="1"/>
              <a:t>pret</a:t>
            </a:r>
            <a:endParaRPr lang="en-US" sz="1200" dirty="0"/>
          </a:p>
          <a:p>
            <a:r>
              <a:rPr lang="en-US" sz="1200" dirty="0"/>
              <a:t>o </a:t>
            </a:r>
            <a:r>
              <a:rPr lang="en-US" sz="1200" dirty="0" err="1"/>
              <a:t>info_sup</a:t>
            </a:r>
            <a:endParaRPr lang="en-US" sz="1200" dirty="0"/>
          </a:p>
        </p:txBody>
      </p:sp>
      <p:cxnSp>
        <p:nvCxnSpPr>
          <p:cNvPr id="14" name="Conector drept 13"/>
          <p:cNvCxnSpPr/>
          <p:nvPr/>
        </p:nvCxnSpPr>
        <p:spPr>
          <a:xfrm>
            <a:off x="4038600" y="24384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drept 18"/>
          <p:cNvCxnSpPr/>
          <p:nvPr/>
        </p:nvCxnSpPr>
        <p:spPr>
          <a:xfrm>
            <a:off x="2819400" y="2971800"/>
            <a:ext cx="0" cy="1981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a:off x="8305800" y="990600"/>
            <a:ext cx="0" cy="3505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Conector drept 33"/>
          <p:cNvCxnSpPr/>
          <p:nvPr/>
        </p:nvCxnSpPr>
        <p:spPr>
          <a:xfrm>
            <a:off x="1828800" y="5715000"/>
            <a:ext cx="4648200"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drept 35"/>
          <p:cNvCxnSpPr/>
          <p:nvPr/>
        </p:nvCxnSpPr>
        <p:spPr>
          <a:xfrm>
            <a:off x="2819400" y="4953000"/>
            <a:ext cx="3657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drept 36"/>
          <p:cNvCxnSpPr/>
          <p:nvPr/>
        </p:nvCxnSpPr>
        <p:spPr>
          <a:xfrm>
            <a:off x="5715000" y="990600"/>
            <a:ext cx="2590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ector drept 43"/>
          <p:cNvCxnSpPr/>
          <p:nvPr/>
        </p:nvCxnSpPr>
        <p:spPr>
          <a:xfrm>
            <a:off x="5410200" y="2743200"/>
            <a:ext cx="0" cy="9906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Conector drept 48"/>
          <p:cNvCxnSpPr/>
          <p:nvPr/>
        </p:nvCxnSpPr>
        <p:spPr>
          <a:xfrm>
            <a:off x="990600" y="2514600"/>
            <a:ext cx="1295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Conector drept 49"/>
          <p:cNvCxnSpPr/>
          <p:nvPr/>
        </p:nvCxnSpPr>
        <p:spPr>
          <a:xfrm flipV="1">
            <a:off x="533400" y="990600"/>
            <a:ext cx="0" cy="1143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Conector drept 50"/>
          <p:cNvCxnSpPr/>
          <p:nvPr/>
        </p:nvCxnSpPr>
        <p:spPr>
          <a:xfrm>
            <a:off x="533400" y="990600"/>
            <a:ext cx="4038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Conector drept 54"/>
          <p:cNvCxnSpPr/>
          <p:nvPr/>
        </p:nvCxnSpPr>
        <p:spPr>
          <a:xfrm>
            <a:off x="3429000" y="2438400"/>
            <a:ext cx="76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drept 56"/>
          <p:cNvCxnSpPr>
            <a:stCxn id="65" idx="3"/>
          </p:cNvCxnSpPr>
          <p:nvPr/>
        </p:nvCxnSpPr>
        <p:spPr>
          <a:xfrm>
            <a:off x="5791200" y="2438400"/>
            <a:ext cx="1219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Dreptunghi rotunjit 64"/>
          <p:cNvSpPr/>
          <p:nvPr/>
        </p:nvSpPr>
        <p:spPr>
          <a:xfrm>
            <a:off x="4648200" y="2133600"/>
            <a:ext cx="1143000" cy="6096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a:t>MATERIAL</a:t>
            </a:r>
          </a:p>
          <a:p>
            <a:r>
              <a:rPr lang="en-US" sz="1200" dirty="0"/>
              <a:t>#</a:t>
            </a:r>
            <a:r>
              <a:rPr lang="en-US" sz="1200" dirty="0" err="1"/>
              <a:t>cod_material</a:t>
            </a:r>
            <a:endParaRPr lang="en-US" sz="1200" dirty="0"/>
          </a:p>
          <a:p>
            <a:r>
              <a:rPr lang="en-US" sz="1200" dirty="0"/>
              <a:t>*</a:t>
            </a:r>
            <a:r>
              <a:rPr lang="en-US" sz="1200" dirty="0" err="1"/>
              <a:t>denumire</a:t>
            </a:r>
            <a:endParaRPr lang="en-US" dirty="0"/>
          </a:p>
        </p:txBody>
      </p:sp>
      <p:sp>
        <p:nvSpPr>
          <p:cNvPr id="66" name="Dreptunghi rotunjit 65"/>
          <p:cNvSpPr/>
          <p:nvPr/>
        </p:nvSpPr>
        <p:spPr>
          <a:xfrm>
            <a:off x="4953000" y="3733800"/>
            <a:ext cx="990600" cy="6858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a:t>LOC STOCARE</a:t>
            </a:r>
          </a:p>
          <a:p>
            <a:r>
              <a:rPr lang="en-US" sz="1200" dirty="0"/>
              <a:t>#</a:t>
            </a:r>
            <a:r>
              <a:rPr lang="en-US" sz="1200" dirty="0" err="1"/>
              <a:t>ID_stocare</a:t>
            </a:r>
            <a:endParaRPr lang="en-US" sz="1200" dirty="0"/>
          </a:p>
          <a:p>
            <a:r>
              <a:rPr lang="en-US" sz="1200" dirty="0"/>
              <a:t>*capacitate</a:t>
            </a:r>
          </a:p>
        </p:txBody>
      </p:sp>
      <p:sp>
        <p:nvSpPr>
          <p:cNvPr id="68" name="TextBox 125"/>
          <p:cNvSpPr txBox="1"/>
          <p:nvPr/>
        </p:nvSpPr>
        <p:spPr>
          <a:xfrm>
            <a:off x="7772400" y="4495800"/>
            <a:ext cx="990600" cy="1615827"/>
          </a:xfrm>
          <a:prstGeom prst="rect">
            <a:avLst/>
          </a:prstGeom>
          <a:noFill/>
        </p:spPr>
        <p:txBody>
          <a:bodyPr wrap="square" rtlCol="0">
            <a:spAutoFit/>
          </a:bodyPr>
          <a:lstStyle/>
          <a:p>
            <a:r>
              <a:rPr lang="ro-RO" sz="1100" u="sng" dirty="0" smtClean="0">
                <a:latin typeface="Times New Roman" pitchFamily="18" charset="0"/>
                <a:cs typeface="Times New Roman" pitchFamily="18" charset="0"/>
              </a:rPr>
              <a:t>ANGAJAT</a:t>
            </a:r>
            <a:endParaRPr lang="ro-RO" sz="1100" u="sng" dirty="0">
              <a:latin typeface="Times New Roman" pitchFamily="18" charset="0"/>
              <a:cs typeface="Times New Roman" pitchFamily="18" charset="0"/>
            </a:endParaRPr>
          </a:p>
          <a:p>
            <a:r>
              <a:rPr lang="ro-RO" sz="1100" dirty="0">
                <a:latin typeface="Times New Roman" pitchFamily="18" charset="0"/>
                <a:cs typeface="Times New Roman" pitchFamily="18" charset="0"/>
              </a:rPr>
              <a:t>#</a:t>
            </a:r>
            <a:r>
              <a:rPr lang="ro-RO" sz="1100" dirty="0" smtClean="0">
                <a:latin typeface="Times New Roman" pitchFamily="18" charset="0"/>
                <a:cs typeface="Times New Roman" pitchFamily="18" charset="0"/>
              </a:rPr>
              <a:t>ID_angajat</a:t>
            </a:r>
            <a:endParaRPr lang="ro-RO" sz="1100" dirty="0">
              <a:latin typeface="Times New Roman" pitchFamily="18" charset="0"/>
              <a:cs typeface="Times New Roman" pitchFamily="18" charset="0"/>
            </a:endParaRPr>
          </a:p>
          <a:p>
            <a:r>
              <a:rPr lang="ro-RO" sz="1100" dirty="0">
                <a:latin typeface="Times New Roman" pitchFamily="18" charset="0"/>
                <a:cs typeface="Times New Roman" pitchFamily="18" charset="0"/>
              </a:rPr>
              <a:t>*nume</a:t>
            </a:r>
          </a:p>
          <a:p>
            <a:r>
              <a:rPr lang="ro-RO" sz="1100" dirty="0">
                <a:latin typeface="Times New Roman" pitchFamily="18" charset="0"/>
                <a:cs typeface="Times New Roman" pitchFamily="18" charset="0"/>
              </a:rPr>
              <a:t>*prenume</a:t>
            </a:r>
          </a:p>
          <a:p>
            <a:r>
              <a:rPr lang="ro-RO" sz="1100" dirty="0">
                <a:latin typeface="Times New Roman" pitchFamily="18" charset="0"/>
                <a:cs typeface="Times New Roman" pitchFamily="18" charset="0"/>
              </a:rPr>
              <a:t>*data_nașterii</a:t>
            </a:r>
          </a:p>
          <a:p>
            <a:r>
              <a:rPr lang="ro-RO" sz="1100" dirty="0">
                <a:latin typeface="Times New Roman" pitchFamily="18" charset="0"/>
                <a:cs typeface="Times New Roman" pitchFamily="18" charset="0"/>
              </a:rPr>
              <a:t>*salariu</a:t>
            </a:r>
          </a:p>
          <a:p>
            <a:r>
              <a:rPr lang="ro-RO" sz="1100" dirty="0">
                <a:latin typeface="Times New Roman" pitchFamily="18" charset="0"/>
                <a:cs typeface="Times New Roman" pitchFamily="18" charset="0"/>
              </a:rPr>
              <a:t>*adresa</a:t>
            </a:r>
          </a:p>
          <a:p>
            <a:r>
              <a:rPr lang="ro-RO" sz="1100" dirty="0">
                <a:latin typeface="Times New Roman" pitchFamily="18" charset="0"/>
                <a:cs typeface="Times New Roman" pitchFamily="18" charset="0"/>
              </a:rPr>
              <a:t>*telefon</a:t>
            </a:r>
          </a:p>
          <a:p>
            <a:r>
              <a:rPr lang="ro-RO" sz="1100" dirty="0">
                <a:latin typeface="Times New Roman" pitchFamily="18" charset="0"/>
                <a:cs typeface="Times New Roman" pitchFamily="18" charset="0"/>
              </a:rPr>
              <a:t>o email</a:t>
            </a:r>
            <a:endParaRPr lang="en-US" sz="1100" dirty="0">
              <a:latin typeface="Times New Roman" pitchFamily="18" charset="0"/>
              <a:cs typeface="Times New Roman" pitchFamily="18" charset="0"/>
            </a:endParaRPr>
          </a:p>
        </p:txBody>
      </p:sp>
      <p:sp>
        <p:nvSpPr>
          <p:cNvPr id="69" name="Dreptunghi rotunjit 68"/>
          <p:cNvSpPr/>
          <p:nvPr/>
        </p:nvSpPr>
        <p:spPr>
          <a:xfrm>
            <a:off x="7696200" y="6096000"/>
            <a:ext cx="914400" cy="3810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dirty="0" smtClean="0"/>
              <a:t>ALTUL</a:t>
            </a:r>
          </a:p>
          <a:p>
            <a:r>
              <a:rPr lang="en-US" sz="1200" dirty="0" smtClean="0"/>
              <a:t>*</a:t>
            </a:r>
            <a:r>
              <a:rPr lang="en-US" sz="1200" dirty="0" err="1" smtClean="0"/>
              <a:t>functia</a:t>
            </a:r>
            <a:endParaRPr lang="en-US" sz="1200" dirty="0"/>
          </a:p>
        </p:txBody>
      </p:sp>
      <p:sp>
        <p:nvSpPr>
          <p:cNvPr id="70" name="Dreptunghi rotunjit 69"/>
          <p:cNvSpPr/>
          <p:nvPr/>
        </p:nvSpPr>
        <p:spPr>
          <a:xfrm>
            <a:off x="6629400" y="5943600"/>
            <a:ext cx="914400" cy="4572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MANAGER</a:t>
            </a:r>
          </a:p>
          <a:p>
            <a:r>
              <a:rPr lang="en-US" sz="1200" dirty="0" smtClean="0"/>
              <a:t>o bonus</a:t>
            </a:r>
            <a:endParaRPr lang="en-US" sz="1200" dirty="0"/>
          </a:p>
        </p:txBody>
      </p:sp>
      <p:sp>
        <p:nvSpPr>
          <p:cNvPr id="71" name="Dreptunghi rotunjit 70"/>
          <p:cNvSpPr/>
          <p:nvPr/>
        </p:nvSpPr>
        <p:spPr>
          <a:xfrm>
            <a:off x="6629400" y="4724400"/>
            <a:ext cx="990600" cy="3810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TAMPLAR</a:t>
            </a:r>
          </a:p>
          <a:p>
            <a:r>
              <a:rPr lang="en-US" sz="1200" dirty="0" smtClean="0"/>
              <a:t>*</a:t>
            </a:r>
            <a:r>
              <a:rPr lang="en-US" sz="1200" dirty="0" err="1" smtClean="0"/>
              <a:t>calificare</a:t>
            </a:r>
            <a:endParaRPr lang="en-US" sz="1200" dirty="0"/>
          </a:p>
        </p:txBody>
      </p:sp>
      <p:sp>
        <p:nvSpPr>
          <p:cNvPr id="72" name="Dreptunghi rotunjit 71"/>
          <p:cNvSpPr/>
          <p:nvPr/>
        </p:nvSpPr>
        <p:spPr>
          <a:xfrm>
            <a:off x="533400" y="5334000"/>
            <a:ext cx="1295400" cy="7620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DEPARTAMENT</a:t>
            </a:r>
          </a:p>
          <a:p>
            <a:r>
              <a:rPr lang="en-US" sz="1200" dirty="0" smtClean="0"/>
              <a:t>#</a:t>
            </a:r>
            <a:r>
              <a:rPr lang="en-US" sz="1200" dirty="0" err="1" smtClean="0"/>
              <a:t>ID_dep</a:t>
            </a:r>
            <a:endParaRPr lang="en-US" sz="1200" dirty="0" smtClean="0"/>
          </a:p>
          <a:p>
            <a:r>
              <a:rPr lang="en-US" sz="1200" dirty="0" smtClean="0"/>
              <a:t>*</a:t>
            </a:r>
            <a:r>
              <a:rPr lang="en-US" sz="1200" dirty="0" err="1" smtClean="0"/>
              <a:t>nume</a:t>
            </a:r>
            <a:endParaRPr lang="en-US" sz="1200" dirty="0" smtClean="0"/>
          </a:p>
          <a:p>
            <a:r>
              <a:rPr lang="en-US" sz="1200" dirty="0" smtClean="0"/>
              <a:t>o </a:t>
            </a:r>
            <a:r>
              <a:rPr lang="en-US" sz="1200" dirty="0" err="1" smtClean="0"/>
              <a:t>birou</a:t>
            </a:r>
            <a:endParaRPr lang="en-US" dirty="0"/>
          </a:p>
        </p:txBody>
      </p:sp>
      <p:grpSp>
        <p:nvGrpSpPr>
          <p:cNvPr id="88" name="Grupare 87"/>
          <p:cNvGrpSpPr/>
          <p:nvPr/>
        </p:nvGrpSpPr>
        <p:grpSpPr>
          <a:xfrm>
            <a:off x="2057400" y="2362200"/>
            <a:ext cx="228600" cy="304800"/>
            <a:chOff x="7239000" y="762000"/>
            <a:chExt cx="304800" cy="304800"/>
          </a:xfrm>
        </p:grpSpPr>
        <p:cxnSp>
          <p:nvCxnSpPr>
            <p:cNvPr id="21" name="Conector drept 20"/>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drept 23"/>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drept 74"/>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upare 88"/>
          <p:cNvGrpSpPr/>
          <p:nvPr/>
        </p:nvGrpSpPr>
        <p:grpSpPr>
          <a:xfrm>
            <a:off x="4419600" y="2286000"/>
            <a:ext cx="228600" cy="304800"/>
            <a:chOff x="7239000" y="762000"/>
            <a:chExt cx="304800" cy="304800"/>
          </a:xfrm>
        </p:grpSpPr>
        <p:cxnSp>
          <p:nvCxnSpPr>
            <p:cNvPr id="90" name="Conector drept 89"/>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Conector drept 90"/>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Conector drept 91"/>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Grupare 116"/>
          <p:cNvGrpSpPr/>
          <p:nvPr/>
        </p:nvGrpSpPr>
        <p:grpSpPr>
          <a:xfrm rot="10800000">
            <a:off x="5791200" y="2286000"/>
            <a:ext cx="228600" cy="304800"/>
            <a:chOff x="7239000" y="762000"/>
            <a:chExt cx="304800" cy="304800"/>
          </a:xfrm>
        </p:grpSpPr>
        <p:cxnSp>
          <p:nvCxnSpPr>
            <p:cNvPr id="118" name="Conector drept 117"/>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ector drept 118"/>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Conector drept 119"/>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3" name="Grupare 132"/>
          <p:cNvGrpSpPr/>
          <p:nvPr/>
        </p:nvGrpSpPr>
        <p:grpSpPr>
          <a:xfrm rot="16200000" flipV="1">
            <a:off x="2705100" y="2933700"/>
            <a:ext cx="228600" cy="304800"/>
            <a:chOff x="7239000" y="762000"/>
            <a:chExt cx="304800" cy="304800"/>
          </a:xfrm>
        </p:grpSpPr>
        <p:cxnSp>
          <p:nvCxnSpPr>
            <p:cNvPr id="134" name="Conector drept 133"/>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Conector drept 134"/>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Conector drept 135"/>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Grupare 136"/>
          <p:cNvGrpSpPr/>
          <p:nvPr/>
        </p:nvGrpSpPr>
        <p:grpSpPr>
          <a:xfrm rot="5400000">
            <a:off x="419100" y="1866900"/>
            <a:ext cx="228600" cy="304800"/>
            <a:chOff x="7239000" y="762000"/>
            <a:chExt cx="304800" cy="304800"/>
          </a:xfrm>
        </p:grpSpPr>
        <p:cxnSp>
          <p:nvCxnSpPr>
            <p:cNvPr id="138" name="Conector drept 137"/>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Conector drept 138"/>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Conector drept 139"/>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Grupare 156"/>
          <p:cNvGrpSpPr/>
          <p:nvPr/>
        </p:nvGrpSpPr>
        <p:grpSpPr>
          <a:xfrm rot="10800000">
            <a:off x="990600" y="2362200"/>
            <a:ext cx="228600" cy="304800"/>
            <a:chOff x="7239000" y="762000"/>
            <a:chExt cx="304800" cy="304800"/>
          </a:xfrm>
        </p:grpSpPr>
        <p:cxnSp>
          <p:nvCxnSpPr>
            <p:cNvPr id="158" name="Conector drept 157"/>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Conector drept 158"/>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Conector drept 159"/>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Grupare 160"/>
          <p:cNvGrpSpPr/>
          <p:nvPr/>
        </p:nvGrpSpPr>
        <p:grpSpPr>
          <a:xfrm rot="16200000" flipV="1">
            <a:off x="5295900" y="2705100"/>
            <a:ext cx="228600" cy="304800"/>
            <a:chOff x="7239000" y="762000"/>
            <a:chExt cx="304800" cy="304800"/>
          </a:xfrm>
        </p:grpSpPr>
        <p:cxnSp>
          <p:nvCxnSpPr>
            <p:cNvPr id="162" name="Conector drept 161"/>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Conector drept 162"/>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Conector drept 163"/>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upare 164"/>
          <p:cNvGrpSpPr/>
          <p:nvPr/>
        </p:nvGrpSpPr>
        <p:grpSpPr>
          <a:xfrm rot="5400000">
            <a:off x="8191500" y="4229100"/>
            <a:ext cx="228600" cy="304800"/>
            <a:chOff x="7239000" y="762000"/>
            <a:chExt cx="304800" cy="304800"/>
          </a:xfrm>
        </p:grpSpPr>
        <p:cxnSp>
          <p:nvCxnSpPr>
            <p:cNvPr id="166" name="Conector drept 165"/>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Conector drept 166"/>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Conector drept 167"/>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3" name="Grupare 172"/>
          <p:cNvGrpSpPr/>
          <p:nvPr/>
        </p:nvGrpSpPr>
        <p:grpSpPr>
          <a:xfrm rot="5400000">
            <a:off x="5295900" y="3467100"/>
            <a:ext cx="228600" cy="304800"/>
            <a:chOff x="7239000" y="762000"/>
            <a:chExt cx="304800" cy="304800"/>
          </a:xfrm>
        </p:grpSpPr>
        <p:cxnSp>
          <p:nvCxnSpPr>
            <p:cNvPr id="174" name="Conector drept 173"/>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Conector drept 174"/>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Conector drept 175"/>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Grupare 176"/>
          <p:cNvGrpSpPr/>
          <p:nvPr/>
        </p:nvGrpSpPr>
        <p:grpSpPr>
          <a:xfrm rot="10800000">
            <a:off x="3429000" y="2286000"/>
            <a:ext cx="228600" cy="304800"/>
            <a:chOff x="7239000" y="762000"/>
            <a:chExt cx="304800" cy="304800"/>
          </a:xfrm>
        </p:grpSpPr>
        <p:cxnSp>
          <p:nvCxnSpPr>
            <p:cNvPr id="178" name="Conector drept 177"/>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Conector drept 178"/>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ector drept 179"/>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1" name="Grupare 180"/>
          <p:cNvGrpSpPr/>
          <p:nvPr/>
        </p:nvGrpSpPr>
        <p:grpSpPr>
          <a:xfrm>
            <a:off x="6248400" y="6019800"/>
            <a:ext cx="228600" cy="304800"/>
            <a:chOff x="7239000" y="762000"/>
            <a:chExt cx="304800" cy="304800"/>
          </a:xfrm>
        </p:grpSpPr>
        <p:cxnSp>
          <p:nvCxnSpPr>
            <p:cNvPr id="182" name="Conector drept 181"/>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Conector drept 182"/>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Conector drept 183"/>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 name="Grupare 184"/>
          <p:cNvGrpSpPr/>
          <p:nvPr/>
        </p:nvGrpSpPr>
        <p:grpSpPr>
          <a:xfrm rot="10800000">
            <a:off x="5715000" y="838200"/>
            <a:ext cx="228600" cy="304800"/>
            <a:chOff x="7239000" y="762000"/>
            <a:chExt cx="304800" cy="304800"/>
          </a:xfrm>
        </p:grpSpPr>
        <p:cxnSp>
          <p:nvCxnSpPr>
            <p:cNvPr id="186" name="Conector drept 185"/>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Conector drept 186"/>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ector drept 187"/>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3" name="Grupare 192"/>
          <p:cNvGrpSpPr/>
          <p:nvPr/>
        </p:nvGrpSpPr>
        <p:grpSpPr>
          <a:xfrm>
            <a:off x="7010400" y="2286000"/>
            <a:ext cx="228600" cy="304800"/>
            <a:chOff x="7239000" y="762000"/>
            <a:chExt cx="304800" cy="304800"/>
          </a:xfrm>
        </p:grpSpPr>
        <p:cxnSp>
          <p:nvCxnSpPr>
            <p:cNvPr id="194" name="Conector drept 193"/>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Conector drept 194"/>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Conector drept 195"/>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upare 196"/>
          <p:cNvGrpSpPr/>
          <p:nvPr/>
        </p:nvGrpSpPr>
        <p:grpSpPr>
          <a:xfrm>
            <a:off x="4343400" y="838200"/>
            <a:ext cx="228600" cy="304800"/>
            <a:chOff x="7239000" y="762000"/>
            <a:chExt cx="304800" cy="304800"/>
          </a:xfrm>
        </p:grpSpPr>
        <p:cxnSp>
          <p:nvCxnSpPr>
            <p:cNvPr id="198" name="Conector drept 197"/>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Conector drept 198"/>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Conector drept 199"/>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Grupare 200"/>
          <p:cNvGrpSpPr/>
          <p:nvPr/>
        </p:nvGrpSpPr>
        <p:grpSpPr>
          <a:xfrm>
            <a:off x="6248400" y="5638800"/>
            <a:ext cx="228600" cy="304800"/>
            <a:chOff x="7239000" y="762000"/>
            <a:chExt cx="304800" cy="304800"/>
          </a:xfrm>
        </p:grpSpPr>
        <p:cxnSp>
          <p:nvCxnSpPr>
            <p:cNvPr id="202" name="Conector drept 201"/>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Conector drept 202"/>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Conector drept 203"/>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3" name="Grupare 252"/>
          <p:cNvGrpSpPr/>
          <p:nvPr/>
        </p:nvGrpSpPr>
        <p:grpSpPr>
          <a:xfrm>
            <a:off x="6400800" y="4800600"/>
            <a:ext cx="228600" cy="304800"/>
            <a:chOff x="7239000" y="762000"/>
            <a:chExt cx="304800" cy="304800"/>
          </a:xfrm>
        </p:grpSpPr>
        <p:cxnSp>
          <p:nvCxnSpPr>
            <p:cNvPr id="254" name="Conector drept 253"/>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Conector drept 254"/>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Conector drept 255"/>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CasetăText 260"/>
          <p:cNvSpPr txBox="1"/>
          <p:nvPr/>
        </p:nvSpPr>
        <p:spPr>
          <a:xfrm>
            <a:off x="3352800" y="2438400"/>
            <a:ext cx="609600" cy="261610"/>
          </a:xfrm>
          <a:prstGeom prst="rect">
            <a:avLst/>
          </a:prstGeom>
          <a:noFill/>
        </p:spPr>
        <p:txBody>
          <a:bodyPr wrap="square" rtlCol="0">
            <a:spAutoFit/>
          </a:bodyPr>
          <a:lstStyle/>
          <a:p>
            <a:r>
              <a:rPr lang="en-US" sz="1100" dirty="0" err="1" smtClean="0"/>
              <a:t>contine</a:t>
            </a:r>
            <a:endParaRPr lang="en-US" sz="1100" dirty="0"/>
          </a:p>
        </p:txBody>
      </p:sp>
      <p:sp>
        <p:nvSpPr>
          <p:cNvPr id="262" name="CasetăText 261"/>
          <p:cNvSpPr txBox="1"/>
          <p:nvPr/>
        </p:nvSpPr>
        <p:spPr>
          <a:xfrm>
            <a:off x="4038600" y="2438400"/>
            <a:ext cx="762000" cy="261610"/>
          </a:xfrm>
          <a:prstGeom prst="rect">
            <a:avLst/>
          </a:prstGeom>
          <a:noFill/>
        </p:spPr>
        <p:txBody>
          <a:bodyPr wrap="square" rtlCol="0">
            <a:spAutoFit/>
          </a:bodyPr>
          <a:lstStyle/>
          <a:p>
            <a:r>
              <a:rPr lang="en-US" sz="1100" dirty="0" err="1" smtClean="0"/>
              <a:t>continut</a:t>
            </a:r>
            <a:endParaRPr lang="en-US" sz="1100" dirty="0"/>
          </a:p>
        </p:txBody>
      </p:sp>
      <p:sp>
        <p:nvSpPr>
          <p:cNvPr id="263" name="CasetăText 262"/>
          <p:cNvSpPr txBox="1"/>
          <p:nvPr/>
        </p:nvSpPr>
        <p:spPr>
          <a:xfrm>
            <a:off x="914400" y="2514600"/>
            <a:ext cx="762000" cy="261610"/>
          </a:xfrm>
          <a:prstGeom prst="rect">
            <a:avLst/>
          </a:prstGeom>
          <a:noFill/>
        </p:spPr>
        <p:txBody>
          <a:bodyPr wrap="square" rtlCol="0">
            <a:spAutoFit/>
          </a:bodyPr>
          <a:lstStyle/>
          <a:p>
            <a:r>
              <a:rPr lang="en-US" sz="1100" dirty="0" err="1" smtClean="0"/>
              <a:t>comanda</a:t>
            </a:r>
            <a:endParaRPr lang="en-US" sz="1100" dirty="0"/>
          </a:p>
        </p:txBody>
      </p:sp>
      <p:sp>
        <p:nvSpPr>
          <p:cNvPr id="264" name="CasetăText 263"/>
          <p:cNvSpPr txBox="1"/>
          <p:nvPr/>
        </p:nvSpPr>
        <p:spPr>
          <a:xfrm>
            <a:off x="1676400" y="2514600"/>
            <a:ext cx="762000" cy="246221"/>
          </a:xfrm>
          <a:prstGeom prst="rect">
            <a:avLst/>
          </a:prstGeom>
          <a:noFill/>
        </p:spPr>
        <p:txBody>
          <a:bodyPr wrap="square" rtlCol="0">
            <a:spAutoFit/>
          </a:bodyPr>
          <a:lstStyle/>
          <a:p>
            <a:r>
              <a:rPr lang="en-US" sz="1000" dirty="0" err="1" smtClean="0"/>
              <a:t>comandat</a:t>
            </a:r>
            <a:endParaRPr lang="en-US" sz="1000" dirty="0"/>
          </a:p>
        </p:txBody>
      </p:sp>
      <p:sp>
        <p:nvSpPr>
          <p:cNvPr id="265" name="CasetăText 264"/>
          <p:cNvSpPr txBox="1"/>
          <p:nvPr/>
        </p:nvSpPr>
        <p:spPr>
          <a:xfrm>
            <a:off x="2819400" y="2971800"/>
            <a:ext cx="381000" cy="261610"/>
          </a:xfrm>
          <a:prstGeom prst="rect">
            <a:avLst/>
          </a:prstGeom>
          <a:noFill/>
        </p:spPr>
        <p:txBody>
          <a:bodyPr wrap="square" rtlCol="0">
            <a:spAutoFit/>
          </a:bodyPr>
          <a:lstStyle/>
          <a:p>
            <a:r>
              <a:rPr lang="en-US" sz="1100" dirty="0" smtClean="0"/>
              <a:t>de</a:t>
            </a:r>
            <a:endParaRPr lang="en-US" sz="1100" dirty="0"/>
          </a:p>
        </p:txBody>
      </p:sp>
      <p:sp>
        <p:nvSpPr>
          <p:cNvPr id="266" name="CasetăText 265"/>
          <p:cNvSpPr txBox="1"/>
          <p:nvPr/>
        </p:nvSpPr>
        <p:spPr>
          <a:xfrm>
            <a:off x="5867400" y="4724400"/>
            <a:ext cx="685800" cy="246221"/>
          </a:xfrm>
          <a:prstGeom prst="rect">
            <a:avLst/>
          </a:prstGeom>
          <a:noFill/>
        </p:spPr>
        <p:txBody>
          <a:bodyPr wrap="square" rtlCol="0">
            <a:spAutoFit/>
          </a:bodyPr>
          <a:lstStyle/>
          <a:p>
            <a:r>
              <a:rPr lang="en-US" sz="1000" dirty="0" smtClean="0"/>
              <a:t>produce</a:t>
            </a:r>
            <a:endParaRPr lang="en-US" sz="1000" dirty="0"/>
          </a:p>
        </p:txBody>
      </p:sp>
      <p:sp>
        <p:nvSpPr>
          <p:cNvPr id="267" name="CasetăText 266"/>
          <p:cNvSpPr txBox="1"/>
          <p:nvPr/>
        </p:nvSpPr>
        <p:spPr>
          <a:xfrm>
            <a:off x="5486400" y="5562600"/>
            <a:ext cx="838200" cy="261610"/>
          </a:xfrm>
          <a:prstGeom prst="rect">
            <a:avLst/>
          </a:prstGeom>
          <a:noFill/>
        </p:spPr>
        <p:txBody>
          <a:bodyPr wrap="square" rtlCol="0">
            <a:spAutoFit/>
          </a:bodyPr>
          <a:lstStyle/>
          <a:p>
            <a:r>
              <a:rPr lang="en-US" sz="1100" dirty="0" err="1" smtClean="0"/>
              <a:t>Lucreaza</a:t>
            </a:r>
            <a:r>
              <a:rPr lang="en-US" sz="1100" dirty="0" smtClean="0"/>
              <a:t> in</a:t>
            </a:r>
            <a:endParaRPr lang="en-US" sz="1100" dirty="0"/>
          </a:p>
        </p:txBody>
      </p:sp>
      <p:sp>
        <p:nvSpPr>
          <p:cNvPr id="268" name="CasetăText 267"/>
          <p:cNvSpPr txBox="1"/>
          <p:nvPr/>
        </p:nvSpPr>
        <p:spPr>
          <a:xfrm>
            <a:off x="1828800" y="5486400"/>
            <a:ext cx="609600" cy="261610"/>
          </a:xfrm>
          <a:prstGeom prst="rect">
            <a:avLst/>
          </a:prstGeom>
          <a:noFill/>
        </p:spPr>
        <p:txBody>
          <a:bodyPr wrap="square" rtlCol="0">
            <a:spAutoFit/>
          </a:bodyPr>
          <a:lstStyle/>
          <a:p>
            <a:r>
              <a:rPr lang="en-US" sz="1100" dirty="0" err="1" smtClean="0"/>
              <a:t>contine</a:t>
            </a:r>
            <a:endParaRPr lang="en-US" sz="1100" dirty="0"/>
          </a:p>
        </p:txBody>
      </p:sp>
      <p:sp>
        <p:nvSpPr>
          <p:cNvPr id="269" name="CasetăText 268"/>
          <p:cNvSpPr txBox="1"/>
          <p:nvPr/>
        </p:nvSpPr>
        <p:spPr>
          <a:xfrm>
            <a:off x="5867400" y="5943600"/>
            <a:ext cx="609600" cy="246221"/>
          </a:xfrm>
          <a:prstGeom prst="rect">
            <a:avLst/>
          </a:prstGeom>
          <a:noFill/>
        </p:spPr>
        <p:txBody>
          <a:bodyPr wrap="square" rtlCol="0">
            <a:spAutoFit/>
          </a:bodyPr>
          <a:lstStyle/>
          <a:p>
            <a:r>
              <a:rPr lang="en-US" sz="1000" dirty="0" err="1" smtClean="0"/>
              <a:t>condus</a:t>
            </a:r>
            <a:endParaRPr lang="en-US" sz="1000" dirty="0"/>
          </a:p>
        </p:txBody>
      </p:sp>
      <p:sp>
        <p:nvSpPr>
          <p:cNvPr id="270" name="CasetăText 269"/>
          <p:cNvSpPr txBox="1"/>
          <p:nvPr/>
        </p:nvSpPr>
        <p:spPr>
          <a:xfrm>
            <a:off x="6705600" y="6477000"/>
            <a:ext cx="685800" cy="246221"/>
          </a:xfrm>
          <a:prstGeom prst="rect">
            <a:avLst/>
          </a:prstGeom>
          <a:noFill/>
        </p:spPr>
        <p:txBody>
          <a:bodyPr wrap="square" rtlCol="0">
            <a:spAutoFit/>
          </a:bodyPr>
          <a:lstStyle/>
          <a:p>
            <a:r>
              <a:rPr lang="en-US" sz="1000" dirty="0" smtClean="0"/>
              <a:t>conduce</a:t>
            </a:r>
            <a:endParaRPr lang="en-US" sz="1000" dirty="0"/>
          </a:p>
        </p:txBody>
      </p:sp>
      <p:sp>
        <p:nvSpPr>
          <p:cNvPr id="271" name="CasetăText 270"/>
          <p:cNvSpPr txBox="1"/>
          <p:nvPr/>
        </p:nvSpPr>
        <p:spPr>
          <a:xfrm>
            <a:off x="5715000" y="2438400"/>
            <a:ext cx="609600" cy="246221"/>
          </a:xfrm>
          <a:prstGeom prst="rect">
            <a:avLst/>
          </a:prstGeom>
          <a:noFill/>
        </p:spPr>
        <p:txBody>
          <a:bodyPr wrap="square" rtlCol="0">
            <a:spAutoFit/>
          </a:bodyPr>
          <a:lstStyle/>
          <a:p>
            <a:r>
              <a:rPr lang="en-US" sz="1000" dirty="0" err="1" smtClean="0"/>
              <a:t>furnizat</a:t>
            </a:r>
            <a:endParaRPr lang="en-US" sz="1000" dirty="0"/>
          </a:p>
        </p:txBody>
      </p:sp>
      <p:sp>
        <p:nvSpPr>
          <p:cNvPr id="272" name="CasetăText 271"/>
          <p:cNvSpPr txBox="1"/>
          <p:nvPr/>
        </p:nvSpPr>
        <p:spPr>
          <a:xfrm>
            <a:off x="6553200" y="2438400"/>
            <a:ext cx="838200" cy="261610"/>
          </a:xfrm>
          <a:prstGeom prst="rect">
            <a:avLst/>
          </a:prstGeom>
          <a:noFill/>
        </p:spPr>
        <p:txBody>
          <a:bodyPr wrap="square" rtlCol="0">
            <a:spAutoFit/>
          </a:bodyPr>
          <a:lstStyle/>
          <a:p>
            <a:r>
              <a:rPr lang="en-US" sz="1100" dirty="0" err="1" smtClean="0"/>
              <a:t>furnizeaza</a:t>
            </a:r>
            <a:endParaRPr lang="en-US" sz="1100" dirty="0"/>
          </a:p>
        </p:txBody>
      </p:sp>
      <p:sp>
        <p:nvSpPr>
          <p:cNvPr id="273" name="CasetăText 272"/>
          <p:cNvSpPr txBox="1"/>
          <p:nvPr/>
        </p:nvSpPr>
        <p:spPr>
          <a:xfrm>
            <a:off x="5029200" y="2743200"/>
            <a:ext cx="457200" cy="261610"/>
          </a:xfrm>
          <a:prstGeom prst="rect">
            <a:avLst/>
          </a:prstGeom>
          <a:noFill/>
        </p:spPr>
        <p:txBody>
          <a:bodyPr wrap="square" rtlCol="0">
            <a:spAutoFit/>
          </a:bodyPr>
          <a:lstStyle/>
          <a:p>
            <a:r>
              <a:rPr lang="en-US" sz="1100" dirty="0" smtClean="0"/>
              <a:t>in</a:t>
            </a:r>
            <a:endParaRPr lang="en-US" sz="1100" dirty="0"/>
          </a:p>
        </p:txBody>
      </p:sp>
      <p:sp>
        <p:nvSpPr>
          <p:cNvPr id="274" name="CasetăText 273"/>
          <p:cNvSpPr txBox="1"/>
          <p:nvPr/>
        </p:nvSpPr>
        <p:spPr>
          <a:xfrm>
            <a:off x="5486400" y="3505200"/>
            <a:ext cx="685800" cy="246221"/>
          </a:xfrm>
          <a:prstGeom prst="rect">
            <a:avLst/>
          </a:prstGeom>
          <a:noFill/>
        </p:spPr>
        <p:txBody>
          <a:bodyPr wrap="square" rtlCol="0">
            <a:spAutoFit/>
          </a:bodyPr>
          <a:lstStyle/>
          <a:p>
            <a:r>
              <a:rPr lang="en-US" sz="1000" dirty="0" err="1" smtClean="0"/>
              <a:t>contine</a:t>
            </a:r>
            <a:endParaRPr lang="en-US" sz="1000" dirty="0"/>
          </a:p>
        </p:txBody>
      </p:sp>
      <p:sp>
        <p:nvSpPr>
          <p:cNvPr id="291" name="CasetăText 290"/>
          <p:cNvSpPr txBox="1"/>
          <p:nvPr/>
        </p:nvSpPr>
        <p:spPr>
          <a:xfrm>
            <a:off x="533400" y="1828800"/>
            <a:ext cx="609600" cy="261610"/>
          </a:xfrm>
          <a:prstGeom prst="rect">
            <a:avLst/>
          </a:prstGeom>
          <a:noFill/>
        </p:spPr>
        <p:txBody>
          <a:bodyPr wrap="square" rtlCol="0">
            <a:spAutoFit/>
          </a:bodyPr>
          <a:lstStyle/>
          <a:p>
            <a:r>
              <a:rPr lang="en-US" sz="1100" dirty="0" err="1" smtClean="0"/>
              <a:t>solicita</a:t>
            </a:r>
            <a:endParaRPr lang="en-US" sz="1100" dirty="0"/>
          </a:p>
        </p:txBody>
      </p:sp>
      <p:sp>
        <p:nvSpPr>
          <p:cNvPr id="292" name="CasetăText 291"/>
          <p:cNvSpPr txBox="1"/>
          <p:nvPr/>
        </p:nvSpPr>
        <p:spPr>
          <a:xfrm>
            <a:off x="3733800" y="762000"/>
            <a:ext cx="762000" cy="261610"/>
          </a:xfrm>
          <a:prstGeom prst="rect">
            <a:avLst/>
          </a:prstGeom>
          <a:noFill/>
        </p:spPr>
        <p:txBody>
          <a:bodyPr wrap="square" rtlCol="0">
            <a:spAutoFit/>
          </a:bodyPr>
          <a:lstStyle/>
          <a:p>
            <a:r>
              <a:rPr lang="en-US" sz="1100" dirty="0" err="1" smtClean="0"/>
              <a:t>solicitat</a:t>
            </a:r>
            <a:endParaRPr lang="en-US" sz="1100" dirty="0"/>
          </a:p>
        </p:txBody>
      </p:sp>
      <p:sp>
        <p:nvSpPr>
          <p:cNvPr id="293" name="CasetăText 292"/>
          <p:cNvSpPr txBox="1"/>
          <p:nvPr/>
        </p:nvSpPr>
        <p:spPr>
          <a:xfrm>
            <a:off x="5791200" y="762000"/>
            <a:ext cx="990600" cy="261610"/>
          </a:xfrm>
          <a:prstGeom prst="rect">
            <a:avLst/>
          </a:prstGeom>
          <a:noFill/>
        </p:spPr>
        <p:txBody>
          <a:bodyPr wrap="square" rtlCol="0">
            <a:spAutoFit/>
          </a:bodyPr>
          <a:lstStyle/>
          <a:p>
            <a:r>
              <a:rPr lang="en-US" sz="1100" dirty="0" smtClean="0"/>
              <a:t>Este </a:t>
            </a:r>
            <a:r>
              <a:rPr lang="en-US" sz="1100" dirty="0" err="1" smtClean="0"/>
              <a:t>efectuat</a:t>
            </a:r>
            <a:endParaRPr lang="en-US" sz="1100" dirty="0"/>
          </a:p>
        </p:txBody>
      </p:sp>
      <p:sp>
        <p:nvSpPr>
          <p:cNvPr id="294" name="CasetăText 293"/>
          <p:cNvSpPr txBox="1"/>
          <p:nvPr/>
        </p:nvSpPr>
        <p:spPr>
          <a:xfrm>
            <a:off x="8305800" y="4191000"/>
            <a:ext cx="990600" cy="261610"/>
          </a:xfrm>
          <a:prstGeom prst="rect">
            <a:avLst/>
          </a:prstGeom>
          <a:noFill/>
        </p:spPr>
        <p:txBody>
          <a:bodyPr wrap="square" rtlCol="0">
            <a:spAutoFit/>
          </a:bodyPr>
          <a:lstStyle/>
          <a:p>
            <a:r>
              <a:rPr lang="en-US" sz="1100" dirty="0" err="1" smtClean="0"/>
              <a:t>efectueaza</a:t>
            </a:r>
            <a:endParaRPr lang="en-US" sz="1100" dirty="0"/>
          </a:p>
        </p:txBody>
      </p:sp>
      <p:cxnSp>
        <p:nvCxnSpPr>
          <p:cNvPr id="296" name="Conector drept 295"/>
          <p:cNvCxnSpPr/>
          <p:nvPr/>
        </p:nvCxnSpPr>
        <p:spPr>
          <a:xfrm>
            <a:off x="5410200" y="1295400"/>
            <a:ext cx="0" cy="838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00" name="Grupare 299"/>
          <p:cNvGrpSpPr/>
          <p:nvPr/>
        </p:nvGrpSpPr>
        <p:grpSpPr>
          <a:xfrm rot="5400000">
            <a:off x="5295900" y="1866900"/>
            <a:ext cx="228600" cy="304800"/>
            <a:chOff x="7239000" y="762000"/>
            <a:chExt cx="304800" cy="304800"/>
          </a:xfrm>
        </p:grpSpPr>
        <p:cxnSp>
          <p:nvCxnSpPr>
            <p:cNvPr id="301" name="Conector drept 300"/>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ector drept 301"/>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Conector drept 302"/>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4" name="Grupare 303"/>
          <p:cNvGrpSpPr/>
          <p:nvPr/>
        </p:nvGrpSpPr>
        <p:grpSpPr>
          <a:xfrm rot="16200000" flipV="1">
            <a:off x="5295900" y="1257300"/>
            <a:ext cx="228600" cy="304800"/>
            <a:chOff x="7239000" y="762000"/>
            <a:chExt cx="304800" cy="304800"/>
          </a:xfrm>
        </p:grpSpPr>
        <p:cxnSp>
          <p:nvCxnSpPr>
            <p:cNvPr id="305" name="Conector drept 304"/>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Conector drept 305"/>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Conector drept 306"/>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8" name="CasetăText 307"/>
          <p:cNvSpPr txBox="1"/>
          <p:nvPr/>
        </p:nvSpPr>
        <p:spPr>
          <a:xfrm>
            <a:off x="5410200" y="1295400"/>
            <a:ext cx="914400" cy="261610"/>
          </a:xfrm>
          <a:prstGeom prst="rect">
            <a:avLst/>
          </a:prstGeom>
          <a:noFill/>
        </p:spPr>
        <p:txBody>
          <a:bodyPr wrap="square" rtlCol="0">
            <a:spAutoFit/>
          </a:bodyPr>
          <a:lstStyle/>
          <a:p>
            <a:r>
              <a:rPr lang="en-US" sz="1100" dirty="0" smtClean="0"/>
              <a:t>Se </a:t>
            </a:r>
            <a:r>
              <a:rPr lang="en-US" sz="1100" dirty="0" err="1" smtClean="0"/>
              <a:t>utilizeaza</a:t>
            </a:r>
            <a:endParaRPr lang="en-US" sz="1100" dirty="0"/>
          </a:p>
        </p:txBody>
      </p:sp>
      <p:sp>
        <p:nvSpPr>
          <p:cNvPr id="309" name="CasetăText 308"/>
          <p:cNvSpPr txBox="1"/>
          <p:nvPr/>
        </p:nvSpPr>
        <p:spPr>
          <a:xfrm>
            <a:off x="5410200" y="1905000"/>
            <a:ext cx="609600" cy="261610"/>
          </a:xfrm>
          <a:prstGeom prst="rect">
            <a:avLst/>
          </a:prstGeom>
          <a:noFill/>
        </p:spPr>
        <p:txBody>
          <a:bodyPr wrap="square" rtlCol="0">
            <a:spAutoFit/>
          </a:bodyPr>
          <a:lstStyle/>
          <a:p>
            <a:r>
              <a:rPr lang="en-US" sz="1100" dirty="0" err="1" smtClean="0"/>
              <a:t>utilizat</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l="-10000" r="-34000"/>
          </a:stretch>
        </a:blipFill>
        <a:effectLst/>
      </p:bgPr>
    </p:bg>
    <p:spTree>
      <p:nvGrpSpPr>
        <p:cNvPr id="1" name=""/>
        <p:cNvGrpSpPr/>
        <p:nvPr/>
      </p:nvGrpSpPr>
      <p:grpSpPr>
        <a:xfrm>
          <a:off x="0" y="0"/>
          <a:ext cx="0" cy="0"/>
          <a:chOff x="0" y="0"/>
          <a:chExt cx="0" cy="0"/>
        </a:xfrm>
      </p:grpSpPr>
      <p:sp>
        <p:nvSpPr>
          <p:cNvPr id="256" name="Oval 255"/>
          <p:cNvSpPr/>
          <p:nvPr/>
        </p:nvSpPr>
        <p:spPr>
          <a:xfrm>
            <a:off x="6019800" y="6172200"/>
            <a:ext cx="762000" cy="6096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u 1"/>
          <p:cNvSpPr>
            <a:spLocks noGrp="1"/>
          </p:cNvSpPr>
          <p:nvPr>
            <p:ph type="title"/>
          </p:nvPr>
        </p:nvSpPr>
        <p:spPr>
          <a:xfrm>
            <a:off x="457200" y="76200"/>
            <a:ext cx="8229600" cy="304800"/>
          </a:xfrm>
        </p:spPr>
        <p:txBody>
          <a:bodyPr>
            <a:normAutofit fontScale="90000"/>
          </a:bodyPr>
          <a:lstStyle/>
          <a:p>
            <a:pPr>
              <a:buFont typeface="Wingdings" pitchFamily="2" charset="2"/>
              <a:buChar char="v"/>
            </a:pPr>
            <a:r>
              <a:rPr lang="en-US" dirty="0" smtClean="0">
                <a:effectLst>
                  <a:outerShdw blurRad="38100" dist="38100" dir="2700000" algn="tl">
                    <a:srgbClr val="000000">
                      <a:alpha val="43137"/>
                    </a:srgbClr>
                  </a:outerShdw>
                </a:effectLst>
                <a:latin typeface="Courier New" pitchFamily="49" charset="0"/>
                <a:cs typeface="Courier New" pitchFamily="49" charset="0"/>
              </a:rPr>
              <a:t>ERD </a:t>
            </a:r>
            <a:r>
              <a:rPr lang="en-US" dirty="0" err="1" smtClean="0">
                <a:effectLst>
                  <a:outerShdw blurRad="38100" dist="38100" dir="2700000" algn="tl">
                    <a:srgbClr val="000000">
                      <a:alpha val="43137"/>
                    </a:srgbClr>
                  </a:outerShdw>
                </a:effectLst>
                <a:latin typeface="Courier New" pitchFamily="49" charset="0"/>
                <a:cs typeface="Courier New" pitchFamily="49" charset="0"/>
              </a:rPr>
              <a:t>Fina</a:t>
            </a:r>
            <a:r>
              <a:rPr lang="ro-RO" dirty="0" smtClean="0">
                <a:effectLst>
                  <a:outerShdw blurRad="38100" dist="38100" dir="2700000" algn="tl">
                    <a:srgbClr val="000000">
                      <a:alpha val="43137"/>
                    </a:srgbClr>
                  </a:outerShdw>
                </a:effectLst>
                <a:latin typeface="Courier New" pitchFamily="49" charset="0"/>
                <a:cs typeface="Courier New" pitchFamily="49" charset="0"/>
              </a:rPr>
              <a:t>l</a:t>
            </a:r>
            <a:endParaRPr lang="en-US"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Dreptunghi rotunjit 4"/>
          <p:cNvSpPr/>
          <p:nvPr/>
        </p:nvSpPr>
        <p:spPr>
          <a:xfrm>
            <a:off x="152400" y="2209800"/>
            <a:ext cx="838200" cy="6858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ro-RO" sz="1100" u="sng" dirty="0"/>
              <a:t>CLIENT</a:t>
            </a:r>
          </a:p>
          <a:p>
            <a:r>
              <a:rPr lang="ro-RO" sz="1100" dirty="0"/>
              <a:t>#ID</a:t>
            </a:r>
            <a:r>
              <a:rPr lang="en-US" sz="1100" dirty="0"/>
              <a:t>_client</a:t>
            </a:r>
          </a:p>
          <a:p>
            <a:r>
              <a:rPr lang="en-US" sz="1100" dirty="0"/>
              <a:t>*</a:t>
            </a:r>
            <a:r>
              <a:rPr lang="en-US" sz="1100" dirty="0" err="1"/>
              <a:t>nume</a:t>
            </a:r>
            <a:endParaRPr lang="en-US" sz="1100" dirty="0"/>
          </a:p>
          <a:p>
            <a:r>
              <a:rPr lang="en-US" sz="1100" dirty="0"/>
              <a:t>*</a:t>
            </a:r>
            <a:r>
              <a:rPr lang="en-US" sz="1100" dirty="0" err="1"/>
              <a:t>adresa</a:t>
            </a:r>
            <a:endParaRPr lang="ro-RO" sz="1100" dirty="0"/>
          </a:p>
        </p:txBody>
      </p:sp>
      <p:sp>
        <p:nvSpPr>
          <p:cNvPr id="7" name="Dreptunghi rotunjit 6"/>
          <p:cNvSpPr/>
          <p:nvPr/>
        </p:nvSpPr>
        <p:spPr>
          <a:xfrm>
            <a:off x="4572000" y="609600"/>
            <a:ext cx="1143000" cy="7620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dirty="0" smtClean="0"/>
              <a:t>SERVICIU</a:t>
            </a:r>
          </a:p>
          <a:p>
            <a:r>
              <a:rPr lang="en-US" sz="1200" dirty="0" smtClean="0"/>
              <a:t>#</a:t>
            </a:r>
            <a:r>
              <a:rPr lang="en-US" sz="1200" dirty="0" err="1" smtClean="0"/>
              <a:t>denumire</a:t>
            </a:r>
            <a:endParaRPr lang="en-US" sz="1200" dirty="0" smtClean="0"/>
          </a:p>
          <a:p>
            <a:r>
              <a:rPr lang="en-US" sz="1200" dirty="0" smtClean="0"/>
              <a:t>*</a:t>
            </a:r>
            <a:r>
              <a:rPr lang="en-US" sz="1200" dirty="0" err="1" smtClean="0"/>
              <a:t>piesa</a:t>
            </a:r>
            <a:endParaRPr lang="en-US" sz="1200" dirty="0" smtClean="0"/>
          </a:p>
          <a:p>
            <a:r>
              <a:rPr lang="en-US" sz="1200" dirty="0" smtClean="0"/>
              <a:t>*</a:t>
            </a:r>
            <a:r>
              <a:rPr lang="en-US" sz="1200" dirty="0" err="1" smtClean="0"/>
              <a:t>pret</a:t>
            </a:r>
            <a:endParaRPr lang="en-US" sz="1200" dirty="0"/>
          </a:p>
        </p:txBody>
      </p:sp>
      <p:sp>
        <p:nvSpPr>
          <p:cNvPr id="8" name="Dreptunghi rotunjit 7"/>
          <p:cNvSpPr/>
          <p:nvPr/>
        </p:nvSpPr>
        <p:spPr>
          <a:xfrm>
            <a:off x="6477000" y="4495800"/>
            <a:ext cx="2362200" cy="20574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pPr algn="ctr"/>
            <a:endParaRPr lang="en-US"/>
          </a:p>
        </p:txBody>
      </p:sp>
      <p:sp>
        <p:nvSpPr>
          <p:cNvPr id="9" name="Dreptunghi rotunjit 8"/>
          <p:cNvSpPr/>
          <p:nvPr/>
        </p:nvSpPr>
        <p:spPr>
          <a:xfrm>
            <a:off x="6629400" y="5257800"/>
            <a:ext cx="914400" cy="5334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PERSONAL AUXILIAR</a:t>
            </a:r>
          </a:p>
          <a:p>
            <a:r>
              <a:rPr lang="en-US" sz="1200" dirty="0" smtClean="0"/>
              <a:t>*</a:t>
            </a:r>
            <a:r>
              <a:rPr lang="en-US" sz="1200" dirty="0" err="1" smtClean="0"/>
              <a:t>functia</a:t>
            </a:r>
            <a:endParaRPr lang="en-US" sz="1200" dirty="0"/>
          </a:p>
        </p:txBody>
      </p:sp>
      <p:sp>
        <p:nvSpPr>
          <p:cNvPr id="10" name="Dreptunghi rotunjit 9"/>
          <p:cNvSpPr/>
          <p:nvPr/>
        </p:nvSpPr>
        <p:spPr>
          <a:xfrm>
            <a:off x="7162800" y="2057400"/>
            <a:ext cx="914400" cy="762000"/>
          </a:xfrm>
          <a:prstGeom prst="roundRect">
            <a:avLst>
              <a:gd name="adj" fmla="val 16667"/>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a:t>FURNIZOR</a:t>
            </a:r>
          </a:p>
          <a:p>
            <a:r>
              <a:rPr lang="en-US" sz="1200" dirty="0"/>
              <a:t>#</a:t>
            </a:r>
            <a:r>
              <a:rPr lang="en-US" sz="1200" dirty="0" err="1"/>
              <a:t>ID_fnz</a:t>
            </a:r>
            <a:endParaRPr lang="en-US" sz="1200" dirty="0"/>
          </a:p>
          <a:p>
            <a:r>
              <a:rPr lang="en-US" sz="1200" dirty="0"/>
              <a:t>*</a:t>
            </a:r>
            <a:r>
              <a:rPr lang="en-US" sz="1200" dirty="0" err="1"/>
              <a:t>nume</a:t>
            </a:r>
            <a:endParaRPr lang="en-US" sz="1200" dirty="0"/>
          </a:p>
          <a:p>
            <a:r>
              <a:rPr lang="en-US" sz="1200" dirty="0"/>
              <a:t>*</a:t>
            </a:r>
            <a:r>
              <a:rPr lang="en-US" sz="1200" dirty="0" err="1"/>
              <a:t>adresa</a:t>
            </a:r>
            <a:endParaRPr lang="en-US" sz="1200" dirty="0"/>
          </a:p>
        </p:txBody>
      </p:sp>
      <p:sp>
        <p:nvSpPr>
          <p:cNvPr id="11" name="Dreptunghi rotunjit 10"/>
          <p:cNvSpPr/>
          <p:nvPr/>
        </p:nvSpPr>
        <p:spPr>
          <a:xfrm>
            <a:off x="2286000" y="1905000"/>
            <a:ext cx="1143000" cy="10668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a:t>PRODUS</a:t>
            </a:r>
          </a:p>
          <a:p>
            <a:r>
              <a:rPr lang="en-US" sz="1200" dirty="0"/>
              <a:t>#</a:t>
            </a:r>
            <a:r>
              <a:rPr lang="en-US" sz="1200" dirty="0" err="1"/>
              <a:t>cod_produs</a:t>
            </a:r>
            <a:endParaRPr lang="en-US" sz="1200" dirty="0"/>
          </a:p>
          <a:p>
            <a:r>
              <a:rPr lang="en-US" sz="1200" dirty="0"/>
              <a:t>*</a:t>
            </a:r>
            <a:r>
              <a:rPr lang="en-US" sz="1200" dirty="0" err="1"/>
              <a:t>denumire</a:t>
            </a:r>
            <a:endParaRPr lang="en-US" sz="1200" dirty="0"/>
          </a:p>
          <a:p>
            <a:r>
              <a:rPr lang="en-US" sz="1200" dirty="0" smtClean="0"/>
              <a:t>*</a:t>
            </a:r>
            <a:r>
              <a:rPr lang="en-US" sz="1200" dirty="0" err="1"/>
              <a:t>pret</a:t>
            </a:r>
            <a:endParaRPr lang="en-US" sz="1200" dirty="0"/>
          </a:p>
          <a:p>
            <a:r>
              <a:rPr lang="en-US" sz="1200" dirty="0"/>
              <a:t>o </a:t>
            </a:r>
            <a:r>
              <a:rPr lang="en-US" sz="1200" dirty="0" err="1"/>
              <a:t>info_sup</a:t>
            </a:r>
            <a:endParaRPr lang="en-US" sz="1200" dirty="0"/>
          </a:p>
        </p:txBody>
      </p:sp>
      <p:cxnSp>
        <p:nvCxnSpPr>
          <p:cNvPr id="12" name="Conector drept 11"/>
          <p:cNvCxnSpPr/>
          <p:nvPr/>
        </p:nvCxnSpPr>
        <p:spPr>
          <a:xfrm>
            <a:off x="2286000" y="990600"/>
            <a:ext cx="1066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drept 16"/>
          <p:cNvCxnSpPr/>
          <p:nvPr/>
        </p:nvCxnSpPr>
        <p:spPr>
          <a:xfrm>
            <a:off x="8382000" y="1295400"/>
            <a:ext cx="0" cy="1676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drept 17"/>
          <p:cNvCxnSpPr/>
          <p:nvPr/>
        </p:nvCxnSpPr>
        <p:spPr>
          <a:xfrm>
            <a:off x="3810000" y="2438400"/>
            <a:ext cx="0" cy="762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ector drept 18"/>
          <p:cNvCxnSpPr/>
          <p:nvPr/>
        </p:nvCxnSpPr>
        <p:spPr>
          <a:xfrm flipH="1">
            <a:off x="4191000" y="1676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H="1">
            <a:off x="1676400" y="3581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drept 21"/>
          <p:cNvCxnSpPr/>
          <p:nvPr/>
        </p:nvCxnSpPr>
        <p:spPr>
          <a:xfrm flipH="1">
            <a:off x="1219200" y="3581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drept 22"/>
          <p:cNvCxnSpPr/>
          <p:nvPr/>
        </p:nvCxnSpPr>
        <p:spPr>
          <a:xfrm flipH="1">
            <a:off x="4114800" y="3581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drept 23"/>
          <p:cNvCxnSpPr/>
          <p:nvPr/>
        </p:nvCxnSpPr>
        <p:spPr>
          <a:xfrm flipH="1">
            <a:off x="4572000" y="37338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drept 24"/>
          <p:cNvCxnSpPr/>
          <p:nvPr/>
        </p:nvCxnSpPr>
        <p:spPr>
          <a:xfrm flipH="1">
            <a:off x="6019800" y="1676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drept 25"/>
          <p:cNvCxnSpPr/>
          <p:nvPr/>
        </p:nvCxnSpPr>
        <p:spPr>
          <a:xfrm>
            <a:off x="2895600" y="3886200"/>
            <a:ext cx="0" cy="838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drept 26"/>
          <p:cNvCxnSpPr/>
          <p:nvPr/>
        </p:nvCxnSpPr>
        <p:spPr>
          <a:xfrm>
            <a:off x="1828800" y="3048000"/>
            <a:ext cx="0" cy="838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drept 27"/>
          <p:cNvCxnSpPr/>
          <p:nvPr/>
        </p:nvCxnSpPr>
        <p:spPr>
          <a:xfrm>
            <a:off x="533400" y="9906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drept 28"/>
          <p:cNvCxnSpPr/>
          <p:nvPr/>
        </p:nvCxnSpPr>
        <p:spPr>
          <a:xfrm>
            <a:off x="533400" y="99060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drept 29"/>
          <p:cNvCxnSpPr/>
          <p:nvPr/>
        </p:nvCxnSpPr>
        <p:spPr>
          <a:xfrm>
            <a:off x="3657600" y="4953000"/>
            <a:ext cx="1295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drept 30"/>
          <p:cNvCxnSpPr/>
          <p:nvPr/>
        </p:nvCxnSpPr>
        <p:spPr>
          <a:xfrm>
            <a:off x="2209800" y="5791200"/>
            <a:ext cx="426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drept 31"/>
          <p:cNvCxnSpPr/>
          <p:nvPr/>
        </p:nvCxnSpPr>
        <p:spPr>
          <a:xfrm>
            <a:off x="5715000" y="990600"/>
            <a:ext cx="1981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drept 36"/>
          <p:cNvCxnSpPr/>
          <p:nvPr/>
        </p:nvCxnSpPr>
        <p:spPr>
          <a:xfrm>
            <a:off x="1371600" y="2438400"/>
            <a:ext cx="0" cy="1447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Conector drept 37"/>
          <p:cNvCxnSpPr/>
          <p:nvPr/>
        </p:nvCxnSpPr>
        <p:spPr>
          <a:xfrm>
            <a:off x="6553200" y="2438400"/>
            <a:ext cx="0" cy="533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Conector drept 38"/>
          <p:cNvCxnSpPr/>
          <p:nvPr/>
        </p:nvCxnSpPr>
        <p:spPr>
          <a:xfrm>
            <a:off x="533400" y="1524000"/>
            <a:ext cx="0" cy="762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Conector drept 39"/>
          <p:cNvCxnSpPr/>
          <p:nvPr/>
        </p:nvCxnSpPr>
        <p:spPr>
          <a:xfrm>
            <a:off x="6096000" y="2590800"/>
            <a:ext cx="0" cy="304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Conector drept 40"/>
          <p:cNvCxnSpPr/>
          <p:nvPr/>
        </p:nvCxnSpPr>
        <p:spPr>
          <a:xfrm>
            <a:off x="8382000" y="2743200"/>
            <a:ext cx="0" cy="17526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Conector drept 44"/>
          <p:cNvCxnSpPr/>
          <p:nvPr/>
        </p:nvCxnSpPr>
        <p:spPr>
          <a:xfrm>
            <a:off x="4800600" y="4953000"/>
            <a:ext cx="1828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Conector drept 50"/>
          <p:cNvCxnSpPr/>
          <p:nvPr/>
        </p:nvCxnSpPr>
        <p:spPr>
          <a:xfrm>
            <a:off x="1828800" y="2438400"/>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Conector drept 51"/>
          <p:cNvCxnSpPr/>
          <p:nvPr/>
        </p:nvCxnSpPr>
        <p:spPr>
          <a:xfrm>
            <a:off x="990600" y="2438400"/>
            <a:ext cx="381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Conector drept 52"/>
          <p:cNvCxnSpPr/>
          <p:nvPr/>
        </p:nvCxnSpPr>
        <p:spPr>
          <a:xfrm>
            <a:off x="4267200" y="2438400"/>
            <a:ext cx="381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Conector drept 53"/>
          <p:cNvCxnSpPr/>
          <p:nvPr/>
        </p:nvCxnSpPr>
        <p:spPr>
          <a:xfrm>
            <a:off x="5791200" y="2438400"/>
            <a:ext cx="76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Conector drept 54"/>
          <p:cNvCxnSpPr/>
          <p:nvPr/>
        </p:nvCxnSpPr>
        <p:spPr>
          <a:xfrm>
            <a:off x="6858000" y="2438400"/>
            <a:ext cx="304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Conector drept 55"/>
          <p:cNvCxnSpPr/>
          <p:nvPr/>
        </p:nvCxnSpPr>
        <p:spPr>
          <a:xfrm>
            <a:off x="4724400" y="4038600"/>
            <a:ext cx="228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drept 56"/>
          <p:cNvCxnSpPr/>
          <p:nvPr/>
        </p:nvCxnSpPr>
        <p:spPr>
          <a:xfrm>
            <a:off x="5791200" y="2590800"/>
            <a:ext cx="304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Conector drept 57"/>
          <p:cNvCxnSpPr/>
          <p:nvPr/>
        </p:nvCxnSpPr>
        <p:spPr>
          <a:xfrm>
            <a:off x="3429000" y="2438400"/>
            <a:ext cx="381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Dreptunghi rotunjit 59"/>
          <p:cNvSpPr/>
          <p:nvPr/>
        </p:nvSpPr>
        <p:spPr>
          <a:xfrm>
            <a:off x="4648200" y="2133600"/>
            <a:ext cx="1143000" cy="6096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a:t>MATERIAL</a:t>
            </a:r>
          </a:p>
          <a:p>
            <a:r>
              <a:rPr lang="en-US" sz="1200" dirty="0"/>
              <a:t>#</a:t>
            </a:r>
            <a:r>
              <a:rPr lang="en-US" sz="1200" dirty="0" err="1"/>
              <a:t>cod_material</a:t>
            </a:r>
            <a:endParaRPr lang="en-US" sz="1200" dirty="0"/>
          </a:p>
          <a:p>
            <a:r>
              <a:rPr lang="en-US" sz="1200" dirty="0"/>
              <a:t>*</a:t>
            </a:r>
            <a:r>
              <a:rPr lang="en-US" sz="1200" dirty="0" err="1"/>
              <a:t>denumire</a:t>
            </a:r>
            <a:endParaRPr lang="en-US" dirty="0"/>
          </a:p>
        </p:txBody>
      </p:sp>
      <p:sp>
        <p:nvSpPr>
          <p:cNvPr id="61" name="Dreptunghi rotunjit 60"/>
          <p:cNvSpPr/>
          <p:nvPr/>
        </p:nvSpPr>
        <p:spPr>
          <a:xfrm>
            <a:off x="4953000" y="3733800"/>
            <a:ext cx="990600" cy="6858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a:t>LOC STOCARE</a:t>
            </a:r>
          </a:p>
          <a:p>
            <a:r>
              <a:rPr lang="en-US" sz="1200" dirty="0"/>
              <a:t>#</a:t>
            </a:r>
            <a:r>
              <a:rPr lang="en-US" sz="1200" dirty="0" err="1"/>
              <a:t>ID_stocare</a:t>
            </a:r>
            <a:endParaRPr lang="en-US" sz="1200" dirty="0"/>
          </a:p>
          <a:p>
            <a:r>
              <a:rPr lang="en-US" sz="1200" dirty="0"/>
              <a:t>*capacitate</a:t>
            </a:r>
          </a:p>
        </p:txBody>
      </p:sp>
      <p:sp>
        <p:nvSpPr>
          <p:cNvPr id="62" name="TextBox 125"/>
          <p:cNvSpPr txBox="1"/>
          <p:nvPr/>
        </p:nvSpPr>
        <p:spPr>
          <a:xfrm>
            <a:off x="7772400" y="4495800"/>
            <a:ext cx="990600" cy="1615827"/>
          </a:xfrm>
          <a:prstGeom prst="rect">
            <a:avLst/>
          </a:prstGeom>
          <a:noFill/>
        </p:spPr>
        <p:txBody>
          <a:bodyPr wrap="square" rtlCol="0">
            <a:spAutoFit/>
          </a:bodyPr>
          <a:lstStyle/>
          <a:p>
            <a:r>
              <a:rPr lang="ro-RO" sz="1100" u="sng" dirty="0" smtClean="0">
                <a:latin typeface="Times New Roman" pitchFamily="18" charset="0"/>
                <a:cs typeface="Times New Roman" pitchFamily="18" charset="0"/>
              </a:rPr>
              <a:t>ANGAJAT</a:t>
            </a:r>
            <a:endParaRPr lang="ro-RO" sz="1100" u="sng" dirty="0">
              <a:latin typeface="Times New Roman" pitchFamily="18" charset="0"/>
              <a:cs typeface="Times New Roman" pitchFamily="18" charset="0"/>
            </a:endParaRPr>
          </a:p>
          <a:p>
            <a:r>
              <a:rPr lang="ro-RO" sz="1100" dirty="0">
                <a:latin typeface="Times New Roman" pitchFamily="18" charset="0"/>
                <a:cs typeface="Times New Roman" pitchFamily="18" charset="0"/>
              </a:rPr>
              <a:t>#</a:t>
            </a:r>
            <a:r>
              <a:rPr lang="ro-RO" sz="1100" dirty="0" smtClean="0">
                <a:latin typeface="Times New Roman" pitchFamily="18" charset="0"/>
                <a:cs typeface="Times New Roman" pitchFamily="18" charset="0"/>
              </a:rPr>
              <a:t>ID_angajat</a:t>
            </a:r>
            <a:endParaRPr lang="ro-RO" sz="1100" dirty="0">
              <a:latin typeface="Times New Roman" pitchFamily="18" charset="0"/>
              <a:cs typeface="Times New Roman" pitchFamily="18" charset="0"/>
            </a:endParaRPr>
          </a:p>
          <a:p>
            <a:r>
              <a:rPr lang="ro-RO" sz="1100" dirty="0">
                <a:latin typeface="Times New Roman" pitchFamily="18" charset="0"/>
                <a:cs typeface="Times New Roman" pitchFamily="18" charset="0"/>
              </a:rPr>
              <a:t>*nume</a:t>
            </a:r>
          </a:p>
          <a:p>
            <a:r>
              <a:rPr lang="ro-RO" sz="1100" dirty="0">
                <a:latin typeface="Times New Roman" pitchFamily="18" charset="0"/>
                <a:cs typeface="Times New Roman" pitchFamily="18" charset="0"/>
              </a:rPr>
              <a:t>*prenume</a:t>
            </a:r>
          </a:p>
          <a:p>
            <a:r>
              <a:rPr lang="ro-RO" sz="1100" dirty="0">
                <a:latin typeface="Times New Roman" pitchFamily="18" charset="0"/>
                <a:cs typeface="Times New Roman" pitchFamily="18" charset="0"/>
              </a:rPr>
              <a:t>*data_nașterii</a:t>
            </a:r>
          </a:p>
          <a:p>
            <a:r>
              <a:rPr lang="ro-RO" sz="1100" dirty="0">
                <a:latin typeface="Times New Roman" pitchFamily="18" charset="0"/>
                <a:cs typeface="Times New Roman" pitchFamily="18" charset="0"/>
              </a:rPr>
              <a:t>*salariu</a:t>
            </a:r>
          </a:p>
          <a:p>
            <a:r>
              <a:rPr lang="ro-RO" sz="1100" dirty="0">
                <a:latin typeface="Times New Roman" pitchFamily="18" charset="0"/>
                <a:cs typeface="Times New Roman" pitchFamily="18" charset="0"/>
              </a:rPr>
              <a:t>*adresa</a:t>
            </a:r>
          </a:p>
          <a:p>
            <a:r>
              <a:rPr lang="ro-RO" sz="1100" dirty="0">
                <a:latin typeface="Times New Roman" pitchFamily="18" charset="0"/>
                <a:cs typeface="Times New Roman" pitchFamily="18" charset="0"/>
              </a:rPr>
              <a:t>*telefon</a:t>
            </a:r>
          </a:p>
          <a:p>
            <a:r>
              <a:rPr lang="ro-RO" sz="1100" dirty="0">
                <a:latin typeface="Times New Roman" pitchFamily="18" charset="0"/>
                <a:cs typeface="Times New Roman" pitchFamily="18" charset="0"/>
              </a:rPr>
              <a:t>o email</a:t>
            </a:r>
            <a:endParaRPr lang="en-US" sz="1100" dirty="0">
              <a:latin typeface="Times New Roman" pitchFamily="18" charset="0"/>
              <a:cs typeface="Times New Roman" pitchFamily="18" charset="0"/>
            </a:endParaRPr>
          </a:p>
        </p:txBody>
      </p:sp>
      <p:sp>
        <p:nvSpPr>
          <p:cNvPr id="63" name="Dreptunghi rotunjit 62"/>
          <p:cNvSpPr/>
          <p:nvPr/>
        </p:nvSpPr>
        <p:spPr>
          <a:xfrm>
            <a:off x="7696200" y="6096000"/>
            <a:ext cx="914400" cy="3810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dirty="0" smtClean="0"/>
              <a:t>ALTUL</a:t>
            </a:r>
          </a:p>
          <a:p>
            <a:r>
              <a:rPr lang="en-US" sz="1200" dirty="0" smtClean="0"/>
              <a:t>*</a:t>
            </a:r>
            <a:r>
              <a:rPr lang="en-US" sz="1200" dirty="0" err="1" smtClean="0"/>
              <a:t>functia</a:t>
            </a:r>
            <a:endParaRPr lang="en-US" sz="1200" dirty="0"/>
          </a:p>
        </p:txBody>
      </p:sp>
      <p:sp>
        <p:nvSpPr>
          <p:cNvPr id="64" name="Dreptunghi rotunjit 63"/>
          <p:cNvSpPr/>
          <p:nvPr/>
        </p:nvSpPr>
        <p:spPr>
          <a:xfrm>
            <a:off x="6629400" y="5943600"/>
            <a:ext cx="914400" cy="4572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MANAGER</a:t>
            </a:r>
          </a:p>
          <a:p>
            <a:r>
              <a:rPr lang="en-US" sz="1200" dirty="0" smtClean="0"/>
              <a:t>o bonus</a:t>
            </a:r>
            <a:endParaRPr lang="en-US" sz="1200" dirty="0"/>
          </a:p>
        </p:txBody>
      </p:sp>
      <p:sp>
        <p:nvSpPr>
          <p:cNvPr id="65" name="Dreptunghi rotunjit 64"/>
          <p:cNvSpPr/>
          <p:nvPr/>
        </p:nvSpPr>
        <p:spPr>
          <a:xfrm>
            <a:off x="6629400" y="4724400"/>
            <a:ext cx="990600" cy="3810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TAMPLAR</a:t>
            </a:r>
          </a:p>
          <a:p>
            <a:r>
              <a:rPr lang="en-US" sz="1200" dirty="0" smtClean="0"/>
              <a:t>*</a:t>
            </a:r>
            <a:r>
              <a:rPr lang="en-US" sz="1200" dirty="0" err="1" smtClean="0"/>
              <a:t>calificare</a:t>
            </a:r>
            <a:endParaRPr lang="en-US" sz="1200" dirty="0"/>
          </a:p>
        </p:txBody>
      </p:sp>
      <p:sp>
        <p:nvSpPr>
          <p:cNvPr id="66" name="Dreptunghi rotunjit 65"/>
          <p:cNvSpPr/>
          <p:nvPr/>
        </p:nvSpPr>
        <p:spPr>
          <a:xfrm>
            <a:off x="914400" y="5562600"/>
            <a:ext cx="1295400" cy="7620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DEPARTAMENT</a:t>
            </a:r>
          </a:p>
          <a:p>
            <a:r>
              <a:rPr lang="en-US" sz="1200" dirty="0" smtClean="0"/>
              <a:t>#</a:t>
            </a:r>
            <a:r>
              <a:rPr lang="en-US" sz="1200" dirty="0" err="1" smtClean="0"/>
              <a:t>ID_dep</a:t>
            </a:r>
            <a:endParaRPr lang="en-US" sz="1200" dirty="0" smtClean="0"/>
          </a:p>
          <a:p>
            <a:r>
              <a:rPr lang="en-US" sz="1200" dirty="0" smtClean="0"/>
              <a:t>*</a:t>
            </a:r>
            <a:r>
              <a:rPr lang="en-US" sz="1200" dirty="0" err="1" smtClean="0"/>
              <a:t>nume</a:t>
            </a:r>
            <a:endParaRPr lang="en-US" sz="1200" dirty="0" smtClean="0"/>
          </a:p>
          <a:p>
            <a:r>
              <a:rPr lang="en-US" sz="1200" dirty="0" smtClean="0"/>
              <a:t>o </a:t>
            </a:r>
            <a:r>
              <a:rPr lang="en-US" sz="1200" dirty="0" err="1" smtClean="0"/>
              <a:t>birou</a:t>
            </a:r>
            <a:endParaRPr lang="en-US" dirty="0"/>
          </a:p>
        </p:txBody>
      </p:sp>
      <p:cxnSp>
        <p:nvCxnSpPr>
          <p:cNvPr id="67" name="Conector drept 66"/>
          <p:cNvCxnSpPr/>
          <p:nvPr/>
        </p:nvCxnSpPr>
        <p:spPr>
          <a:xfrm rot="5400000" flipH="1">
            <a:off x="3810000" y="49530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ector drept 67"/>
          <p:cNvCxnSpPr/>
          <p:nvPr/>
        </p:nvCxnSpPr>
        <p:spPr>
          <a:xfrm rot="5400000" flipH="1">
            <a:off x="5867400" y="3276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ector drept 68"/>
          <p:cNvCxnSpPr/>
          <p:nvPr/>
        </p:nvCxnSpPr>
        <p:spPr>
          <a:xfrm rot="5400000" flipH="1">
            <a:off x="2438400" y="990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ector drept 69"/>
          <p:cNvCxnSpPr/>
          <p:nvPr/>
        </p:nvCxnSpPr>
        <p:spPr>
          <a:xfrm rot="5400000" flipH="1">
            <a:off x="685800" y="990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drept 70"/>
          <p:cNvCxnSpPr/>
          <p:nvPr/>
        </p:nvCxnSpPr>
        <p:spPr>
          <a:xfrm rot="5400000" flipH="1">
            <a:off x="5943600" y="31242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ector drept 71"/>
          <p:cNvCxnSpPr/>
          <p:nvPr/>
        </p:nvCxnSpPr>
        <p:spPr>
          <a:xfrm flipV="1">
            <a:off x="4724400" y="34290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7" name="Grupare 76"/>
          <p:cNvGrpSpPr/>
          <p:nvPr/>
        </p:nvGrpSpPr>
        <p:grpSpPr>
          <a:xfrm rot="10800000">
            <a:off x="2286000" y="838200"/>
            <a:ext cx="228600" cy="304800"/>
            <a:chOff x="7239000" y="762000"/>
            <a:chExt cx="304800" cy="304800"/>
          </a:xfrm>
        </p:grpSpPr>
        <p:cxnSp>
          <p:nvCxnSpPr>
            <p:cNvPr id="78" name="Conector drept 77"/>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ector drept 78"/>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ector drept 79"/>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upare 84"/>
          <p:cNvGrpSpPr/>
          <p:nvPr/>
        </p:nvGrpSpPr>
        <p:grpSpPr>
          <a:xfrm>
            <a:off x="4267200" y="1524000"/>
            <a:ext cx="228600" cy="304800"/>
            <a:chOff x="7239000" y="762000"/>
            <a:chExt cx="304800" cy="304800"/>
          </a:xfrm>
        </p:grpSpPr>
        <p:cxnSp>
          <p:nvCxnSpPr>
            <p:cNvPr id="86" name="Conector drept 85"/>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Conector drept 86"/>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Conector drept 87"/>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upare 92"/>
          <p:cNvGrpSpPr/>
          <p:nvPr/>
        </p:nvGrpSpPr>
        <p:grpSpPr>
          <a:xfrm rot="10800000">
            <a:off x="6019800" y="1524000"/>
            <a:ext cx="228600" cy="304800"/>
            <a:chOff x="7239000" y="762000"/>
            <a:chExt cx="304800" cy="304800"/>
          </a:xfrm>
        </p:grpSpPr>
        <p:cxnSp>
          <p:nvCxnSpPr>
            <p:cNvPr id="94" name="Conector drept 93"/>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Conector drept 94"/>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ector drept 95"/>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upare 100"/>
          <p:cNvGrpSpPr/>
          <p:nvPr/>
        </p:nvGrpSpPr>
        <p:grpSpPr>
          <a:xfrm>
            <a:off x="990600" y="838200"/>
            <a:ext cx="228600" cy="304800"/>
            <a:chOff x="7239000" y="762000"/>
            <a:chExt cx="304800" cy="304800"/>
          </a:xfrm>
        </p:grpSpPr>
        <p:cxnSp>
          <p:nvCxnSpPr>
            <p:cNvPr id="102" name="Conector drept 101"/>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Conector drept 102"/>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Conector drept 103"/>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upare 104"/>
          <p:cNvGrpSpPr/>
          <p:nvPr/>
        </p:nvGrpSpPr>
        <p:grpSpPr>
          <a:xfrm>
            <a:off x="7467600" y="838200"/>
            <a:ext cx="228600" cy="304800"/>
            <a:chOff x="7239000" y="762000"/>
            <a:chExt cx="304800" cy="304800"/>
          </a:xfrm>
        </p:grpSpPr>
        <p:cxnSp>
          <p:nvCxnSpPr>
            <p:cNvPr id="106" name="Conector drept 105"/>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Conector drept 106"/>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ector drept 107"/>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Grupare 108"/>
          <p:cNvGrpSpPr/>
          <p:nvPr/>
        </p:nvGrpSpPr>
        <p:grpSpPr>
          <a:xfrm rot="5400000">
            <a:off x="1257300" y="3619500"/>
            <a:ext cx="228600" cy="304800"/>
            <a:chOff x="7239000" y="762000"/>
            <a:chExt cx="304800" cy="304800"/>
          </a:xfrm>
        </p:grpSpPr>
        <p:cxnSp>
          <p:nvCxnSpPr>
            <p:cNvPr id="110" name="Conector drept 109"/>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ector drept 110"/>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Conector drept 111"/>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upare 112"/>
          <p:cNvGrpSpPr/>
          <p:nvPr/>
        </p:nvGrpSpPr>
        <p:grpSpPr>
          <a:xfrm rot="5400000">
            <a:off x="4152900" y="3619500"/>
            <a:ext cx="228600" cy="304800"/>
            <a:chOff x="7239000" y="762000"/>
            <a:chExt cx="304800" cy="304800"/>
          </a:xfrm>
        </p:grpSpPr>
        <p:cxnSp>
          <p:nvCxnSpPr>
            <p:cNvPr id="114" name="Conector drept 113"/>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Conector drept 114"/>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Conector drept 115"/>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Dreptunghi rotunjit 125"/>
          <p:cNvSpPr/>
          <p:nvPr/>
        </p:nvSpPr>
        <p:spPr>
          <a:xfrm>
            <a:off x="7696200" y="762000"/>
            <a:ext cx="1066800" cy="5334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SCHITA PIESA</a:t>
            </a:r>
          </a:p>
          <a:p>
            <a:r>
              <a:rPr lang="en-US" sz="1200" dirty="0" smtClean="0"/>
              <a:t>#</a:t>
            </a:r>
            <a:r>
              <a:rPr lang="en-US" sz="1200" dirty="0" err="1" smtClean="0"/>
              <a:t>numar</a:t>
            </a:r>
            <a:endParaRPr lang="en-US" sz="1200" dirty="0"/>
          </a:p>
        </p:txBody>
      </p:sp>
      <p:sp>
        <p:nvSpPr>
          <p:cNvPr id="127" name="Dreptunghi rotunjit 126"/>
          <p:cNvSpPr/>
          <p:nvPr/>
        </p:nvSpPr>
        <p:spPr>
          <a:xfrm>
            <a:off x="1219200" y="685800"/>
            <a:ext cx="1058007" cy="603738"/>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CERERE</a:t>
            </a:r>
          </a:p>
          <a:p>
            <a:r>
              <a:rPr lang="en-US" sz="1200" dirty="0"/>
              <a:t>#</a:t>
            </a:r>
            <a:r>
              <a:rPr lang="en-US" sz="1200" dirty="0" smtClean="0"/>
              <a:t>data</a:t>
            </a:r>
            <a:endParaRPr lang="en-US" dirty="0"/>
          </a:p>
        </p:txBody>
      </p:sp>
      <p:cxnSp>
        <p:nvCxnSpPr>
          <p:cNvPr id="128" name="Conector drept 127"/>
          <p:cNvCxnSpPr/>
          <p:nvPr/>
        </p:nvCxnSpPr>
        <p:spPr>
          <a:xfrm>
            <a:off x="3352800" y="990600"/>
            <a:ext cx="1219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9" name="Grupare 128"/>
          <p:cNvGrpSpPr/>
          <p:nvPr/>
        </p:nvGrpSpPr>
        <p:grpSpPr>
          <a:xfrm>
            <a:off x="6248400" y="5638800"/>
            <a:ext cx="228600" cy="304800"/>
            <a:chOff x="7239000" y="762000"/>
            <a:chExt cx="304800" cy="304800"/>
          </a:xfrm>
        </p:grpSpPr>
        <p:cxnSp>
          <p:nvCxnSpPr>
            <p:cNvPr id="130" name="Conector drept 129"/>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Conector drept 130"/>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Conector drept 131"/>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CasetăText 132"/>
          <p:cNvSpPr txBox="1"/>
          <p:nvPr/>
        </p:nvSpPr>
        <p:spPr>
          <a:xfrm>
            <a:off x="457200" y="685800"/>
            <a:ext cx="762000" cy="261610"/>
          </a:xfrm>
          <a:prstGeom prst="rect">
            <a:avLst/>
          </a:prstGeom>
          <a:noFill/>
        </p:spPr>
        <p:txBody>
          <a:bodyPr wrap="square" rtlCol="0">
            <a:spAutoFit/>
          </a:bodyPr>
          <a:lstStyle/>
          <a:p>
            <a:r>
              <a:rPr lang="en-US" sz="1100" dirty="0" err="1" smtClean="0"/>
              <a:t>solicitat</a:t>
            </a:r>
            <a:endParaRPr lang="en-US" sz="1100" dirty="0"/>
          </a:p>
        </p:txBody>
      </p:sp>
      <p:grpSp>
        <p:nvGrpSpPr>
          <p:cNvPr id="158" name="Grupare 157"/>
          <p:cNvGrpSpPr/>
          <p:nvPr/>
        </p:nvGrpSpPr>
        <p:grpSpPr>
          <a:xfrm rot="16200000" flipV="1">
            <a:off x="8267700" y="1257300"/>
            <a:ext cx="228600" cy="304800"/>
            <a:chOff x="7239000" y="762000"/>
            <a:chExt cx="304800" cy="304800"/>
          </a:xfrm>
        </p:grpSpPr>
        <p:cxnSp>
          <p:nvCxnSpPr>
            <p:cNvPr id="159" name="Conector drept 158"/>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Conector drept 159"/>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Conector drept 160"/>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2" name="Grupare 161"/>
          <p:cNvGrpSpPr/>
          <p:nvPr/>
        </p:nvGrpSpPr>
        <p:grpSpPr>
          <a:xfrm rot="16200000" flipV="1">
            <a:off x="4610100" y="3390900"/>
            <a:ext cx="228600" cy="304800"/>
            <a:chOff x="7239000" y="762000"/>
            <a:chExt cx="304800" cy="304800"/>
          </a:xfrm>
        </p:grpSpPr>
        <p:cxnSp>
          <p:nvCxnSpPr>
            <p:cNvPr id="163" name="Conector drept 162"/>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Conector drept 163"/>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Conector drept 164"/>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6" name="Grupare 165"/>
          <p:cNvGrpSpPr/>
          <p:nvPr/>
        </p:nvGrpSpPr>
        <p:grpSpPr>
          <a:xfrm rot="10800000">
            <a:off x="5791200" y="3124200"/>
            <a:ext cx="228600" cy="304800"/>
            <a:chOff x="7239000" y="762000"/>
            <a:chExt cx="304800" cy="304800"/>
          </a:xfrm>
        </p:grpSpPr>
        <p:cxnSp>
          <p:nvCxnSpPr>
            <p:cNvPr id="167" name="Conector drept 166"/>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Conector drept 167"/>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Conector drept 168"/>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0" name="Grupare 169"/>
          <p:cNvGrpSpPr/>
          <p:nvPr/>
        </p:nvGrpSpPr>
        <p:grpSpPr>
          <a:xfrm rot="10800000">
            <a:off x="3657600" y="4800600"/>
            <a:ext cx="228600" cy="304800"/>
            <a:chOff x="7239000" y="762000"/>
            <a:chExt cx="304800" cy="304800"/>
          </a:xfrm>
        </p:grpSpPr>
        <p:cxnSp>
          <p:nvCxnSpPr>
            <p:cNvPr id="171" name="Conector drept 170"/>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Conector drept 171"/>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Conector drept 172"/>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8" name="Grupare 177"/>
          <p:cNvGrpSpPr/>
          <p:nvPr/>
        </p:nvGrpSpPr>
        <p:grpSpPr>
          <a:xfrm rot="5400000">
            <a:off x="1714500" y="3619500"/>
            <a:ext cx="228600" cy="304800"/>
            <a:chOff x="7239000" y="762000"/>
            <a:chExt cx="304800" cy="304800"/>
          </a:xfrm>
        </p:grpSpPr>
        <p:cxnSp>
          <p:nvCxnSpPr>
            <p:cNvPr id="179" name="Conector drept 178"/>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ector drept 179"/>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ector drept 180"/>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2" name="Grupare 181"/>
          <p:cNvGrpSpPr/>
          <p:nvPr/>
        </p:nvGrpSpPr>
        <p:grpSpPr>
          <a:xfrm rot="5400000">
            <a:off x="3695700" y="3619500"/>
            <a:ext cx="228600" cy="304800"/>
            <a:chOff x="7239000" y="762000"/>
            <a:chExt cx="304800" cy="304800"/>
          </a:xfrm>
        </p:grpSpPr>
        <p:cxnSp>
          <p:nvCxnSpPr>
            <p:cNvPr id="183" name="Conector drept 182"/>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Conector drept 183"/>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Conector drept 184"/>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9" name="Dreptunghi rotunjit 188"/>
          <p:cNvSpPr/>
          <p:nvPr/>
        </p:nvSpPr>
        <p:spPr>
          <a:xfrm>
            <a:off x="6172200" y="3657600"/>
            <a:ext cx="1143000" cy="7620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050" u="sng" dirty="0" smtClean="0"/>
              <a:t>COMANDA FURNIZOR</a:t>
            </a:r>
          </a:p>
          <a:p>
            <a:r>
              <a:rPr lang="en-US" sz="1050" dirty="0" smtClean="0"/>
              <a:t>#</a:t>
            </a:r>
            <a:r>
              <a:rPr lang="en-US" sz="1050" dirty="0" err="1" smtClean="0"/>
              <a:t>data_comenzii</a:t>
            </a:r>
            <a:endParaRPr lang="en-US" sz="1050" dirty="0" smtClean="0"/>
          </a:p>
          <a:p>
            <a:r>
              <a:rPr lang="en-US" sz="1050" dirty="0" smtClean="0"/>
              <a:t>*</a:t>
            </a:r>
            <a:r>
              <a:rPr lang="en-US" sz="1050" dirty="0" err="1" smtClean="0"/>
              <a:t>cantitate</a:t>
            </a:r>
            <a:endParaRPr lang="en-US" sz="1050" dirty="0" smtClean="0"/>
          </a:p>
          <a:p>
            <a:r>
              <a:rPr lang="en-US" sz="1050" dirty="0" smtClean="0"/>
              <a:t>*</a:t>
            </a:r>
            <a:r>
              <a:rPr lang="en-US" sz="1050" dirty="0" err="1" smtClean="0"/>
              <a:t>data_furnizarii</a:t>
            </a:r>
            <a:endParaRPr lang="en-US" sz="1050" dirty="0"/>
          </a:p>
        </p:txBody>
      </p:sp>
      <p:sp>
        <p:nvSpPr>
          <p:cNvPr id="190" name="Dreptunghi rotunjit 189"/>
          <p:cNvSpPr/>
          <p:nvPr/>
        </p:nvSpPr>
        <p:spPr>
          <a:xfrm>
            <a:off x="3505200" y="3886200"/>
            <a:ext cx="1066800" cy="4572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100" u="sng" dirty="0" smtClean="0"/>
              <a:t>CONTINUT</a:t>
            </a:r>
          </a:p>
          <a:p>
            <a:r>
              <a:rPr lang="en-US" sz="1100" dirty="0" smtClean="0"/>
              <a:t>*</a:t>
            </a:r>
            <a:r>
              <a:rPr lang="en-US" sz="1100" dirty="0" err="1" smtClean="0"/>
              <a:t>cantitate</a:t>
            </a:r>
            <a:endParaRPr lang="en-US" sz="1100" dirty="0"/>
          </a:p>
        </p:txBody>
      </p:sp>
      <p:sp>
        <p:nvSpPr>
          <p:cNvPr id="191" name="Dreptunghi rotunjit 190"/>
          <p:cNvSpPr/>
          <p:nvPr/>
        </p:nvSpPr>
        <p:spPr>
          <a:xfrm>
            <a:off x="990600" y="3886200"/>
            <a:ext cx="1219200" cy="6858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200" u="sng" dirty="0" smtClean="0"/>
              <a:t>COMANDA CLIENT</a:t>
            </a:r>
          </a:p>
          <a:p>
            <a:r>
              <a:rPr lang="en-US" sz="1200" dirty="0" smtClean="0"/>
              <a:t>#</a:t>
            </a:r>
            <a:r>
              <a:rPr lang="en-US" sz="1200" dirty="0" err="1" smtClean="0"/>
              <a:t>data_produs</a:t>
            </a:r>
            <a:endParaRPr lang="en-US" sz="1200" dirty="0"/>
          </a:p>
        </p:txBody>
      </p:sp>
      <p:cxnSp>
        <p:nvCxnSpPr>
          <p:cNvPr id="195" name="Conector drept 194"/>
          <p:cNvCxnSpPr/>
          <p:nvPr/>
        </p:nvCxnSpPr>
        <p:spPr>
          <a:xfrm>
            <a:off x="1828800" y="2438400"/>
            <a:ext cx="0" cy="1447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7" name="Conector drept 196"/>
          <p:cNvCxnSpPr/>
          <p:nvPr/>
        </p:nvCxnSpPr>
        <p:spPr>
          <a:xfrm>
            <a:off x="1371600" y="3124200"/>
            <a:ext cx="0" cy="76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Conector drept 202"/>
          <p:cNvCxnSpPr/>
          <p:nvPr/>
        </p:nvCxnSpPr>
        <p:spPr>
          <a:xfrm>
            <a:off x="4267200" y="2438400"/>
            <a:ext cx="0" cy="762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4" name="Conector drept 203"/>
          <p:cNvCxnSpPr/>
          <p:nvPr/>
        </p:nvCxnSpPr>
        <p:spPr>
          <a:xfrm>
            <a:off x="3810000" y="3124200"/>
            <a:ext cx="0" cy="76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Conector drept 204"/>
          <p:cNvCxnSpPr/>
          <p:nvPr/>
        </p:nvCxnSpPr>
        <p:spPr>
          <a:xfrm>
            <a:off x="4267200" y="3124200"/>
            <a:ext cx="0" cy="76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Conector drept 205"/>
          <p:cNvCxnSpPr/>
          <p:nvPr/>
        </p:nvCxnSpPr>
        <p:spPr>
          <a:xfrm flipH="1">
            <a:off x="6324600" y="33528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Conector drept 206"/>
          <p:cNvCxnSpPr/>
          <p:nvPr/>
        </p:nvCxnSpPr>
        <p:spPr>
          <a:xfrm flipH="1">
            <a:off x="5791200" y="3276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Conector drept 207"/>
          <p:cNvCxnSpPr/>
          <p:nvPr/>
        </p:nvCxnSpPr>
        <p:spPr>
          <a:xfrm flipH="1">
            <a:off x="6705600" y="33528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Conector drept 208"/>
          <p:cNvCxnSpPr/>
          <p:nvPr/>
        </p:nvCxnSpPr>
        <p:spPr>
          <a:xfrm flipH="1">
            <a:off x="3657600" y="3581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Conector drept 216"/>
          <p:cNvCxnSpPr/>
          <p:nvPr/>
        </p:nvCxnSpPr>
        <p:spPr>
          <a:xfrm>
            <a:off x="6858000" y="2438400"/>
            <a:ext cx="0" cy="533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9" name="Conector drept 218"/>
          <p:cNvCxnSpPr/>
          <p:nvPr/>
        </p:nvCxnSpPr>
        <p:spPr>
          <a:xfrm>
            <a:off x="6858000" y="2819400"/>
            <a:ext cx="0" cy="838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Conector drept 219"/>
          <p:cNvCxnSpPr/>
          <p:nvPr/>
        </p:nvCxnSpPr>
        <p:spPr>
          <a:xfrm>
            <a:off x="6553200" y="2819400"/>
            <a:ext cx="0" cy="838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 name="Grupare 234"/>
          <p:cNvGrpSpPr/>
          <p:nvPr/>
        </p:nvGrpSpPr>
        <p:grpSpPr>
          <a:xfrm rot="5400000">
            <a:off x="6743700" y="3390900"/>
            <a:ext cx="228600" cy="304800"/>
            <a:chOff x="7239000" y="762000"/>
            <a:chExt cx="304800" cy="304800"/>
          </a:xfrm>
        </p:grpSpPr>
        <p:cxnSp>
          <p:nvCxnSpPr>
            <p:cNvPr id="236" name="Conector drept 235"/>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Conector drept 236"/>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Conector drept 237"/>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9" name="Grupare 238"/>
          <p:cNvGrpSpPr/>
          <p:nvPr/>
        </p:nvGrpSpPr>
        <p:grpSpPr>
          <a:xfrm rot="5400000">
            <a:off x="6438900" y="3390900"/>
            <a:ext cx="228600" cy="304800"/>
            <a:chOff x="7239000" y="762000"/>
            <a:chExt cx="304800" cy="304800"/>
          </a:xfrm>
        </p:grpSpPr>
        <p:cxnSp>
          <p:nvCxnSpPr>
            <p:cNvPr id="240" name="Conector drept 239"/>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Conector drept 240"/>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Conector drept 241"/>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4" name="Dreptunghi rotunjit 243"/>
          <p:cNvSpPr/>
          <p:nvPr/>
        </p:nvSpPr>
        <p:spPr>
          <a:xfrm>
            <a:off x="4495800" y="3048000"/>
            <a:ext cx="1295400" cy="3810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050" u="sng" dirty="0" smtClean="0"/>
              <a:t>LISTA STOCARE</a:t>
            </a:r>
          </a:p>
          <a:p>
            <a:r>
              <a:rPr lang="en-US" sz="1050" dirty="0" smtClean="0"/>
              <a:t>*</a:t>
            </a:r>
            <a:r>
              <a:rPr lang="en-US" sz="1050" dirty="0" err="1" smtClean="0"/>
              <a:t>cantitate</a:t>
            </a:r>
            <a:endParaRPr lang="en-US" sz="1050" dirty="0"/>
          </a:p>
        </p:txBody>
      </p:sp>
      <p:cxnSp>
        <p:nvCxnSpPr>
          <p:cNvPr id="253" name="Conector drept 252"/>
          <p:cNvCxnSpPr/>
          <p:nvPr/>
        </p:nvCxnSpPr>
        <p:spPr>
          <a:xfrm>
            <a:off x="2895600" y="2971800"/>
            <a:ext cx="0" cy="1066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4" name="Conector drept 253"/>
          <p:cNvCxnSpPr/>
          <p:nvPr/>
        </p:nvCxnSpPr>
        <p:spPr>
          <a:xfrm>
            <a:off x="4724400" y="3733800"/>
            <a:ext cx="0" cy="304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57" name="Grupare 256"/>
          <p:cNvGrpSpPr/>
          <p:nvPr/>
        </p:nvGrpSpPr>
        <p:grpSpPr>
          <a:xfrm>
            <a:off x="6248400" y="6019800"/>
            <a:ext cx="228600" cy="304800"/>
            <a:chOff x="7239000" y="762000"/>
            <a:chExt cx="304800" cy="304800"/>
          </a:xfrm>
        </p:grpSpPr>
        <p:cxnSp>
          <p:nvCxnSpPr>
            <p:cNvPr id="258" name="Conector drept 257"/>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Conector drept 258"/>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Conector drept 259"/>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CasetăText 260"/>
          <p:cNvSpPr txBox="1"/>
          <p:nvPr/>
        </p:nvSpPr>
        <p:spPr>
          <a:xfrm>
            <a:off x="5867400" y="5943600"/>
            <a:ext cx="609600" cy="246221"/>
          </a:xfrm>
          <a:prstGeom prst="rect">
            <a:avLst/>
          </a:prstGeom>
          <a:noFill/>
        </p:spPr>
        <p:txBody>
          <a:bodyPr wrap="square" rtlCol="0">
            <a:spAutoFit/>
          </a:bodyPr>
          <a:lstStyle/>
          <a:p>
            <a:r>
              <a:rPr lang="en-US" sz="1000" dirty="0" err="1" smtClean="0"/>
              <a:t>condus</a:t>
            </a:r>
            <a:endParaRPr lang="en-US" sz="1000" dirty="0"/>
          </a:p>
        </p:txBody>
      </p:sp>
      <p:sp>
        <p:nvSpPr>
          <p:cNvPr id="262" name="CasetăText 261"/>
          <p:cNvSpPr txBox="1"/>
          <p:nvPr/>
        </p:nvSpPr>
        <p:spPr>
          <a:xfrm>
            <a:off x="6705600" y="6477000"/>
            <a:ext cx="685800" cy="246221"/>
          </a:xfrm>
          <a:prstGeom prst="rect">
            <a:avLst/>
          </a:prstGeom>
          <a:noFill/>
        </p:spPr>
        <p:txBody>
          <a:bodyPr wrap="square" rtlCol="0">
            <a:spAutoFit/>
          </a:bodyPr>
          <a:lstStyle/>
          <a:p>
            <a:r>
              <a:rPr lang="en-US" sz="1000" dirty="0" smtClean="0"/>
              <a:t>conduce</a:t>
            </a:r>
            <a:endParaRPr lang="en-US" sz="1000" dirty="0"/>
          </a:p>
        </p:txBody>
      </p:sp>
      <p:sp>
        <p:nvSpPr>
          <p:cNvPr id="264" name="Dreptunghi rotunjit 263"/>
          <p:cNvSpPr/>
          <p:nvPr/>
        </p:nvSpPr>
        <p:spPr>
          <a:xfrm>
            <a:off x="2362200" y="4724400"/>
            <a:ext cx="1295400" cy="6858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050" u="sng" dirty="0" smtClean="0"/>
              <a:t>LISTA PRODUCTIE</a:t>
            </a:r>
          </a:p>
          <a:p>
            <a:r>
              <a:rPr lang="en-US" sz="1050" dirty="0" smtClean="0"/>
              <a:t>#</a:t>
            </a:r>
            <a:r>
              <a:rPr lang="en-US" sz="1050" dirty="0" err="1" smtClean="0"/>
              <a:t>data_fabricatiei</a:t>
            </a:r>
            <a:endParaRPr lang="en-US" sz="1050" dirty="0" smtClean="0"/>
          </a:p>
          <a:p>
            <a:r>
              <a:rPr lang="en-US" sz="1050" dirty="0" smtClean="0"/>
              <a:t>*</a:t>
            </a:r>
            <a:r>
              <a:rPr lang="en-US" sz="1050" dirty="0" err="1" smtClean="0"/>
              <a:t>cantitate</a:t>
            </a:r>
            <a:endParaRPr lang="en-US" sz="1050" dirty="0" smtClean="0"/>
          </a:p>
          <a:p>
            <a:r>
              <a:rPr lang="en-US" sz="1050" dirty="0" smtClean="0"/>
              <a:t>*</a:t>
            </a:r>
            <a:r>
              <a:rPr lang="en-US" sz="1050" dirty="0" err="1" smtClean="0"/>
              <a:t>durata</a:t>
            </a:r>
            <a:r>
              <a:rPr lang="en-US" sz="1050" dirty="0" smtClean="0"/>
              <a:t> </a:t>
            </a:r>
            <a:r>
              <a:rPr lang="en-US" sz="1050" dirty="0" err="1" smtClean="0"/>
              <a:t>productiei</a:t>
            </a:r>
            <a:endParaRPr lang="en-US" sz="1050" dirty="0"/>
          </a:p>
        </p:txBody>
      </p:sp>
      <p:grpSp>
        <p:nvGrpSpPr>
          <p:cNvPr id="276" name="Grupare 275"/>
          <p:cNvGrpSpPr/>
          <p:nvPr/>
        </p:nvGrpSpPr>
        <p:grpSpPr>
          <a:xfrm rot="5400000">
            <a:off x="2781300" y="4457700"/>
            <a:ext cx="228600" cy="304800"/>
            <a:chOff x="7239000" y="762000"/>
            <a:chExt cx="304800" cy="304800"/>
          </a:xfrm>
        </p:grpSpPr>
        <p:cxnSp>
          <p:nvCxnSpPr>
            <p:cNvPr id="277" name="Conector drept 276"/>
            <p:cNvCxnSpPr/>
            <p:nvPr/>
          </p:nvCxnSpPr>
          <p:spPr>
            <a:xfrm flipH="1">
              <a:off x="7239000" y="914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Conector drept 277"/>
            <p:cNvCxnSpPr/>
            <p:nvPr/>
          </p:nvCxnSpPr>
          <p:spPr>
            <a:xfrm flipH="1" flipV="1">
              <a:off x="7239000" y="9144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Conector drept 278"/>
            <p:cNvCxnSpPr/>
            <p:nvPr/>
          </p:nvCxnSpPr>
          <p:spPr>
            <a:xfrm flipV="1">
              <a:off x="7239000" y="762000"/>
              <a:ext cx="3048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1" name="Conector drept 280"/>
          <p:cNvCxnSpPr/>
          <p:nvPr/>
        </p:nvCxnSpPr>
        <p:spPr>
          <a:xfrm flipH="1">
            <a:off x="8229600" y="16002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Conector drept 283"/>
          <p:cNvCxnSpPr/>
          <p:nvPr/>
        </p:nvCxnSpPr>
        <p:spPr>
          <a:xfrm flipH="1">
            <a:off x="2743200" y="4419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5" name="CasetăText 284"/>
          <p:cNvSpPr txBox="1"/>
          <p:nvPr/>
        </p:nvSpPr>
        <p:spPr>
          <a:xfrm>
            <a:off x="2590800" y="2971800"/>
            <a:ext cx="381000" cy="261610"/>
          </a:xfrm>
          <a:prstGeom prst="rect">
            <a:avLst/>
          </a:prstGeom>
          <a:noFill/>
        </p:spPr>
        <p:txBody>
          <a:bodyPr wrap="square" rtlCol="0">
            <a:spAutoFit/>
          </a:bodyPr>
          <a:lstStyle/>
          <a:p>
            <a:r>
              <a:rPr lang="en-US" sz="1100" dirty="0" err="1" smtClean="0"/>
              <a:t>pe</a:t>
            </a:r>
            <a:endParaRPr lang="en-US" sz="1100" dirty="0"/>
          </a:p>
        </p:txBody>
      </p:sp>
      <p:sp>
        <p:nvSpPr>
          <p:cNvPr id="286" name="CasetăText 285"/>
          <p:cNvSpPr txBox="1"/>
          <p:nvPr/>
        </p:nvSpPr>
        <p:spPr>
          <a:xfrm>
            <a:off x="2895600" y="4419600"/>
            <a:ext cx="609600" cy="261610"/>
          </a:xfrm>
          <a:prstGeom prst="rect">
            <a:avLst/>
          </a:prstGeom>
          <a:noFill/>
        </p:spPr>
        <p:txBody>
          <a:bodyPr wrap="square" rtlCol="0">
            <a:spAutoFit/>
          </a:bodyPr>
          <a:lstStyle/>
          <a:p>
            <a:r>
              <a:rPr lang="en-US" sz="1100" dirty="0" err="1" smtClean="0"/>
              <a:t>contine</a:t>
            </a:r>
            <a:endParaRPr lang="en-US" sz="1100" dirty="0"/>
          </a:p>
        </p:txBody>
      </p:sp>
      <p:sp>
        <p:nvSpPr>
          <p:cNvPr id="287" name="CasetăText 286"/>
          <p:cNvSpPr txBox="1"/>
          <p:nvPr/>
        </p:nvSpPr>
        <p:spPr>
          <a:xfrm>
            <a:off x="3733800" y="4953000"/>
            <a:ext cx="609600" cy="261610"/>
          </a:xfrm>
          <a:prstGeom prst="rect">
            <a:avLst/>
          </a:prstGeom>
          <a:noFill/>
        </p:spPr>
        <p:txBody>
          <a:bodyPr wrap="square" rtlCol="0">
            <a:spAutoFit/>
          </a:bodyPr>
          <a:lstStyle/>
          <a:p>
            <a:r>
              <a:rPr lang="en-US" sz="1100" dirty="0" err="1" smtClean="0"/>
              <a:t>pentru</a:t>
            </a:r>
            <a:endParaRPr lang="en-US" sz="1100" dirty="0"/>
          </a:p>
        </p:txBody>
      </p:sp>
      <p:sp>
        <p:nvSpPr>
          <p:cNvPr id="288" name="CasetăText 287"/>
          <p:cNvSpPr txBox="1"/>
          <p:nvPr/>
        </p:nvSpPr>
        <p:spPr>
          <a:xfrm>
            <a:off x="6172200" y="4953000"/>
            <a:ext cx="381000" cy="261610"/>
          </a:xfrm>
          <a:prstGeom prst="rect">
            <a:avLst/>
          </a:prstGeom>
          <a:noFill/>
        </p:spPr>
        <p:txBody>
          <a:bodyPr wrap="square" rtlCol="0">
            <a:spAutoFit/>
          </a:bodyPr>
          <a:lstStyle/>
          <a:p>
            <a:r>
              <a:rPr lang="en-US" sz="1100" dirty="0" err="1" smtClean="0"/>
              <a:t>pe</a:t>
            </a:r>
            <a:endParaRPr lang="en-US" sz="1100" dirty="0"/>
          </a:p>
        </p:txBody>
      </p:sp>
      <p:sp>
        <p:nvSpPr>
          <p:cNvPr id="290" name="Dreptunghi rotunjit 289"/>
          <p:cNvSpPr/>
          <p:nvPr/>
        </p:nvSpPr>
        <p:spPr>
          <a:xfrm>
            <a:off x="4495800" y="1447800"/>
            <a:ext cx="1524000" cy="457200"/>
          </a:xfrm>
          <a:prstGeom prst="roundRect">
            <a:avLst/>
          </a:prstGeom>
        </p:spPr>
        <p:style>
          <a:lnRef idx="1">
            <a:schemeClr val="dk1"/>
          </a:lnRef>
          <a:fillRef idx="2">
            <a:schemeClr val="dk1"/>
          </a:fillRef>
          <a:effectRef idx="1">
            <a:schemeClr val="dk1"/>
          </a:effectRef>
          <a:fontRef idx="minor">
            <a:schemeClr val="dk1"/>
          </a:fontRef>
        </p:style>
        <p:txBody>
          <a:bodyPr lIns="91429" tIns="45714" rIns="91429" bIns="45714" rtlCol="0" anchor="ctr"/>
          <a:lstStyle/>
          <a:p>
            <a:r>
              <a:rPr lang="en-US" sz="1100" u="sng" dirty="0" smtClean="0"/>
              <a:t>CONTINUT SERVICIU</a:t>
            </a:r>
          </a:p>
          <a:p>
            <a:r>
              <a:rPr lang="en-US" sz="1100" dirty="0" smtClean="0"/>
              <a:t>*</a:t>
            </a:r>
            <a:r>
              <a:rPr lang="en-US" sz="1100" dirty="0" err="1" smtClean="0"/>
              <a:t>cantitate</a:t>
            </a:r>
            <a:endParaRPr lang="en-US" sz="1100" dirty="0"/>
          </a:p>
        </p:txBody>
      </p:sp>
      <p:cxnSp>
        <p:nvCxnSpPr>
          <p:cNvPr id="291" name="Conector drept 290"/>
          <p:cNvCxnSpPr/>
          <p:nvPr/>
        </p:nvCxnSpPr>
        <p:spPr>
          <a:xfrm>
            <a:off x="5715000" y="1143000"/>
            <a:ext cx="533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2" name="Conector drept 291"/>
          <p:cNvCxnSpPr/>
          <p:nvPr/>
        </p:nvCxnSpPr>
        <p:spPr>
          <a:xfrm>
            <a:off x="6324600" y="1143000"/>
            <a:ext cx="0" cy="304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4" name="Conector drept 293"/>
          <p:cNvCxnSpPr/>
          <p:nvPr/>
        </p:nvCxnSpPr>
        <p:spPr>
          <a:xfrm flipV="1">
            <a:off x="6324600" y="12954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Conector drept 295"/>
          <p:cNvCxnSpPr/>
          <p:nvPr/>
        </p:nvCxnSpPr>
        <p:spPr>
          <a:xfrm rot="5400000" flipH="1">
            <a:off x="4114800" y="1676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Conector drept 296"/>
          <p:cNvCxnSpPr/>
          <p:nvPr/>
        </p:nvCxnSpPr>
        <p:spPr>
          <a:xfrm rot="5400000" flipH="1">
            <a:off x="6096000" y="16764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ector drept 297"/>
          <p:cNvCxnSpPr/>
          <p:nvPr/>
        </p:nvCxnSpPr>
        <p:spPr>
          <a:xfrm>
            <a:off x="4191000" y="2286000"/>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0" name="Conector drept 299"/>
          <p:cNvCxnSpPr/>
          <p:nvPr/>
        </p:nvCxnSpPr>
        <p:spPr>
          <a:xfrm>
            <a:off x="4191000" y="1905000"/>
            <a:ext cx="0" cy="304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1" name="Conector drept 300"/>
          <p:cNvCxnSpPr/>
          <p:nvPr/>
        </p:nvCxnSpPr>
        <p:spPr>
          <a:xfrm flipV="1">
            <a:off x="4191000" y="16764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Conector drept 312"/>
          <p:cNvCxnSpPr/>
          <p:nvPr/>
        </p:nvCxnSpPr>
        <p:spPr>
          <a:xfrm rot="5400000" flipH="1">
            <a:off x="7239000" y="990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6" name="CasetăText 315"/>
          <p:cNvSpPr txBox="1"/>
          <p:nvPr/>
        </p:nvSpPr>
        <p:spPr>
          <a:xfrm>
            <a:off x="5715000" y="5562600"/>
            <a:ext cx="838200" cy="253916"/>
          </a:xfrm>
          <a:prstGeom prst="rect">
            <a:avLst/>
          </a:prstGeom>
          <a:noFill/>
        </p:spPr>
        <p:txBody>
          <a:bodyPr wrap="square" rtlCol="0">
            <a:spAutoFit/>
          </a:bodyPr>
          <a:lstStyle/>
          <a:p>
            <a:r>
              <a:rPr lang="en-US" sz="1050" dirty="0" err="1" smtClean="0"/>
              <a:t>Lucreaza</a:t>
            </a:r>
            <a:r>
              <a:rPr lang="en-US" sz="1050" dirty="0" smtClean="0"/>
              <a:t> in</a:t>
            </a:r>
            <a:endParaRPr lang="en-US" sz="1050" dirty="0"/>
          </a:p>
        </p:txBody>
      </p:sp>
      <p:sp>
        <p:nvSpPr>
          <p:cNvPr id="317" name="CasetăText 316"/>
          <p:cNvSpPr txBox="1"/>
          <p:nvPr/>
        </p:nvSpPr>
        <p:spPr>
          <a:xfrm>
            <a:off x="2209800" y="5562600"/>
            <a:ext cx="609600" cy="253916"/>
          </a:xfrm>
          <a:prstGeom prst="rect">
            <a:avLst/>
          </a:prstGeom>
          <a:noFill/>
        </p:spPr>
        <p:txBody>
          <a:bodyPr wrap="square" rtlCol="0">
            <a:spAutoFit/>
          </a:bodyPr>
          <a:lstStyle/>
          <a:p>
            <a:r>
              <a:rPr lang="en-US" sz="1050" dirty="0" err="1" smtClean="0"/>
              <a:t>contine</a:t>
            </a:r>
            <a:endParaRPr lang="en-US" sz="1050" dirty="0"/>
          </a:p>
        </p:txBody>
      </p:sp>
      <p:sp>
        <p:nvSpPr>
          <p:cNvPr id="318" name="CasetăText 317"/>
          <p:cNvSpPr txBox="1"/>
          <p:nvPr/>
        </p:nvSpPr>
        <p:spPr>
          <a:xfrm>
            <a:off x="762000" y="3581400"/>
            <a:ext cx="609600" cy="253916"/>
          </a:xfrm>
          <a:prstGeom prst="rect">
            <a:avLst/>
          </a:prstGeom>
          <a:noFill/>
        </p:spPr>
        <p:txBody>
          <a:bodyPr wrap="square" rtlCol="0">
            <a:spAutoFit/>
          </a:bodyPr>
          <a:lstStyle/>
          <a:p>
            <a:r>
              <a:rPr lang="en-US" sz="1050" dirty="0" err="1" smtClean="0"/>
              <a:t>pentru</a:t>
            </a:r>
            <a:endParaRPr lang="en-US" sz="1050" dirty="0"/>
          </a:p>
        </p:txBody>
      </p:sp>
      <p:sp>
        <p:nvSpPr>
          <p:cNvPr id="319" name="CasetăText 318"/>
          <p:cNvSpPr txBox="1"/>
          <p:nvPr/>
        </p:nvSpPr>
        <p:spPr>
          <a:xfrm>
            <a:off x="1828800" y="3581400"/>
            <a:ext cx="685800" cy="253916"/>
          </a:xfrm>
          <a:prstGeom prst="rect">
            <a:avLst/>
          </a:prstGeom>
          <a:noFill/>
        </p:spPr>
        <p:txBody>
          <a:bodyPr wrap="square" rtlCol="0">
            <a:spAutoFit/>
          </a:bodyPr>
          <a:lstStyle/>
          <a:p>
            <a:r>
              <a:rPr lang="en-US" sz="1050" dirty="0" err="1" smtClean="0"/>
              <a:t>contine</a:t>
            </a:r>
            <a:endParaRPr lang="en-US" sz="1050" dirty="0"/>
          </a:p>
        </p:txBody>
      </p:sp>
      <p:sp>
        <p:nvSpPr>
          <p:cNvPr id="320" name="CasetăText 319"/>
          <p:cNvSpPr txBox="1"/>
          <p:nvPr/>
        </p:nvSpPr>
        <p:spPr>
          <a:xfrm>
            <a:off x="990600" y="2209800"/>
            <a:ext cx="457200" cy="253916"/>
          </a:xfrm>
          <a:prstGeom prst="rect">
            <a:avLst/>
          </a:prstGeom>
          <a:noFill/>
        </p:spPr>
        <p:txBody>
          <a:bodyPr wrap="square" rtlCol="0">
            <a:spAutoFit/>
          </a:bodyPr>
          <a:lstStyle/>
          <a:p>
            <a:r>
              <a:rPr lang="en-US" sz="1050" dirty="0" smtClean="0"/>
              <a:t>face</a:t>
            </a:r>
            <a:endParaRPr lang="en-US" sz="1050" dirty="0"/>
          </a:p>
        </p:txBody>
      </p:sp>
      <p:sp>
        <p:nvSpPr>
          <p:cNvPr id="321" name="CasetăText 320"/>
          <p:cNvSpPr txBox="1"/>
          <p:nvPr/>
        </p:nvSpPr>
        <p:spPr>
          <a:xfrm>
            <a:off x="1981200" y="2133600"/>
            <a:ext cx="381000" cy="253916"/>
          </a:xfrm>
          <a:prstGeom prst="rect">
            <a:avLst/>
          </a:prstGeom>
          <a:noFill/>
        </p:spPr>
        <p:txBody>
          <a:bodyPr wrap="square" rtlCol="0">
            <a:spAutoFit/>
          </a:bodyPr>
          <a:lstStyle/>
          <a:p>
            <a:r>
              <a:rPr lang="en-US" sz="1050" dirty="0" err="1" smtClean="0"/>
              <a:t>pe</a:t>
            </a:r>
            <a:endParaRPr lang="en-US" sz="1050" dirty="0"/>
          </a:p>
        </p:txBody>
      </p:sp>
      <p:sp>
        <p:nvSpPr>
          <p:cNvPr id="322" name="CasetăText 321"/>
          <p:cNvSpPr txBox="1"/>
          <p:nvPr/>
        </p:nvSpPr>
        <p:spPr>
          <a:xfrm>
            <a:off x="3276600" y="3505200"/>
            <a:ext cx="609600" cy="253916"/>
          </a:xfrm>
          <a:prstGeom prst="rect">
            <a:avLst/>
          </a:prstGeom>
          <a:noFill/>
        </p:spPr>
        <p:txBody>
          <a:bodyPr wrap="square" rtlCol="0">
            <a:spAutoFit/>
          </a:bodyPr>
          <a:lstStyle/>
          <a:p>
            <a:r>
              <a:rPr lang="en-US" sz="1050" dirty="0" err="1" smtClean="0"/>
              <a:t>pentru</a:t>
            </a:r>
            <a:endParaRPr lang="en-US" sz="1050" dirty="0"/>
          </a:p>
        </p:txBody>
      </p:sp>
      <p:sp>
        <p:nvSpPr>
          <p:cNvPr id="323" name="CasetăText 322"/>
          <p:cNvSpPr txBox="1"/>
          <p:nvPr/>
        </p:nvSpPr>
        <p:spPr>
          <a:xfrm>
            <a:off x="4191000" y="3505200"/>
            <a:ext cx="381000" cy="253916"/>
          </a:xfrm>
          <a:prstGeom prst="rect">
            <a:avLst/>
          </a:prstGeom>
          <a:noFill/>
        </p:spPr>
        <p:txBody>
          <a:bodyPr wrap="square" rtlCol="0">
            <a:spAutoFit/>
          </a:bodyPr>
          <a:lstStyle/>
          <a:p>
            <a:r>
              <a:rPr lang="en-US" sz="1050" dirty="0" smtClean="0"/>
              <a:t>are</a:t>
            </a:r>
            <a:endParaRPr lang="en-US" sz="1050" dirty="0"/>
          </a:p>
        </p:txBody>
      </p:sp>
      <p:sp>
        <p:nvSpPr>
          <p:cNvPr id="324" name="CasetăText 323"/>
          <p:cNvSpPr txBox="1"/>
          <p:nvPr/>
        </p:nvSpPr>
        <p:spPr>
          <a:xfrm>
            <a:off x="3429000" y="2362200"/>
            <a:ext cx="381000" cy="253916"/>
          </a:xfrm>
          <a:prstGeom prst="rect">
            <a:avLst/>
          </a:prstGeom>
          <a:noFill/>
        </p:spPr>
        <p:txBody>
          <a:bodyPr wrap="square" rtlCol="0">
            <a:spAutoFit/>
          </a:bodyPr>
          <a:lstStyle/>
          <a:p>
            <a:r>
              <a:rPr lang="en-US" sz="1050" dirty="0" smtClean="0"/>
              <a:t>are</a:t>
            </a:r>
            <a:endParaRPr lang="en-US" sz="1050" dirty="0"/>
          </a:p>
        </p:txBody>
      </p:sp>
      <p:sp>
        <p:nvSpPr>
          <p:cNvPr id="325" name="CasetăText 324"/>
          <p:cNvSpPr txBox="1"/>
          <p:nvPr/>
        </p:nvSpPr>
        <p:spPr>
          <a:xfrm>
            <a:off x="4267200" y="2362200"/>
            <a:ext cx="381000" cy="253916"/>
          </a:xfrm>
          <a:prstGeom prst="rect">
            <a:avLst/>
          </a:prstGeom>
          <a:noFill/>
        </p:spPr>
        <p:txBody>
          <a:bodyPr wrap="square" rtlCol="0">
            <a:spAutoFit/>
          </a:bodyPr>
          <a:lstStyle/>
          <a:p>
            <a:r>
              <a:rPr lang="en-US" sz="1050" dirty="0" smtClean="0"/>
              <a:t>in</a:t>
            </a:r>
            <a:endParaRPr lang="en-US" sz="1050" dirty="0"/>
          </a:p>
        </p:txBody>
      </p:sp>
      <p:sp>
        <p:nvSpPr>
          <p:cNvPr id="326" name="CasetăText 325"/>
          <p:cNvSpPr txBox="1"/>
          <p:nvPr/>
        </p:nvSpPr>
        <p:spPr>
          <a:xfrm>
            <a:off x="4724400" y="3429000"/>
            <a:ext cx="609600" cy="246221"/>
          </a:xfrm>
          <a:prstGeom prst="rect">
            <a:avLst/>
          </a:prstGeom>
          <a:noFill/>
        </p:spPr>
        <p:txBody>
          <a:bodyPr wrap="square" rtlCol="0">
            <a:spAutoFit/>
          </a:bodyPr>
          <a:lstStyle/>
          <a:p>
            <a:r>
              <a:rPr lang="en-US" sz="1000" dirty="0" err="1" smtClean="0"/>
              <a:t>pentru</a:t>
            </a:r>
            <a:endParaRPr lang="en-US" sz="1000" dirty="0"/>
          </a:p>
        </p:txBody>
      </p:sp>
      <p:sp>
        <p:nvSpPr>
          <p:cNvPr id="327" name="CasetăText 326"/>
          <p:cNvSpPr txBox="1"/>
          <p:nvPr/>
        </p:nvSpPr>
        <p:spPr>
          <a:xfrm>
            <a:off x="4648200" y="3962400"/>
            <a:ext cx="381000" cy="261610"/>
          </a:xfrm>
          <a:prstGeom prst="rect">
            <a:avLst/>
          </a:prstGeom>
          <a:noFill/>
        </p:spPr>
        <p:txBody>
          <a:bodyPr wrap="square" rtlCol="0">
            <a:spAutoFit/>
          </a:bodyPr>
          <a:lstStyle/>
          <a:p>
            <a:r>
              <a:rPr lang="en-US" sz="1100" dirty="0" err="1" smtClean="0"/>
              <a:t>pe</a:t>
            </a:r>
            <a:endParaRPr lang="en-US" sz="1100" dirty="0"/>
          </a:p>
        </p:txBody>
      </p:sp>
      <p:sp>
        <p:nvSpPr>
          <p:cNvPr id="328" name="CasetăText 327"/>
          <p:cNvSpPr txBox="1"/>
          <p:nvPr/>
        </p:nvSpPr>
        <p:spPr>
          <a:xfrm>
            <a:off x="5715000" y="3352800"/>
            <a:ext cx="609600" cy="246221"/>
          </a:xfrm>
          <a:prstGeom prst="rect">
            <a:avLst/>
          </a:prstGeom>
          <a:noFill/>
        </p:spPr>
        <p:txBody>
          <a:bodyPr wrap="square" rtlCol="0">
            <a:spAutoFit/>
          </a:bodyPr>
          <a:lstStyle/>
          <a:p>
            <a:r>
              <a:rPr lang="en-US" sz="1000" dirty="0" err="1" smtClean="0"/>
              <a:t>pentru</a:t>
            </a:r>
            <a:endParaRPr lang="en-US" sz="1000" dirty="0"/>
          </a:p>
        </p:txBody>
      </p:sp>
      <p:sp>
        <p:nvSpPr>
          <p:cNvPr id="329" name="CasetăText 328"/>
          <p:cNvSpPr txBox="1"/>
          <p:nvPr/>
        </p:nvSpPr>
        <p:spPr>
          <a:xfrm>
            <a:off x="5715000" y="2590800"/>
            <a:ext cx="381000" cy="246221"/>
          </a:xfrm>
          <a:prstGeom prst="rect">
            <a:avLst/>
          </a:prstGeom>
          <a:noFill/>
        </p:spPr>
        <p:txBody>
          <a:bodyPr wrap="square" rtlCol="0">
            <a:spAutoFit/>
          </a:bodyPr>
          <a:lstStyle/>
          <a:p>
            <a:r>
              <a:rPr lang="en-US" sz="1000" dirty="0" err="1" smtClean="0"/>
              <a:t>pe</a:t>
            </a:r>
            <a:endParaRPr lang="en-US" sz="1000" dirty="0"/>
          </a:p>
        </p:txBody>
      </p:sp>
      <p:sp>
        <p:nvSpPr>
          <p:cNvPr id="330" name="CasetăText 329"/>
          <p:cNvSpPr txBox="1"/>
          <p:nvPr/>
        </p:nvSpPr>
        <p:spPr>
          <a:xfrm>
            <a:off x="6096000" y="3124200"/>
            <a:ext cx="685800" cy="246221"/>
          </a:xfrm>
          <a:prstGeom prst="rect">
            <a:avLst/>
          </a:prstGeom>
          <a:noFill/>
        </p:spPr>
        <p:txBody>
          <a:bodyPr wrap="square" rtlCol="0">
            <a:spAutoFit/>
          </a:bodyPr>
          <a:lstStyle/>
          <a:p>
            <a:r>
              <a:rPr lang="en-US" sz="1000" dirty="0" err="1" smtClean="0"/>
              <a:t>contine</a:t>
            </a:r>
            <a:endParaRPr lang="en-US" sz="1000" dirty="0"/>
          </a:p>
        </p:txBody>
      </p:sp>
      <p:sp>
        <p:nvSpPr>
          <p:cNvPr id="331" name="CasetăText 330"/>
          <p:cNvSpPr txBox="1"/>
          <p:nvPr/>
        </p:nvSpPr>
        <p:spPr>
          <a:xfrm>
            <a:off x="6858000" y="3124200"/>
            <a:ext cx="609600" cy="246221"/>
          </a:xfrm>
          <a:prstGeom prst="rect">
            <a:avLst/>
          </a:prstGeom>
          <a:noFill/>
        </p:spPr>
        <p:txBody>
          <a:bodyPr wrap="square" rtlCol="0">
            <a:spAutoFit/>
          </a:bodyPr>
          <a:lstStyle/>
          <a:p>
            <a:r>
              <a:rPr lang="en-US" sz="1000" dirty="0" err="1" smtClean="0"/>
              <a:t>pentru</a:t>
            </a:r>
            <a:endParaRPr lang="en-US" sz="1000" dirty="0"/>
          </a:p>
        </p:txBody>
      </p:sp>
      <p:sp>
        <p:nvSpPr>
          <p:cNvPr id="332" name="CasetăText 331"/>
          <p:cNvSpPr txBox="1"/>
          <p:nvPr/>
        </p:nvSpPr>
        <p:spPr>
          <a:xfrm>
            <a:off x="6629400" y="2209800"/>
            <a:ext cx="762000" cy="246221"/>
          </a:xfrm>
          <a:prstGeom prst="rect">
            <a:avLst/>
          </a:prstGeom>
          <a:noFill/>
        </p:spPr>
        <p:txBody>
          <a:bodyPr wrap="square" rtlCol="0">
            <a:spAutoFit/>
          </a:bodyPr>
          <a:lstStyle/>
          <a:p>
            <a:r>
              <a:rPr lang="en-US" sz="1000" dirty="0" err="1" smtClean="0"/>
              <a:t>primeste</a:t>
            </a:r>
            <a:endParaRPr lang="en-US" sz="1000" dirty="0"/>
          </a:p>
        </p:txBody>
      </p:sp>
      <p:sp>
        <p:nvSpPr>
          <p:cNvPr id="333" name="CasetăText 332"/>
          <p:cNvSpPr txBox="1"/>
          <p:nvPr/>
        </p:nvSpPr>
        <p:spPr>
          <a:xfrm>
            <a:off x="5715000" y="2209800"/>
            <a:ext cx="381000" cy="246221"/>
          </a:xfrm>
          <a:prstGeom prst="rect">
            <a:avLst/>
          </a:prstGeom>
          <a:noFill/>
        </p:spPr>
        <p:txBody>
          <a:bodyPr wrap="square" rtlCol="0">
            <a:spAutoFit/>
          </a:bodyPr>
          <a:lstStyle/>
          <a:p>
            <a:r>
              <a:rPr lang="en-US" sz="1000" dirty="0" err="1" smtClean="0"/>
              <a:t>pe</a:t>
            </a:r>
            <a:endParaRPr lang="en-US" sz="1000" dirty="0"/>
          </a:p>
        </p:txBody>
      </p:sp>
      <p:sp>
        <p:nvSpPr>
          <p:cNvPr id="334" name="CasetăText 333"/>
          <p:cNvSpPr txBox="1"/>
          <p:nvPr/>
        </p:nvSpPr>
        <p:spPr>
          <a:xfrm>
            <a:off x="0" y="1905000"/>
            <a:ext cx="685800" cy="261610"/>
          </a:xfrm>
          <a:prstGeom prst="rect">
            <a:avLst/>
          </a:prstGeom>
          <a:noFill/>
        </p:spPr>
        <p:txBody>
          <a:bodyPr wrap="square" rtlCol="0">
            <a:spAutoFit/>
          </a:bodyPr>
          <a:lstStyle/>
          <a:p>
            <a:r>
              <a:rPr lang="en-US" sz="1100" dirty="0" err="1" smtClean="0"/>
              <a:t>solicita</a:t>
            </a:r>
            <a:endParaRPr lang="en-US" sz="1100" dirty="0"/>
          </a:p>
        </p:txBody>
      </p:sp>
      <p:sp>
        <p:nvSpPr>
          <p:cNvPr id="335" name="CasetăText 334"/>
          <p:cNvSpPr txBox="1"/>
          <p:nvPr/>
        </p:nvSpPr>
        <p:spPr>
          <a:xfrm>
            <a:off x="4191000" y="762000"/>
            <a:ext cx="457200" cy="261610"/>
          </a:xfrm>
          <a:prstGeom prst="rect">
            <a:avLst/>
          </a:prstGeom>
          <a:noFill/>
        </p:spPr>
        <p:txBody>
          <a:bodyPr wrap="square" rtlCol="0">
            <a:spAutoFit/>
          </a:bodyPr>
          <a:lstStyle/>
          <a:p>
            <a:r>
              <a:rPr lang="en-US" sz="1100" dirty="0" smtClean="0"/>
              <a:t>in</a:t>
            </a:r>
            <a:endParaRPr lang="en-US" sz="1100" dirty="0"/>
          </a:p>
        </p:txBody>
      </p:sp>
      <p:sp>
        <p:nvSpPr>
          <p:cNvPr id="336" name="CasetăText 335"/>
          <p:cNvSpPr txBox="1"/>
          <p:nvPr/>
        </p:nvSpPr>
        <p:spPr>
          <a:xfrm>
            <a:off x="2362200" y="685800"/>
            <a:ext cx="685800" cy="261610"/>
          </a:xfrm>
          <a:prstGeom prst="rect">
            <a:avLst/>
          </a:prstGeom>
          <a:noFill/>
        </p:spPr>
        <p:txBody>
          <a:bodyPr wrap="square" rtlCol="0">
            <a:spAutoFit/>
          </a:bodyPr>
          <a:lstStyle/>
          <a:p>
            <a:r>
              <a:rPr lang="en-US" sz="1100" dirty="0" err="1" smtClean="0"/>
              <a:t>contine</a:t>
            </a:r>
            <a:endParaRPr lang="en-US" sz="1100" dirty="0"/>
          </a:p>
        </p:txBody>
      </p:sp>
      <p:sp>
        <p:nvSpPr>
          <p:cNvPr id="337" name="CasetăText 336"/>
          <p:cNvSpPr txBox="1"/>
          <p:nvPr/>
        </p:nvSpPr>
        <p:spPr>
          <a:xfrm>
            <a:off x="5715000" y="685800"/>
            <a:ext cx="914400" cy="261610"/>
          </a:xfrm>
          <a:prstGeom prst="rect">
            <a:avLst/>
          </a:prstGeom>
          <a:noFill/>
        </p:spPr>
        <p:txBody>
          <a:bodyPr wrap="square" rtlCol="0">
            <a:spAutoFit/>
          </a:bodyPr>
          <a:lstStyle/>
          <a:p>
            <a:r>
              <a:rPr lang="en-US" sz="1100" dirty="0" smtClean="0"/>
              <a:t>Sa </a:t>
            </a:r>
            <a:r>
              <a:rPr lang="en-US" sz="1100" dirty="0" err="1" smtClean="0"/>
              <a:t>aiba</a:t>
            </a:r>
            <a:endParaRPr lang="en-US" sz="1100" dirty="0"/>
          </a:p>
        </p:txBody>
      </p:sp>
      <p:sp>
        <p:nvSpPr>
          <p:cNvPr id="338" name="CasetăText 337"/>
          <p:cNvSpPr txBox="1"/>
          <p:nvPr/>
        </p:nvSpPr>
        <p:spPr>
          <a:xfrm>
            <a:off x="7010400" y="685800"/>
            <a:ext cx="762000" cy="276999"/>
          </a:xfrm>
          <a:prstGeom prst="rect">
            <a:avLst/>
          </a:prstGeom>
          <a:noFill/>
        </p:spPr>
        <p:txBody>
          <a:bodyPr wrap="square" rtlCol="0">
            <a:spAutoFit/>
          </a:bodyPr>
          <a:lstStyle/>
          <a:p>
            <a:r>
              <a:rPr lang="en-US" sz="1200" dirty="0" err="1" smtClean="0"/>
              <a:t>apartina</a:t>
            </a:r>
            <a:endParaRPr lang="en-US" sz="1200" dirty="0"/>
          </a:p>
        </p:txBody>
      </p:sp>
      <p:sp>
        <p:nvSpPr>
          <p:cNvPr id="339" name="CasetăText 338"/>
          <p:cNvSpPr txBox="1"/>
          <p:nvPr/>
        </p:nvSpPr>
        <p:spPr>
          <a:xfrm>
            <a:off x="8458200" y="1295400"/>
            <a:ext cx="609600" cy="261610"/>
          </a:xfrm>
          <a:prstGeom prst="rect">
            <a:avLst/>
          </a:prstGeom>
          <a:noFill/>
        </p:spPr>
        <p:txBody>
          <a:bodyPr wrap="square" rtlCol="0">
            <a:spAutoFit/>
          </a:bodyPr>
          <a:lstStyle/>
          <a:p>
            <a:r>
              <a:rPr lang="en-US" sz="1100" dirty="0" err="1" smtClean="0"/>
              <a:t>facuta</a:t>
            </a:r>
            <a:endParaRPr lang="en-US" sz="1100" dirty="0"/>
          </a:p>
        </p:txBody>
      </p:sp>
      <p:sp>
        <p:nvSpPr>
          <p:cNvPr id="340" name="CasetăText 339"/>
          <p:cNvSpPr txBox="1"/>
          <p:nvPr/>
        </p:nvSpPr>
        <p:spPr>
          <a:xfrm>
            <a:off x="7848600" y="4191000"/>
            <a:ext cx="609600" cy="261610"/>
          </a:xfrm>
          <a:prstGeom prst="rect">
            <a:avLst/>
          </a:prstGeom>
          <a:noFill/>
        </p:spPr>
        <p:txBody>
          <a:bodyPr wrap="square" rtlCol="0">
            <a:spAutoFit/>
          </a:bodyPr>
          <a:lstStyle/>
          <a:p>
            <a:r>
              <a:rPr lang="en-US" sz="1100" dirty="0" err="1" smtClean="0"/>
              <a:t>creeze</a:t>
            </a:r>
            <a:endParaRPr lang="en-US" sz="1100" dirty="0"/>
          </a:p>
        </p:txBody>
      </p:sp>
      <p:sp>
        <p:nvSpPr>
          <p:cNvPr id="342" name="CasetăText 341"/>
          <p:cNvSpPr txBox="1"/>
          <p:nvPr/>
        </p:nvSpPr>
        <p:spPr>
          <a:xfrm>
            <a:off x="5715000" y="1066800"/>
            <a:ext cx="381000" cy="246221"/>
          </a:xfrm>
          <a:prstGeom prst="rect">
            <a:avLst/>
          </a:prstGeom>
          <a:noFill/>
        </p:spPr>
        <p:txBody>
          <a:bodyPr wrap="square" rtlCol="0">
            <a:spAutoFit/>
          </a:bodyPr>
          <a:lstStyle/>
          <a:p>
            <a:r>
              <a:rPr lang="en-US" sz="1000" dirty="0" smtClean="0"/>
              <a:t>are</a:t>
            </a:r>
            <a:endParaRPr lang="en-US" sz="1000" dirty="0"/>
          </a:p>
        </p:txBody>
      </p:sp>
      <p:sp>
        <p:nvSpPr>
          <p:cNvPr id="343" name="CasetăText 342"/>
          <p:cNvSpPr txBox="1"/>
          <p:nvPr/>
        </p:nvSpPr>
        <p:spPr>
          <a:xfrm>
            <a:off x="6019800" y="1676400"/>
            <a:ext cx="609600" cy="261610"/>
          </a:xfrm>
          <a:prstGeom prst="rect">
            <a:avLst/>
          </a:prstGeom>
          <a:noFill/>
        </p:spPr>
        <p:txBody>
          <a:bodyPr wrap="square" rtlCol="0">
            <a:spAutoFit/>
          </a:bodyPr>
          <a:lstStyle/>
          <a:p>
            <a:r>
              <a:rPr lang="en-US" sz="1100" dirty="0" err="1" smtClean="0"/>
              <a:t>pentru</a:t>
            </a:r>
            <a:endParaRPr lang="en-US" sz="1100" dirty="0"/>
          </a:p>
        </p:txBody>
      </p:sp>
      <p:sp>
        <p:nvSpPr>
          <p:cNvPr id="344" name="CasetăText 343"/>
          <p:cNvSpPr txBox="1"/>
          <p:nvPr/>
        </p:nvSpPr>
        <p:spPr>
          <a:xfrm>
            <a:off x="4191000" y="2057400"/>
            <a:ext cx="533400" cy="261610"/>
          </a:xfrm>
          <a:prstGeom prst="rect">
            <a:avLst/>
          </a:prstGeom>
          <a:noFill/>
        </p:spPr>
        <p:txBody>
          <a:bodyPr wrap="square" rtlCol="0">
            <a:spAutoFit/>
          </a:bodyPr>
          <a:lstStyle/>
          <a:p>
            <a:r>
              <a:rPr lang="en-US" sz="1100" dirty="0" err="1" smtClean="0"/>
              <a:t>inclus</a:t>
            </a:r>
            <a:endParaRPr lang="en-US" sz="1100" dirty="0"/>
          </a:p>
        </p:txBody>
      </p:sp>
      <p:sp>
        <p:nvSpPr>
          <p:cNvPr id="345" name="CasetăText 344"/>
          <p:cNvSpPr txBox="1"/>
          <p:nvPr/>
        </p:nvSpPr>
        <p:spPr>
          <a:xfrm>
            <a:off x="3962400" y="1447800"/>
            <a:ext cx="457200" cy="246221"/>
          </a:xfrm>
          <a:prstGeom prst="rect">
            <a:avLst/>
          </a:prstGeom>
          <a:noFill/>
        </p:spPr>
        <p:txBody>
          <a:bodyPr wrap="square" rtlCol="0">
            <a:spAutoFit/>
          </a:bodyPr>
          <a:lstStyle/>
          <a:p>
            <a:r>
              <a:rPr lang="en-US" sz="1000" dirty="0" smtClean="0"/>
              <a:t>are</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20000"/>
          </a:stretch>
        </a:blipFill>
        <a:effectLst/>
      </p:bgPr>
    </p:bg>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l">
              <a:buFont typeface="Wingdings" pitchFamily="2" charset="2"/>
              <a:buChar char="v"/>
            </a:pPr>
            <a:r>
              <a:rPr lang="en-US" dirty="0" smtClean="0">
                <a:latin typeface="Courier New" pitchFamily="49" charset="0"/>
                <a:cs typeface="Courier New" pitchFamily="49" charset="0"/>
              </a:rPr>
              <a:t> </a:t>
            </a:r>
            <a:r>
              <a:rPr lang="ro-RO" dirty="0" smtClean="0">
                <a:latin typeface="Courier New" pitchFamily="49" charset="0"/>
                <a:cs typeface="Courier New" pitchFamily="49" charset="0"/>
              </a:rPr>
              <a:t>Explicarea </a:t>
            </a:r>
            <a:r>
              <a:rPr lang="ro-RO" dirty="0" err="1" smtClean="0">
                <a:latin typeface="Courier New" pitchFamily="49" charset="0"/>
                <a:cs typeface="Courier New" pitchFamily="49" charset="0"/>
              </a:rPr>
              <a:t>ERD-ului</a:t>
            </a:r>
            <a:endParaRPr lang="en-US" dirty="0">
              <a:latin typeface="Courier New" pitchFamily="49" charset="0"/>
              <a:cs typeface="Courier New" pitchFamily="49" charset="0"/>
            </a:endParaRPr>
          </a:p>
        </p:txBody>
      </p:sp>
      <p:sp>
        <p:nvSpPr>
          <p:cNvPr id="3" name="Substituent conținut 2"/>
          <p:cNvSpPr>
            <a:spLocks noGrp="1"/>
          </p:cNvSpPr>
          <p:nvPr>
            <p:ph idx="1"/>
          </p:nvPr>
        </p:nvSpPr>
        <p:spPr/>
        <p:txBody>
          <a:bodyPr/>
          <a:lstStyle/>
          <a:p>
            <a:r>
              <a:rPr lang="en-US" sz="2800" noProof="1" smtClean="0">
                <a:latin typeface="Arial" pitchFamily="34" charset="0"/>
                <a:cs typeface="Arial" pitchFamily="34" charset="0"/>
              </a:rPr>
              <a:t>Principalele relaţii din baza de date sunt:</a:t>
            </a:r>
          </a:p>
          <a:p>
            <a:pPr lvl="1"/>
            <a:r>
              <a:rPr lang="en-US" sz="2400" noProof="1" smtClean="0">
                <a:latin typeface="Arial" pitchFamily="34" charset="0"/>
                <a:cs typeface="Arial" pitchFamily="34" charset="0"/>
              </a:rPr>
              <a:t>Între </a:t>
            </a:r>
            <a:r>
              <a:rPr lang="ro-RO" sz="2400" noProof="1" smtClean="0">
                <a:latin typeface="Arial" pitchFamily="34" charset="0"/>
                <a:cs typeface="Arial" pitchFamily="34" charset="0"/>
              </a:rPr>
              <a:t>angajați</a:t>
            </a:r>
            <a:r>
              <a:rPr lang="en-US" sz="2400" noProof="1" smtClean="0">
                <a:latin typeface="Arial" pitchFamily="34" charset="0"/>
                <a:cs typeface="Arial" pitchFamily="34" charset="0"/>
              </a:rPr>
              <a:t> şi produse</a:t>
            </a:r>
          </a:p>
          <a:p>
            <a:pPr lvl="1"/>
            <a:r>
              <a:rPr lang="en-US" sz="2400" noProof="1" smtClean="0">
                <a:latin typeface="Arial" pitchFamily="34" charset="0"/>
                <a:cs typeface="Arial" pitchFamily="34" charset="0"/>
              </a:rPr>
              <a:t>Între </a:t>
            </a:r>
            <a:r>
              <a:rPr lang="ro-RO" sz="2400" noProof="1" smtClean="0">
                <a:latin typeface="Arial" pitchFamily="34" charset="0"/>
                <a:cs typeface="Arial" pitchFamily="34" charset="0"/>
              </a:rPr>
              <a:t>angajați</a:t>
            </a:r>
            <a:r>
              <a:rPr lang="en-US" sz="2400" noProof="1" smtClean="0">
                <a:latin typeface="Arial" pitchFamily="34" charset="0"/>
                <a:cs typeface="Arial" pitchFamily="34" charset="0"/>
              </a:rPr>
              <a:t> şi departamentele în care lucreaz</a:t>
            </a:r>
            <a:r>
              <a:rPr lang="vi-VN" sz="2400" noProof="1" smtClean="0">
                <a:latin typeface="Arial" pitchFamily="34" charset="0"/>
                <a:cs typeface="Arial" pitchFamily="34" charset="0"/>
              </a:rPr>
              <a:t>ă</a:t>
            </a:r>
          </a:p>
          <a:p>
            <a:pPr lvl="1"/>
            <a:r>
              <a:rPr lang="vi-VN" sz="2400" noProof="1" smtClean="0">
                <a:latin typeface="Arial" pitchFamily="34" charset="0"/>
                <a:cs typeface="Arial" pitchFamily="34" charset="0"/>
              </a:rPr>
              <a:t>Între produse şi</a:t>
            </a:r>
            <a:r>
              <a:rPr lang="ro-RO" sz="2400" noProof="1" smtClean="0">
                <a:latin typeface="Arial" pitchFamily="34" charset="0"/>
                <a:cs typeface="Arial" pitchFamily="34" charset="0"/>
              </a:rPr>
              <a:t> materiale</a:t>
            </a:r>
            <a:endParaRPr lang="vi-VN" sz="2400" noProof="1" smtClean="0">
              <a:latin typeface="Arial" pitchFamily="34" charset="0"/>
              <a:cs typeface="Arial" pitchFamily="34" charset="0"/>
            </a:endParaRPr>
          </a:p>
          <a:p>
            <a:pPr lvl="1"/>
            <a:r>
              <a:rPr lang="vi-VN" sz="2400" noProof="1" smtClean="0">
                <a:latin typeface="Arial" pitchFamily="34" charset="0"/>
                <a:cs typeface="Arial" pitchFamily="34" charset="0"/>
              </a:rPr>
              <a:t>Între produse şi clienţi</a:t>
            </a:r>
          </a:p>
          <a:p>
            <a:pPr lvl="1"/>
            <a:r>
              <a:rPr lang="vi-VN" sz="2400" noProof="1" smtClean="0">
                <a:latin typeface="Arial" pitchFamily="34" charset="0"/>
                <a:cs typeface="Arial" pitchFamily="34" charset="0"/>
              </a:rPr>
              <a:t>Între </a:t>
            </a:r>
            <a:r>
              <a:rPr lang="ro-RO" sz="2400" noProof="1" smtClean="0">
                <a:latin typeface="Arial" pitchFamily="34" charset="0"/>
                <a:cs typeface="Arial" pitchFamily="34" charset="0"/>
              </a:rPr>
              <a:t>material</a:t>
            </a:r>
            <a:r>
              <a:rPr lang="vi-VN" sz="2400" noProof="1" smtClean="0">
                <a:latin typeface="Arial" pitchFamily="34" charset="0"/>
                <a:cs typeface="Arial" pitchFamily="34" charset="0"/>
              </a:rPr>
              <a:t>e şi stoc</a:t>
            </a:r>
          </a:p>
          <a:p>
            <a:pPr lvl="1"/>
            <a:r>
              <a:rPr lang="vi-VN" sz="2400" noProof="1" smtClean="0">
                <a:latin typeface="Arial" pitchFamily="34" charset="0"/>
                <a:cs typeface="Arial" pitchFamily="34" charset="0"/>
              </a:rPr>
              <a:t>Între </a:t>
            </a:r>
            <a:r>
              <a:rPr lang="ro-RO" sz="2400" noProof="1" smtClean="0">
                <a:latin typeface="Arial" pitchFamily="34" charset="0"/>
                <a:cs typeface="Arial" pitchFamily="34" charset="0"/>
              </a:rPr>
              <a:t>materiale </a:t>
            </a:r>
            <a:r>
              <a:rPr lang="vi-VN" sz="2400" noProof="1" smtClean="0">
                <a:latin typeface="Arial" pitchFamily="34" charset="0"/>
                <a:cs typeface="Arial" pitchFamily="34" charset="0"/>
              </a:rPr>
              <a:t>şi furnizori</a:t>
            </a:r>
          </a:p>
          <a:p>
            <a:endParaRPr lang="en-US" dirty="0"/>
          </a:p>
        </p:txBody>
      </p:sp>
    </p:spTree>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TotalTime>
  <Words>1446</Words>
  <Application>Microsoft Office PowerPoint</Application>
  <PresentationFormat>Expunere pe ecran (4:3)</PresentationFormat>
  <Paragraphs>263</Paragraphs>
  <Slides>16</Slides>
  <Notes>0</Notes>
  <HiddenSlides>0</HiddenSlides>
  <MMClips>0</MMClips>
  <ScaleCrop>false</ScaleCrop>
  <HeadingPairs>
    <vt:vector size="4" baseType="variant">
      <vt:variant>
        <vt:lpstr>Temă</vt:lpstr>
      </vt:variant>
      <vt:variant>
        <vt:i4>1</vt:i4>
      </vt:variant>
      <vt:variant>
        <vt:lpstr>Titluri diapozitive</vt:lpstr>
      </vt:variant>
      <vt:variant>
        <vt:i4>16</vt:i4>
      </vt:variant>
    </vt:vector>
  </HeadingPairs>
  <TitlesOfParts>
    <vt:vector size="17" baseType="lpstr">
      <vt:lpstr>Temă Office</vt:lpstr>
      <vt:lpstr>Fabrica de mobilă</vt:lpstr>
      <vt:lpstr>Descrierea afacerii</vt:lpstr>
      <vt:lpstr>Prezentare PowerPoint</vt:lpstr>
      <vt:lpstr>Cerințele afacerii </vt:lpstr>
      <vt:lpstr>Cerințele afacerii </vt:lpstr>
      <vt:lpstr>Diagrama inițială</vt:lpstr>
      <vt:lpstr>ERD Inițial</vt:lpstr>
      <vt:lpstr>ERD Final</vt:lpstr>
      <vt:lpstr> Explicarea ERD-ului</vt:lpstr>
      <vt:lpstr> Explicarea ERD-ului</vt:lpstr>
      <vt:lpstr> Modelul Fizic</vt:lpstr>
      <vt:lpstr> Modelul Fizic</vt:lpstr>
      <vt:lpstr> Modelul Fizic</vt:lpstr>
      <vt:lpstr> Modelul Fizic</vt:lpstr>
      <vt:lpstr>Ipoteze</vt:lpstr>
      <vt:lpstr>Concluzii</vt:lpstr>
    </vt:vector>
  </TitlesOfParts>
  <Company>Unitate Scolara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Fabrica de mobilă</dc:title>
  <dc:creator>Constantin Florentina</dc:creator>
  <cp:lastModifiedBy>Florentina</cp:lastModifiedBy>
  <cp:revision>84</cp:revision>
  <dcterms:created xsi:type="dcterms:W3CDTF">2021-05-12T14:50:56Z</dcterms:created>
  <dcterms:modified xsi:type="dcterms:W3CDTF">2024-02-02T14:11:03Z</dcterms:modified>
</cp:coreProperties>
</file>