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Stil tematic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Stil mediu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Stil tematic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7CEF-9C1E-4789-8C62-39AF35C063B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31E5-D217-48EF-B783-9205330AF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57000" r="-5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800" dirty="0" err="1" smtClean="0">
                <a:solidFill>
                  <a:schemeClr val="bg1"/>
                </a:solidFill>
                <a:latin typeface="TechnicLite" pitchFamily="2" charset="2"/>
              </a:rPr>
              <a:t>Flor</a:t>
            </a:r>
            <a:r>
              <a:rPr lang="ro-RO" sz="8800" dirty="0">
                <a:solidFill>
                  <a:schemeClr val="bg1"/>
                </a:solidFill>
                <a:latin typeface="TechnicLite" pitchFamily="2" charset="2"/>
              </a:rPr>
              <a:t>ă</a:t>
            </a:r>
            <a:r>
              <a:rPr lang="en-US" sz="8800" dirty="0" err="1" smtClean="0">
                <a:solidFill>
                  <a:schemeClr val="bg1"/>
                </a:solidFill>
                <a:latin typeface="TechnicLite" pitchFamily="2" charset="2"/>
              </a:rPr>
              <a:t>ria</a:t>
            </a:r>
            <a:r>
              <a:rPr lang="en-US" sz="8800" dirty="0" smtClean="0">
                <a:solidFill>
                  <a:schemeClr val="bg1"/>
                </a:solidFill>
                <a:latin typeface="TechnicLite" pitchFamily="2" charset="2"/>
              </a:rPr>
              <a:t> </a:t>
            </a:r>
            <a:r>
              <a:rPr lang="en-US" sz="8800" dirty="0">
                <a:solidFill>
                  <a:schemeClr val="bg1"/>
                </a:solidFill>
                <a:latin typeface="TechnicLite" pitchFamily="2" charset="2"/>
              </a:rPr>
              <a:t/>
            </a:r>
            <a:br>
              <a:rPr lang="en-US" sz="8800" dirty="0">
                <a:solidFill>
                  <a:schemeClr val="bg1"/>
                </a:solidFill>
                <a:latin typeface="TechnicLite" pitchFamily="2" charset="2"/>
              </a:rPr>
            </a:br>
            <a:r>
              <a:rPr lang="en-US" sz="8800" dirty="0" err="1" smtClean="0">
                <a:solidFill>
                  <a:schemeClr val="bg1"/>
                </a:solidFill>
                <a:latin typeface="TechnicLite" pitchFamily="2" charset="2"/>
              </a:rPr>
              <a:t>Rozelor</a:t>
            </a:r>
            <a:endParaRPr lang="en-US" sz="8800" dirty="0">
              <a:solidFill>
                <a:schemeClr val="bg1"/>
              </a:solidFill>
              <a:latin typeface="TechnicLite" pitchFamily="2" charset="2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bg1"/>
                </a:solidFill>
                <a:latin typeface="Gabriola" pitchFamily="82" charset="0"/>
              </a:rPr>
              <a:t>Proiect realizat de </a:t>
            </a:r>
            <a:r>
              <a:rPr lang="en-US" sz="2000" dirty="0" err="1" smtClean="0">
                <a:solidFill>
                  <a:schemeClr val="bg1"/>
                </a:solidFill>
                <a:latin typeface="Gabriola" pitchFamily="82" charset="0"/>
              </a:rPr>
              <a:t>Constantin</a:t>
            </a:r>
            <a:r>
              <a:rPr lang="en-US" sz="2000" dirty="0" smtClean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Gabriola" pitchFamily="82" charset="0"/>
              </a:rPr>
              <a:t>Florentina</a:t>
            </a:r>
            <a:r>
              <a:rPr lang="en-US" sz="2000" dirty="0" smtClean="0">
                <a:solidFill>
                  <a:schemeClr val="bg1"/>
                </a:solidFill>
                <a:latin typeface="Gabriola" pitchFamily="82" charset="0"/>
              </a:rPr>
              <a:t>-Claudia</a:t>
            </a:r>
            <a:endParaRPr lang="ro-RO" sz="2000" dirty="0" smtClean="0">
              <a:solidFill>
                <a:schemeClr val="bg1"/>
              </a:solidFill>
              <a:latin typeface="Gabriola" pitchFamily="82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lorentina\Pictures\Screenshots\Screenshot (31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656431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entina\Pictures\Screenshots\Screenshot (32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6488112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>
                <a:latin typeface="TechnicLite" pitchFamily="2" charset="2"/>
              </a:rPr>
              <a:t>Modelul</a:t>
            </a:r>
            <a:r>
              <a:rPr lang="en-US" dirty="0" smtClean="0">
                <a:latin typeface="TechnicLite" pitchFamily="2" charset="2"/>
              </a:rPr>
              <a:t> </a:t>
            </a:r>
            <a:r>
              <a:rPr lang="en-US" dirty="0" err="1" smtClean="0">
                <a:latin typeface="TechnicLite" pitchFamily="2" charset="2"/>
              </a:rPr>
              <a:t>Fizic</a:t>
            </a:r>
            <a:endParaRPr lang="en-US" dirty="0">
              <a:latin typeface="TechnicLite" pitchFamily="2" charset="2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213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Tabelele pot fi folosite de către p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ersonal</a:t>
            </a:r>
            <a:r>
              <a:rPr lang="ro-RO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 pentru a afla diverse informaţii despre starea afacerii, despre clienți, despre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comenzi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și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pl</a:t>
            </a:r>
            <a:r>
              <a:rPr lang="ro-RO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ăț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Microsoft Sans Serif" pitchFamily="34" charset="0"/>
                <a:cs typeface="Arial" pitchFamily="34" charset="0"/>
              </a:rPr>
              <a:t>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622453" y="2438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doreste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aflarea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numelui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clientului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care a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efectuat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comanda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numarul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546: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622453" y="3541005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c.Nume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"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Nume_Client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Client c,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Factura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f.ID_comanda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=546 AND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f.ID_client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c.ID_client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pic>
        <p:nvPicPr>
          <p:cNvPr id="2050" name="Picture 2" descr="C:\Users\Florentina\Pictures\Screenshots\Screenshot (32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53" y="4952121"/>
            <a:ext cx="71374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noProof="1">
                <a:cs typeface="Arial" pitchFamily="34" charset="0"/>
              </a:rPr>
              <a:t>Va fi necesar</a:t>
            </a:r>
            <a:r>
              <a:rPr lang="vi-VN" sz="2000" b="1" noProof="1">
                <a:cs typeface="Arial" pitchFamily="34" charset="0"/>
              </a:rPr>
              <a:t>ă implementarea unui sistem informatic pentru gestiunea bazei de date, ceea ce presupune utilizarea unuia sau a mai multor servere si a unor calculatoare ce vor fi folosite cu precădere pentru afişarea de informaţii.</a:t>
            </a:r>
            <a:endParaRPr lang="ro-RO" sz="2000" b="1" noProof="1">
              <a:cs typeface="Arial" pitchFamily="34" charset="0"/>
            </a:endParaRPr>
          </a:p>
          <a:p>
            <a:endParaRPr lang="vi-VN" sz="2000" b="1" noProof="1">
              <a:cs typeface="Arial" pitchFamily="34" charset="0"/>
            </a:endParaRPr>
          </a:p>
          <a:p>
            <a:r>
              <a:rPr lang="vi-VN" sz="2000" b="1" noProof="1">
                <a:cs typeface="Arial" pitchFamily="34" charset="0"/>
              </a:rPr>
              <a:t>Folosirea unei baze de date este preferabilă gestiunii tradiţionale deoarece:</a:t>
            </a:r>
          </a:p>
          <a:p>
            <a:pPr lvl="1"/>
            <a:r>
              <a:rPr lang="vi-VN" sz="2000" b="1" noProof="1">
                <a:cs typeface="Arial" pitchFamily="34" charset="0"/>
              </a:rPr>
              <a:t>Previne problemele care pot apărea dacă se pierd facturi ale comenzilor de la clienţi sau către furnizori</a:t>
            </a:r>
          </a:p>
          <a:p>
            <a:pPr lvl="1"/>
            <a:r>
              <a:rPr lang="vi-VN" sz="2000" b="1" noProof="1">
                <a:cs typeface="Arial" pitchFamily="34" charset="0"/>
              </a:rPr>
              <a:t>Stocul de </a:t>
            </a:r>
            <a:r>
              <a:rPr lang="ro-RO" sz="2000" b="1" noProof="1">
                <a:cs typeface="Arial" pitchFamily="34" charset="0"/>
              </a:rPr>
              <a:t>produse</a:t>
            </a:r>
            <a:r>
              <a:rPr lang="vi-VN" sz="2000" b="1" noProof="1">
                <a:cs typeface="Arial" pitchFamily="34" charset="0"/>
              </a:rPr>
              <a:t> este actualizat rapid, iar numărul de produse poate fi aflat foarte uşor</a:t>
            </a:r>
          </a:p>
          <a:p>
            <a:endParaRPr lang="en-US" dirty="0"/>
          </a:p>
        </p:txBody>
      </p:sp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chnicLite" pitchFamily="2" charset="2"/>
              </a:rPr>
              <a:t>Ipoteze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chnicLite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183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ro-RO" sz="2400" b="1" noProof="1">
                <a:latin typeface="Arial" pitchFamily="34" charset="0"/>
                <a:cs typeface="Arial" pitchFamily="34" charset="0"/>
              </a:rPr>
              <a:t>Benef</a:t>
            </a:r>
            <a:r>
              <a:rPr lang="vi-VN" sz="2400" b="1" noProof="1">
                <a:latin typeface="Arial" pitchFamily="34" charset="0"/>
                <a:cs typeface="Arial" pitchFamily="34" charset="0"/>
              </a:rPr>
              <a:t>i</a:t>
            </a:r>
            <a:r>
              <a:rPr lang="ro-RO" sz="2400" b="1" noProof="1">
                <a:latin typeface="Arial" pitchFamily="34" charset="0"/>
                <a:cs typeface="Arial" pitchFamily="34" charset="0"/>
              </a:rPr>
              <a:t>ciile unei</a:t>
            </a:r>
            <a:r>
              <a:rPr lang="vi-VN" sz="2400" b="1" noProof="1">
                <a:latin typeface="Arial" pitchFamily="34" charset="0"/>
                <a:cs typeface="Arial" pitchFamily="34" charset="0"/>
              </a:rPr>
              <a:t> asemenea abordări sunt:</a:t>
            </a:r>
          </a:p>
          <a:p>
            <a:pPr lvl="1"/>
            <a:r>
              <a:rPr lang="vi-VN" sz="2400" b="1" noProof="1">
                <a:latin typeface="Arial" pitchFamily="34" charset="0"/>
                <a:cs typeface="Arial" pitchFamily="34" charset="0"/>
              </a:rPr>
              <a:t>Supervizarea activităţii angajaţilor şi posibilitatea de a schimba anumite sarcini între ei</a:t>
            </a:r>
          </a:p>
          <a:p>
            <a:pPr lvl="1"/>
            <a:r>
              <a:rPr lang="vi-VN" sz="2400" b="1" noProof="1">
                <a:latin typeface="Arial" pitchFamily="34" charset="0"/>
                <a:cs typeface="Arial" pitchFamily="34" charset="0"/>
              </a:rPr>
              <a:t>Evitarea neplăcerilor cauzate de înţelegerea greşită a comenzilor sau de rătăcirea facturilor</a:t>
            </a:r>
          </a:p>
          <a:p>
            <a:pPr lvl="1"/>
            <a:r>
              <a:rPr lang="vi-VN" sz="2400" b="1" noProof="1">
                <a:latin typeface="Arial" pitchFamily="34" charset="0"/>
                <a:cs typeface="Arial" pitchFamily="34" charset="0"/>
              </a:rPr>
              <a:t>Îmbunătăţirea aspectelor administrative şi decizionale</a:t>
            </a:r>
          </a:p>
          <a:p>
            <a:pPr lvl="1"/>
            <a:r>
              <a:rPr lang="vi-VN" sz="2400" b="1" noProof="1">
                <a:latin typeface="Arial" pitchFamily="34" charset="0"/>
                <a:cs typeface="Arial" pitchFamily="34" charset="0"/>
              </a:rPr>
              <a:t>Posibilitatea extinderii afacerii fără a se depune foarte multă muncă suplimentară</a:t>
            </a:r>
          </a:p>
          <a:p>
            <a:endParaRPr lang="en-US" dirty="0"/>
          </a:p>
        </p:txBody>
      </p:sp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44562"/>
          </a:xfrm>
        </p:spPr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chnicLite" pitchFamily="2" charset="2"/>
              </a:rPr>
              <a:t>concluzii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chnicLite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40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chnicLite" pitchFamily="2" charset="2"/>
              </a:rPr>
              <a:t>Descrierea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chnicLite" pitchFamily="2" charset="2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chnicLite" pitchFamily="2" charset="2"/>
              </a:rPr>
              <a:t>afacerii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chnicLite" pitchFamily="2" charset="2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Floraria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Rozelor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afacere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familie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intretinuta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transmisa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generatie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generatie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Produsele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provin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furnizori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incredere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cea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buna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calitate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cu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radacini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relationale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stranse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Dispunem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o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gama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larga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optiuni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de la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bughete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plante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ornamentare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decoruri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evenimente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variate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ocazii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Serviciile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necesare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functionarii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provin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strict din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partea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familiei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fiind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responsabili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orice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produs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muncii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chnicLite" pitchFamily="2" charset="2"/>
              </a:rPr>
              <a:t>Cererile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chnicLite" pitchFamily="2" charset="2"/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chnicLite" pitchFamily="2" charset="2"/>
              </a:rPr>
              <a:t>afacerii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chnicLite" pitchFamily="2" charset="2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Florăria are nevoie de o bază de date uşor   de folosit şi de întreţinut, care să   păstreze date despre clienti și costurile   suportate.</a:t>
            </a:r>
          </a:p>
          <a:p>
            <a:r>
              <a:rPr lang="vi-VN" dirty="0" smtClean="0"/>
              <a:t>  Baza de date trebuie să fie astfel   proiectată încât să suporte funcţiile   afacerii şi să permită actualizări de   structură în concordanţă cu eventualele   modificări necesare.</a:t>
            </a:r>
          </a:p>
          <a:p>
            <a:r>
              <a:rPr lang="vi-VN" dirty="0" smtClean="0"/>
              <a:t>   Datele din baza de date sunt necesare pentru a obţine rapoarte şi statistici cu privire la entităţile stabilite.</a:t>
            </a:r>
            <a:endParaRPr lang="en-US" dirty="0"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echnicLite" pitchFamily="2" charset="2"/>
              </a:rPr>
              <a:t>Cerintele</a:t>
            </a:r>
            <a:r>
              <a:rPr lang="en-US" dirty="0" smtClean="0">
                <a:latin typeface="TechnicLite" pitchFamily="2" charset="2"/>
              </a:rPr>
              <a:t> </a:t>
            </a:r>
            <a:r>
              <a:rPr lang="en-US" dirty="0" err="1" smtClean="0">
                <a:latin typeface="TechnicLite" pitchFamily="2" charset="2"/>
              </a:rPr>
              <a:t>afacerii</a:t>
            </a:r>
            <a:endParaRPr lang="en-US" dirty="0">
              <a:latin typeface="TechnicLite" pitchFamily="2" charset="2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Gestionarea</a:t>
            </a:r>
            <a:r>
              <a:rPr lang="en-US" dirty="0" smtClean="0"/>
              <a:t> </a:t>
            </a:r>
            <a:r>
              <a:rPr lang="en-US" dirty="0" err="1" smtClean="0"/>
              <a:t>platilor</a:t>
            </a:r>
            <a:r>
              <a:rPr lang="en-US" dirty="0" smtClean="0"/>
              <a:t> </a:t>
            </a:r>
            <a:r>
              <a:rPr lang="en-US" dirty="0" err="1" smtClean="0"/>
              <a:t>efectuate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Stocarea</a:t>
            </a:r>
            <a:r>
              <a:rPr lang="en-US" dirty="0" smtClean="0"/>
              <a:t> </a:t>
            </a:r>
            <a:r>
              <a:rPr lang="en-US" dirty="0" err="1" smtClean="0"/>
              <a:t>comenzilor</a:t>
            </a:r>
            <a:r>
              <a:rPr lang="en-US" dirty="0" smtClean="0"/>
              <a:t> </a:t>
            </a:r>
            <a:r>
              <a:rPr lang="en-US" dirty="0" err="1" smtClean="0"/>
              <a:t>primite</a:t>
            </a:r>
            <a:r>
              <a:rPr lang="en-US" dirty="0" smtClean="0"/>
              <a:t> de la </a:t>
            </a:r>
            <a:r>
              <a:rPr lang="en-US" dirty="0" err="1" smtClean="0"/>
              <a:t>furnizori</a:t>
            </a:r>
            <a:r>
              <a:rPr lang="en-US" dirty="0" smtClean="0"/>
              <a:t>, </a:t>
            </a:r>
            <a:r>
              <a:rPr lang="en-US" dirty="0" err="1" smtClean="0"/>
              <a:t>impreuna</a:t>
            </a:r>
            <a:r>
              <a:rPr lang="en-US" dirty="0" smtClean="0"/>
              <a:t> cu </a:t>
            </a:r>
            <a:r>
              <a:rPr lang="en-US" dirty="0" err="1" smtClean="0"/>
              <a:t>produsele</a:t>
            </a:r>
            <a:r>
              <a:rPr lang="en-US" dirty="0" smtClean="0"/>
              <a:t> </a:t>
            </a:r>
            <a:r>
              <a:rPr lang="en-US" dirty="0" err="1" smtClean="0"/>
              <a:t>comandate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Tinerea</a:t>
            </a:r>
            <a:r>
              <a:rPr lang="en-US" dirty="0" smtClean="0"/>
              <a:t> </a:t>
            </a:r>
            <a:r>
              <a:rPr lang="en-US" dirty="0" err="1" smtClean="0"/>
              <a:t>evidentei</a:t>
            </a:r>
            <a:r>
              <a:rPr lang="en-US" dirty="0" smtClean="0"/>
              <a:t> </a:t>
            </a:r>
            <a:r>
              <a:rPr lang="en-US" dirty="0" err="1" smtClean="0"/>
              <a:t>produselor</a:t>
            </a:r>
            <a:r>
              <a:rPr lang="en-US" dirty="0" smtClean="0"/>
              <a:t> din </a:t>
            </a:r>
            <a:r>
              <a:rPr lang="en-US" dirty="0" err="1" smtClean="0"/>
              <a:t>stoc</a:t>
            </a:r>
            <a:endParaRPr lang="en-US" dirty="0" smtClean="0"/>
          </a:p>
          <a:p>
            <a:r>
              <a:rPr lang="en-US" dirty="0" err="1" smtClean="0"/>
              <a:t>Posibilitatea</a:t>
            </a:r>
            <a:r>
              <a:rPr lang="en-US" dirty="0" smtClean="0"/>
              <a:t> </a:t>
            </a:r>
            <a:r>
              <a:rPr lang="en-US" dirty="0" err="1" smtClean="0"/>
              <a:t>accesarii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familie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favoarea</a:t>
            </a:r>
            <a:r>
              <a:rPr lang="en-US" dirty="0" smtClean="0"/>
              <a:t> </a:t>
            </a:r>
            <a:r>
              <a:rPr lang="en-US" dirty="0" err="1" smtClean="0"/>
              <a:t>remedierii</a:t>
            </a:r>
            <a:r>
              <a:rPr lang="en-US" dirty="0" smtClean="0"/>
              <a:t> </a:t>
            </a:r>
            <a:r>
              <a:rPr lang="en-US" dirty="0" err="1" smtClean="0"/>
              <a:t>eventualelor</a:t>
            </a:r>
            <a:r>
              <a:rPr lang="en-US" dirty="0" smtClean="0"/>
              <a:t> </a:t>
            </a:r>
            <a:r>
              <a:rPr lang="en-US" dirty="0" err="1" smtClean="0"/>
              <a:t>perturbari</a:t>
            </a:r>
            <a:r>
              <a:rPr lang="en-US" dirty="0" smtClean="0"/>
              <a:t> la </a:t>
            </a:r>
            <a:r>
              <a:rPr lang="en-US" dirty="0" err="1" smtClean="0"/>
              <a:t>locul</a:t>
            </a:r>
            <a:r>
              <a:rPr lang="en-US" dirty="0" smtClean="0"/>
              <a:t> de </a:t>
            </a:r>
            <a:r>
              <a:rPr lang="en-US" dirty="0" err="1" smtClean="0"/>
              <a:t>munca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Siguranta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clientilor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>
                <a:latin typeface="TechnicLite" pitchFamily="2" charset="2"/>
              </a:rPr>
              <a:t>Diagrama</a:t>
            </a:r>
            <a:r>
              <a:rPr lang="en-US" dirty="0" smtClean="0">
                <a:latin typeface="TechnicLite" pitchFamily="2" charset="2"/>
              </a:rPr>
              <a:t> </a:t>
            </a:r>
            <a:r>
              <a:rPr lang="en-US" dirty="0" err="1" smtClean="0">
                <a:latin typeface="TechnicLite" pitchFamily="2" charset="2"/>
              </a:rPr>
              <a:t>initiala</a:t>
            </a:r>
            <a:endParaRPr lang="en-US" dirty="0">
              <a:latin typeface="TechnicLite" pitchFamily="2" charset="2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latin typeface="Arial" pitchFamily="34" charset="0"/>
                <a:cs typeface="Arial" pitchFamily="34" charset="0"/>
              </a:rPr>
              <a:t>Diagrama iniţial</a:t>
            </a:r>
            <a:r>
              <a:rPr lang="vi-VN" noProof="1" smtClean="0">
                <a:latin typeface="Arial" pitchFamily="34" charset="0"/>
                <a:cs typeface="Arial" pitchFamily="34" charset="0"/>
              </a:rPr>
              <a:t>ă conţine entităţile cele mai importante şi relaţiile primare dintre acestea</a:t>
            </a:r>
            <a:r>
              <a:rPr lang="ro-RO" noProof="1" smtClean="0">
                <a:latin typeface="Arial" pitchFamily="34" charset="0"/>
                <a:cs typeface="Arial" pitchFamily="34" charset="0"/>
              </a:rPr>
              <a:t>. </a:t>
            </a:r>
            <a:endParaRPr lang="vi-VN" noProof="1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vi-VN" noProof="1" smtClean="0">
                <a:latin typeface="Arial" pitchFamily="34" charset="0"/>
                <a:cs typeface="Arial" pitchFamily="34" charset="0"/>
              </a:rPr>
              <a:t>Apar anumite erori care vor fi rezolvate în diagrama finală. Acestea sunt:</a:t>
            </a:r>
          </a:p>
          <a:p>
            <a:pPr algn="just">
              <a:buNone/>
            </a:pPr>
            <a:r>
              <a:rPr lang="vi-VN" noProof="1" smtClean="0">
                <a:latin typeface="Arial" pitchFamily="34" charset="0"/>
                <a:cs typeface="Arial" pitchFamily="34" charset="0"/>
              </a:rPr>
              <a:t>	-relaţii M-M;</a:t>
            </a:r>
          </a:p>
          <a:p>
            <a:pPr algn="just">
              <a:buNone/>
            </a:pPr>
            <a:r>
              <a:rPr lang="vi-VN" noProof="1" smtClean="0">
                <a:latin typeface="Arial" pitchFamily="34" charset="0"/>
                <a:cs typeface="Arial" pitchFamily="34" charset="0"/>
              </a:rPr>
              <a:t>	-relaţii barate;</a:t>
            </a:r>
          </a:p>
          <a:p>
            <a:pPr algn="just">
              <a:buNone/>
            </a:pPr>
            <a:r>
              <a:rPr lang="vi-VN" noProof="1" smtClean="0">
                <a:latin typeface="Arial" pitchFamily="34" charset="0"/>
                <a:cs typeface="Arial" pitchFamily="34" charset="0"/>
              </a:rPr>
              <a:t>	-aspecte referitoare la regulile afacerii.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echnicLite" pitchFamily="2" charset="2"/>
              </a:rPr>
              <a:t>ERD Initial</a:t>
            </a:r>
            <a:endParaRPr lang="en-US" dirty="0">
              <a:latin typeface="TechnicLite" pitchFamily="2" charset="2"/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304800" y="2764536"/>
            <a:ext cx="1600200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CLIENT</a:t>
            </a:r>
          </a:p>
          <a:p>
            <a:r>
              <a:rPr lang="ro-RO" sz="1600" dirty="0" smtClean="0"/>
              <a:t>#ID_client</a:t>
            </a:r>
          </a:p>
          <a:p>
            <a:r>
              <a:rPr lang="ro-RO" sz="1600" dirty="0" smtClean="0"/>
              <a:t>*Nume</a:t>
            </a:r>
          </a:p>
          <a:p>
            <a:r>
              <a:rPr lang="ro-RO" sz="1600" dirty="0" smtClean="0"/>
              <a:t>*Prenume</a:t>
            </a:r>
          </a:p>
          <a:p>
            <a:r>
              <a:rPr lang="ro-RO" sz="1600" dirty="0" smtClean="0"/>
              <a:t>*</a:t>
            </a:r>
            <a:r>
              <a:rPr lang="en-US" sz="1600" dirty="0" smtClean="0"/>
              <a:t>Contact</a:t>
            </a:r>
            <a:endParaRPr lang="en-US" sz="1600" dirty="0"/>
          </a:p>
        </p:txBody>
      </p:sp>
      <p:sp>
        <p:nvSpPr>
          <p:cNvPr id="5" name="Dreptunghi rotunjit 4"/>
          <p:cNvSpPr/>
          <p:nvPr/>
        </p:nvSpPr>
        <p:spPr>
          <a:xfrm>
            <a:off x="1905000" y="5334000"/>
            <a:ext cx="1753512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FACTURA</a:t>
            </a:r>
            <a:endParaRPr lang="ro-RO" sz="1600" u="sng" dirty="0" smtClean="0"/>
          </a:p>
          <a:p>
            <a:r>
              <a:rPr lang="ro-RO" sz="1600" dirty="0" smtClean="0"/>
              <a:t>#Nr_factura</a:t>
            </a:r>
          </a:p>
          <a:p>
            <a:r>
              <a:rPr lang="ro-RO" sz="1600" dirty="0" smtClean="0"/>
              <a:t>*Plata_</a:t>
            </a:r>
            <a:r>
              <a:rPr lang="en-US" sz="1600" dirty="0" err="1" smtClean="0"/>
              <a:t>comanda</a:t>
            </a:r>
            <a:endParaRPr lang="ro-RO" sz="1600" dirty="0" smtClean="0"/>
          </a:p>
          <a:p>
            <a:r>
              <a:rPr lang="en-US" sz="1600" dirty="0" smtClean="0"/>
              <a:t>o </a:t>
            </a:r>
            <a:r>
              <a:rPr lang="ro-RO" sz="1600" dirty="0" smtClean="0"/>
              <a:t>Plata_transport</a:t>
            </a:r>
            <a:endParaRPr lang="en-US" sz="1600" dirty="0"/>
          </a:p>
        </p:txBody>
      </p:sp>
      <p:sp>
        <p:nvSpPr>
          <p:cNvPr id="6" name="Dreptunghi rotunjit 5"/>
          <p:cNvSpPr/>
          <p:nvPr/>
        </p:nvSpPr>
        <p:spPr>
          <a:xfrm>
            <a:off x="7010400" y="2715768"/>
            <a:ext cx="1959864" cy="1316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PRODUS</a:t>
            </a:r>
          </a:p>
          <a:p>
            <a:r>
              <a:rPr lang="ro-RO" sz="1600" dirty="0" smtClean="0"/>
              <a:t>#ID_produs</a:t>
            </a:r>
          </a:p>
          <a:p>
            <a:r>
              <a:rPr lang="ro-RO" sz="1600" dirty="0" smtClean="0"/>
              <a:t>*Denumire_produs</a:t>
            </a:r>
          </a:p>
        </p:txBody>
      </p:sp>
      <p:sp>
        <p:nvSpPr>
          <p:cNvPr id="7" name="Dreptunghi rotunjit 6"/>
          <p:cNvSpPr/>
          <p:nvPr/>
        </p:nvSpPr>
        <p:spPr>
          <a:xfrm>
            <a:off x="3663178" y="2764536"/>
            <a:ext cx="1729740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COMANDA</a:t>
            </a:r>
          </a:p>
          <a:p>
            <a:r>
              <a:rPr lang="ro-RO" sz="1600" dirty="0" smtClean="0"/>
              <a:t>#ID_comanda</a:t>
            </a:r>
          </a:p>
          <a:p>
            <a:r>
              <a:rPr lang="ro-RO" sz="1600" dirty="0" smtClean="0"/>
              <a:t>*</a:t>
            </a:r>
            <a:r>
              <a:rPr lang="en-US" sz="1600" dirty="0" err="1" smtClean="0"/>
              <a:t>Specificatii</a:t>
            </a:r>
            <a:endParaRPr lang="ro-RO" sz="1600" dirty="0" smtClean="0"/>
          </a:p>
          <a:p>
            <a:r>
              <a:rPr lang="ro-RO" sz="1600" dirty="0" smtClean="0"/>
              <a:t>*Data_</a:t>
            </a:r>
            <a:r>
              <a:rPr lang="en-US" sz="1600" dirty="0" err="1" smtClean="0"/>
              <a:t>finalizare</a:t>
            </a:r>
            <a:endParaRPr lang="en-US" sz="1600" dirty="0"/>
          </a:p>
        </p:txBody>
      </p:sp>
      <p:sp>
        <p:nvSpPr>
          <p:cNvPr id="8" name="Dreptunghi rotunjit 7"/>
          <p:cNvSpPr/>
          <p:nvPr/>
        </p:nvSpPr>
        <p:spPr>
          <a:xfrm>
            <a:off x="1638300" y="1143000"/>
            <a:ext cx="1600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FURNIZOR</a:t>
            </a:r>
          </a:p>
          <a:p>
            <a:r>
              <a:rPr lang="ro-RO" sz="1600" dirty="0" smtClean="0"/>
              <a:t>#ID_furnizor</a:t>
            </a:r>
          </a:p>
          <a:p>
            <a:r>
              <a:rPr lang="ro-RO" sz="1600" dirty="0" smtClean="0"/>
              <a:t>*Nume</a:t>
            </a:r>
          </a:p>
          <a:p>
            <a:r>
              <a:rPr lang="ro-RO" sz="1600" dirty="0" smtClean="0"/>
              <a:t>*Adresa</a:t>
            </a:r>
            <a:endParaRPr lang="en-US" sz="1600" dirty="0"/>
          </a:p>
        </p:txBody>
      </p:sp>
      <p:cxnSp>
        <p:nvCxnSpPr>
          <p:cNvPr id="9" name="Conector drept 8"/>
          <p:cNvCxnSpPr/>
          <p:nvPr/>
        </p:nvCxnSpPr>
        <p:spPr>
          <a:xfrm flipV="1">
            <a:off x="1905000" y="3297936"/>
            <a:ext cx="1758178" cy="11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rept 9"/>
          <p:cNvCxnSpPr/>
          <p:nvPr/>
        </p:nvCxnSpPr>
        <p:spPr>
          <a:xfrm flipV="1">
            <a:off x="3436884" y="1539130"/>
            <a:ext cx="4534214" cy="22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/>
        </p:nvCxnSpPr>
        <p:spPr>
          <a:xfrm>
            <a:off x="5392918" y="3295446"/>
            <a:ext cx="779282" cy="24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rept 11"/>
          <p:cNvCxnSpPr/>
          <p:nvPr/>
        </p:nvCxnSpPr>
        <p:spPr>
          <a:xfrm>
            <a:off x="3641466" y="5872522"/>
            <a:ext cx="8944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rept 12"/>
          <p:cNvCxnSpPr/>
          <p:nvPr/>
        </p:nvCxnSpPr>
        <p:spPr>
          <a:xfrm>
            <a:off x="990600" y="5838146"/>
            <a:ext cx="91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13"/>
          <p:cNvCxnSpPr/>
          <p:nvPr/>
        </p:nvCxnSpPr>
        <p:spPr>
          <a:xfrm>
            <a:off x="7965649" y="1545996"/>
            <a:ext cx="10543" cy="1169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rept 14"/>
          <p:cNvCxnSpPr/>
          <p:nvPr/>
        </p:nvCxnSpPr>
        <p:spPr>
          <a:xfrm flipH="1">
            <a:off x="4528048" y="3834478"/>
            <a:ext cx="15712" cy="2028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rept 15"/>
          <p:cNvCxnSpPr/>
          <p:nvPr/>
        </p:nvCxnSpPr>
        <p:spPr>
          <a:xfrm>
            <a:off x="990600" y="4010150"/>
            <a:ext cx="0" cy="181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rept 16"/>
          <p:cNvCxnSpPr/>
          <p:nvPr/>
        </p:nvCxnSpPr>
        <p:spPr>
          <a:xfrm rot="10800000">
            <a:off x="5867400" y="3303576"/>
            <a:ext cx="1143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rept 17"/>
          <p:cNvCxnSpPr/>
          <p:nvPr/>
        </p:nvCxnSpPr>
        <p:spPr>
          <a:xfrm>
            <a:off x="3238500" y="3113076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rept 18"/>
          <p:cNvCxnSpPr/>
          <p:nvPr/>
        </p:nvCxnSpPr>
        <p:spPr>
          <a:xfrm>
            <a:off x="3810000" y="5679461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>
            <a:off x="1752600" y="5666884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upare 20"/>
          <p:cNvGrpSpPr/>
          <p:nvPr/>
        </p:nvGrpSpPr>
        <p:grpSpPr>
          <a:xfrm>
            <a:off x="7795217" y="2451845"/>
            <a:ext cx="361950" cy="266700"/>
            <a:chOff x="10001250" y="3857134"/>
            <a:chExt cx="356844" cy="381000"/>
          </a:xfrm>
        </p:grpSpPr>
        <p:cxnSp>
          <p:nvCxnSpPr>
            <p:cNvPr id="22" name="Conector drept 21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rept 22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drept 23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upare 24"/>
          <p:cNvGrpSpPr/>
          <p:nvPr/>
        </p:nvGrpSpPr>
        <p:grpSpPr>
          <a:xfrm rot="16200000" flipH="1">
            <a:off x="6696075" y="3170226"/>
            <a:ext cx="361950" cy="266700"/>
            <a:chOff x="10001250" y="3857134"/>
            <a:chExt cx="356844" cy="381000"/>
          </a:xfrm>
        </p:grpSpPr>
        <p:cxnSp>
          <p:nvCxnSpPr>
            <p:cNvPr id="26" name="Conector drept 25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rept 26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rept 27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upare 28"/>
          <p:cNvGrpSpPr/>
          <p:nvPr/>
        </p:nvGrpSpPr>
        <p:grpSpPr>
          <a:xfrm rot="16200000" flipV="1">
            <a:off x="3190875" y="1417265"/>
            <a:ext cx="361950" cy="266700"/>
            <a:chOff x="10001250" y="3857134"/>
            <a:chExt cx="356844" cy="381000"/>
          </a:xfrm>
        </p:grpSpPr>
        <p:cxnSp>
          <p:nvCxnSpPr>
            <p:cNvPr id="30" name="Conector drept 29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drept 30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drept 31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are 32"/>
          <p:cNvGrpSpPr/>
          <p:nvPr/>
        </p:nvGrpSpPr>
        <p:grpSpPr>
          <a:xfrm rot="16200000" flipV="1">
            <a:off x="5342967" y="3163341"/>
            <a:ext cx="361950" cy="266700"/>
            <a:chOff x="10001250" y="3857134"/>
            <a:chExt cx="356844" cy="381000"/>
          </a:xfrm>
        </p:grpSpPr>
        <p:cxnSp>
          <p:nvCxnSpPr>
            <p:cNvPr id="34" name="Conector drept 33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rept 34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rept 35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are 36"/>
          <p:cNvGrpSpPr/>
          <p:nvPr/>
        </p:nvGrpSpPr>
        <p:grpSpPr>
          <a:xfrm rot="16200000" flipH="1">
            <a:off x="3344187" y="3164586"/>
            <a:ext cx="361950" cy="266700"/>
            <a:chOff x="10001250" y="3857134"/>
            <a:chExt cx="356844" cy="381000"/>
          </a:xfrm>
        </p:grpSpPr>
        <p:cxnSp>
          <p:nvCxnSpPr>
            <p:cNvPr id="38" name="Conector drept 37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rept 38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drept 39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CasetăText 40"/>
          <p:cNvSpPr txBox="1"/>
          <p:nvPr/>
        </p:nvSpPr>
        <p:spPr>
          <a:xfrm>
            <a:off x="17907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face</a:t>
            </a:r>
            <a:endParaRPr lang="en-US" sz="1600" dirty="0"/>
          </a:p>
        </p:txBody>
      </p:sp>
      <p:sp>
        <p:nvSpPr>
          <p:cNvPr id="42" name="CasetăText 41"/>
          <p:cNvSpPr txBox="1"/>
          <p:nvPr/>
        </p:nvSpPr>
        <p:spPr>
          <a:xfrm>
            <a:off x="2784089" y="2819601"/>
            <a:ext cx="99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efectuată</a:t>
            </a:r>
            <a:endParaRPr lang="en-US" sz="1600" dirty="0"/>
          </a:p>
        </p:txBody>
      </p:sp>
      <p:sp>
        <p:nvSpPr>
          <p:cNvPr id="43" name="CasetăText 42"/>
          <p:cNvSpPr txBox="1"/>
          <p:nvPr/>
        </p:nvSpPr>
        <p:spPr>
          <a:xfrm>
            <a:off x="1020059" y="3962872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face</a:t>
            </a:r>
            <a:endParaRPr lang="en-US" sz="1600" dirty="0"/>
          </a:p>
        </p:txBody>
      </p:sp>
      <p:sp>
        <p:nvSpPr>
          <p:cNvPr id="44" name="CasetăText 43"/>
          <p:cNvSpPr txBox="1"/>
          <p:nvPr/>
        </p:nvSpPr>
        <p:spPr>
          <a:xfrm>
            <a:off x="1261620" y="5382393"/>
            <a:ext cx="753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err="1" smtClean="0"/>
              <a:t>facuta</a:t>
            </a:r>
            <a:endParaRPr lang="en-US" sz="1600" dirty="0"/>
          </a:p>
        </p:txBody>
      </p:sp>
      <p:sp>
        <p:nvSpPr>
          <p:cNvPr id="45" name="CasetăText 44"/>
          <p:cNvSpPr txBox="1"/>
          <p:nvPr/>
        </p:nvSpPr>
        <p:spPr>
          <a:xfrm>
            <a:off x="3391812" y="3863053"/>
            <a:ext cx="124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corespunde</a:t>
            </a:r>
            <a:endParaRPr lang="en-US" sz="1600" dirty="0"/>
          </a:p>
        </p:txBody>
      </p:sp>
      <p:sp>
        <p:nvSpPr>
          <p:cNvPr id="46" name="CasetăText 45"/>
          <p:cNvSpPr txBox="1"/>
          <p:nvPr/>
        </p:nvSpPr>
        <p:spPr>
          <a:xfrm>
            <a:off x="3432171" y="5422751"/>
            <a:ext cx="109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corespunde</a:t>
            </a:r>
            <a:endParaRPr lang="en-US" sz="1400" dirty="0"/>
          </a:p>
        </p:txBody>
      </p:sp>
      <p:sp>
        <p:nvSpPr>
          <p:cNvPr id="47" name="CasetăText 46"/>
          <p:cNvSpPr txBox="1"/>
          <p:nvPr/>
        </p:nvSpPr>
        <p:spPr>
          <a:xfrm>
            <a:off x="3226716" y="1143000"/>
            <a:ext cx="1593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furnizează</a:t>
            </a:r>
            <a:endParaRPr lang="en-US" sz="1600" dirty="0"/>
          </a:p>
        </p:txBody>
      </p:sp>
      <p:sp>
        <p:nvSpPr>
          <p:cNvPr id="48" name="CasetăText 47"/>
          <p:cNvSpPr txBox="1"/>
          <p:nvPr/>
        </p:nvSpPr>
        <p:spPr>
          <a:xfrm>
            <a:off x="7054900" y="2377214"/>
            <a:ext cx="100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furnizat</a:t>
            </a:r>
            <a:endParaRPr lang="en-US" sz="1600" dirty="0"/>
          </a:p>
        </p:txBody>
      </p:sp>
      <p:sp>
        <p:nvSpPr>
          <p:cNvPr id="49" name="CasetăText 48"/>
          <p:cNvSpPr txBox="1"/>
          <p:nvPr/>
        </p:nvSpPr>
        <p:spPr>
          <a:xfrm>
            <a:off x="5292052" y="2840623"/>
            <a:ext cx="93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Conține</a:t>
            </a:r>
            <a:endParaRPr lang="en-US" sz="1600" dirty="0"/>
          </a:p>
        </p:txBody>
      </p:sp>
      <p:sp>
        <p:nvSpPr>
          <p:cNvPr id="50" name="CasetăText 49"/>
          <p:cNvSpPr txBox="1"/>
          <p:nvPr/>
        </p:nvSpPr>
        <p:spPr>
          <a:xfrm>
            <a:off x="6223734" y="2840623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Aparține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66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echnicLite" pitchFamily="2" charset="2"/>
              </a:rPr>
              <a:t>ERD Final</a:t>
            </a:r>
            <a:endParaRPr lang="en-US" dirty="0">
              <a:latin typeface="TechnicLite" pitchFamily="2" charset="2"/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304800" y="2764536"/>
            <a:ext cx="1600200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CLIENT</a:t>
            </a:r>
          </a:p>
          <a:p>
            <a:r>
              <a:rPr lang="ro-RO" sz="1600" dirty="0" smtClean="0"/>
              <a:t>#ID_client</a:t>
            </a:r>
          </a:p>
          <a:p>
            <a:r>
              <a:rPr lang="ro-RO" sz="1600" dirty="0" smtClean="0"/>
              <a:t>*Nume</a:t>
            </a:r>
          </a:p>
          <a:p>
            <a:r>
              <a:rPr lang="ro-RO" sz="1600" dirty="0" smtClean="0"/>
              <a:t>*Prenume</a:t>
            </a:r>
          </a:p>
          <a:p>
            <a:r>
              <a:rPr lang="ro-RO" sz="1600" dirty="0" smtClean="0"/>
              <a:t>*</a:t>
            </a:r>
            <a:r>
              <a:rPr lang="en-US" sz="1600" dirty="0" smtClean="0"/>
              <a:t>Contact</a:t>
            </a:r>
            <a:endParaRPr lang="en-US" sz="1600" dirty="0"/>
          </a:p>
        </p:txBody>
      </p:sp>
      <p:sp>
        <p:nvSpPr>
          <p:cNvPr id="7" name="Dreptunghi rotunjit 6"/>
          <p:cNvSpPr/>
          <p:nvPr/>
        </p:nvSpPr>
        <p:spPr>
          <a:xfrm>
            <a:off x="3663178" y="2764536"/>
            <a:ext cx="1729740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COMANDA</a:t>
            </a:r>
          </a:p>
          <a:p>
            <a:r>
              <a:rPr lang="ro-RO" sz="1600" dirty="0" smtClean="0"/>
              <a:t>#ID_comanda</a:t>
            </a:r>
          </a:p>
          <a:p>
            <a:r>
              <a:rPr lang="ro-RO" sz="1600" dirty="0" smtClean="0"/>
              <a:t>*</a:t>
            </a:r>
            <a:r>
              <a:rPr lang="en-US" sz="1600" dirty="0" err="1" smtClean="0"/>
              <a:t>Specificatii</a:t>
            </a:r>
            <a:endParaRPr lang="ro-RO" sz="1600" dirty="0" smtClean="0"/>
          </a:p>
          <a:p>
            <a:r>
              <a:rPr lang="ro-RO" sz="1600" dirty="0" smtClean="0"/>
              <a:t>*Data_</a:t>
            </a:r>
            <a:r>
              <a:rPr lang="en-US" sz="1600" dirty="0" err="1" smtClean="0"/>
              <a:t>finalizare</a:t>
            </a:r>
            <a:endParaRPr lang="en-US" sz="1600" dirty="0"/>
          </a:p>
        </p:txBody>
      </p:sp>
      <p:sp>
        <p:nvSpPr>
          <p:cNvPr id="8" name="Dreptunghi rotunjit 7"/>
          <p:cNvSpPr/>
          <p:nvPr/>
        </p:nvSpPr>
        <p:spPr>
          <a:xfrm>
            <a:off x="1638300" y="1143000"/>
            <a:ext cx="16002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FURNIZOR</a:t>
            </a:r>
          </a:p>
          <a:p>
            <a:r>
              <a:rPr lang="ro-RO" sz="1600" dirty="0" smtClean="0"/>
              <a:t>#ID_furnizor</a:t>
            </a:r>
          </a:p>
          <a:p>
            <a:r>
              <a:rPr lang="ro-RO" sz="1600" dirty="0" smtClean="0"/>
              <a:t>*Nume</a:t>
            </a:r>
          </a:p>
          <a:p>
            <a:r>
              <a:rPr lang="ro-RO" sz="1600" dirty="0" smtClean="0"/>
              <a:t>*Adresa</a:t>
            </a:r>
            <a:endParaRPr lang="en-US" sz="1600" dirty="0"/>
          </a:p>
        </p:txBody>
      </p:sp>
      <p:cxnSp>
        <p:nvCxnSpPr>
          <p:cNvPr id="9" name="Conector drept 8"/>
          <p:cNvCxnSpPr/>
          <p:nvPr/>
        </p:nvCxnSpPr>
        <p:spPr>
          <a:xfrm flipV="1">
            <a:off x="1905000" y="3297936"/>
            <a:ext cx="1758178" cy="11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rept 9"/>
          <p:cNvCxnSpPr/>
          <p:nvPr/>
        </p:nvCxnSpPr>
        <p:spPr>
          <a:xfrm>
            <a:off x="5392918" y="3247534"/>
            <a:ext cx="39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/>
        </p:nvCxnSpPr>
        <p:spPr>
          <a:xfrm>
            <a:off x="7086600" y="1625143"/>
            <a:ext cx="903732" cy="13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drept 13"/>
          <p:cNvCxnSpPr/>
          <p:nvPr/>
        </p:nvCxnSpPr>
        <p:spPr>
          <a:xfrm>
            <a:off x="5791200" y="3234403"/>
            <a:ext cx="0" cy="1355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rept 14"/>
          <p:cNvCxnSpPr/>
          <p:nvPr/>
        </p:nvCxnSpPr>
        <p:spPr>
          <a:xfrm flipH="1">
            <a:off x="4528048" y="3834478"/>
            <a:ext cx="15712" cy="2028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rept 15"/>
          <p:cNvCxnSpPr/>
          <p:nvPr/>
        </p:nvCxnSpPr>
        <p:spPr>
          <a:xfrm>
            <a:off x="990600" y="4010150"/>
            <a:ext cx="0" cy="181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rept 16"/>
          <p:cNvCxnSpPr/>
          <p:nvPr/>
        </p:nvCxnSpPr>
        <p:spPr>
          <a:xfrm rot="5400000">
            <a:off x="5972745" y="3811910"/>
            <a:ext cx="1143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rept 17"/>
          <p:cNvCxnSpPr/>
          <p:nvPr/>
        </p:nvCxnSpPr>
        <p:spPr>
          <a:xfrm rot="5400000">
            <a:off x="7418832" y="2218834"/>
            <a:ext cx="1143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rept 18"/>
          <p:cNvCxnSpPr/>
          <p:nvPr/>
        </p:nvCxnSpPr>
        <p:spPr>
          <a:xfrm rot="10800000">
            <a:off x="3210298" y="1603248"/>
            <a:ext cx="1143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H="1" flipV="1">
            <a:off x="6461468" y="3247534"/>
            <a:ext cx="548932" cy="1835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>
            <a:off x="5553075" y="4241072"/>
            <a:ext cx="419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rept 21"/>
          <p:cNvCxnSpPr/>
          <p:nvPr/>
        </p:nvCxnSpPr>
        <p:spPr>
          <a:xfrm>
            <a:off x="6334695" y="4231010"/>
            <a:ext cx="4191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drept 22"/>
          <p:cNvCxnSpPr/>
          <p:nvPr/>
        </p:nvCxnSpPr>
        <p:spPr>
          <a:xfrm>
            <a:off x="3238500" y="3113076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rept 24"/>
          <p:cNvCxnSpPr/>
          <p:nvPr/>
        </p:nvCxnSpPr>
        <p:spPr>
          <a:xfrm>
            <a:off x="4953000" y="1422273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rept 25"/>
          <p:cNvCxnSpPr/>
          <p:nvPr/>
        </p:nvCxnSpPr>
        <p:spPr>
          <a:xfrm>
            <a:off x="7538466" y="147817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upare 27"/>
          <p:cNvGrpSpPr/>
          <p:nvPr/>
        </p:nvGrpSpPr>
        <p:grpSpPr>
          <a:xfrm>
            <a:off x="5610225" y="4314865"/>
            <a:ext cx="361950" cy="266700"/>
            <a:chOff x="10001250" y="3857134"/>
            <a:chExt cx="356844" cy="381000"/>
          </a:xfrm>
        </p:grpSpPr>
        <p:cxnSp>
          <p:nvCxnSpPr>
            <p:cNvPr id="29" name="Conector drept 28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drept 29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drept 30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are 31"/>
          <p:cNvGrpSpPr/>
          <p:nvPr/>
        </p:nvGrpSpPr>
        <p:grpSpPr>
          <a:xfrm>
            <a:off x="6372225" y="4310199"/>
            <a:ext cx="361950" cy="266700"/>
            <a:chOff x="10001250" y="3857134"/>
            <a:chExt cx="356844" cy="381000"/>
          </a:xfrm>
        </p:grpSpPr>
        <p:cxnSp>
          <p:nvCxnSpPr>
            <p:cNvPr id="33" name="Conector drept 32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rept 34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upare 35"/>
          <p:cNvGrpSpPr/>
          <p:nvPr/>
        </p:nvGrpSpPr>
        <p:grpSpPr>
          <a:xfrm rot="16200000" flipH="1">
            <a:off x="5019285" y="1469898"/>
            <a:ext cx="361950" cy="266700"/>
            <a:chOff x="10001250" y="3857134"/>
            <a:chExt cx="356844" cy="381000"/>
          </a:xfrm>
        </p:grpSpPr>
        <p:cxnSp>
          <p:nvCxnSpPr>
            <p:cNvPr id="37" name="Conector drept 36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rept 37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rept 38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upare 39"/>
          <p:cNvGrpSpPr/>
          <p:nvPr/>
        </p:nvGrpSpPr>
        <p:grpSpPr>
          <a:xfrm rot="16200000" flipV="1">
            <a:off x="7038975" y="1498371"/>
            <a:ext cx="361950" cy="266700"/>
            <a:chOff x="10001250" y="3857134"/>
            <a:chExt cx="356844" cy="381000"/>
          </a:xfrm>
        </p:grpSpPr>
        <p:cxnSp>
          <p:nvCxnSpPr>
            <p:cNvPr id="41" name="Conector drept 40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drept 41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drept 42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upare 43"/>
          <p:cNvGrpSpPr/>
          <p:nvPr/>
        </p:nvGrpSpPr>
        <p:grpSpPr>
          <a:xfrm rot="16200000" flipH="1">
            <a:off x="3344187" y="3164586"/>
            <a:ext cx="361950" cy="266700"/>
            <a:chOff x="10001250" y="3857134"/>
            <a:chExt cx="356844" cy="381000"/>
          </a:xfrm>
        </p:grpSpPr>
        <p:cxnSp>
          <p:nvCxnSpPr>
            <p:cNvPr id="45" name="Conector drept 44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drept 45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rept 46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CasetăText 47"/>
          <p:cNvSpPr txBox="1"/>
          <p:nvPr/>
        </p:nvSpPr>
        <p:spPr>
          <a:xfrm>
            <a:off x="17907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face</a:t>
            </a:r>
            <a:endParaRPr lang="en-US" sz="1600" dirty="0"/>
          </a:p>
        </p:txBody>
      </p:sp>
      <p:sp>
        <p:nvSpPr>
          <p:cNvPr id="49" name="CasetăText 48"/>
          <p:cNvSpPr txBox="1"/>
          <p:nvPr/>
        </p:nvSpPr>
        <p:spPr>
          <a:xfrm>
            <a:off x="2784089" y="2819601"/>
            <a:ext cx="99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efectuată</a:t>
            </a:r>
            <a:endParaRPr lang="en-US" sz="1600" dirty="0"/>
          </a:p>
        </p:txBody>
      </p:sp>
      <p:sp>
        <p:nvSpPr>
          <p:cNvPr id="50" name="CasetăText 49"/>
          <p:cNvSpPr txBox="1"/>
          <p:nvPr/>
        </p:nvSpPr>
        <p:spPr>
          <a:xfrm>
            <a:off x="1020059" y="3962872"/>
            <a:ext cx="87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face</a:t>
            </a:r>
            <a:endParaRPr lang="en-US" sz="1600" dirty="0"/>
          </a:p>
        </p:txBody>
      </p:sp>
      <p:sp>
        <p:nvSpPr>
          <p:cNvPr id="52" name="CasetăText 51"/>
          <p:cNvSpPr txBox="1"/>
          <p:nvPr/>
        </p:nvSpPr>
        <p:spPr>
          <a:xfrm>
            <a:off x="3391812" y="3863053"/>
            <a:ext cx="124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corespunde</a:t>
            </a:r>
            <a:endParaRPr lang="en-US" sz="1600" dirty="0"/>
          </a:p>
        </p:txBody>
      </p:sp>
      <p:sp>
        <p:nvSpPr>
          <p:cNvPr id="54" name="Dreptunghi rotunjit 53"/>
          <p:cNvSpPr/>
          <p:nvPr/>
        </p:nvSpPr>
        <p:spPr>
          <a:xfrm>
            <a:off x="5334000" y="1181100"/>
            <a:ext cx="17526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COMANDA</a:t>
            </a:r>
          </a:p>
          <a:p>
            <a:r>
              <a:rPr lang="ro-RO" sz="1600" u="sng" dirty="0" smtClean="0"/>
              <a:t>FURNIZOR</a:t>
            </a:r>
          </a:p>
          <a:p>
            <a:r>
              <a:rPr lang="ro-RO" sz="1600" dirty="0" smtClean="0"/>
              <a:t>#data_comenzii</a:t>
            </a:r>
          </a:p>
          <a:p>
            <a:r>
              <a:rPr lang="ro-RO" sz="1600" dirty="0" smtClean="0"/>
              <a:t>o data_</a:t>
            </a:r>
            <a:r>
              <a:rPr lang="ro-RO" sz="1600" dirty="0" err="1" smtClean="0"/>
              <a:t>furnizarii</a:t>
            </a:r>
            <a:endParaRPr lang="en-US" sz="1600" dirty="0"/>
          </a:p>
        </p:txBody>
      </p:sp>
      <p:sp>
        <p:nvSpPr>
          <p:cNvPr id="55" name="Dreptunghi rotunjit 54"/>
          <p:cNvSpPr/>
          <p:nvPr/>
        </p:nvSpPr>
        <p:spPr>
          <a:xfrm>
            <a:off x="5392918" y="4589848"/>
            <a:ext cx="1600200" cy="730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LISTA PRODUS</a:t>
            </a:r>
          </a:p>
          <a:p>
            <a:r>
              <a:rPr lang="ro-RO" sz="1600" dirty="0" smtClean="0"/>
              <a:t>*cantitate </a:t>
            </a:r>
            <a:endParaRPr lang="en-US" dirty="0"/>
          </a:p>
        </p:txBody>
      </p:sp>
      <p:sp>
        <p:nvSpPr>
          <p:cNvPr id="56" name="CasetăText 55"/>
          <p:cNvSpPr txBox="1"/>
          <p:nvPr/>
        </p:nvSpPr>
        <p:spPr>
          <a:xfrm>
            <a:off x="5816816" y="3977175"/>
            <a:ext cx="69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pentru</a:t>
            </a:r>
            <a:endParaRPr lang="en-US" sz="1400" dirty="0"/>
          </a:p>
        </p:txBody>
      </p:sp>
      <p:sp>
        <p:nvSpPr>
          <p:cNvPr id="57" name="CasetăText 56"/>
          <p:cNvSpPr txBox="1"/>
          <p:nvPr/>
        </p:nvSpPr>
        <p:spPr>
          <a:xfrm>
            <a:off x="6515659" y="2867649"/>
            <a:ext cx="658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pe</a:t>
            </a:r>
            <a:endParaRPr lang="en-US" sz="1600" dirty="0"/>
          </a:p>
        </p:txBody>
      </p:sp>
      <p:sp>
        <p:nvSpPr>
          <p:cNvPr id="58" name="CasetăText 57"/>
          <p:cNvSpPr txBox="1"/>
          <p:nvPr/>
        </p:nvSpPr>
        <p:spPr>
          <a:xfrm>
            <a:off x="5334000" y="2866439"/>
            <a:ext cx="658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pe</a:t>
            </a:r>
            <a:endParaRPr lang="en-US" sz="1600" dirty="0"/>
          </a:p>
        </p:txBody>
      </p:sp>
      <p:cxnSp>
        <p:nvCxnSpPr>
          <p:cNvPr id="59" name="Conector drept 58"/>
          <p:cNvCxnSpPr/>
          <p:nvPr/>
        </p:nvCxnSpPr>
        <p:spPr>
          <a:xfrm>
            <a:off x="4191000" y="1603248"/>
            <a:ext cx="114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tăText 59"/>
          <p:cNvSpPr txBox="1"/>
          <p:nvPr/>
        </p:nvSpPr>
        <p:spPr>
          <a:xfrm>
            <a:off x="7990332" y="2388887"/>
            <a:ext cx="658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pe</a:t>
            </a:r>
            <a:endParaRPr lang="en-US" sz="1600" dirty="0"/>
          </a:p>
        </p:txBody>
      </p:sp>
      <p:sp>
        <p:nvSpPr>
          <p:cNvPr id="61" name="CasetăText 60"/>
          <p:cNvSpPr txBox="1"/>
          <p:nvPr/>
        </p:nvSpPr>
        <p:spPr>
          <a:xfrm>
            <a:off x="4694075" y="1199261"/>
            <a:ext cx="69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pentru</a:t>
            </a:r>
            <a:endParaRPr lang="en-US" sz="1400" dirty="0"/>
          </a:p>
        </p:txBody>
      </p:sp>
      <p:sp>
        <p:nvSpPr>
          <p:cNvPr id="62" name="CasetăText 61"/>
          <p:cNvSpPr txBox="1"/>
          <p:nvPr/>
        </p:nvSpPr>
        <p:spPr>
          <a:xfrm>
            <a:off x="7086600" y="1191768"/>
            <a:ext cx="114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err="1" smtClean="0"/>
              <a:t>contine</a:t>
            </a:r>
            <a:endParaRPr lang="en-US" sz="1600" dirty="0"/>
          </a:p>
        </p:txBody>
      </p:sp>
      <p:sp>
        <p:nvSpPr>
          <p:cNvPr id="63" name="CasetăText 62"/>
          <p:cNvSpPr txBox="1"/>
          <p:nvPr/>
        </p:nvSpPr>
        <p:spPr>
          <a:xfrm>
            <a:off x="3168510" y="1190117"/>
            <a:ext cx="107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err="1" smtClean="0"/>
              <a:t>primeste</a:t>
            </a:r>
            <a:endParaRPr lang="en-US" sz="1600" dirty="0"/>
          </a:p>
        </p:txBody>
      </p:sp>
      <p:sp>
        <p:nvSpPr>
          <p:cNvPr id="64" name="Dreptunghi rotunjit 63"/>
          <p:cNvSpPr/>
          <p:nvPr/>
        </p:nvSpPr>
        <p:spPr>
          <a:xfrm>
            <a:off x="7010400" y="2715768"/>
            <a:ext cx="1959864" cy="1316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sz="1600" u="sng" dirty="0" smtClean="0"/>
              <a:t>PRODUS</a:t>
            </a:r>
          </a:p>
          <a:p>
            <a:r>
              <a:rPr lang="ro-RO" sz="1600" dirty="0" smtClean="0"/>
              <a:t>#ID_produs</a:t>
            </a:r>
          </a:p>
          <a:p>
            <a:r>
              <a:rPr lang="ro-RO" sz="1600" dirty="0" smtClean="0"/>
              <a:t>*Denumire_produs</a:t>
            </a:r>
          </a:p>
        </p:txBody>
      </p:sp>
      <p:sp>
        <p:nvSpPr>
          <p:cNvPr id="67" name="Dreptunghi rotunjit 66"/>
          <p:cNvSpPr/>
          <p:nvPr/>
        </p:nvSpPr>
        <p:spPr>
          <a:xfrm>
            <a:off x="1905000" y="5334000"/>
            <a:ext cx="1753512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FACTURA</a:t>
            </a:r>
            <a:endParaRPr lang="ro-RO" sz="1600" u="sng" dirty="0" smtClean="0"/>
          </a:p>
          <a:p>
            <a:r>
              <a:rPr lang="ro-RO" sz="1600" dirty="0" smtClean="0"/>
              <a:t>#Nr_factura</a:t>
            </a:r>
          </a:p>
          <a:p>
            <a:r>
              <a:rPr lang="ro-RO" sz="1600" dirty="0" smtClean="0"/>
              <a:t>*Plata_</a:t>
            </a:r>
            <a:r>
              <a:rPr lang="en-US" sz="1600" dirty="0" err="1" smtClean="0"/>
              <a:t>comanda</a:t>
            </a:r>
            <a:endParaRPr lang="ro-RO" sz="1600" dirty="0" smtClean="0"/>
          </a:p>
          <a:p>
            <a:r>
              <a:rPr lang="en-US" sz="1600" dirty="0" smtClean="0"/>
              <a:t>o </a:t>
            </a:r>
            <a:r>
              <a:rPr lang="ro-RO" sz="1600" dirty="0" smtClean="0"/>
              <a:t>Plata_transport</a:t>
            </a:r>
            <a:endParaRPr lang="en-US" sz="1600" dirty="0"/>
          </a:p>
        </p:txBody>
      </p:sp>
      <p:cxnSp>
        <p:nvCxnSpPr>
          <p:cNvPr id="68" name="Conector drept 67"/>
          <p:cNvCxnSpPr/>
          <p:nvPr/>
        </p:nvCxnSpPr>
        <p:spPr>
          <a:xfrm>
            <a:off x="3641466" y="5872522"/>
            <a:ext cx="8944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rept 68"/>
          <p:cNvCxnSpPr/>
          <p:nvPr/>
        </p:nvCxnSpPr>
        <p:spPr>
          <a:xfrm>
            <a:off x="990600" y="5838146"/>
            <a:ext cx="914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drept 69"/>
          <p:cNvCxnSpPr/>
          <p:nvPr/>
        </p:nvCxnSpPr>
        <p:spPr>
          <a:xfrm>
            <a:off x="3810000" y="5679461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drept 70"/>
          <p:cNvCxnSpPr/>
          <p:nvPr/>
        </p:nvCxnSpPr>
        <p:spPr>
          <a:xfrm>
            <a:off x="1752600" y="5666884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setăText 71"/>
          <p:cNvSpPr txBox="1"/>
          <p:nvPr/>
        </p:nvSpPr>
        <p:spPr>
          <a:xfrm>
            <a:off x="1261620" y="5382393"/>
            <a:ext cx="753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err="1" smtClean="0"/>
              <a:t>facuta</a:t>
            </a:r>
            <a:endParaRPr lang="en-US" sz="1600" dirty="0"/>
          </a:p>
        </p:txBody>
      </p:sp>
      <p:sp>
        <p:nvSpPr>
          <p:cNvPr id="73" name="CasetăText 72"/>
          <p:cNvSpPr txBox="1"/>
          <p:nvPr/>
        </p:nvSpPr>
        <p:spPr>
          <a:xfrm>
            <a:off x="3432171" y="5422751"/>
            <a:ext cx="109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corespunde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27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err="1" smtClean="0">
                <a:latin typeface="TechnicLite" pitchFamily="2" charset="2"/>
              </a:rPr>
              <a:t>Modelul</a:t>
            </a:r>
            <a:r>
              <a:rPr lang="en-US" dirty="0" smtClean="0">
                <a:latin typeface="TechnicLite" pitchFamily="2" charset="2"/>
              </a:rPr>
              <a:t> </a:t>
            </a:r>
            <a:r>
              <a:rPr lang="en-US" dirty="0" err="1" smtClean="0">
                <a:latin typeface="TechnicLite" pitchFamily="2" charset="2"/>
              </a:rPr>
              <a:t>Fizic</a:t>
            </a:r>
            <a:endParaRPr lang="en-US" dirty="0">
              <a:latin typeface="TechnicLite" pitchFamily="2" charset="2"/>
            </a:endParaRP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2133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o-RO" b="1" noProof="1" smtClean="0"/>
              <a:t> 	</a:t>
            </a:r>
            <a:r>
              <a:rPr lang="ro-RO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ro-RO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Dup</a:t>
            </a:r>
            <a:r>
              <a:rPr lang="vi-VN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realizarea diagramei ERD şi stabilirea constrângerilor pentru fiecare tabelă</a:t>
            </a:r>
            <a:endParaRPr lang="ro-RO" sz="38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</a:t>
            </a:r>
            <a:r>
              <a:rPr lang="vi-VN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(Primary Key, Foreign Key, Not Null etc.), acestea se implementează, pentru a obţine</a:t>
            </a:r>
            <a:r>
              <a:rPr lang="ro-RO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modelul fizic.</a:t>
            </a:r>
          </a:p>
          <a:p>
            <a:pPr>
              <a:buNone/>
            </a:pPr>
            <a:r>
              <a:rPr lang="ro-RO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</a:t>
            </a:r>
            <a:r>
              <a:rPr lang="vi-VN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Apoi, se stabilesc tipurile de date corespunzătoare fiecărui atribut, astfel : cheile primare şi coloanele care cer date numerice, de tip NUMBER; coloanele care cer intrări de tip text,cu lungime variabilă, de tip VARCHAR2 ; cele care cer date calendaristice, de tip</a:t>
            </a:r>
            <a:r>
              <a:rPr lang="ro-RO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  <a:r>
              <a:rPr lang="ro-RO" sz="3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en-US" sz="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81400"/>
            <a:ext cx="6096000" cy="29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rept 7"/>
          <p:cNvCxnSpPr/>
          <p:nvPr/>
        </p:nvCxnSpPr>
        <p:spPr>
          <a:xfrm>
            <a:off x="1219200" y="4267200"/>
            <a:ext cx="20574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6200"/>
            <a:ext cx="6420257" cy="2057400"/>
          </a:xfrm>
          <a:prstGeom prst="rect">
            <a:avLst/>
          </a:prstGeom>
        </p:spPr>
      </p:pic>
      <p:cxnSp>
        <p:nvCxnSpPr>
          <p:cNvPr id="6" name="Conector drept 5"/>
          <p:cNvCxnSpPr/>
          <p:nvPr/>
        </p:nvCxnSpPr>
        <p:spPr>
          <a:xfrm>
            <a:off x="1219200" y="2133600"/>
            <a:ext cx="0" cy="213360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209800"/>
            <a:ext cx="6050280" cy="1905000"/>
          </a:xfrm>
          <a:prstGeom prst="rect">
            <a:avLst/>
          </a:prstGeom>
        </p:spPr>
      </p:pic>
      <p:pic>
        <p:nvPicPr>
          <p:cNvPr id="14" name="I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95799"/>
            <a:ext cx="6096000" cy="2159435"/>
          </a:xfrm>
          <a:prstGeom prst="rect">
            <a:avLst/>
          </a:prstGeom>
        </p:spPr>
      </p:pic>
      <p:cxnSp>
        <p:nvCxnSpPr>
          <p:cNvPr id="10" name="Conector drept cu săgeată 9"/>
          <p:cNvCxnSpPr/>
          <p:nvPr/>
        </p:nvCxnSpPr>
        <p:spPr>
          <a:xfrm>
            <a:off x="3276600" y="4267200"/>
            <a:ext cx="0" cy="53340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38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541</Words>
  <Application>Microsoft Office PowerPoint</Application>
  <PresentationFormat>Expunere pe ecran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4" baseType="lpstr">
      <vt:lpstr>Temă Office</vt:lpstr>
      <vt:lpstr>Florăria  Rozelor</vt:lpstr>
      <vt:lpstr>Descrierea afacerii</vt:lpstr>
      <vt:lpstr>Cererile afacerii</vt:lpstr>
      <vt:lpstr>Cerintele afacerii</vt:lpstr>
      <vt:lpstr>Diagrama initiala</vt:lpstr>
      <vt:lpstr>ERD Initial</vt:lpstr>
      <vt:lpstr>ERD Final</vt:lpstr>
      <vt:lpstr>Modelul Fizic</vt:lpstr>
      <vt:lpstr>Prezentare PowerPoint</vt:lpstr>
      <vt:lpstr>Prezentare PowerPoint</vt:lpstr>
      <vt:lpstr>Modelul Fizic</vt:lpstr>
      <vt:lpstr>Ipoteze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Floraria ()</dc:title>
  <dc:creator>Florentina</dc:creator>
  <cp:lastModifiedBy>Florentina</cp:lastModifiedBy>
  <cp:revision>20</cp:revision>
  <dcterms:created xsi:type="dcterms:W3CDTF">2022-12-01T06:46:20Z</dcterms:created>
  <dcterms:modified xsi:type="dcterms:W3CDTF">2024-02-02T15:50:47Z</dcterms:modified>
</cp:coreProperties>
</file>