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3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498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6C84-D9D2-45A3-B7F1-9223275FD4D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82B8-ECF5-4E37-89AF-F11EB6A8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7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470025"/>
          </a:xfr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96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mercialScript BT" pitchFamily="66" charset="0"/>
              </a:rPr>
              <a:t>Hotel </a:t>
            </a:r>
            <a:r>
              <a:rPr lang="en-US" sz="9600" b="1" spc="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mercialScript BT" pitchFamily="66" charset="0"/>
              </a:rPr>
              <a:t>Alpin</a:t>
            </a:r>
            <a:endParaRPr lang="en-US" sz="96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mercialScript BT" pitchFamily="66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6400800" cy="1752600"/>
          </a:xfrm>
        </p:spPr>
        <p:txBody>
          <a:bodyPr>
            <a:normAutofit/>
          </a:bodyPr>
          <a:lstStyle/>
          <a:p>
            <a:r>
              <a:rPr lang="ro-RO" sz="16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tch801 XBd BT" pitchFamily="18" charset="0"/>
              </a:rPr>
              <a:t>Proiect realizat </a:t>
            </a:r>
            <a:r>
              <a:rPr lang="ro-RO" sz="16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tch801 XBd BT" pitchFamily="18" charset="0"/>
              </a:rPr>
              <a:t>de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tch801 XBd BT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tch801 XBd BT" pitchFamily="18" charset="0"/>
              </a:rPr>
              <a:t>Constantin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tch801 XBd BT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tch801 XBd BT" pitchFamily="18" charset="0"/>
              </a:rPr>
              <a:t>Florentina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tch801 XBd BT" pitchFamily="18" charset="0"/>
              </a:rPr>
              <a:t>-Claudia</a:t>
            </a:r>
            <a:endParaRPr lang="en-US" sz="16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tch801 XB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6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Modelul Fizic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pic>
        <p:nvPicPr>
          <p:cNvPr id="3" name="I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51647"/>
            <a:ext cx="6324600" cy="2869165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6" y="4114800"/>
            <a:ext cx="8292714" cy="21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Modelul Fizic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174811" y="67687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În final, tabelele vor fi populate, având grij</a:t>
            </a:r>
            <a:r>
              <a:rPr lang="vi-VN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 ca datele introduse să corespundă tipului definit pentru coloana respectivă.</a:t>
            </a:r>
            <a:r>
              <a:rPr lang="en-US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vi-VN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6794952" cy="2683600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0"/>
            <a:ext cx="6794952" cy="26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Modelul Fizic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pic>
        <p:nvPicPr>
          <p:cNvPr id="3" name="I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0"/>
            <a:ext cx="6324600" cy="2743200"/>
          </a:xfrm>
          <a:prstGeom prst="rect">
            <a:avLst/>
          </a:prstGeom>
        </p:spPr>
      </p:pic>
      <p:pic>
        <p:nvPicPr>
          <p:cNvPr id="4" name="I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57600"/>
            <a:ext cx="6324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6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Modelul Fizic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pic>
        <p:nvPicPr>
          <p:cNvPr id="3" name="I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5" y="766482"/>
            <a:ext cx="7246634" cy="2738718"/>
          </a:xfrm>
          <a:prstGeom prst="rect">
            <a:avLst/>
          </a:prstGeom>
        </p:spPr>
      </p:pic>
      <p:pic>
        <p:nvPicPr>
          <p:cNvPr id="4" name="I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51" y="3657600"/>
            <a:ext cx="726108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4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81000" y="762001"/>
            <a:ext cx="8229600" cy="1219199"/>
          </a:xfrm>
        </p:spPr>
        <p:txBody>
          <a:bodyPr>
            <a:normAutofit fontScale="70000" lnSpcReduction="20000"/>
          </a:bodyPr>
          <a:lstStyle/>
          <a:p>
            <a:r>
              <a:rPr lang="ro-RO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Tabelele pot fi folosite de către 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ersonal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pentru a afla diverse informaţii despre starea afacerii, despre clienți, despre 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amere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și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</a:t>
            </a:r>
            <a:r>
              <a:rPr lang="ro-RO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ăț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cât și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dispon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bilitatea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camerelor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etc.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u 1"/>
          <p:cNvSpPr txBox="1">
            <a:spLocks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Modelul Fizic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" name="CasetăText 5"/>
          <p:cNvSpPr txBox="1"/>
          <p:nvPr/>
        </p:nvSpPr>
        <p:spPr>
          <a:xfrm>
            <a:off x="457200" y="19050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putem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afisa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numele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musafirilor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tip de camera au 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avut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fiecare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819400"/>
            <a:ext cx="8458200" cy="30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/>
          <p:cNvSpPr txBox="1">
            <a:spLocks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Modelul Fizic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152400" y="762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ro-RO" dirty="0" smtClean="0"/>
              <a:t>       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Exemplu 2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Afisarea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numarului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telefon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c</a:t>
            </a:r>
            <a:r>
              <a:rPr lang="ro-RO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ât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și numele și  prenumele clienților cazați.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CasetăText 6"/>
          <p:cNvSpPr txBox="1"/>
          <p:nvPr/>
        </p:nvSpPr>
        <p:spPr>
          <a:xfrm>
            <a:off x="735704" y="1408331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Prenume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A_CLIENT 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" y="2079015"/>
            <a:ext cx="6705600" cy="1819600"/>
          </a:xfrm>
          <a:prstGeom prst="rect">
            <a:avLst/>
          </a:prstGeom>
        </p:spPr>
      </p:pic>
      <p:sp>
        <p:nvSpPr>
          <p:cNvPr id="8" name="CasetăText 7"/>
          <p:cNvSpPr txBox="1"/>
          <p:nvPr/>
        </p:nvSpPr>
        <p:spPr>
          <a:xfrm>
            <a:off x="570321" y="4495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pt-BR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Salariu, Salariu + Salariu*(20/100) as Salariu_Dupa_Bonus</a:t>
            </a:r>
          </a:p>
          <a:p>
            <a:r>
              <a:rPr lang="pt-BR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A_ANGAJAT;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setăText 8"/>
          <p:cNvSpPr txBox="1"/>
          <p:nvPr/>
        </p:nvSpPr>
        <p:spPr>
          <a:xfrm>
            <a:off x="190500" y="3898615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ro-RO" dirty="0" smtClean="0"/>
              <a:t>       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Exemplu 3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Afisarea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salariilor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angajaților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inainte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si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dupa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un bonus de 20%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203686"/>
            <a:ext cx="6052381" cy="14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6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Ipoteze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Va fi necesar</a:t>
            </a:r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 implementarea unui sistem informatic pentru gestiunea bazei de date, ceea ce presupune utilizarea unuia sau a mai multor servere si a unor calculatoare ce vor fi folosite cu precădere pentru afişarea de informaţii.</a:t>
            </a:r>
          </a:p>
          <a:p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Folosirea unei baze de date este preferabilă gestiunii tradiţionale deoarece:</a:t>
            </a:r>
          </a:p>
          <a:p>
            <a:pPr lvl="1"/>
            <a:r>
              <a:rPr lang="vi-VN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Previne complicaţiile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în fața schimbărilor de orice fel</a:t>
            </a:r>
            <a:endParaRPr lang="vi-VN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Face posibilă gestiunea activităţii </a:t>
            </a:r>
            <a:r>
              <a:rPr lang="ro-RO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hotelului</a:t>
            </a:r>
            <a:endParaRPr lang="ro-RO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ro-RO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Datele sunt actualizate rapid, iar clienții se pot baza pe confidențialitatea în siguranță a datelor personale.</a:t>
            </a:r>
            <a:endParaRPr lang="vi-VN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4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Concluzii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/>
          </a:bodyPr>
          <a:lstStyle/>
          <a:p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Baza de date prezentat</a:t>
            </a:r>
            <a:r>
              <a:rPr lang="vi-VN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 are ca scop monitorizarea activităţii 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hotelului</a:t>
            </a:r>
            <a:r>
              <a:rPr lang="vi-VN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vi-VN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fiind proiectată să corespundă nevoilor 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personalului</a:t>
            </a:r>
            <a:r>
              <a:rPr lang="vi-VN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vi-VN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precum şi a altora, cu câteva </a:t>
            </a:r>
            <a:r>
              <a:rPr lang="vi-VN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modificări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vi-VN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vi-VN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Prin dezvoltarea unei structuri flexibile şi uşor de utilizat, beneficiile unei asemenea abordări sunt:</a:t>
            </a:r>
          </a:p>
          <a:p>
            <a:pPr lvl="1"/>
            <a:r>
              <a:rPr lang="vi-VN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Supervizarea activităţii 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angajatilor</a:t>
            </a:r>
            <a:r>
              <a:rPr lang="vi-VN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şi posibilitatea de a schimba anumite sarcini între ei</a:t>
            </a:r>
          </a:p>
          <a:p>
            <a:pPr lvl="1"/>
            <a:r>
              <a:rPr lang="ro-RO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Desfășurarea fără complicații a 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vizitelor clienților</a:t>
            </a:r>
            <a:endParaRPr lang="vi-VN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Îmbunătăţirea aspectelor administrative şi decizionale</a:t>
            </a:r>
          </a:p>
          <a:p>
            <a:pPr lvl="1"/>
            <a:r>
              <a:rPr lang="vi-VN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Posibilitatea extinderii afacerii fără a se depune foarte multă muncă suplimentară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1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76518" y="228600"/>
            <a:ext cx="8229600" cy="11430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Descrierea afacerii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381000" y="1371600"/>
            <a:ext cx="861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 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Hotelul Alpin este un complex de 4 stele situat in Poiana </a:t>
            </a:r>
            <a:r>
              <a:rPr lang="ro-RO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Brasov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care se mândrește cu o reputație excelentă și vizitatori mulțumiți.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 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În personalul hotelului se găsesc oameni de toate naționalitățile,  având în </a:t>
            </a:r>
            <a:r>
              <a:rPr lang="ro-RO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mun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în primul rând faptul că locuiesc aproape de complex pentru a-și ușura naveta zilnică.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 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Deși avem un rating splendid de 4 stele, hotelul nu este foarte extins, fiecare angajat fiind repartizat de către proprietar, cu doar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doi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bucătari cu vechime care sunt plătiți direct de către familia ce deține  clădirea.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 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Fiecare client poate face rezervări pentru mai multe camere pentru care v-a </a:t>
            </a:r>
            <a:r>
              <a:rPr lang="ro-RO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raspunde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doar persoana respectivă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ro-RO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 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În vederea </a:t>
            </a:r>
            <a:r>
              <a:rPr lang="ro-RO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ș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ederii în incinta hotelului, </a:t>
            </a:r>
            <a:r>
              <a:rPr lang="ro-RO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 pot acorda 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unele costuri suplimentare din pricina utilizării  serviciului personalului, fie activ sau obiectiv (</a:t>
            </a:r>
            <a:r>
              <a:rPr lang="ro-RO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mancare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ro-RO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bauturi</a:t>
            </a:r>
            <a:r>
              <a:rPr lang="ro-RO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etc.)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9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itchFamily="2" charset="2"/>
              <a:buChar char="v"/>
            </a:pPr>
            <a:r>
              <a:rPr lang="ro-RO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Cerintele</a:t>
            </a: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 afacerii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304800" y="12954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Ca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urmare a document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ării realizate şi a analizării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</a:t>
            </a:r>
            <a:r>
              <a:rPr lang="vi-VN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afacerii 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s-au stabilit următoarele:</a:t>
            </a:r>
          </a:p>
          <a:p>
            <a:pPr>
              <a:buNone/>
            </a:pPr>
            <a:endParaRPr lang="vi-VN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ro-RO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Hotelul 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 nevoie de o bază de date uşor de folosit şi de întreţinut, care să păstreze date despre </a:t>
            </a:r>
            <a:r>
              <a:rPr lang="ro-RO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clienti</a:t>
            </a:r>
            <a:r>
              <a:rPr lang="vi-VN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ro-RO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costurile suportate, angajatii si sarcinile acestora.</a:t>
            </a:r>
            <a:endParaRPr lang="vi-VN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vi-VN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Baza 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date trebuie să fie astfel proiectată încât să suporte funcţiile afacerii şi să permită actualizări de structură în concordanţă cu eventualele modificări necesare.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vi-VN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Datele 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din baza de date sunt necesare pentru a obţine rapoarte şi statistici cu privire la entităţile stabilite.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itchFamily="2" charset="2"/>
              <a:buChar char="v"/>
            </a:pPr>
            <a:r>
              <a:rPr lang="ro-RO" dirty="0" err="1" smtClean="0">
                <a:solidFill>
                  <a:schemeClr val="bg1"/>
                </a:solidFill>
                <a:latin typeface="BankGothic Lt BT" pitchFamily="34" charset="0"/>
              </a:rPr>
              <a:t>Cerintele</a:t>
            </a:r>
            <a:r>
              <a:rPr lang="ro-RO" dirty="0" smtClean="0">
                <a:solidFill>
                  <a:schemeClr val="bg1"/>
                </a:solidFill>
                <a:latin typeface="BankGothic Lt BT" pitchFamily="34" charset="0"/>
              </a:rPr>
              <a:t> afacerii</a:t>
            </a:r>
            <a:endParaRPr lang="en-US" dirty="0">
              <a:solidFill>
                <a:schemeClr val="bg1"/>
              </a:solidFill>
              <a:latin typeface="BankGothic Lt BT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609600" y="1447800"/>
            <a:ext cx="7772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2800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Gestionarea </a:t>
            </a:r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activităţii fiecărui </a:t>
            </a:r>
            <a:r>
              <a:rPr lang="ro-RO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angajat.</a:t>
            </a:r>
            <a:endParaRPr lang="vi-VN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Stocarea in siguranta a datelor clientilor cât și a angajatilor.</a:t>
            </a:r>
            <a:endParaRPr lang="ro-RO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Gestionarea costurilor pe care le suporta clienții</a:t>
            </a:r>
            <a:endParaRPr lang="vi-VN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Memorarea </a:t>
            </a:r>
            <a:r>
              <a:rPr lang="ro-RO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ocupanților camerelor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Generarea </a:t>
            </a:r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rapoarte după diverse criterii</a:t>
            </a:r>
            <a:r>
              <a:rPr lang="ro-RO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vi-VN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Posibilitatea</a:t>
            </a:r>
            <a:r>
              <a:rPr lang="ro-RO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accesarii datelor de catre personal in favoarea remedierii eventualelor perturbari la locul de munca.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660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>
            <a:no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ro-RO" sz="3800" dirty="0" smtClean="0">
                <a:solidFill>
                  <a:schemeClr val="bg1"/>
                </a:solidFill>
                <a:latin typeface="BankGothic Lt BT" pitchFamily="34" charset="0"/>
              </a:rPr>
              <a:t>Diagrama </a:t>
            </a:r>
            <a:r>
              <a:rPr lang="ro-RO" sz="3800" dirty="0" err="1" smtClean="0">
                <a:solidFill>
                  <a:schemeClr val="bg1"/>
                </a:solidFill>
                <a:latin typeface="BankGothic Lt BT" pitchFamily="34" charset="0"/>
              </a:rPr>
              <a:t>Relatii-Entitati</a:t>
            </a:r>
            <a:r>
              <a:rPr lang="en-US" sz="3800" dirty="0">
                <a:solidFill>
                  <a:schemeClr val="bg1"/>
                </a:solidFill>
                <a:latin typeface="BankGothic Lt BT" pitchFamily="34" charset="0"/>
              </a:rPr>
              <a:t> </a:t>
            </a:r>
            <a:r>
              <a:rPr lang="ro-RO" sz="3800" dirty="0" smtClean="0">
                <a:solidFill>
                  <a:schemeClr val="bg1"/>
                </a:solidFill>
                <a:latin typeface="BankGothic Lt BT" pitchFamily="34" charset="0"/>
              </a:rPr>
              <a:t>(ERD)</a:t>
            </a:r>
            <a:endParaRPr lang="en-US" sz="3800" dirty="0">
              <a:solidFill>
                <a:schemeClr val="bg1"/>
              </a:solidFill>
              <a:latin typeface="BankGothic Lt BT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609600" y="16764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iniţial</a:t>
            </a:r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 conţine entităţile cele mai importante şi relaţiile primare dintre acestea</a:t>
            </a:r>
            <a:r>
              <a:rPr lang="ro-RO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endParaRPr lang="vi-VN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Apar anumite erori care vor fi rezolvate în diagrama finală. </a:t>
            </a:r>
            <a:endParaRPr lang="en-US" sz="28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Acestea </a:t>
            </a:r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sunt:</a:t>
            </a:r>
          </a:p>
          <a:p>
            <a:pPr algn="just">
              <a:buNone/>
            </a:pPr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-relaţii M-M;</a:t>
            </a:r>
          </a:p>
          <a:p>
            <a:pPr algn="just">
              <a:buNone/>
            </a:pPr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-relaţii barate;</a:t>
            </a:r>
          </a:p>
          <a:p>
            <a:pPr algn="just">
              <a:buNone/>
            </a:pPr>
            <a:r>
              <a:rPr lang="vi-VN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-aspecte referitoare la regulile afacerii.</a:t>
            </a:r>
          </a:p>
          <a:p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7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u 1"/>
          <p:cNvSpPr txBox="1">
            <a:spLocks/>
          </p:cNvSpPr>
          <p:nvPr/>
        </p:nvSpPr>
        <p:spPr>
          <a:xfrm>
            <a:off x="349988" y="86830"/>
            <a:ext cx="8305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ERD Initial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12" name="Dreptunghi rotunjit 11"/>
          <p:cNvSpPr/>
          <p:nvPr/>
        </p:nvSpPr>
        <p:spPr>
          <a:xfrm>
            <a:off x="5791200" y="3526536"/>
            <a:ext cx="1600200" cy="1121664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smtClean="0"/>
              <a:t>PLATA</a:t>
            </a:r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ID_factura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plata_camera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plata_facilitati</a:t>
            </a:r>
            <a:endParaRPr lang="en-US" sz="1600" dirty="0"/>
          </a:p>
        </p:txBody>
      </p:sp>
      <p:sp>
        <p:nvSpPr>
          <p:cNvPr id="14" name="Dreptunghi rotunjit 13"/>
          <p:cNvSpPr/>
          <p:nvPr/>
        </p:nvSpPr>
        <p:spPr>
          <a:xfrm>
            <a:off x="6934200" y="1371600"/>
            <a:ext cx="1600200" cy="1206246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smtClean="0"/>
              <a:t>CLIENT</a:t>
            </a:r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ID_client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Prenume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Telefon</a:t>
            </a:r>
            <a:endParaRPr lang="en-US" dirty="0"/>
          </a:p>
        </p:txBody>
      </p:sp>
      <p:sp>
        <p:nvSpPr>
          <p:cNvPr id="15" name="Dreptunghi rotunjit 14"/>
          <p:cNvSpPr/>
          <p:nvPr/>
        </p:nvSpPr>
        <p:spPr>
          <a:xfrm>
            <a:off x="2654808" y="4800600"/>
            <a:ext cx="2743200" cy="1662684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smtClean="0"/>
              <a:t>ANGAJAT</a:t>
            </a:r>
          </a:p>
          <a:p>
            <a:r>
              <a:rPr lang="en-US" sz="1600" dirty="0" smtClean="0"/>
              <a:t>#ID              *</a:t>
            </a:r>
            <a:r>
              <a:rPr lang="en-US" sz="1600" dirty="0" err="1" smtClean="0"/>
              <a:t>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Prenume</a:t>
            </a:r>
            <a:r>
              <a:rPr lang="en-US" sz="1600" dirty="0" smtClean="0"/>
              <a:t>  *</a:t>
            </a:r>
            <a:r>
              <a:rPr lang="en-US" sz="1600" dirty="0" err="1" smtClean="0"/>
              <a:t>Data_nasterii</a:t>
            </a:r>
            <a:r>
              <a:rPr lang="en-US" sz="1600" dirty="0" smtClean="0"/>
              <a:t>  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Adresa</a:t>
            </a:r>
            <a:r>
              <a:rPr lang="en-US" sz="1600" dirty="0" smtClean="0"/>
              <a:t>      *</a:t>
            </a:r>
            <a:r>
              <a:rPr lang="en-US" sz="1600" dirty="0" err="1" smtClean="0"/>
              <a:t>Data_angajarii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Salariu</a:t>
            </a:r>
            <a:r>
              <a:rPr lang="en-US" sz="1600" dirty="0" smtClean="0"/>
              <a:t>      *</a:t>
            </a:r>
            <a:r>
              <a:rPr lang="en-US" sz="1600" dirty="0" err="1" smtClean="0"/>
              <a:t>Telefon</a:t>
            </a:r>
            <a:endParaRPr lang="en-US" sz="1600" dirty="0" smtClean="0"/>
          </a:p>
          <a:p>
            <a:r>
              <a:rPr lang="en-US" sz="1600" dirty="0" smtClean="0"/>
              <a:t>*email</a:t>
            </a:r>
            <a:endParaRPr lang="en-US" sz="1600" dirty="0"/>
          </a:p>
        </p:txBody>
      </p:sp>
      <p:cxnSp>
        <p:nvCxnSpPr>
          <p:cNvPr id="18" name="Conector drept 17"/>
          <p:cNvCxnSpPr/>
          <p:nvPr/>
        </p:nvCxnSpPr>
        <p:spPr>
          <a:xfrm>
            <a:off x="7924800" y="2582001"/>
            <a:ext cx="0" cy="1549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rept 18"/>
          <p:cNvCxnSpPr/>
          <p:nvPr/>
        </p:nvCxnSpPr>
        <p:spPr>
          <a:xfrm>
            <a:off x="4953000" y="2521811"/>
            <a:ext cx="0" cy="1603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>
            <a:off x="1465131" y="2461224"/>
            <a:ext cx="0" cy="3267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rept 37"/>
          <p:cNvCxnSpPr/>
          <p:nvPr/>
        </p:nvCxnSpPr>
        <p:spPr>
          <a:xfrm flipH="1">
            <a:off x="5821680" y="1828800"/>
            <a:ext cx="1112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drept 38"/>
          <p:cNvCxnSpPr/>
          <p:nvPr/>
        </p:nvCxnSpPr>
        <p:spPr>
          <a:xfrm flipH="1">
            <a:off x="3429000" y="1756818"/>
            <a:ext cx="792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drept 41"/>
          <p:cNvCxnSpPr/>
          <p:nvPr/>
        </p:nvCxnSpPr>
        <p:spPr>
          <a:xfrm flipH="1">
            <a:off x="1465133" y="5728636"/>
            <a:ext cx="11988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drept 42"/>
          <p:cNvCxnSpPr/>
          <p:nvPr/>
        </p:nvCxnSpPr>
        <p:spPr>
          <a:xfrm flipH="1">
            <a:off x="4953000" y="4116192"/>
            <a:ext cx="868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drept 43"/>
          <p:cNvCxnSpPr/>
          <p:nvPr/>
        </p:nvCxnSpPr>
        <p:spPr>
          <a:xfrm flipH="1">
            <a:off x="7391400" y="4125770"/>
            <a:ext cx="546354" cy="53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drept 50"/>
          <p:cNvCxnSpPr/>
          <p:nvPr/>
        </p:nvCxnSpPr>
        <p:spPr>
          <a:xfrm rot="5400000" flipH="1">
            <a:off x="5410201" y="4096826"/>
            <a:ext cx="4572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drept 55"/>
          <p:cNvCxnSpPr/>
          <p:nvPr/>
        </p:nvCxnSpPr>
        <p:spPr>
          <a:xfrm flipH="1">
            <a:off x="2362200" y="1757764"/>
            <a:ext cx="100355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drept 66"/>
          <p:cNvCxnSpPr/>
          <p:nvPr/>
        </p:nvCxnSpPr>
        <p:spPr>
          <a:xfrm rot="5400000" flipH="1">
            <a:off x="7423849" y="4127634"/>
            <a:ext cx="4572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drept 67"/>
          <p:cNvCxnSpPr/>
          <p:nvPr/>
        </p:nvCxnSpPr>
        <p:spPr>
          <a:xfrm rot="5400000" flipH="1">
            <a:off x="6118860" y="1835657"/>
            <a:ext cx="4572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Grupare 109"/>
          <p:cNvGrpSpPr/>
          <p:nvPr/>
        </p:nvGrpSpPr>
        <p:grpSpPr>
          <a:xfrm rot="5400000">
            <a:off x="5750778" y="1628340"/>
            <a:ext cx="538043" cy="457200"/>
            <a:chOff x="10045446" y="3790508"/>
            <a:chExt cx="538043" cy="457200"/>
          </a:xfrm>
        </p:grpSpPr>
        <p:cxnSp>
          <p:nvCxnSpPr>
            <p:cNvPr id="111" name="Conector drept 110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drept 111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drept 112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upare 105"/>
          <p:cNvGrpSpPr/>
          <p:nvPr/>
        </p:nvGrpSpPr>
        <p:grpSpPr>
          <a:xfrm rot="5400000">
            <a:off x="2394930" y="1550178"/>
            <a:ext cx="538043" cy="457200"/>
            <a:chOff x="10045446" y="3790508"/>
            <a:chExt cx="538043" cy="457200"/>
          </a:xfrm>
        </p:grpSpPr>
        <p:cxnSp>
          <p:nvCxnSpPr>
            <p:cNvPr id="107" name="Conector drept 106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drept 107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drept 108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Grupare 129"/>
          <p:cNvGrpSpPr/>
          <p:nvPr/>
        </p:nvGrpSpPr>
        <p:grpSpPr>
          <a:xfrm flipV="1">
            <a:off x="1213830" y="2467891"/>
            <a:ext cx="538043" cy="457200"/>
            <a:chOff x="10045446" y="3790508"/>
            <a:chExt cx="538043" cy="457200"/>
          </a:xfrm>
        </p:grpSpPr>
        <p:cxnSp>
          <p:nvCxnSpPr>
            <p:cNvPr id="131" name="Conector drept 130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drept 131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ector drept 132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upare 133"/>
          <p:cNvGrpSpPr/>
          <p:nvPr/>
        </p:nvGrpSpPr>
        <p:grpSpPr>
          <a:xfrm rot="5400000" flipV="1">
            <a:off x="3723858" y="1545184"/>
            <a:ext cx="538043" cy="457200"/>
            <a:chOff x="10045446" y="3790508"/>
            <a:chExt cx="538043" cy="457200"/>
          </a:xfrm>
        </p:grpSpPr>
        <p:cxnSp>
          <p:nvCxnSpPr>
            <p:cNvPr id="135" name="Conector drept 134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drept 135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drept 136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upare 137"/>
          <p:cNvGrpSpPr/>
          <p:nvPr/>
        </p:nvGrpSpPr>
        <p:grpSpPr>
          <a:xfrm rot="5400000" flipV="1">
            <a:off x="2166330" y="5532762"/>
            <a:ext cx="538043" cy="457200"/>
            <a:chOff x="10045446" y="3790508"/>
            <a:chExt cx="538043" cy="457200"/>
          </a:xfrm>
        </p:grpSpPr>
        <p:cxnSp>
          <p:nvCxnSpPr>
            <p:cNvPr id="139" name="Conector drept 138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drept 139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drept 140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Dreptunghi rotunjit 12"/>
          <p:cNvSpPr/>
          <p:nvPr/>
        </p:nvSpPr>
        <p:spPr>
          <a:xfrm>
            <a:off x="4221480" y="964692"/>
            <a:ext cx="1600200" cy="1549908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smtClean="0"/>
              <a:t>REZERVARE</a:t>
            </a:r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Nr_rez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desc_camere</a:t>
            </a:r>
            <a:r>
              <a:rPr lang="en-US" sz="1600" dirty="0" smtClean="0"/>
              <a:t>*</a:t>
            </a:r>
            <a:r>
              <a:rPr lang="en-US" sz="1600" dirty="0" err="1" smtClean="0"/>
              <a:t>check_in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check_out</a:t>
            </a:r>
            <a:endParaRPr lang="en-US" dirty="0"/>
          </a:p>
        </p:txBody>
      </p:sp>
      <p:sp>
        <p:nvSpPr>
          <p:cNvPr id="162" name="CasetăText 161"/>
          <p:cNvSpPr txBox="1"/>
          <p:nvPr/>
        </p:nvSpPr>
        <p:spPr>
          <a:xfrm>
            <a:off x="5791200" y="1365079"/>
            <a:ext cx="55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facut</a:t>
            </a:r>
            <a:endParaRPr lang="en-US" sz="1400" dirty="0"/>
          </a:p>
        </p:txBody>
      </p:sp>
      <p:sp>
        <p:nvSpPr>
          <p:cNvPr id="163" name="CasetăText 162"/>
          <p:cNvSpPr txBox="1"/>
          <p:nvPr/>
        </p:nvSpPr>
        <p:spPr>
          <a:xfrm>
            <a:off x="6568263" y="144022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</a:t>
            </a:r>
            <a:endParaRPr lang="en-US" sz="1600" dirty="0"/>
          </a:p>
        </p:txBody>
      </p:sp>
      <p:sp>
        <p:nvSpPr>
          <p:cNvPr id="164" name="CasetăText 163"/>
          <p:cNvSpPr txBox="1"/>
          <p:nvPr/>
        </p:nvSpPr>
        <p:spPr>
          <a:xfrm>
            <a:off x="7880223" y="2507419"/>
            <a:ext cx="1104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efectueaza</a:t>
            </a:r>
            <a:endParaRPr lang="en-US" sz="1600" dirty="0"/>
          </a:p>
        </p:txBody>
      </p:sp>
      <p:sp>
        <p:nvSpPr>
          <p:cNvPr id="165" name="CasetăText 164"/>
          <p:cNvSpPr txBox="1"/>
          <p:nvPr/>
        </p:nvSpPr>
        <p:spPr>
          <a:xfrm>
            <a:off x="7403823" y="4267498"/>
            <a:ext cx="1264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facuta</a:t>
            </a:r>
            <a:endParaRPr lang="en-US" sz="1600" dirty="0"/>
          </a:p>
        </p:txBody>
      </p:sp>
      <p:sp>
        <p:nvSpPr>
          <p:cNvPr id="166" name="CasetăText 165"/>
          <p:cNvSpPr txBox="1"/>
          <p:nvPr/>
        </p:nvSpPr>
        <p:spPr>
          <a:xfrm>
            <a:off x="4912154" y="246789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corespunde</a:t>
            </a:r>
            <a:endParaRPr lang="en-US" sz="1600" dirty="0"/>
          </a:p>
        </p:txBody>
      </p:sp>
      <p:sp>
        <p:nvSpPr>
          <p:cNvPr id="168" name="CasetăText 167"/>
          <p:cNvSpPr txBox="1"/>
          <p:nvPr/>
        </p:nvSpPr>
        <p:spPr>
          <a:xfrm>
            <a:off x="4675668" y="435623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corespunde</a:t>
            </a:r>
            <a:endParaRPr lang="en-US" sz="1600" dirty="0"/>
          </a:p>
        </p:txBody>
      </p:sp>
      <p:sp>
        <p:nvSpPr>
          <p:cNvPr id="11" name="Dreptunghi rotunjit 10"/>
          <p:cNvSpPr/>
          <p:nvPr/>
        </p:nvSpPr>
        <p:spPr>
          <a:xfrm>
            <a:off x="530352" y="1207008"/>
            <a:ext cx="1905000" cy="1257300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CAMERA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ID_camera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Tip_camera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status_camera</a:t>
            </a:r>
            <a:endParaRPr lang="en-US" dirty="0"/>
          </a:p>
        </p:txBody>
      </p:sp>
      <p:sp>
        <p:nvSpPr>
          <p:cNvPr id="172" name="CasetăText 171"/>
          <p:cNvSpPr txBox="1"/>
          <p:nvPr/>
        </p:nvSpPr>
        <p:spPr>
          <a:xfrm>
            <a:off x="3710939" y="1207008"/>
            <a:ext cx="563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</a:t>
            </a:r>
            <a:endParaRPr lang="en-US" sz="1600" dirty="0"/>
          </a:p>
        </p:txBody>
      </p:sp>
      <p:sp>
        <p:nvSpPr>
          <p:cNvPr id="173" name="CasetăText 172"/>
          <p:cNvSpPr txBox="1"/>
          <p:nvPr/>
        </p:nvSpPr>
        <p:spPr>
          <a:xfrm>
            <a:off x="2407859" y="1185942"/>
            <a:ext cx="930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apartine</a:t>
            </a:r>
            <a:endParaRPr lang="en-US" sz="1600" dirty="0"/>
          </a:p>
        </p:txBody>
      </p:sp>
      <p:sp>
        <p:nvSpPr>
          <p:cNvPr id="176" name="CasetăText 175"/>
          <p:cNvSpPr txBox="1"/>
          <p:nvPr/>
        </p:nvSpPr>
        <p:spPr>
          <a:xfrm>
            <a:off x="1751873" y="5148014"/>
            <a:ext cx="1066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 </a:t>
            </a:r>
            <a:r>
              <a:rPr lang="en-US" sz="1600" dirty="0" err="1" smtClean="0"/>
              <a:t>ocupa</a:t>
            </a:r>
            <a:endParaRPr lang="en-US" sz="1600" dirty="0"/>
          </a:p>
        </p:txBody>
      </p:sp>
      <p:sp>
        <p:nvSpPr>
          <p:cNvPr id="177" name="CasetăText 176"/>
          <p:cNvSpPr txBox="1"/>
          <p:nvPr/>
        </p:nvSpPr>
        <p:spPr>
          <a:xfrm>
            <a:off x="1558327" y="2544091"/>
            <a:ext cx="126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Este </a:t>
            </a:r>
            <a:r>
              <a:rPr lang="en-US" sz="1600" dirty="0" err="1" smtClean="0"/>
              <a:t>ingrijita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80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ector drept 44"/>
          <p:cNvCxnSpPr/>
          <p:nvPr/>
        </p:nvCxnSpPr>
        <p:spPr>
          <a:xfrm rot="5400000" flipH="1">
            <a:off x="6118860" y="1838101"/>
            <a:ext cx="4572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rept 45"/>
          <p:cNvCxnSpPr/>
          <p:nvPr/>
        </p:nvCxnSpPr>
        <p:spPr>
          <a:xfrm rot="5400000" flipH="1">
            <a:off x="7421802" y="4118344"/>
            <a:ext cx="4572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itlu 1"/>
          <p:cNvSpPr txBox="1">
            <a:spLocks/>
          </p:cNvSpPr>
          <p:nvPr/>
        </p:nvSpPr>
        <p:spPr>
          <a:xfrm>
            <a:off x="349988" y="86830"/>
            <a:ext cx="8305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ERD final</a:t>
            </a:r>
            <a:endParaRPr lang="en-US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139" name="Dreptunghi rotunjit 138"/>
          <p:cNvSpPr/>
          <p:nvPr/>
        </p:nvSpPr>
        <p:spPr>
          <a:xfrm>
            <a:off x="5791200" y="3526536"/>
            <a:ext cx="1600200" cy="1121664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smtClean="0"/>
              <a:t>PLATA</a:t>
            </a:r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ID_factura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plata_camera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plata_facilitati</a:t>
            </a:r>
            <a:endParaRPr lang="en-US" sz="1600" dirty="0"/>
          </a:p>
        </p:txBody>
      </p:sp>
      <p:sp>
        <p:nvSpPr>
          <p:cNvPr id="140" name="Dreptunghi rotunjit 139"/>
          <p:cNvSpPr/>
          <p:nvPr/>
        </p:nvSpPr>
        <p:spPr>
          <a:xfrm>
            <a:off x="6934200" y="1371600"/>
            <a:ext cx="1600200" cy="1206246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smtClean="0"/>
              <a:t>CLIENT</a:t>
            </a:r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ID_client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Prenume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Telefon</a:t>
            </a:r>
            <a:endParaRPr lang="en-US" dirty="0"/>
          </a:p>
        </p:txBody>
      </p:sp>
      <p:sp>
        <p:nvSpPr>
          <p:cNvPr id="141" name="Dreptunghi rotunjit 140"/>
          <p:cNvSpPr/>
          <p:nvPr/>
        </p:nvSpPr>
        <p:spPr>
          <a:xfrm>
            <a:off x="2654808" y="4800600"/>
            <a:ext cx="2743200" cy="1662684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smtClean="0"/>
              <a:t>ANGAJAT</a:t>
            </a:r>
          </a:p>
          <a:p>
            <a:r>
              <a:rPr lang="en-US" sz="1600" dirty="0" smtClean="0"/>
              <a:t>#ID              *</a:t>
            </a:r>
            <a:r>
              <a:rPr lang="en-US" sz="1600" dirty="0" err="1" smtClean="0"/>
              <a:t>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Prenume</a:t>
            </a:r>
            <a:r>
              <a:rPr lang="en-US" sz="1600" dirty="0" smtClean="0"/>
              <a:t>  *</a:t>
            </a:r>
            <a:r>
              <a:rPr lang="en-US" sz="1600" dirty="0" err="1" smtClean="0"/>
              <a:t>Data_nasterii</a:t>
            </a:r>
            <a:r>
              <a:rPr lang="en-US" sz="1600" dirty="0" smtClean="0"/>
              <a:t>  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Adresa</a:t>
            </a:r>
            <a:r>
              <a:rPr lang="en-US" sz="1600" dirty="0" smtClean="0"/>
              <a:t>      *</a:t>
            </a:r>
            <a:r>
              <a:rPr lang="en-US" sz="1600" dirty="0" err="1" smtClean="0"/>
              <a:t>Data_angajarii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Salariu</a:t>
            </a:r>
            <a:r>
              <a:rPr lang="en-US" sz="1600" dirty="0" smtClean="0"/>
              <a:t>      *</a:t>
            </a:r>
            <a:r>
              <a:rPr lang="en-US" sz="1600" dirty="0" err="1" smtClean="0"/>
              <a:t>Telefon</a:t>
            </a:r>
            <a:endParaRPr lang="en-US" sz="1600" dirty="0" smtClean="0"/>
          </a:p>
          <a:p>
            <a:r>
              <a:rPr lang="en-US" sz="1600" dirty="0" smtClean="0"/>
              <a:t>*email</a:t>
            </a:r>
            <a:endParaRPr lang="en-US" sz="1600" dirty="0"/>
          </a:p>
        </p:txBody>
      </p:sp>
      <p:cxnSp>
        <p:nvCxnSpPr>
          <p:cNvPr id="142" name="Conector drept 141"/>
          <p:cNvCxnSpPr/>
          <p:nvPr/>
        </p:nvCxnSpPr>
        <p:spPr>
          <a:xfrm>
            <a:off x="7924800" y="2582001"/>
            <a:ext cx="0" cy="1549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onector drept 142"/>
          <p:cNvCxnSpPr/>
          <p:nvPr/>
        </p:nvCxnSpPr>
        <p:spPr>
          <a:xfrm>
            <a:off x="4953000" y="2521811"/>
            <a:ext cx="0" cy="1603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onector drept 143"/>
          <p:cNvCxnSpPr/>
          <p:nvPr/>
        </p:nvCxnSpPr>
        <p:spPr>
          <a:xfrm>
            <a:off x="3096965" y="2273045"/>
            <a:ext cx="8860" cy="734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Conector drept 144"/>
          <p:cNvCxnSpPr/>
          <p:nvPr/>
        </p:nvCxnSpPr>
        <p:spPr>
          <a:xfrm>
            <a:off x="3668233" y="1708695"/>
            <a:ext cx="0" cy="13263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Conector drept 145"/>
          <p:cNvCxnSpPr>
            <a:endCxn id="197" idx="0"/>
          </p:cNvCxnSpPr>
          <p:nvPr/>
        </p:nvCxnSpPr>
        <p:spPr>
          <a:xfrm>
            <a:off x="1465131" y="2452914"/>
            <a:ext cx="0" cy="1663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ector drept 146"/>
          <p:cNvCxnSpPr/>
          <p:nvPr/>
        </p:nvCxnSpPr>
        <p:spPr>
          <a:xfrm flipH="1">
            <a:off x="1465131" y="5113746"/>
            <a:ext cx="2" cy="7672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Conector drept 148"/>
          <p:cNvCxnSpPr/>
          <p:nvPr/>
        </p:nvCxnSpPr>
        <p:spPr>
          <a:xfrm>
            <a:off x="3080363" y="1746184"/>
            <a:ext cx="0" cy="54635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Conector drept 161"/>
          <p:cNvCxnSpPr/>
          <p:nvPr/>
        </p:nvCxnSpPr>
        <p:spPr>
          <a:xfrm flipH="1">
            <a:off x="5821680" y="1828800"/>
            <a:ext cx="1112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ector drept 162"/>
          <p:cNvCxnSpPr/>
          <p:nvPr/>
        </p:nvCxnSpPr>
        <p:spPr>
          <a:xfrm flipH="1">
            <a:off x="1482852" y="5881036"/>
            <a:ext cx="11692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Conector drept 165"/>
          <p:cNvCxnSpPr/>
          <p:nvPr/>
        </p:nvCxnSpPr>
        <p:spPr>
          <a:xfrm flipH="1" flipV="1">
            <a:off x="3657600" y="1708695"/>
            <a:ext cx="563880" cy="17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Conector drept 166"/>
          <p:cNvCxnSpPr/>
          <p:nvPr/>
        </p:nvCxnSpPr>
        <p:spPr>
          <a:xfrm flipH="1">
            <a:off x="4953000" y="4116192"/>
            <a:ext cx="868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Conector drept 167"/>
          <p:cNvCxnSpPr/>
          <p:nvPr/>
        </p:nvCxnSpPr>
        <p:spPr>
          <a:xfrm flipH="1">
            <a:off x="7391400" y="4125770"/>
            <a:ext cx="546354" cy="53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ector drept 168"/>
          <p:cNvCxnSpPr/>
          <p:nvPr/>
        </p:nvCxnSpPr>
        <p:spPr>
          <a:xfrm flipH="1">
            <a:off x="1218053" y="3542750"/>
            <a:ext cx="5214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Conector drept 169"/>
          <p:cNvCxnSpPr/>
          <p:nvPr/>
        </p:nvCxnSpPr>
        <p:spPr>
          <a:xfrm flipH="1">
            <a:off x="1218054" y="5583564"/>
            <a:ext cx="521471" cy="79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Conector drept 171"/>
          <p:cNvCxnSpPr/>
          <p:nvPr/>
        </p:nvCxnSpPr>
        <p:spPr>
          <a:xfrm flipH="1">
            <a:off x="3434532" y="2451964"/>
            <a:ext cx="4572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Conector drept 172"/>
          <p:cNvCxnSpPr/>
          <p:nvPr/>
        </p:nvCxnSpPr>
        <p:spPr>
          <a:xfrm flipH="1">
            <a:off x="2866791" y="2452913"/>
            <a:ext cx="4572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Conector drept 174"/>
          <p:cNvCxnSpPr/>
          <p:nvPr/>
        </p:nvCxnSpPr>
        <p:spPr>
          <a:xfrm rot="5400000" flipH="1">
            <a:off x="5410201" y="4096826"/>
            <a:ext cx="4572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Conector drept 184"/>
          <p:cNvCxnSpPr/>
          <p:nvPr/>
        </p:nvCxnSpPr>
        <p:spPr>
          <a:xfrm flipH="1" flipV="1">
            <a:off x="2286000" y="1730786"/>
            <a:ext cx="810732" cy="443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Dreptunghi rotunjit 195"/>
          <p:cNvSpPr/>
          <p:nvPr/>
        </p:nvSpPr>
        <p:spPr>
          <a:xfrm>
            <a:off x="2590800" y="2971800"/>
            <a:ext cx="1600200" cy="838200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u="sng" dirty="0" smtClean="0"/>
              <a:t>VIZITA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data_vizita</a:t>
            </a:r>
            <a:endParaRPr lang="en-US" dirty="0"/>
          </a:p>
        </p:txBody>
      </p:sp>
      <p:sp>
        <p:nvSpPr>
          <p:cNvPr id="197" name="Dreptunghi rotunjit 196"/>
          <p:cNvSpPr/>
          <p:nvPr/>
        </p:nvSpPr>
        <p:spPr>
          <a:xfrm>
            <a:off x="587307" y="4116192"/>
            <a:ext cx="1755648" cy="990600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smtClean="0"/>
              <a:t>LISTA_SERVICIU</a:t>
            </a:r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data_serviciu</a:t>
            </a:r>
            <a:endParaRPr lang="en-US" sz="1600" dirty="0"/>
          </a:p>
        </p:txBody>
      </p:sp>
      <p:grpSp>
        <p:nvGrpSpPr>
          <p:cNvPr id="198" name="Grupare 197"/>
          <p:cNvGrpSpPr/>
          <p:nvPr/>
        </p:nvGrpSpPr>
        <p:grpSpPr>
          <a:xfrm>
            <a:off x="1219201" y="3661144"/>
            <a:ext cx="538043" cy="457200"/>
            <a:chOff x="10045446" y="3790508"/>
            <a:chExt cx="538043" cy="457200"/>
          </a:xfrm>
        </p:grpSpPr>
        <p:cxnSp>
          <p:nvCxnSpPr>
            <p:cNvPr id="199" name="Conector drept 198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Conector drept 199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ector drept 200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upare 201"/>
          <p:cNvGrpSpPr/>
          <p:nvPr/>
        </p:nvGrpSpPr>
        <p:grpSpPr>
          <a:xfrm>
            <a:off x="3439260" y="2523797"/>
            <a:ext cx="538043" cy="457200"/>
            <a:chOff x="10045446" y="3790508"/>
            <a:chExt cx="538043" cy="457200"/>
          </a:xfrm>
        </p:grpSpPr>
        <p:cxnSp>
          <p:nvCxnSpPr>
            <p:cNvPr id="203" name="Conector drept 202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ector drept 203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Conector drept 204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" name="Grupare 205"/>
          <p:cNvGrpSpPr/>
          <p:nvPr/>
        </p:nvGrpSpPr>
        <p:grpSpPr>
          <a:xfrm>
            <a:off x="2855178" y="2521811"/>
            <a:ext cx="538043" cy="457200"/>
            <a:chOff x="10045446" y="3790508"/>
            <a:chExt cx="538043" cy="457200"/>
          </a:xfrm>
        </p:grpSpPr>
        <p:cxnSp>
          <p:nvCxnSpPr>
            <p:cNvPr id="207" name="Conector drept 206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onector drept 207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onector drept 208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upare 221"/>
          <p:cNvGrpSpPr/>
          <p:nvPr/>
        </p:nvGrpSpPr>
        <p:grpSpPr>
          <a:xfrm rot="5400000">
            <a:off x="5750778" y="1628340"/>
            <a:ext cx="538043" cy="457200"/>
            <a:chOff x="10045446" y="3790508"/>
            <a:chExt cx="538043" cy="457200"/>
          </a:xfrm>
        </p:grpSpPr>
        <p:cxnSp>
          <p:nvCxnSpPr>
            <p:cNvPr id="223" name="Conector drept 222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Conector drept 223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Conector drept 224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2" name="Grupare 241"/>
          <p:cNvGrpSpPr/>
          <p:nvPr/>
        </p:nvGrpSpPr>
        <p:grpSpPr>
          <a:xfrm flipV="1">
            <a:off x="1219201" y="5118390"/>
            <a:ext cx="538043" cy="457200"/>
            <a:chOff x="10045446" y="3790508"/>
            <a:chExt cx="538043" cy="457200"/>
          </a:xfrm>
        </p:grpSpPr>
        <p:cxnSp>
          <p:nvCxnSpPr>
            <p:cNvPr id="243" name="Conector drept 242"/>
            <p:cNvCxnSpPr/>
            <p:nvPr/>
          </p:nvCxnSpPr>
          <p:spPr>
            <a:xfrm flipV="1">
              <a:off x="10045446" y="3790508"/>
              <a:ext cx="241554" cy="4571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Conector drept 243"/>
            <p:cNvCxnSpPr/>
            <p:nvPr/>
          </p:nvCxnSpPr>
          <p:spPr>
            <a:xfrm rot="5400000" flipH="1">
              <a:off x="10058402" y="4019107"/>
              <a:ext cx="45720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Conector drept 244"/>
            <p:cNvCxnSpPr/>
            <p:nvPr/>
          </p:nvCxnSpPr>
          <p:spPr>
            <a:xfrm flipH="1" flipV="1">
              <a:off x="10287003" y="3810000"/>
              <a:ext cx="296486" cy="437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6" name="Dreptunghi rotunjit 265"/>
          <p:cNvSpPr/>
          <p:nvPr/>
        </p:nvSpPr>
        <p:spPr>
          <a:xfrm>
            <a:off x="4221480" y="964692"/>
            <a:ext cx="1600200" cy="1549908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smtClean="0"/>
              <a:t>REZERVARE</a:t>
            </a:r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Nr_rez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desc_camere</a:t>
            </a:r>
            <a:r>
              <a:rPr lang="en-US" sz="1600" dirty="0" smtClean="0"/>
              <a:t>*</a:t>
            </a:r>
            <a:r>
              <a:rPr lang="en-US" sz="1600" dirty="0" err="1" smtClean="0"/>
              <a:t>check_in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check_out</a:t>
            </a:r>
            <a:endParaRPr lang="en-US" dirty="0"/>
          </a:p>
        </p:txBody>
      </p:sp>
      <p:sp>
        <p:nvSpPr>
          <p:cNvPr id="267" name="CasetăText 266"/>
          <p:cNvSpPr txBox="1"/>
          <p:nvPr/>
        </p:nvSpPr>
        <p:spPr>
          <a:xfrm>
            <a:off x="5791200" y="1365079"/>
            <a:ext cx="55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facut</a:t>
            </a:r>
            <a:endParaRPr lang="en-US" sz="1400" dirty="0"/>
          </a:p>
        </p:txBody>
      </p:sp>
      <p:sp>
        <p:nvSpPr>
          <p:cNvPr id="268" name="CasetăText 267"/>
          <p:cNvSpPr txBox="1"/>
          <p:nvPr/>
        </p:nvSpPr>
        <p:spPr>
          <a:xfrm>
            <a:off x="6568263" y="144022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</a:t>
            </a:r>
            <a:endParaRPr lang="en-US" sz="1600" dirty="0"/>
          </a:p>
        </p:txBody>
      </p:sp>
      <p:sp>
        <p:nvSpPr>
          <p:cNvPr id="269" name="CasetăText 268"/>
          <p:cNvSpPr txBox="1"/>
          <p:nvPr/>
        </p:nvSpPr>
        <p:spPr>
          <a:xfrm>
            <a:off x="7880223" y="2507419"/>
            <a:ext cx="1104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efectueaza</a:t>
            </a:r>
            <a:endParaRPr lang="en-US" sz="1600" dirty="0"/>
          </a:p>
        </p:txBody>
      </p:sp>
      <p:sp>
        <p:nvSpPr>
          <p:cNvPr id="270" name="CasetăText 269"/>
          <p:cNvSpPr txBox="1"/>
          <p:nvPr/>
        </p:nvSpPr>
        <p:spPr>
          <a:xfrm>
            <a:off x="7381229" y="4266103"/>
            <a:ext cx="1264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facuta</a:t>
            </a:r>
            <a:endParaRPr lang="en-US" sz="1600" dirty="0"/>
          </a:p>
        </p:txBody>
      </p:sp>
      <p:sp>
        <p:nvSpPr>
          <p:cNvPr id="271" name="CasetăText 270"/>
          <p:cNvSpPr txBox="1"/>
          <p:nvPr/>
        </p:nvSpPr>
        <p:spPr>
          <a:xfrm>
            <a:off x="4912154" y="246789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corespunde</a:t>
            </a:r>
            <a:endParaRPr lang="en-US" sz="1600" dirty="0"/>
          </a:p>
        </p:txBody>
      </p:sp>
      <p:sp>
        <p:nvSpPr>
          <p:cNvPr id="272" name="CasetăText 271"/>
          <p:cNvSpPr txBox="1"/>
          <p:nvPr/>
        </p:nvSpPr>
        <p:spPr>
          <a:xfrm>
            <a:off x="4638454" y="432542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corespunde</a:t>
            </a:r>
            <a:endParaRPr lang="en-US" sz="1600" dirty="0"/>
          </a:p>
        </p:txBody>
      </p:sp>
      <p:sp>
        <p:nvSpPr>
          <p:cNvPr id="138" name="Dreptunghi rotunjit 137"/>
          <p:cNvSpPr/>
          <p:nvPr/>
        </p:nvSpPr>
        <p:spPr>
          <a:xfrm>
            <a:off x="530352" y="1207008"/>
            <a:ext cx="1905000" cy="1257300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CAMERA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ID_camera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Tip_camera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status_camera</a:t>
            </a:r>
            <a:endParaRPr lang="en-US" dirty="0"/>
          </a:p>
        </p:txBody>
      </p:sp>
      <p:sp>
        <p:nvSpPr>
          <p:cNvPr id="288" name="CasetăText 287"/>
          <p:cNvSpPr txBox="1"/>
          <p:nvPr/>
        </p:nvSpPr>
        <p:spPr>
          <a:xfrm>
            <a:off x="3418721" y="1274741"/>
            <a:ext cx="94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apartine</a:t>
            </a:r>
            <a:endParaRPr lang="en-US" sz="1600" dirty="0"/>
          </a:p>
        </p:txBody>
      </p:sp>
      <p:sp>
        <p:nvSpPr>
          <p:cNvPr id="290" name="CasetăText 289"/>
          <p:cNvSpPr txBox="1"/>
          <p:nvPr/>
        </p:nvSpPr>
        <p:spPr>
          <a:xfrm>
            <a:off x="2382167" y="1274741"/>
            <a:ext cx="94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apartine</a:t>
            </a:r>
            <a:endParaRPr lang="en-US" sz="1600" dirty="0"/>
          </a:p>
        </p:txBody>
      </p:sp>
      <p:sp>
        <p:nvSpPr>
          <p:cNvPr id="291" name="CasetăText 290"/>
          <p:cNvSpPr txBox="1"/>
          <p:nvPr/>
        </p:nvSpPr>
        <p:spPr>
          <a:xfrm>
            <a:off x="3134498" y="2451965"/>
            <a:ext cx="694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</a:t>
            </a:r>
            <a:endParaRPr lang="en-US" sz="1600" dirty="0"/>
          </a:p>
        </p:txBody>
      </p:sp>
      <p:sp>
        <p:nvSpPr>
          <p:cNvPr id="298" name="CasetăText 297"/>
          <p:cNvSpPr txBox="1"/>
          <p:nvPr/>
        </p:nvSpPr>
        <p:spPr>
          <a:xfrm>
            <a:off x="609602" y="2451965"/>
            <a:ext cx="99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apartine</a:t>
            </a:r>
            <a:endParaRPr lang="en-US" sz="1600" dirty="0"/>
          </a:p>
        </p:txBody>
      </p:sp>
      <p:sp>
        <p:nvSpPr>
          <p:cNvPr id="299" name="CasetăText 298"/>
          <p:cNvSpPr txBox="1"/>
          <p:nvPr/>
        </p:nvSpPr>
        <p:spPr>
          <a:xfrm>
            <a:off x="771696" y="3720466"/>
            <a:ext cx="113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</a:t>
            </a:r>
            <a:endParaRPr lang="en-US" sz="1600" dirty="0"/>
          </a:p>
        </p:txBody>
      </p:sp>
      <p:sp>
        <p:nvSpPr>
          <p:cNvPr id="300" name="CasetăText 299"/>
          <p:cNvSpPr txBox="1"/>
          <p:nvPr/>
        </p:nvSpPr>
        <p:spPr>
          <a:xfrm>
            <a:off x="2168067" y="5470474"/>
            <a:ext cx="523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</a:t>
            </a:r>
            <a:endParaRPr lang="en-US" sz="1600" dirty="0"/>
          </a:p>
        </p:txBody>
      </p:sp>
      <p:sp>
        <p:nvSpPr>
          <p:cNvPr id="301" name="CasetăText 300"/>
          <p:cNvSpPr txBox="1"/>
          <p:nvPr/>
        </p:nvSpPr>
        <p:spPr>
          <a:xfrm>
            <a:off x="478571" y="5198746"/>
            <a:ext cx="99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apartine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09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6200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Explicarea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erd-ului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Principalele relaţii din baza de date sunt:</a:t>
            </a:r>
            <a:endParaRPr lang="ro-RO" sz="36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ro-RO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Între Client si Rezervare</a:t>
            </a:r>
          </a:p>
          <a:p>
            <a:pPr lvl="1"/>
            <a:r>
              <a:rPr lang="ro-RO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Între Client si Plata</a:t>
            </a:r>
          </a:p>
          <a:p>
            <a:pPr lvl="1"/>
            <a:r>
              <a:rPr lang="ro-RO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Între Rezervare si Plata</a:t>
            </a:r>
          </a:p>
          <a:p>
            <a:pPr lvl="1"/>
            <a:r>
              <a:rPr lang="ro-RO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Între Camera și Rezervare</a:t>
            </a:r>
          </a:p>
          <a:p>
            <a:pPr lvl="1"/>
            <a:r>
              <a:rPr lang="ro-RO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Între Camera și Angajat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7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Modelul Fizic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457200" y="838199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</a:t>
            </a:r>
            <a:r>
              <a:rPr lang="vi-VN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 </a:t>
            </a:r>
            <a:r>
              <a:rPr lang="vi-VN" sz="1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realizarea ERD</a:t>
            </a:r>
            <a:r>
              <a:rPr lang="ro-RO" sz="1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-ului </a:t>
            </a:r>
            <a:r>
              <a:rPr lang="vi-VN" sz="1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 stabilirea constrângerilor pentru fiecare tabelă</a:t>
            </a:r>
            <a:endParaRPr lang="ro-RO" sz="1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o-RO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vi-VN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(Primary Key, Foreign Key, Not Null etc.), acestea se implementează, pentru a obţine</a:t>
            </a:r>
            <a:r>
              <a:rPr lang="ro-RO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modelul fizic.</a:t>
            </a:r>
          </a:p>
          <a:p>
            <a:pPr>
              <a:buNone/>
            </a:pPr>
            <a:r>
              <a:rPr lang="ro-RO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vi-VN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Apoi, se stabilesc tipurile de date corespunzătoare fiecărui atribut, astfel : cheile primare şi coloanele care cer date numerice, de tip NUMBER; coloanele care cer intrări de tip text,cu lungime variabilă, de tip VARCHAR2 ; cele care cer date calendaristice, de tip</a:t>
            </a:r>
            <a:r>
              <a:rPr lang="ro-RO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ro-RO" sz="1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efilare pe orizontală 6"/>
          <p:cNvSpPr/>
          <p:nvPr/>
        </p:nvSpPr>
        <p:spPr>
          <a:xfrm>
            <a:off x="134470" y="2593206"/>
            <a:ext cx="4356847" cy="4191000"/>
          </a:xfrm>
          <a:prstGeom prst="horizontalScroll">
            <a:avLst/>
          </a:prstGeom>
          <a:ln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002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2060"/>
                </a:solidFill>
              </a:rPr>
              <a:t>CREATE TABLE A_VIZITA (</a:t>
            </a:r>
          </a:p>
          <a:p>
            <a:r>
              <a:rPr lang="en-US" sz="1400" b="1" dirty="0" err="1">
                <a:solidFill>
                  <a:srgbClr val="002060"/>
                </a:solidFill>
              </a:rPr>
              <a:t>Data_serviciu</a:t>
            </a:r>
            <a:r>
              <a:rPr lang="en-US" sz="1400" b="1" dirty="0">
                <a:solidFill>
                  <a:srgbClr val="002060"/>
                </a:solidFill>
              </a:rPr>
              <a:t> DATE NOT NULL,</a:t>
            </a:r>
          </a:p>
          <a:p>
            <a:r>
              <a:rPr lang="en-US" sz="1400" b="1" dirty="0" err="1">
                <a:solidFill>
                  <a:srgbClr val="002060"/>
                </a:solidFill>
              </a:rPr>
              <a:t>ID_angajat</a:t>
            </a:r>
            <a:r>
              <a:rPr lang="en-US" sz="1400" b="1" dirty="0">
                <a:solidFill>
                  <a:srgbClr val="002060"/>
                </a:solidFill>
              </a:rPr>
              <a:t> NUMBER(4) NOT NULL,</a:t>
            </a:r>
          </a:p>
          <a:p>
            <a:r>
              <a:rPr lang="en-US" sz="1400" b="1" dirty="0" err="1">
                <a:solidFill>
                  <a:srgbClr val="002060"/>
                </a:solidFill>
              </a:rPr>
              <a:t>ID_camera</a:t>
            </a:r>
            <a:r>
              <a:rPr lang="en-US" sz="1400" b="1" dirty="0">
                <a:solidFill>
                  <a:srgbClr val="002060"/>
                </a:solidFill>
              </a:rPr>
              <a:t> NUMBER(3) NOT NULL,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CONSTRAINT FK_ANG1 FOREIGN KEY (</a:t>
            </a:r>
            <a:r>
              <a:rPr lang="en-US" sz="1400" b="1" dirty="0" err="1">
                <a:solidFill>
                  <a:srgbClr val="002060"/>
                </a:solidFill>
              </a:rPr>
              <a:t>ID_angajat</a:t>
            </a:r>
            <a:r>
              <a:rPr lang="en-US" sz="1400" b="1" dirty="0">
                <a:solidFill>
                  <a:srgbClr val="002060"/>
                </a:solidFill>
              </a:rPr>
              <a:t>) </a:t>
            </a:r>
            <a:endParaRPr lang="ro-RO" sz="1400" b="1" dirty="0">
              <a:solidFill>
                <a:srgbClr val="002060"/>
              </a:solidFill>
            </a:endParaRPr>
          </a:p>
          <a:p>
            <a:r>
              <a:rPr lang="ro-RO" sz="1400" b="1" dirty="0">
                <a:solidFill>
                  <a:srgbClr val="002060"/>
                </a:solidFill>
              </a:rPr>
              <a:t>   </a:t>
            </a:r>
            <a:r>
              <a:rPr lang="en-US" sz="1400" b="1" dirty="0">
                <a:solidFill>
                  <a:srgbClr val="002060"/>
                </a:solidFill>
              </a:rPr>
              <a:t>REFERENCES A_ANGAJAT(</a:t>
            </a:r>
            <a:r>
              <a:rPr lang="en-US" sz="1400" b="1" dirty="0" err="1">
                <a:solidFill>
                  <a:srgbClr val="002060"/>
                </a:solidFill>
              </a:rPr>
              <a:t>ID_angajat</a:t>
            </a:r>
            <a:r>
              <a:rPr lang="en-US" sz="1400" b="1" dirty="0">
                <a:solidFill>
                  <a:srgbClr val="002060"/>
                </a:solidFill>
              </a:rPr>
              <a:t>),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CONSTRAINT FK_CAM2 FOREIGN KEY(</a:t>
            </a:r>
            <a:r>
              <a:rPr lang="en-US" sz="1400" b="1" dirty="0" err="1">
                <a:solidFill>
                  <a:srgbClr val="002060"/>
                </a:solidFill>
              </a:rPr>
              <a:t>ID_camera</a:t>
            </a:r>
            <a:r>
              <a:rPr lang="en-US" sz="1400" b="1" dirty="0">
                <a:solidFill>
                  <a:srgbClr val="002060"/>
                </a:solidFill>
              </a:rPr>
              <a:t>) </a:t>
            </a:r>
            <a:endParaRPr lang="ro-RO" sz="1400" b="1" dirty="0">
              <a:solidFill>
                <a:srgbClr val="002060"/>
              </a:solidFill>
            </a:endParaRPr>
          </a:p>
          <a:p>
            <a:r>
              <a:rPr lang="ro-RO" sz="1400" b="1" dirty="0">
                <a:solidFill>
                  <a:srgbClr val="002060"/>
                </a:solidFill>
              </a:rPr>
              <a:t>    </a:t>
            </a:r>
            <a:r>
              <a:rPr lang="en-US" sz="1400" b="1" dirty="0">
                <a:solidFill>
                  <a:srgbClr val="002060"/>
                </a:solidFill>
              </a:rPr>
              <a:t>REFERENCES A_CAMERA(</a:t>
            </a:r>
            <a:r>
              <a:rPr lang="en-US" sz="1400" b="1" dirty="0" err="1">
                <a:solidFill>
                  <a:srgbClr val="002060"/>
                </a:solidFill>
              </a:rPr>
              <a:t>ID_camera</a:t>
            </a:r>
            <a:r>
              <a:rPr lang="en-US" sz="1400" b="1" dirty="0">
                <a:solidFill>
                  <a:srgbClr val="002060"/>
                </a:solidFill>
              </a:rPr>
              <a:t>),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PRIMARY KEY (</a:t>
            </a:r>
            <a:r>
              <a:rPr lang="en-US" sz="1400" b="1" dirty="0" err="1">
                <a:solidFill>
                  <a:srgbClr val="002060"/>
                </a:solidFill>
              </a:rPr>
              <a:t>Data_serviciu,ID_camera,ID_angajat</a:t>
            </a:r>
            <a:r>
              <a:rPr lang="en-US" sz="14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96" y="3352800"/>
            <a:ext cx="4839903" cy="2554706"/>
          </a:xfrm>
          <a:prstGeom prst="rect">
            <a:avLst/>
          </a:prstGeom>
        </p:spPr>
      </p:pic>
      <p:sp>
        <p:nvSpPr>
          <p:cNvPr id="8" name="Săgeată la dreapta 7"/>
          <p:cNvSpPr/>
          <p:nvPr/>
        </p:nvSpPr>
        <p:spPr>
          <a:xfrm>
            <a:off x="3931022" y="3309487"/>
            <a:ext cx="599503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941</Words>
  <Application>Microsoft Office PowerPoint</Application>
  <PresentationFormat>Expunere pe ecran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18" baseType="lpstr">
      <vt:lpstr>Temă Office</vt:lpstr>
      <vt:lpstr>Hotel Alpin</vt:lpstr>
      <vt:lpstr>Descrierea afacerii</vt:lpstr>
      <vt:lpstr>Cerintele afacerii</vt:lpstr>
      <vt:lpstr>Cerintele afacerii</vt:lpstr>
      <vt:lpstr>Diagrama Relatii-Entitati (ERD)</vt:lpstr>
      <vt:lpstr>Prezentare PowerPoint</vt:lpstr>
      <vt:lpstr>Prezentare PowerPoint</vt:lpstr>
      <vt:lpstr>Explicarea erd-ului</vt:lpstr>
      <vt:lpstr>Modelul Fizic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Ipoteze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Alpin</dc:title>
  <dc:creator>Florentina</dc:creator>
  <cp:lastModifiedBy>Florentina</cp:lastModifiedBy>
  <cp:revision>29</cp:revision>
  <dcterms:created xsi:type="dcterms:W3CDTF">2022-05-05T05:42:20Z</dcterms:created>
  <dcterms:modified xsi:type="dcterms:W3CDTF">2024-02-02T15:41:09Z</dcterms:modified>
</cp:coreProperties>
</file>