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4" r:id="rId9"/>
    <p:sldId id="266" r:id="rId10"/>
    <p:sldId id="263" r:id="rId11"/>
    <p:sldId id="265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 mediu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D9CCA-E5CC-49A8-B71C-7F3D7313F3D7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ABC06-1CBD-4B91-AD30-2B454697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5ABC06-1CBD-4B91-AD30-2B45469740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0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4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9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9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6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6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1E362-67A1-4CAE-940F-BAC70B994C0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346C-C5B0-4F0F-9776-8395EBDF3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</a:blip>
          <a:srcRect/>
          <a:stretch>
            <a:fillRect t="-14000" b="-9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0" y="1295400"/>
            <a:ext cx="9144000" cy="2305051"/>
          </a:xfrm>
        </p:spPr>
        <p:txBody>
          <a:bodyPr>
            <a:normAutofit/>
          </a:bodyPr>
          <a:lstStyle/>
          <a:p>
            <a:r>
              <a:rPr lang="en-US" sz="6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5400">
                    <a:schemeClr val="bg1">
                      <a:alpha val="67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GothicE" pitchFamily="2" charset="0"/>
                <a:cs typeface="GothicE" pitchFamily="2" charset="0"/>
              </a:rPr>
              <a:t>Scoala</a:t>
            </a: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5400">
                    <a:schemeClr val="bg1">
                      <a:alpha val="67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GothicE" pitchFamily="2" charset="0"/>
                <a:cs typeface="GothicE" pitchFamily="2" charset="0"/>
              </a:rPr>
              <a:t> de </a:t>
            </a:r>
            <a:r>
              <a:rPr lang="en-US" sz="6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5400">
                    <a:schemeClr val="bg1">
                      <a:alpha val="67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GothicE" pitchFamily="2" charset="0"/>
                <a:cs typeface="GothicE" pitchFamily="2" charset="0"/>
              </a:rPr>
              <a:t>muzi</a:t>
            </a:r>
            <a:r>
              <a:rPr lang="ro-RO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5400">
                    <a:schemeClr val="bg1">
                      <a:alpha val="67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GothicE" pitchFamily="2" charset="0"/>
                <a:cs typeface="GothicE" pitchFamily="2" charset="0"/>
              </a:rPr>
              <a:t>că</a:t>
            </a: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5400">
                    <a:schemeClr val="bg1">
                      <a:alpha val="67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GothicE" pitchFamily="2" charset="0"/>
                <a:cs typeface="GothicE" pitchFamily="2" charset="0"/>
              </a:rPr>
              <a:t> </a:t>
            </a:r>
            <a:b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5400">
                    <a:schemeClr val="bg1">
                      <a:alpha val="67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GothicE" pitchFamily="2" charset="0"/>
                <a:cs typeface="GothicE" pitchFamily="2" charset="0"/>
              </a:rPr>
            </a:br>
            <a:r>
              <a:rPr lang="en-US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5400">
                    <a:schemeClr val="bg1">
                      <a:alpha val="67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GothicE" pitchFamily="2" charset="0"/>
                <a:cs typeface="GothicE" pitchFamily="2" charset="0"/>
              </a:rPr>
              <a:t>Giuseppe </a:t>
            </a:r>
            <a:r>
              <a:rPr lang="en-US" sz="60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glow rad="25400">
                    <a:schemeClr val="bg1">
                      <a:alpha val="67000"/>
                    </a:schemeClr>
                  </a:glow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GothicE" pitchFamily="2" charset="0"/>
                <a:cs typeface="GothicE" pitchFamily="2" charset="0"/>
              </a:rPr>
              <a:t>Tartini</a:t>
            </a:r>
            <a:endParaRPr lang="en-US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glow rad="25400">
                  <a:schemeClr val="bg1">
                    <a:alpha val="67000"/>
                  </a:schemeClr>
                </a:glow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GothicE" pitchFamily="2" charset="0"/>
              <a:cs typeface="GothicE" pitchFamily="2" charset="0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C" pitchFamily="2" charset="0"/>
                <a:cs typeface="ScriptC" pitchFamily="2" charset="0"/>
              </a:rPr>
              <a:t>Proiect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C" pitchFamily="2" charset="0"/>
                <a:cs typeface="ScriptC" pitchFamily="2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C" pitchFamily="2" charset="0"/>
                <a:cs typeface="ScriptC" pitchFamily="2" charset="0"/>
              </a:rPr>
              <a:t>realizat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C" pitchFamily="2" charset="0"/>
                <a:cs typeface="ScriptC" pitchFamily="2" charset="0"/>
              </a:rPr>
              <a:t>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C" pitchFamily="2" charset="0"/>
                <a:cs typeface="ScriptC" pitchFamily="2" charset="0"/>
              </a:rPr>
              <a:t>de</a:t>
            </a:r>
          </a:p>
          <a:p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C" pitchFamily="2" charset="0"/>
                <a:cs typeface="ScriptC" pitchFamily="2" charset="0"/>
              </a:rPr>
              <a:t>Constantin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C" pitchFamily="2" charset="0"/>
                <a:cs typeface="ScriptC" pitchFamily="2" charset="0"/>
              </a:rPr>
              <a:t> </a:t>
            </a:r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C" pitchFamily="2" charset="0"/>
                <a:cs typeface="ScriptC" pitchFamily="2" charset="0"/>
              </a:rPr>
              <a:t>Florentina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criptC" pitchFamily="2" charset="0"/>
                <a:cs typeface="ScriptC" pitchFamily="2" charset="0"/>
              </a:rPr>
              <a:t>-Claudia</a:t>
            </a:r>
            <a:endParaRPr lang="en-US" sz="20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criptC" pitchFamily="2" charset="0"/>
              <a:cs typeface="Script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3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drept 13"/>
          <p:cNvCxnSpPr/>
          <p:nvPr/>
        </p:nvCxnSpPr>
        <p:spPr>
          <a:xfrm flipH="1">
            <a:off x="1676400" y="2203013"/>
            <a:ext cx="1295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drept 19"/>
          <p:cNvCxnSpPr/>
          <p:nvPr/>
        </p:nvCxnSpPr>
        <p:spPr>
          <a:xfrm flipH="1">
            <a:off x="1905000" y="4147066"/>
            <a:ext cx="2737402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I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62295"/>
            <a:ext cx="6134100" cy="1656755"/>
          </a:xfrm>
          <a:prstGeom prst="rect">
            <a:avLst/>
          </a:prstGeom>
        </p:spPr>
      </p:pic>
      <p:cxnSp>
        <p:nvCxnSpPr>
          <p:cNvPr id="17" name="Conector drept cu săgeată 16"/>
          <p:cNvCxnSpPr/>
          <p:nvPr/>
        </p:nvCxnSpPr>
        <p:spPr>
          <a:xfrm>
            <a:off x="2971800" y="2185701"/>
            <a:ext cx="0" cy="5574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Imagin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5389"/>
            <a:ext cx="7529156" cy="2416411"/>
          </a:xfrm>
          <a:prstGeom prst="rect">
            <a:avLst/>
          </a:prstGeom>
        </p:spPr>
      </p:pic>
      <p:cxnSp>
        <p:nvCxnSpPr>
          <p:cNvPr id="22" name="Conector drept cu săgeată 21"/>
          <p:cNvCxnSpPr/>
          <p:nvPr/>
        </p:nvCxnSpPr>
        <p:spPr>
          <a:xfrm flipV="1">
            <a:off x="4642402" y="3866650"/>
            <a:ext cx="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rept 18"/>
          <p:cNvCxnSpPr/>
          <p:nvPr/>
        </p:nvCxnSpPr>
        <p:spPr>
          <a:xfrm>
            <a:off x="1905000" y="4168521"/>
            <a:ext cx="0" cy="27098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I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100"/>
            <a:ext cx="7192218" cy="2021108"/>
          </a:xfrm>
          <a:prstGeom prst="rect">
            <a:avLst/>
          </a:prstGeom>
        </p:spPr>
      </p:pic>
      <p:cxnSp>
        <p:nvCxnSpPr>
          <p:cNvPr id="13" name="Conector drept 12"/>
          <p:cNvCxnSpPr/>
          <p:nvPr/>
        </p:nvCxnSpPr>
        <p:spPr>
          <a:xfrm>
            <a:off x="1676400" y="1914715"/>
            <a:ext cx="0" cy="270986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8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8600"/>
            <a:ext cx="6358474" cy="2474053"/>
          </a:xfrm>
          <a:prstGeom prst="rect">
            <a:avLst/>
          </a:prstGeom>
        </p:spPr>
      </p:pic>
      <p:cxnSp>
        <p:nvCxnSpPr>
          <p:cNvPr id="4" name="Conector drept 3"/>
          <p:cNvCxnSpPr/>
          <p:nvPr/>
        </p:nvCxnSpPr>
        <p:spPr>
          <a:xfrm flipH="1">
            <a:off x="2435501" y="3429000"/>
            <a:ext cx="434629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drept cu săgeată 5"/>
          <p:cNvCxnSpPr/>
          <p:nvPr/>
        </p:nvCxnSpPr>
        <p:spPr>
          <a:xfrm flipV="1">
            <a:off x="6781800" y="2590800"/>
            <a:ext cx="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8" y="3821848"/>
            <a:ext cx="7332142" cy="2788913"/>
          </a:xfrm>
          <a:prstGeom prst="rect">
            <a:avLst/>
          </a:prstGeom>
        </p:spPr>
      </p:pic>
      <p:cxnSp>
        <p:nvCxnSpPr>
          <p:cNvPr id="5" name="Conector drept 4"/>
          <p:cNvCxnSpPr/>
          <p:nvPr/>
        </p:nvCxnSpPr>
        <p:spPr>
          <a:xfrm>
            <a:off x="2435501" y="3429000"/>
            <a:ext cx="0" cy="10668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83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 txBox="1">
            <a:spLocks/>
          </p:cNvSpPr>
          <p:nvPr/>
        </p:nvSpPr>
        <p:spPr>
          <a:xfrm>
            <a:off x="457200" y="76200"/>
            <a:ext cx="82296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Model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fizic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icE" pitchFamily="2" charset="0"/>
              <a:cs typeface="GothicE" pitchFamily="2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304800" y="792162"/>
            <a:ext cx="8382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Tabelele pot fi folosite de către profesori pentru a afla diverse informaţii despre starea afacerii, despre </a:t>
            </a:r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instrumente, </a:t>
            </a:r>
            <a:r>
              <a:rPr lang="ro-RO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despre cursuri </a:t>
            </a:r>
            <a:r>
              <a:rPr lang="ro-RO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și activitățile </a:t>
            </a:r>
            <a:r>
              <a:rPr lang="ro-RO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 care participă elevii.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CasetăText 3"/>
          <p:cNvSpPr txBox="1"/>
          <p:nvPr/>
        </p:nvSpPr>
        <p:spPr>
          <a:xfrm>
            <a:off x="762000" y="263882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: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Pentru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a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afla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toate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datele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elevilor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care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folosesc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instrumentele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asigurate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scoala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429768" y="35814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SELECT *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FROM ELEV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cod_instrument</a:t>
            </a:r>
            <a:r>
              <a:rPr lang="en-US" dirty="0">
                <a:latin typeface="Arial" pitchFamily="34" charset="0"/>
                <a:cs typeface="Arial" pitchFamily="34" charset="0"/>
              </a:rPr>
              <a:t> IS NOT NULL;</a:t>
            </a:r>
          </a:p>
        </p:txBody>
      </p:sp>
      <p:pic>
        <p:nvPicPr>
          <p:cNvPr id="1026" name="Picture 2" descr="C:\Users\Florentina\Pictures\Screenshots\Screenshot (31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11" y="4724400"/>
            <a:ext cx="7798526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37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/>
          <p:cNvSpPr txBox="1"/>
          <p:nvPr/>
        </p:nvSpPr>
        <p:spPr>
          <a:xfrm>
            <a:off x="533400" y="533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Un alt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exemplu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fi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aflarea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tuturor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profesorilor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angajati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din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anul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2013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pana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in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prezent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, in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scopul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intocmirii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de diverse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rapoarte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: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" name="CasetăText 3"/>
          <p:cNvSpPr txBox="1"/>
          <p:nvPr/>
        </p:nvSpPr>
        <p:spPr>
          <a:xfrm>
            <a:off x="554736" y="25146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Prenume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Specializare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FROM PROFESOR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data_angajare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BETWEEN '01-Jan-2013'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SYSDATE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Florentina\Pictures\Screenshots\Screenshot (316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5" y="4237950"/>
            <a:ext cx="7870046" cy="17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64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/>
          <p:cNvSpPr txBox="1">
            <a:spLocks/>
          </p:cNvSpPr>
          <p:nvPr/>
        </p:nvSpPr>
        <p:spPr>
          <a:xfrm>
            <a:off x="457200" y="76200"/>
            <a:ext cx="82296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Ipoteze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icE" pitchFamily="2" charset="0"/>
              <a:cs typeface="GothicE" pitchFamily="2" charset="0"/>
            </a:endParaRPr>
          </a:p>
        </p:txBody>
      </p:sp>
      <p:sp>
        <p:nvSpPr>
          <p:cNvPr id="4" name="CasetăText 3"/>
          <p:cNvSpPr txBox="1"/>
          <p:nvPr/>
        </p:nvSpPr>
        <p:spPr>
          <a:xfrm>
            <a:off x="457200" y="1295400"/>
            <a:ext cx="8229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Va fi necesar</a:t>
            </a: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ă implementarea unui sistem informatic pentru gestiunea bazei de date, ceea ce presupune utilizarea unuia sau a mai multor servere si a unor calculatoare ce vor fi folosite cu precădere pentru afişarea de informaţii</a:t>
            </a:r>
            <a:r>
              <a:rPr lang="vi-VN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en-US" sz="24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vi-VN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Folosirea unei baze de date este preferabilă gestiunii tradiţionale deoarece: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Previne complicaţiile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o-RO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în fața schimbărilor de orice fel</a:t>
            </a:r>
            <a:endParaRPr lang="vi-VN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Face posibilă gestiunea activităţii </a:t>
            </a:r>
            <a:r>
              <a:rPr lang="ro-RO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școlii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o-RO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Datele sunt actualizate rapid, iar clienții se pot baza pe confidențialitatea în siguranță a datelor personale.</a:t>
            </a:r>
            <a:endParaRPr lang="vi-VN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4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/>
          <p:cNvSpPr txBox="1">
            <a:spLocks/>
          </p:cNvSpPr>
          <p:nvPr/>
        </p:nvSpPr>
        <p:spPr>
          <a:xfrm>
            <a:off x="457200" y="76200"/>
            <a:ext cx="82296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Concluzii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icE" pitchFamily="2" charset="0"/>
              <a:cs typeface="GothicE" pitchFamily="2" charset="0"/>
            </a:endParaRPr>
          </a:p>
        </p:txBody>
      </p:sp>
      <p:sp>
        <p:nvSpPr>
          <p:cNvPr id="5" name="CasetăText 4"/>
          <p:cNvSpPr txBox="1"/>
          <p:nvPr/>
        </p:nvSpPr>
        <p:spPr>
          <a:xfrm>
            <a:off x="304800" y="838200"/>
            <a:ext cx="8534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Baza de date prezentat</a:t>
            </a: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ă are ca scop monitorizarea activităţii </a:t>
            </a:r>
            <a:r>
              <a:rPr lang="ro-RO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școlii</a:t>
            </a: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fiind proiectată să corespundă nevoilor </a:t>
            </a:r>
            <a:r>
              <a:rPr lang="ro-RO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profesorilor</a:t>
            </a: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precum şi a altora, cu câteva </a:t>
            </a:r>
            <a:r>
              <a:rPr lang="vi-VN" sz="24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modificări</a:t>
            </a:r>
            <a:endParaRPr lang="en-US" sz="24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vi-VN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Prin dezvoltarea unei structuri flexibile şi uşor de utilizat, beneficiile unei asemenea abordări sunt: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Supervizarea activităţii </a:t>
            </a:r>
            <a:r>
              <a:rPr lang="ro-RO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profesorilor</a:t>
            </a: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şi posibilitatea de a schimba anumite sarcini între ei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ro-RO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Desfășurarea fără complicații a cursurilor</a:t>
            </a:r>
            <a:endParaRPr lang="vi-VN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Îmbunătăţirea aspectelor administrative şi decizionale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vi-VN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Posibilitatea extinderii afacerii fără a se depune foarte multă muncă suplimentară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Clr>
                <a:schemeClr val="bg1"/>
              </a:buClr>
              <a:buFont typeface="Wingdings" pitchFamily="2" charset="2"/>
              <a:buChar char="v"/>
            </a:pPr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Descrierea afacerii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icE" pitchFamily="2" charset="0"/>
              <a:cs typeface="GothicE" pitchFamily="2" charset="0"/>
            </a:endParaRPr>
          </a:p>
        </p:txBody>
      </p:sp>
      <p:sp>
        <p:nvSpPr>
          <p:cNvPr id="4" name="Substituent conținut 2"/>
          <p:cNvSpPr txBox="1">
            <a:spLocks/>
          </p:cNvSpPr>
          <p:nvPr/>
        </p:nvSpPr>
        <p:spPr>
          <a:xfrm>
            <a:off x="283396" y="1371600"/>
            <a:ext cx="8686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ro-RO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Școala de muzică Giuseppe Tartini a fost fondată în memoria marelui compozitor și violonist vienez, autor al </a:t>
            </a:r>
            <a:r>
              <a:rPr lang="en-US" sz="2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faimoasei</a:t>
            </a: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o-RO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sonate </a:t>
            </a: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“Il </a:t>
            </a:r>
            <a:r>
              <a:rPr lang="en-US" sz="2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trillo</a:t>
            </a: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diavolo</a:t>
            </a: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”. </a:t>
            </a:r>
            <a:r>
              <a:rPr lang="en-US" sz="2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Podul</a:t>
            </a:r>
            <a:r>
              <a:rPr lang="en-US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legatur</a:t>
            </a:r>
            <a:r>
              <a:rPr lang="ro-RO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ă dintre era barocului și era clasica a muzicii si teatrului.</a:t>
            </a:r>
          </a:p>
          <a:p>
            <a:pPr marL="0" indent="0">
              <a:buNone/>
            </a:pPr>
            <a:r>
              <a:rPr lang="ro-RO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Școala activează în învățământul privat și oferă o mare diversitate de studiu atât vocal cât și instrumental. </a:t>
            </a:r>
          </a:p>
          <a:p>
            <a:pPr marL="0" indent="0">
              <a:buNone/>
            </a:pPr>
            <a:r>
              <a:rPr lang="ro-RO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Elevii pot alege ce clase doresc să urmeze și pe ce aspiră să se specializeze mai departe. L-i se vor oferi oportunități de a performa în diferite colective și organizări muzicale.</a:t>
            </a:r>
          </a:p>
          <a:p>
            <a:pPr marL="0" indent="0">
              <a:buNone/>
            </a:pPr>
            <a:r>
              <a:rPr lang="ro-RO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Nu exista o limită de vârstă,  punându-le clienților la dispoziție materiale, instrumente, cărți și lucrări pe măsura fiecăruia.</a:t>
            </a:r>
          </a:p>
          <a:p>
            <a:pPr marL="0" indent="0">
              <a:buNone/>
            </a:pPr>
            <a:r>
              <a:rPr lang="ro-RO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Orice talent care se remarcă va avea ocazia să compună și să </a:t>
            </a:r>
            <a:r>
              <a:rPr lang="ro-RO" sz="21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performe</a:t>
            </a:r>
            <a:r>
              <a:rPr lang="ro-RO" sz="2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propriile creații, cu susținerea personalului profesionist.</a:t>
            </a:r>
          </a:p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Clr>
                <a:schemeClr val="bg1"/>
              </a:buClr>
              <a:buFont typeface="Wingdings" pitchFamily="2" charset="2"/>
              <a:buChar char="v"/>
            </a:pPr>
            <a:r>
              <a:rPr lang="ro-RO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Cerințele afacerii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icE" pitchFamily="2" charset="0"/>
              <a:cs typeface="GothicE" pitchFamily="2" charset="0"/>
            </a:endParaRPr>
          </a:p>
        </p:txBody>
      </p:sp>
      <p:sp>
        <p:nvSpPr>
          <p:cNvPr id="3" name="Substituent conținut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None/>
            </a:pPr>
            <a:r>
              <a:rPr lang="en-US" b="1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 urmare a document</a:t>
            </a:r>
            <a:r>
              <a:rPr lang="vi-VN" b="1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ării realizate şi a analizării afacerii s-au stabilit următoarele:</a:t>
            </a:r>
          </a:p>
          <a:p>
            <a:pPr>
              <a:buFont typeface="Arial" pitchFamily="34" charset="0"/>
              <a:buNone/>
            </a:pPr>
            <a:endParaRPr lang="vi-VN" b="1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b="1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Școala </a:t>
            </a:r>
            <a:r>
              <a:rPr lang="vi-VN" b="1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are nevoie de o bază de date uşor de folosit şi de întreţinut, care să păstreze date despre </a:t>
            </a:r>
            <a:r>
              <a:rPr lang="ro-RO" b="1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profesori</a:t>
            </a:r>
            <a:r>
              <a:rPr lang="vi-VN" b="1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o-RO" b="1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cursurile pe care aceștia le susțin, materialele folosite, cursuri și clienți.</a:t>
            </a:r>
            <a:endParaRPr lang="vi-VN" b="1" noProof="1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b="1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Baza de date trebuie să fie astfel proiectată încât să suporte funcţiile afacerii şi să permită actualizări de structură în concordanţă cu eventualele modificări necesare.</a:t>
            </a:r>
          </a:p>
          <a:p>
            <a:pPr algn="just"/>
            <a:r>
              <a:rPr lang="vi-VN" b="1" noProof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Datele din baza de date sunt necesare pentru a obţine rapoarte şi statistici cu privire la entităţile stabilite.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6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45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571500" indent="-571500" algn="l">
              <a:buClr>
                <a:schemeClr val="bg1"/>
              </a:buClr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Cerințele afacerii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icE" pitchFamily="2" charset="0"/>
              <a:cs typeface="GothicE" pitchFamily="2" charset="0"/>
            </a:endParaRPr>
          </a:p>
        </p:txBody>
      </p:sp>
      <p:sp>
        <p:nvSpPr>
          <p:cNvPr id="5" name="Substituent conținut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983163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vi-VN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Gestionarea activităţii fiecărui </a:t>
            </a: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profesor.</a:t>
            </a:r>
            <a:endParaRPr lang="vi-VN" sz="26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vi-VN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Vizualizarea </a:t>
            </a: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cursurilor</a:t>
            </a:r>
            <a:r>
              <a:rPr lang="vi-VN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la care au </a:t>
            </a: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luat parte elevii.</a:t>
            </a:r>
          </a:p>
          <a:p>
            <a:pPr>
              <a:buFont typeface="Courier New" pitchFamily="49" charset="0"/>
              <a:buChar char="o"/>
            </a:pP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Gestionarea colectivelor la care iau parte clienții.</a:t>
            </a:r>
            <a:endParaRPr lang="vi-VN" sz="26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vi-VN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Memorarea preţurilor diverselor </a:t>
            </a: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cursuri.</a:t>
            </a:r>
            <a:endParaRPr lang="vi-VN" sz="26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vi-VN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Generarea de rapoarte după diverse criterii</a:t>
            </a: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vi-VN" sz="26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>
              <a:buFont typeface="Courier New" pitchFamily="49" charset="0"/>
              <a:buChar char="o"/>
            </a:pP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Evidența instrumentelor oferite elevilor pentru uz personal, pe toată durata studiilor, dar ca materiale deținute de către școală.</a:t>
            </a:r>
            <a:r>
              <a:rPr lang="en-US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Se va achita o tax</a:t>
            </a:r>
            <a:r>
              <a:rPr lang="ro-RO" sz="26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ă de închiriere.</a:t>
            </a:r>
          </a:p>
          <a:p>
            <a:pPr>
              <a:buFont typeface="Courier New" pitchFamily="49" charset="0"/>
              <a:buChar char="o"/>
            </a:pPr>
            <a:endParaRPr lang="en-US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0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45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marL="571500" indent="-571500" algn="l">
              <a:buClr>
                <a:schemeClr val="bg1"/>
              </a:buClr>
              <a:buFont typeface="Wingdings" pitchFamily="2" charset="2"/>
              <a:buChar char="v"/>
            </a:pPr>
            <a:r>
              <a:rPr lang="ro-RO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Diagrama inițială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icE" pitchFamily="2" charset="0"/>
              <a:cs typeface="GothicE" pitchFamily="2" charset="0"/>
            </a:endParaRPr>
          </a:p>
        </p:txBody>
      </p:sp>
      <p:sp>
        <p:nvSpPr>
          <p:cNvPr id="6" name="Substituent conținut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Diagrama iniţial</a:t>
            </a:r>
            <a:r>
              <a:rPr lang="vi-VN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ă conţine entităţile cele mai importante şi relaţiile primare dintre acestea</a:t>
            </a:r>
            <a:r>
              <a:rPr lang="ro-RO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 </a:t>
            </a:r>
            <a:endParaRPr lang="vi-VN" sz="2800" b="1" noProof="1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>
              <a:buFont typeface="Courier New" pitchFamily="49" charset="0"/>
              <a:buChar char="o"/>
            </a:pPr>
            <a:r>
              <a:rPr lang="vi-VN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Apar anumite erori care vor fi rezolvate în diagrama finală. Acestea sunt:</a:t>
            </a:r>
          </a:p>
          <a:p>
            <a:pPr algn="just">
              <a:buFont typeface="Courier New" pitchFamily="49" charset="0"/>
              <a:buChar char="o"/>
            </a:pPr>
            <a:r>
              <a:rPr lang="vi-VN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-relaţii M-M;</a:t>
            </a:r>
          </a:p>
          <a:p>
            <a:pPr algn="just">
              <a:buFont typeface="Courier New" pitchFamily="49" charset="0"/>
              <a:buChar char="o"/>
            </a:pPr>
            <a:r>
              <a:rPr lang="vi-VN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-relaţii barate;</a:t>
            </a:r>
          </a:p>
          <a:p>
            <a:pPr algn="just">
              <a:buFont typeface="Courier New" pitchFamily="49" charset="0"/>
              <a:buChar char="o"/>
            </a:pPr>
            <a:r>
              <a:rPr lang="vi-VN" sz="2800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	-aspecte referitoare la regulile afacerii.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pPr marL="571500" indent="-571500"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ERD Initial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icE" pitchFamily="2" charset="0"/>
              <a:cs typeface="GothicE" pitchFamily="2" charset="0"/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152400" y="2585195"/>
            <a:ext cx="1752600" cy="1398541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ELEV</a:t>
            </a:r>
            <a:endParaRPr lang="ro-RO" sz="1600" u="sng" dirty="0" smtClean="0"/>
          </a:p>
          <a:p>
            <a:r>
              <a:rPr lang="ro-RO" sz="1600" dirty="0" smtClean="0"/>
              <a:t>#ID_</a:t>
            </a:r>
            <a:r>
              <a:rPr lang="en-US" sz="1600" dirty="0" err="1" smtClean="0"/>
              <a:t>elev</a:t>
            </a:r>
            <a:endParaRPr lang="ro-RO" sz="1600" dirty="0" smtClean="0"/>
          </a:p>
          <a:p>
            <a:r>
              <a:rPr lang="ro-RO" sz="1600" dirty="0" smtClean="0"/>
              <a:t>*Nume</a:t>
            </a:r>
          </a:p>
          <a:p>
            <a:r>
              <a:rPr lang="ro-RO" sz="1600" dirty="0" smtClean="0"/>
              <a:t>*Prenume</a:t>
            </a:r>
          </a:p>
          <a:p>
            <a:r>
              <a:rPr lang="en-US" sz="1600" dirty="0" smtClean="0"/>
              <a:t>o email</a:t>
            </a:r>
            <a:endParaRPr lang="en-US" sz="1600" dirty="0"/>
          </a:p>
        </p:txBody>
      </p:sp>
      <p:sp>
        <p:nvSpPr>
          <p:cNvPr id="5" name="Dreptunghi rotunjit 4"/>
          <p:cNvSpPr/>
          <p:nvPr/>
        </p:nvSpPr>
        <p:spPr>
          <a:xfrm>
            <a:off x="1905000" y="5334000"/>
            <a:ext cx="1758178" cy="1066800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INSTRUMENT</a:t>
            </a:r>
            <a:endParaRPr lang="ro-RO" sz="1600" u="sng" dirty="0" smtClean="0"/>
          </a:p>
          <a:p>
            <a:r>
              <a:rPr lang="ro-RO" sz="1600" dirty="0" smtClean="0"/>
              <a:t>#</a:t>
            </a:r>
            <a:r>
              <a:rPr lang="en-US" sz="1600" dirty="0" err="1" smtClean="0"/>
              <a:t>cod_instrument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Categorie</a:t>
            </a:r>
            <a:endParaRPr lang="ro-RO" sz="1600" dirty="0" smtClean="0"/>
          </a:p>
          <a:p>
            <a:r>
              <a:rPr lang="ro-RO" sz="1600" dirty="0" smtClean="0"/>
              <a:t>*</a:t>
            </a:r>
            <a:r>
              <a:rPr lang="en-US" sz="1600" dirty="0" err="1" smtClean="0"/>
              <a:t>taxa_inchiriere</a:t>
            </a:r>
            <a:endParaRPr lang="en-US" sz="1600" dirty="0"/>
          </a:p>
        </p:txBody>
      </p:sp>
      <p:sp>
        <p:nvSpPr>
          <p:cNvPr id="6" name="Dreptunghi rotunjit 5"/>
          <p:cNvSpPr/>
          <p:nvPr/>
        </p:nvSpPr>
        <p:spPr>
          <a:xfrm>
            <a:off x="7010400" y="2585195"/>
            <a:ext cx="1959864" cy="1758205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PROFESOR</a:t>
            </a:r>
            <a:endParaRPr lang="ro-RO" sz="1600" u="sng" dirty="0" smtClean="0"/>
          </a:p>
          <a:p>
            <a:r>
              <a:rPr lang="ro-RO" sz="1600" dirty="0" smtClean="0"/>
              <a:t>#ID_</a:t>
            </a:r>
            <a:r>
              <a:rPr lang="ro-RO" sz="1600" dirty="0" err="1" smtClean="0"/>
              <a:t>pr</a:t>
            </a:r>
            <a:r>
              <a:rPr lang="en-US" sz="1600" dirty="0" err="1" smtClean="0"/>
              <a:t>ofesor</a:t>
            </a:r>
            <a:endParaRPr lang="ro-RO" sz="1600" dirty="0" smtClean="0"/>
          </a:p>
          <a:p>
            <a:r>
              <a:rPr lang="ro-RO" sz="1600" dirty="0" smtClean="0"/>
              <a:t>*</a:t>
            </a:r>
            <a:r>
              <a:rPr lang="en-US" sz="1600" dirty="0" err="1" smtClean="0"/>
              <a:t>Nume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Prenume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Specializare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Salariu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Data_angajare</a:t>
            </a:r>
            <a:endParaRPr lang="en-US" dirty="0"/>
          </a:p>
        </p:txBody>
      </p:sp>
      <p:sp>
        <p:nvSpPr>
          <p:cNvPr id="7" name="Dreptunghi rotunjit 6"/>
          <p:cNvSpPr/>
          <p:nvPr/>
        </p:nvSpPr>
        <p:spPr>
          <a:xfrm>
            <a:off x="3660852" y="2585195"/>
            <a:ext cx="1729740" cy="1697736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CURS</a:t>
            </a:r>
            <a:endParaRPr lang="ro-RO" sz="1600" u="sng" dirty="0" smtClean="0"/>
          </a:p>
          <a:p>
            <a:r>
              <a:rPr lang="ro-RO" sz="1600" dirty="0" smtClean="0"/>
              <a:t>#ID_c</a:t>
            </a:r>
            <a:r>
              <a:rPr lang="en-US" sz="1600" dirty="0" err="1" smtClean="0"/>
              <a:t>urs</a:t>
            </a:r>
            <a:endParaRPr lang="ro-RO" sz="1600" dirty="0" smtClean="0"/>
          </a:p>
          <a:p>
            <a:r>
              <a:rPr lang="ro-RO" sz="1600" dirty="0" smtClean="0"/>
              <a:t>*</a:t>
            </a:r>
            <a:r>
              <a:rPr lang="en-US" sz="1600" dirty="0" err="1" smtClean="0"/>
              <a:t>Denumire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Specializare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Nivel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Durata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Pret</a:t>
            </a:r>
            <a:endParaRPr lang="en-US" sz="1600" dirty="0"/>
          </a:p>
        </p:txBody>
      </p:sp>
      <p:cxnSp>
        <p:nvCxnSpPr>
          <p:cNvPr id="9" name="Conector drept 8"/>
          <p:cNvCxnSpPr/>
          <p:nvPr/>
        </p:nvCxnSpPr>
        <p:spPr>
          <a:xfrm flipV="1">
            <a:off x="1905000" y="3297936"/>
            <a:ext cx="1758178" cy="11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/>
        </p:nvCxnSpPr>
        <p:spPr>
          <a:xfrm>
            <a:off x="5392918" y="3295446"/>
            <a:ext cx="1402315" cy="13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rept 16"/>
          <p:cNvCxnSpPr/>
          <p:nvPr/>
        </p:nvCxnSpPr>
        <p:spPr>
          <a:xfrm flipH="1" flipV="1">
            <a:off x="3525162" y="5829300"/>
            <a:ext cx="990136" cy="884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" name="Grupare 24"/>
          <p:cNvGrpSpPr/>
          <p:nvPr/>
        </p:nvGrpSpPr>
        <p:grpSpPr>
          <a:xfrm rot="16200000" flipH="1">
            <a:off x="6696075" y="3170226"/>
            <a:ext cx="361950" cy="266700"/>
            <a:chOff x="10001250" y="3857134"/>
            <a:chExt cx="356844" cy="381000"/>
          </a:xfrm>
        </p:grpSpPr>
        <p:cxnSp>
          <p:nvCxnSpPr>
            <p:cNvPr id="26" name="Conector drept 25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rept 26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drept 27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upare 32"/>
          <p:cNvGrpSpPr/>
          <p:nvPr/>
        </p:nvGrpSpPr>
        <p:grpSpPr>
          <a:xfrm rot="16200000" flipV="1">
            <a:off x="5342967" y="3158961"/>
            <a:ext cx="361950" cy="266700"/>
            <a:chOff x="10001250" y="3857134"/>
            <a:chExt cx="356844" cy="381000"/>
          </a:xfrm>
        </p:grpSpPr>
        <p:cxnSp>
          <p:nvCxnSpPr>
            <p:cNvPr id="34" name="Conector drept 33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rept 34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rept 35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upare 36"/>
          <p:cNvGrpSpPr/>
          <p:nvPr/>
        </p:nvGrpSpPr>
        <p:grpSpPr>
          <a:xfrm rot="16200000" flipH="1">
            <a:off x="3344187" y="3164586"/>
            <a:ext cx="361950" cy="266700"/>
            <a:chOff x="10001250" y="3857134"/>
            <a:chExt cx="356844" cy="381000"/>
          </a:xfrm>
        </p:grpSpPr>
        <p:cxnSp>
          <p:nvCxnSpPr>
            <p:cNvPr id="38" name="Conector drept 37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drept 38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drept 39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CasetăText 40"/>
          <p:cNvSpPr txBox="1"/>
          <p:nvPr/>
        </p:nvSpPr>
        <p:spPr>
          <a:xfrm>
            <a:off x="1790700" y="28194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a</a:t>
            </a:r>
            <a:r>
              <a:rPr lang="en-US" sz="1600" dirty="0" smtClean="0"/>
              <a:t> parte</a:t>
            </a:r>
            <a:endParaRPr lang="en-US" sz="1600" dirty="0"/>
          </a:p>
        </p:txBody>
      </p:sp>
      <p:sp>
        <p:nvSpPr>
          <p:cNvPr id="42" name="CasetăText 41"/>
          <p:cNvSpPr txBox="1"/>
          <p:nvPr/>
        </p:nvSpPr>
        <p:spPr>
          <a:xfrm>
            <a:off x="2836675" y="2817574"/>
            <a:ext cx="99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cuprinde</a:t>
            </a:r>
            <a:endParaRPr lang="en-US" sz="1600" dirty="0"/>
          </a:p>
        </p:txBody>
      </p:sp>
      <p:sp>
        <p:nvSpPr>
          <p:cNvPr id="43" name="CasetăText 42"/>
          <p:cNvSpPr txBox="1"/>
          <p:nvPr/>
        </p:nvSpPr>
        <p:spPr>
          <a:xfrm>
            <a:off x="1020059" y="3962872"/>
            <a:ext cx="115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foloseste</a:t>
            </a:r>
            <a:endParaRPr lang="en-US" sz="1600" dirty="0"/>
          </a:p>
        </p:txBody>
      </p:sp>
      <p:sp>
        <p:nvSpPr>
          <p:cNvPr id="45" name="CasetăText 44"/>
          <p:cNvSpPr txBox="1"/>
          <p:nvPr/>
        </p:nvSpPr>
        <p:spPr>
          <a:xfrm>
            <a:off x="3558608" y="4282931"/>
            <a:ext cx="124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utilizeaza</a:t>
            </a:r>
            <a:endParaRPr lang="en-US" sz="1600" dirty="0"/>
          </a:p>
        </p:txBody>
      </p:sp>
      <p:sp>
        <p:nvSpPr>
          <p:cNvPr id="46" name="CasetăText 45"/>
          <p:cNvSpPr txBox="1"/>
          <p:nvPr/>
        </p:nvSpPr>
        <p:spPr>
          <a:xfrm>
            <a:off x="3558608" y="5378970"/>
            <a:ext cx="109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 </a:t>
            </a:r>
            <a:r>
              <a:rPr lang="en-US" sz="1400" dirty="0" err="1" smtClean="0"/>
              <a:t>folosit</a:t>
            </a:r>
            <a:endParaRPr lang="en-US" sz="1400" dirty="0"/>
          </a:p>
        </p:txBody>
      </p:sp>
      <p:sp>
        <p:nvSpPr>
          <p:cNvPr id="49" name="CasetăText 48"/>
          <p:cNvSpPr txBox="1"/>
          <p:nvPr/>
        </p:nvSpPr>
        <p:spPr>
          <a:xfrm>
            <a:off x="5292052" y="2840623"/>
            <a:ext cx="93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predat</a:t>
            </a:r>
            <a:endParaRPr lang="en-US" sz="1600" dirty="0"/>
          </a:p>
        </p:txBody>
      </p:sp>
      <p:sp>
        <p:nvSpPr>
          <p:cNvPr id="50" name="CasetăText 49"/>
          <p:cNvSpPr txBox="1"/>
          <p:nvPr/>
        </p:nvSpPr>
        <p:spPr>
          <a:xfrm>
            <a:off x="6343650" y="2841845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preda</a:t>
            </a:r>
            <a:endParaRPr lang="en-US" sz="1600" dirty="0"/>
          </a:p>
        </p:txBody>
      </p:sp>
      <p:cxnSp>
        <p:nvCxnSpPr>
          <p:cNvPr id="53" name="Conector drept 52"/>
          <p:cNvCxnSpPr/>
          <p:nvPr/>
        </p:nvCxnSpPr>
        <p:spPr>
          <a:xfrm flipV="1">
            <a:off x="4515298" y="4239393"/>
            <a:ext cx="0" cy="161799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upare 47"/>
          <p:cNvGrpSpPr/>
          <p:nvPr/>
        </p:nvGrpSpPr>
        <p:grpSpPr>
          <a:xfrm rot="16200000" flipV="1">
            <a:off x="1861546" y="3175866"/>
            <a:ext cx="361950" cy="266700"/>
            <a:chOff x="10001250" y="3857134"/>
            <a:chExt cx="356844" cy="381000"/>
          </a:xfrm>
        </p:grpSpPr>
        <p:cxnSp>
          <p:nvCxnSpPr>
            <p:cNvPr id="51" name="Conector drept 50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rept 51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rept 53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upare 55"/>
          <p:cNvGrpSpPr/>
          <p:nvPr/>
        </p:nvGrpSpPr>
        <p:grpSpPr>
          <a:xfrm rot="10800000" flipH="1">
            <a:off x="807619" y="4018581"/>
            <a:ext cx="361950" cy="266700"/>
            <a:chOff x="10001250" y="3857134"/>
            <a:chExt cx="356844" cy="381000"/>
          </a:xfrm>
        </p:grpSpPr>
        <p:cxnSp>
          <p:nvCxnSpPr>
            <p:cNvPr id="57" name="Conector drept 56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drept 57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drept 58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Conector drept 59"/>
          <p:cNvCxnSpPr/>
          <p:nvPr/>
        </p:nvCxnSpPr>
        <p:spPr>
          <a:xfrm flipV="1">
            <a:off x="981197" y="4018582"/>
            <a:ext cx="4908" cy="180187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drept 60"/>
          <p:cNvCxnSpPr/>
          <p:nvPr/>
        </p:nvCxnSpPr>
        <p:spPr>
          <a:xfrm flipH="1">
            <a:off x="981197" y="5829300"/>
            <a:ext cx="899704" cy="44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CasetăText 61"/>
          <p:cNvSpPr txBox="1"/>
          <p:nvPr/>
        </p:nvSpPr>
        <p:spPr>
          <a:xfrm>
            <a:off x="1266323" y="5365289"/>
            <a:ext cx="109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 </a:t>
            </a:r>
            <a:r>
              <a:rPr lang="en-US" sz="1400" dirty="0" err="1" smtClean="0"/>
              <a:t>folosit</a:t>
            </a:r>
            <a:endParaRPr lang="en-US" sz="1400" dirty="0"/>
          </a:p>
        </p:txBody>
      </p:sp>
      <p:grpSp>
        <p:nvGrpSpPr>
          <p:cNvPr id="63" name="Grupare 62"/>
          <p:cNvGrpSpPr/>
          <p:nvPr/>
        </p:nvGrpSpPr>
        <p:grpSpPr>
          <a:xfrm rot="16200000" flipV="1">
            <a:off x="3615553" y="5698161"/>
            <a:ext cx="361950" cy="266700"/>
            <a:chOff x="10001250" y="3857134"/>
            <a:chExt cx="356844" cy="381000"/>
          </a:xfrm>
        </p:grpSpPr>
        <p:cxnSp>
          <p:nvCxnSpPr>
            <p:cNvPr id="64" name="Conector drept 63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drept 64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drept 65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Conector drept 46"/>
          <p:cNvCxnSpPr/>
          <p:nvPr/>
        </p:nvCxnSpPr>
        <p:spPr>
          <a:xfrm rot="5400000">
            <a:off x="981197" y="41529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32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/>
          <p:cNvSpPr>
            <a:spLocks noGrp="1"/>
          </p:cNvSpPr>
          <p:nvPr>
            <p:ph type="title"/>
          </p:nvPr>
        </p:nvSpPr>
        <p:spPr>
          <a:xfrm>
            <a:off x="499360" y="105809"/>
            <a:ext cx="8229600" cy="715962"/>
          </a:xfrm>
        </p:spPr>
        <p:txBody>
          <a:bodyPr>
            <a:normAutofit fontScale="90000"/>
          </a:bodyPr>
          <a:lstStyle/>
          <a:p>
            <a:pPr marL="571500" indent="-571500"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ERD Final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icE" pitchFamily="2" charset="0"/>
              <a:cs typeface="GothicE" pitchFamily="2" charset="0"/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152400" y="2585195"/>
            <a:ext cx="1752600" cy="1398541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ELEV</a:t>
            </a:r>
            <a:endParaRPr lang="ro-RO" sz="1600" u="sng" dirty="0" smtClean="0"/>
          </a:p>
          <a:p>
            <a:r>
              <a:rPr lang="ro-RO" sz="1600" dirty="0" smtClean="0"/>
              <a:t>#ID_</a:t>
            </a:r>
            <a:r>
              <a:rPr lang="en-US" sz="1600" dirty="0" err="1" smtClean="0"/>
              <a:t>elev</a:t>
            </a:r>
            <a:endParaRPr lang="ro-RO" sz="1600" dirty="0" smtClean="0"/>
          </a:p>
          <a:p>
            <a:r>
              <a:rPr lang="ro-RO" sz="1600" dirty="0" smtClean="0"/>
              <a:t>*Nume</a:t>
            </a:r>
          </a:p>
          <a:p>
            <a:r>
              <a:rPr lang="ro-RO" sz="1600" dirty="0" smtClean="0"/>
              <a:t>*Prenume</a:t>
            </a:r>
            <a:endParaRPr lang="en-US" sz="1600" dirty="0" smtClean="0"/>
          </a:p>
          <a:p>
            <a:r>
              <a:rPr lang="en-US" sz="1600" dirty="0" smtClean="0"/>
              <a:t>o email</a:t>
            </a:r>
            <a:endParaRPr lang="ro-RO" sz="1600" dirty="0" smtClean="0"/>
          </a:p>
        </p:txBody>
      </p:sp>
      <p:sp>
        <p:nvSpPr>
          <p:cNvPr id="5" name="Dreptunghi rotunjit 4"/>
          <p:cNvSpPr/>
          <p:nvPr/>
        </p:nvSpPr>
        <p:spPr>
          <a:xfrm>
            <a:off x="1905000" y="5334000"/>
            <a:ext cx="1758178" cy="1066800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INSTRUMENT</a:t>
            </a:r>
            <a:endParaRPr lang="ro-RO" sz="1600" u="sng" dirty="0" smtClean="0"/>
          </a:p>
          <a:p>
            <a:r>
              <a:rPr lang="ro-RO" sz="1600" dirty="0" smtClean="0"/>
              <a:t>#</a:t>
            </a:r>
            <a:r>
              <a:rPr lang="en-US" sz="1600" dirty="0" err="1" smtClean="0"/>
              <a:t>cod_instrument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Categorie</a:t>
            </a:r>
            <a:endParaRPr lang="ro-RO" sz="1600" dirty="0" smtClean="0"/>
          </a:p>
          <a:p>
            <a:r>
              <a:rPr lang="ro-RO" sz="1600" dirty="0" smtClean="0"/>
              <a:t>*</a:t>
            </a:r>
            <a:r>
              <a:rPr lang="en-US" sz="1600" dirty="0" err="1" smtClean="0"/>
              <a:t>taxa_inchiriere</a:t>
            </a:r>
            <a:endParaRPr lang="en-US" sz="1600" dirty="0"/>
          </a:p>
        </p:txBody>
      </p:sp>
      <p:sp>
        <p:nvSpPr>
          <p:cNvPr id="6" name="Dreptunghi rotunjit 5"/>
          <p:cNvSpPr/>
          <p:nvPr/>
        </p:nvSpPr>
        <p:spPr>
          <a:xfrm>
            <a:off x="7010400" y="2585195"/>
            <a:ext cx="1959864" cy="1758205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PROFESOR</a:t>
            </a:r>
            <a:endParaRPr lang="ro-RO" sz="1600" u="sng" dirty="0" smtClean="0"/>
          </a:p>
          <a:p>
            <a:r>
              <a:rPr lang="ro-RO" sz="1600" dirty="0" smtClean="0"/>
              <a:t>#ID_</a:t>
            </a:r>
            <a:r>
              <a:rPr lang="ro-RO" sz="1600" dirty="0" err="1" smtClean="0"/>
              <a:t>pr</a:t>
            </a:r>
            <a:r>
              <a:rPr lang="en-US" sz="1600" dirty="0" err="1" smtClean="0"/>
              <a:t>ofesor</a:t>
            </a:r>
            <a:endParaRPr lang="ro-RO" sz="1600" dirty="0" smtClean="0"/>
          </a:p>
          <a:p>
            <a:r>
              <a:rPr lang="ro-RO" sz="1600" dirty="0" smtClean="0"/>
              <a:t>*</a:t>
            </a:r>
            <a:r>
              <a:rPr lang="en-US" sz="1600" dirty="0" err="1" smtClean="0"/>
              <a:t>Nume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Prenume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Specializare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Salariu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Data_angajare</a:t>
            </a:r>
            <a:endParaRPr lang="en-US" dirty="0"/>
          </a:p>
        </p:txBody>
      </p:sp>
      <p:sp>
        <p:nvSpPr>
          <p:cNvPr id="7" name="Dreptunghi rotunjit 6"/>
          <p:cNvSpPr/>
          <p:nvPr/>
        </p:nvSpPr>
        <p:spPr>
          <a:xfrm>
            <a:off x="3660852" y="2585195"/>
            <a:ext cx="1729740" cy="1697736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CURS</a:t>
            </a:r>
            <a:endParaRPr lang="ro-RO" sz="1600" u="sng" dirty="0" smtClean="0"/>
          </a:p>
          <a:p>
            <a:r>
              <a:rPr lang="ro-RO" sz="1600" dirty="0" smtClean="0"/>
              <a:t>#ID_c</a:t>
            </a:r>
            <a:r>
              <a:rPr lang="en-US" sz="1600" dirty="0" err="1" smtClean="0"/>
              <a:t>urs</a:t>
            </a:r>
            <a:endParaRPr lang="ro-RO" sz="1600" dirty="0" smtClean="0"/>
          </a:p>
          <a:p>
            <a:r>
              <a:rPr lang="ro-RO" sz="1600" dirty="0" smtClean="0"/>
              <a:t>*</a:t>
            </a:r>
            <a:r>
              <a:rPr lang="en-US" sz="1600" dirty="0" err="1" smtClean="0"/>
              <a:t>Denumire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Specializare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Nivel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Durata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Pret</a:t>
            </a:r>
            <a:endParaRPr lang="en-US" sz="1600" dirty="0"/>
          </a:p>
        </p:txBody>
      </p:sp>
      <p:cxnSp>
        <p:nvCxnSpPr>
          <p:cNvPr id="8" name="Conector drept 7"/>
          <p:cNvCxnSpPr/>
          <p:nvPr/>
        </p:nvCxnSpPr>
        <p:spPr>
          <a:xfrm>
            <a:off x="3376702" y="1242448"/>
            <a:ext cx="7396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drept 8"/>
          <p:cNvCxnSpPr/>
          <p:nvPr/>
        </p:nvCxnSpPr>
        <p:spPr>
          <a:xfrm>
            <a:off x="7388117" y="1312845"/>
            <a:ext cx="765283" cy="16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drept 9"/>
          <p:cNvCxnSpPr/>
          <p:nvPr/>
        </p:nvCxnSpPr>
        <p:spPr>
          <a:xfrm flipH="1" flipV="1">
            <a:off x="3746547" y="5820454"/>
            <a:ext cx="768751" cy="1769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drept 10"/>
          <p:cNvCxnSpPr/>
          <p:nvPr/>
        </p:nvCxnSpPr>
        <p:spPr>
          <a:xfrm>
            <a:off x="1171697" y="1018469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upare 11"/>
          <p:cNvGrpSpPr/>
          <p:nvPr/>
        </p:nvGrpSpPr>
        <p:grpSpPr>
          <a:xfrm rot="16200000" flipH="1">
            <a:off x="5278733" y="1109098"/>
            <a:ext cx="361950" cy="266700"/>
            <a:chOff x="10001250" y="3857134"/>
            <a:chExt cx="356844" cy="381000"/>
          </a:xfrm>
        </p:grpSpPr>
        <p:cxnSp>
          <p:nvCxnSpPr>
            <p:cNvPr id="13" name="Conector drept 12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drept 14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are 15"/>
          <p:cNvGrpSpPr/>
          <p:nvPr/>
        </p:nvGrpSpPr>
        <p:grpSpPr>
          <a:xfrm rot="16200000" flipV="1">
            <a:off x="7316635" y="1179495"/>
            <a:ext cx="361950" cy="266700"/>
            <a:chOff x="10001250" y="3857134"/>
            <a:chExt cx="356844" cy="381000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drept 18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upare 19"/>
          <p:cNvGrpSpPr/>
          <p:nvPr/>
        </p:nvGrpSpPr>
        <p:grpSpPr>
          <a:xfrm rot="16200000" flipH="1">
            <a:off x="1306411" y="1093488"/>
            <a:ext cx="361950" cy="266700"/>
            <a:chOff x="10001250" y="3857134"/>
            <a:chExt cx="356844" cy="381000"/>
          </a:xfrm>
        </p:grpSpPr>
        <p:cxnSp>
          <p:nvCxnSpPr>
            <p:cNvPr id="21" name="Conector drept 20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drept 21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drept 22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CasetăText 23"/>
          <p:cNvSpPr txBox="1"/>
          <p:nvPr/>
        </p:nvSpPr>
        <p:spPr>
          <a:xfrm>
            <a:off x="21335" y="2133600"/>
            <a:ext cx="998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apartine</a:t>
            </a:r>
            <a:endParaRPr lang="en-US" sz="1600" dirty="0"/>
          </a:p>
        </p:txBody>
      </p:sp>
      <p:sp>
        <p:nvSpPr>
          <p:cNvPr id="25" name="CasetăText 24"/>
          <p:cNvSpPr txBox="1"/>
          <p:nvPr/>
        </p:nvSpPr>
        <p:spPr>
          <a:xfrm>
            <a:off x="3529781" y="2224164"/>
            <a:ext cx="997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</a:t>
            </a:r>
            <a:endParaRPr lang="en-US" sz="1600" dirty="0"/>
          </a:p>
        </p:txBody>
      </p:sp>
      <p:sp>
        <p:nvSpPr>
          <p:cNvPr id="26" name="CasetăText 25"/>
          <p:cNvSpPr txBox="1"/>
          <p:nvPr/>
        </p:nvSpPr>
        <p:spPr>
          <a:xfrm>
            <a:off x="1020059" y="3962872"/>
            <a:ext cx="1155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foloseste</a:t>
            </a:r>
            <a:endParaRPr lang="en-US" sz="1600" dirty="0"/>
          </a:p>
        </p:txBody>
      </p:sp>
      <p:sp>
        <p:nvSpPr>
          <p:cNvPr id="27" name="CasetăText 26"/>
          <p:cNvSpPr txBox="1"/>
          <p:nvPr/>
        </p:nvSpPr>
        <p:spPr>
          <a:xfrm>
            <a:off x="3558608" y="4282931"/>
            <a:ext cx="1245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utilizeaza</a:t>
            </a:r>
            <a:endParaRPr lang="en-US" sz="1600" dirty="0"/>
          </a:p>
        </p:txBody>
      </p:sp>
      <p:sp>
        <p:nvSpPr>
          <p:cNvPr id="28" name="CasetăText 27"/>
          <p:cNvSpPr txBox="1"/>
          <p:nvPr/>
        </p:nvSpPr>
        <p:spPr>
          <a:xfrm>
            <a:off x="3558608" y="5378970"/>
            <a:ext cx="109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 </a:t>
            </a:r>
            <a:r>
              <a:rPr lang="en-US" sz="1400" dirty="0" err="1" smtClean="0"/>
              <a:t>folosit</a:t>
            </a:r>
            <a:endParaRPr lang="en-US" sz="1400" dirty="0"/>
          </a:p>
        </p:txBody>
      </p:sp>
      <p:sp>
        <p:nvSpPr>
          <p:cNvPr id="29" name="CasetăText 28"/>
          <p:cNvSpPr txBox="1"/>
          <p:nvPr/>
        </p:nvSpPr>
        <p:spPr>
          <a:xfrm>
            <a:off x="5014472" y="2209545"/>
            <a:ext cx="93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apartine</a:t>
            </a:r>
            <a:endParaRPr lang="en-US" sz="1600" dirty="0"/>
          </a:p>
        </p:txBody>
      </p:sp>
      <p:sp>
        <p:nvSpPr>
          <p:cNvPr id="30" name="CasetăText 29"/>
          <p:cNvSpPr txBox="1"/>
          <p:nvPr/>
        </p:nvSpPr>
        <p:spPr>
          <a:xfrm>
            <a:off x="8229600" y="2208913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realizata</a:t>
            </a:r>
            <a:endParaRPr lang="en-US" sz="1600" dirty="0"/>
          </a:p>
        </p:txBody>
      </p:sp>
      <p:cxnSp>
        <p:nvCxnSpPr>
          <p:cNvPr id="31" name="Conector drept 30"/>
          <p:cNvCxnSpPr/>
          <p:nvPr/>
        </p:nvCxnSpPr>
        <p:spPr>
          <a:xfrm flipV="1">
            <a:off x="4515298" y="4239393"/>
            <a:ext cx="0" cy="161799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upare 31"/>
          <p:cNvGrpSpPr/>
          <p:nvPr/>
        </p:nvGrpSpPr>
        <p:grpSpPr>
          <a:xfrm rot="16200000" flipV="1">
            <a:off x="3344187" y="1109098"/>
            <a:ext cx="361950" cy="266700"/>
            <a:chOff x="10001250" y="3857134"/>
            <a:chExt cx="356844" cy="381000"/>
          </a:xfrm>
        </p:grpSpPr>
        <p:cxnSp>
          <p:nvCxnSpPr>
            <p:cNvPr id="33" name="Conector drept 32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drept 33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drept 34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Conector drept 35"/>
          <p:cNvCxnSpPr/>
          <p:nvPr/>
        </p:nvCxnSpPr>
        <p:spPr>
          <a:xfrm rot="5400000">
            <a:off x="981197" y="41529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upare 36"/>
          <p:cNvGrpSpPr/>
          <p:nvPr/>
        </p:nvGrpSpPr>
        <p:grpSpPr>
          <a:xfrm rot="10800000" flipH="1">
            <a:off x="807619" y="4018581"/>
            <a:ext cx="361950" cy="266700"/>
            <a:chOff x="10001250" y="3857134"/>
            <a:chExt cx="356844" cy="381000"/>
          </a:xfrm>
        </p:grpSpPr>
        <p:cxnSp>
          <p:nvCxnSpPr>
            <p:cNvPr id="38" name="Conector drept 37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drept 38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drept 39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Conector drept 40"/>
          <p:cNvCxnSpPr/>
          <p:nvPr/>
        </p:nvCxnSpPr>
        <p:spPr>
          <a:xfrm flipV="1">
            <a:off x="981197" y="4018582"/>
            <a:ext cx="4908" cy="1801872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ector drept 41"/>
          <p:cNvCxnSpPr/>
          <p:nvPr/>
        </p:nvCxnSpPr>
        <p:spPr>
          <a:xfrm flipH="1">
            <a:off x="981197" y="5829300"/>
            <a:ext cx="899704" cy="44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CasetăText 42"/>
          <p:cNvSpPr txBox="1"/>
          <p:nvPr/>
        </p:nvSpPr>
        <p:spPr>
          <a:xfrm>
            <a:off x="1266323" y="5365289"/>
            <a:ext cx="1095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 </a:t>
            </a:r>
            <a:r>
              <a:rPr lang="en-US" sz="1400" dirty="0" err="1" smtClean="0"/>
              <a:t>folosit</a:t>
            </a:r>
            <a:endParaRPr lang="en-US" sz="1400" dirty="0"/>
          </a:p>
        </p:txBody>
      </p:sp>
      <p:grpSp>
        <p:nvGrpSpPr>
          <p:cNvPr id="44" name="Grupare 43"/>
          <p:cNvGrpSpPr/>
          <p:nvPr/>
        </p:nvGrpSpPr>
        <p:grpSpPr>
          <a:xfrm rot="16200000" flipV="1">
            <a:off x="3615553" y="5698161"/>
            <a:ext cx="361950" cy="266700"/>
            <a:chOff x="10001250" y="3857134"/>
            <a:chExt cx="356844" cy="381000"/>
          </a:xfrm>
        </p:grpSpPr>
        <p:cxnSp>
          <p:nvCxnSpPr>
            <p:cNvPr id="45" name="Conector drept 44"/>
            <p:cNvCxnSpPr/>
            <p:nvPr/>
          </p:nvCxnSpPr>
          <p:spPr>
            <a:xfrm>
              <a:off x="10177218" y="3857134"/>
              <a:ext cx="0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 drept 45"/>
            <p:cNvCxnSpPr/>
            <p:nvPr/>
          </p:nvCxnSpPr>
          <p:spPr>
            <a:xfrm flipV="1">
              <a:off x="10001250" y="3857134"/>
              <a:ext cx="175968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rept 46"/>
            <p:cNvCxnSpPr/>
            <p:nvPr/>
          </p:nvCxnSpPr>
          <p:spPr>
            <a:xfrm>
              <a:off x="10177218" y="3857134"/>
              <a:ext cx="180876" cy="381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Dreptunghi rotunjit 48"/>
          <p:cNvSpPr/>
          <p:nvPr/>
        </p:nvSpPr>
        <p:spPr>
          <a:xfrm>
            <a:off x="1633634" y="893064"/>
            <a:ext cx="1758178" cy="880872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LISTA_ELEVI </a:t>
            </a:r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Numar</a:t>
            </a:r>
            <a:endParaRPr lang="ro-RO" sz="1600" dirty="0" smtClean="0"/>
          </a:p>
        </p:txBody>
      </p:sp>
      <p:sp>
        <p:nvSpPr>
          <p:cNvPr id="50" name="Dreptunghi rotunjit 49"/>
          <p:cNvSpPr/>
          <p:nvPr/>
        </p:nvSpPr>
        <p:spPr>
          <a:xfrm>
            <a:off x="5606082" y="890016"/>
            <a:ext cx="1758178" cy="914400"/>
          </a:xfrm>
          <a:prstGeom prst="roundRect">
            <a:avLst/>
          </a:prstGeom>
        </p:spPr>
        <p:style>
          <a:lnRef idx="1">
            <a:schemeClr val="accent3"/>
          </a:lnRef>
          <a:fillRef idx="1003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u="sng" dirty="0" smtClean="0"/>
              <a:t>LISTA_CURSURI</a:t>
            </a:r>
            <a:endParaRPr lang="ro-RO" sz="1600" u="sng" dirty="0" smtClean="0"/>
          </a:p>
          <a:p>
            <a:r>
              <a:rPr lang="ro-RO" sz="1600" dirty="0" smtClean="0"/>
              <a:t>#</a:t>
            </a:r>
            <a:r>
              <a:rPr lang="en-US" sz="1600" dirty="0" err="1" smtClean="0"/>
              <a:t>data_inceperii</a:t>
            </a:r>
            <a:endParaRPr lang="en-US" sz="1600" dirty="0" smtClean="0"/>
          </a:p>
          <a:p>
            <a:r>
              <a:rPr lang="en-US" sz="1600" dirty="0" smtClean="0"/>
              <a:t>*</a:t>
            </a:r>
            <a:r>
              <a:rPr lang="en-US" sz="1600" dirty="0" err="1" smtClean="0"/>
              <a:t>sala_curs</a:t>
            </a:r>
            <a:endParaRPr lang="en-US" sz="1600" dirty="0"/>
          </a:p>
        </p:txBody>
      </p:sp>
      <p:cxnSp>
        <p:nvCxnSpPr>
          <p:cNvPr id="51" name="Conector drept 50"/>
          <p:cNvCxnSpPr/>
          <p:nvPr/>
        </p:nvCxnSpPr>
        <p:spPr>
          <a:xfrm>
            <a:off x="4803713" y="1242448"/>
            <a:ext cx="802369" cy="39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ector drept 53"/>
          <p:cNvCxnSpPr/>
          <p:nvPr/>
        </p:nvCxnSpPr>
        <p:spPr>
          <a:xfrm>
            <a:off x="986105" y="1219418"/>
            <a:ext cx="650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 drept 56"/>
          <p:cNvCxnSpPr/>
          <p:nvPr/>
        </p:nvCxnSpPr>
        <p:spPr>
          <a:xfrm>
            <a:off x="4803713" y="1246435"/>
            <a:ext cx="0" cy="3698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ector drept 58"/>
          <p:cNvCxnSpPr/>
          <p:nvPr/>
        </p:nvCxnSpPr>
        <p:spPr>
          <a:xfrm>
            <a:off x="986105" y="1219418"/>
            <a:ext cx="0" cy="480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ector drept 59"/>
          <p:cNvCxnSpPr/>
          <p:nvPr/>
        </p:nvCxnSpPr>
        <p:spPr>
          <a:xfrm>
            <a:off x="4106546" y="1242448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drept 60"/>
          <p:cNvCxnSpPr/>
          <p:nvPr/>
        </p:nvCxnSpPr>
        <p:spPr>
          <a:xfrm>
            <a:off x="8153400" y="1319730"/>
            <a:ext cx="0" cy="321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ector drept 65"/>
          <p:cNvCxnSpPr/>
          <p:nvPr/>
        </p:nvCxnSpPr>
        <p:spPr>
          <a:xfrm>
            <a:off x="5181600" y="1016941"/>
            <a:ext cx="0" cy="404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ector drept 67"/>
          <p:cNvCxnSpPr/>
          <p:nvPr/>
        </p:nvCxnSpPr>
        <p:spPr>
          <a:xfrm>
            <a:off x="7772400" y="1095751"/>
            <a:ext cx="0" cy="3779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ector drept 68"/>
          <p:cNvCxnSpPr/>
          <p:nvPr/>
        </p:nvCxnSpPr>
        <p:spPr>
          <a:xfrm>
            <a:off x="3787384" y="1045863"/>
            <a:ext cx="9144" cy="3775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ector drept 73"/>
          <p:cNvCxnSpPr/>
          <p:nvPr/>
        </p:nvCxnSpPr>
        <p:spPr>
          <a:xfrm flipV="1">
            <a:off x="995998" y="1804416"/>
            <a:ext cx="1227" cy="80899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ector drept 74"/>
          <p:cNvCxnSpPr/>
          <p:nvPr/>
        </p:nvCxnSpPr>
        <p:spPr>
          <a:xfrm flipV="1">
            <a:off x="4089296" y="1699648"/>
            <a:ext cx="27096" cy="86307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drept 75"/>
          <p:cNvCxnSpPr/>
          <p:nvPr/>
        </p:nvCxnSpPr>
        <p:spPr>
          <a:xfrm flipH="1" flipV="1">
            <a:off x="8153400" y="1804415"/>
            <a:ext cx="7306" cy="80899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drept 76"/>
          <p:cNvCxnSpPr/>
          <p:nvPr/>
        </p:nvCxnSpPr>
        <p:spPr>
          <a:xfrm flipV="1">
            <a:off x="4803713" y="1623797"/>
            <a:ext cx="0" cy="96139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CasetăText 87"/>
          <p:cNvSpPr txBox="1"/>
          <p:nvPr/>
        </p:nvSpPr>
        <p:spPr>
          <a:xfrm>
            <a:off x="7388644" y="796551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cuprinde</a:t>
            </a:r>
            <a:endParaRPr lang="en-US" sz="1600" dirty="0"/>
          </a:p>
        </p:txBody>
      </p:sp>
      <p:sp>
        <p:nvSpPr>
          <p:cNvPr id="89" name="CasetăText 88"/>
          <p:cNvSpPr txBox="1"/>
          <p:nvPr/>
        </p:nvSpPr>
        <p:spPr>
          <a:xfrm>
            <a:off x="4654485" y="81216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curprinde</a:t>
            </a:r>
            <a:endParaRPr lang="en-US" sz="1600" dirty="0"/>
          </a:p>
        </p:txBody>
      </p:sp>
      <p:sp>
        <p:nvSpPr>
          <p:cNvPr id="90" name="CasetăText 89"/>
          <p:cNvSpPr txBox="1"/>
          <p:nvPr/>
        </p:nvSpPr>
        <p:spPr>
          <a:xfrm>
            <a:off x="3458922" y="816811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pentru</a:t>
            </a:r>
            <a:endParaRPr lang="en-US" sz="1600" dirty="0"/>
          </a:p>
        </p:txBody>
      </p:sp>
      <p:sp>
        <p:nvSpPr>
          <p:cNvPr id="91" name="CasetăText 90"/>
          <p:cNvSpPr txBox="1"/>
          <p:nvPr/>
        </p:nvSpPr>
        <p:spPr>
          <a:xfrm>
            <a:off x="638297" y="723787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cuprinde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80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1000"/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 txBox="1">
            <a:spLocks/>
          </p:cNvSpPr>
          <p:nvPr/>
        </p:nvSpPr>
        <p:spPr>
          <a:xfrm>
            <a:off x="457200" y="76200"/>
            <a:ext cx="8229600" cy="71596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>
                <a:schemeClr val="bg1"/>
              </a:buClr>
              <a:buFont typeface="Wingdings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Model </a:t>
            </a:r>
            <a:r>
              <a:rPr lang="en-US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thicE" pitchFamily="2" charset="0"/>
                <a:cs typeface="GothicE" pitchFamily="2" charset="0"/>
              </a:rPr>
              <a:t>fizic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icE" pitchFamily="2" charset="0"/>
              <a:cs typeface="GothicE" pitchFamily="2" charset="0"/>
            </a:endParaRPr>
          </a:p>
        </p:txBody>
      </p:sp>
      <p:sp>
        <p:nvSpPr>
          <p:cNvPr id="3" name="CasetăText 2"/>
          <p:cNvSpPr txBox="1"/>
          <p:nvPr/>
        </p:nvSpPr>
        <p:spPr>
          <a:xfrm>
            <a:off x="228600" y="792162"/>
            <a:ext cx="8839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Bahnschrift SemiCondensed" pitchFamily="34" charset="0"/>
              </a:rPr>
              <a:t> </a:t>
            </a:r>
            <a:r>
              <a:rPr lang="vi-V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După realizarea diagramei ERD şi stabilirea constrângerilor pentru fiecare</a:t>
            </a:r>
            <a:r>
              <a:rPr lang="ro-R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tabelă (Primary Key, Foreign Key, Not Null etc.), acestea se implementează,</a:t>
            </a:r>
            <a:r>
              <a:rPr lang="ro-R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vi-V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pentru a obţine modelul fizic.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8" y="2971800"/>
            <a:ext cx="7060264" cy="342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tăText 7"/>
          <p:cNvSpPr txBox="1"/>
          <p:nvPr/>
        </p:nvSpPr>
        <p:spPr>
          <a:xfrm>
            <a:off x="152400" y="609600"/>
            <a:ext cx="419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TABLE </a:t>
            </a:r>
            <a:r>
              <a:rPr lang="en-US" sz="2000" dirty="0" err="1"/>
              <a:t>Profesor</a:t>
            </a:r>
            <a:r>
              <a:rPr lang="en-US" sz="2000" dirty="0"/>
              <a:t> (</a:t>
            </a:r>
          </a:p>
          <a:p>
            <a:r>
              <a:rPr lang="en-US" sz="2000" dirty="0" err="1"/>
              <a:t>ID_profesor</a:t>
            </a:r>
            <a:r>
              <a:rPr lang="en-US" sz="2000" dirty="0"/>
              <a:t> number(5) not null primary key,</a:t>
            </a:r>
          </a:p>
          <a:p>
            <a:r>
              <a:rPr lang="en-US" sz="2000" dirty="0" err="1"/>
              <a:t>Nume</a:t>
            </a:r>
            <a:r>
              <a:rPr lang="en-US" sz="2000" dirty="0"/>
              <a:t> varchar2(25) not null,</a:t>
            </a:r>
          </a:p>
          <a:p>
            <a:r>
              <a:rPr lang="en-US" sz="2000" dirty="0" err="1"/>
              <a:t>Prenume</a:t>
            </a:r>
            <a:r>
              <a:rPr lang="en-US" sz="2000" dirty="0"/>
              <a:t> varchar2(25) not null,</a:t>
            </a:r>
          </a:p>
          <a:p>
            <a:r>
              <a:rPr lang="en-US" sz="2000" dirty="0" err="1"/>
              <a:t>Specializare</a:t>
            </a:r>
            <a:r>
              <a:rPr lang="en-US" sz="2000" dirty="0"/>
              <a:t> varchar2(35) not null,</a:t>
            </a:r>
          </a:p>
          <a:p>
            <a:r>
              <a:rPr lang="en-US" sz="2000" dirty="0" err="1"/>
              <a:t>Salariu</a:t>
            </a:r>
            <a:r>
              <a:rPr lang="en-US" sz="2000" dirty="0"/>
              <a:t> number(5) not null,</a:t>
            </a:r>
          </a:p>
          <a:p>
            <a:r>
              <a:rPr lang="en-US" sz="2000" dirty="0" err="1"/>
              <a:t>Data_angajare</a:t>
            </a:r>
            <a:r>
              <a:rPr lang="en-US" sz="2000" dirty="0"/>
              <a:t> DATE not null )</a:t>
            </a:r>
          </a:p>
        </p:txBody>
      </p:sp>
      <p:sp>
        <p:nvSpPr>
          <p:cNvPr id="9" name="CasetăText 8"/>
          <p:cNvSpPr txBox="1"/>
          <p:nvPr/>
        </p:nvSpPr>
        <p:spPr>
          <a:xfrm>
            <a:off x="4038600" y="6858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INTO PROFESOR VALUES</a:t>
            </a:r>
          </a:p>
          <a:p>
            <a:r>
              <a:rPr lang="en-US" dirty="0"/>
              <a:t>(456,'Popescu','Marian','Canto',4500,'12-jan-2013</a:t>
            </a:r>
            <a:r>
              <a:rPr lang="en-US" dirty="0" smtClean="0"/>
              <a:t>')</a:t>
            </a:r>
          </a:p>
          <a:p>
            <a:r>
              <a:rPr lang="en-US" dirty="0" smtClean="0"/>
              <a:t>(</a:t>
            </a:r>
            <a:r>
              <a:rPr lang="en-US" dirty="0"/>
              <a:t>456,'Popescu','Marian','Canto',4500,'12-jan-2013</a:t>
            </a:r>
            <a:r>
              <a:rPr lang="en-US" dirty="0" smtClean="0"/>
              <a:t>')</a:t>
            </a:r>
          </a:p>
          <a:p>
            <a:r>
              <a:rPr lang="en-US" dirty="0"/>
              <a:t>(72,'Cojocaru','Ioana','Pian </a:t>
            </a:r>
            <a:r>
              <a:rPr lang="en-US" dirty="0" err="1"/>
              <a:t>si</a:t>
            </a:r>
            <a:r>
              <a:rPr lang="en-US" dirty="0"/>
              <a:t> Orga',5400,'24-mar-2012')</a:t>
            </a:r>
          </a:p>
        </p:txBody>
      </p:sp>
      <p:cxnSp>
        <p:nvCxnSpPr>
          <p:cNvPr id="10" name="Conector drept cu săgeată 9"/>
          <p:cNvCxnSpPr/>
          <p:nvPr/>
        </p:nvCxnSpPr>
        <p:spPr>
          <a:xfrm>
            <a:off x="4775812" y="2464450"/>
            <a:ext cx="0" cy="1040750"/>
          </a:xfrm>
          <a:prstGeom prst="straightConnector1">
            <a:avLst/>
          </a:prstGeom>
          <a:ln w="793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I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6" y="3657599"/>
            <a:ext cx="8077200" cy="27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25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846</Words>
  <Application>Microsoft Office PowerPoint</Application>
  <PresentationFormat>Expunere pe ecran (4:3)</PresentationFormat>
  <Paragraphs>141</Paragraphs>
  <Slides>15</Slides>
  <Notes>1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6" baseType="lpstr">
      <vt:lpstr>Temă Office</vt:lpstr>
      <vt:lpstr>Scoala de muzică  Giuseppe Tartini</vt:lpstr>
      <vt:lpstr>Descrierea afacerii</vt:lpstr>
      <vt:lpstr>Cerințele afacerii</vt:lpstr>
      <vt:lpstr>Cerințele afacerii</vt:lpstr>
      <vt:lpstr>Diagrama inițială</vt:lpstr>
      <vt:lpstr>ERD Initial</vt:lpstr>
      <vt:lpstr>ERD Final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Scoala de muzică  Giuseppe Tartini</dc:title>
  <dc:creator>Florentina</dc:creator>
  <cp:lastModifiedBy>Florentina</cp:lastModifiedBy>
  <cp:revision>63</cp:revision>
  <dcterms:created xsi:type="dcterms:W3CDTF">2022-11-14T19:48:43Z</dcterms:created>
  <dcterms:modified xsi:type="dcterms:W3CDTF">2024-02-02T16:40:06Z</dcterms:modified>
</cp:coreProperties>
</file>