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Roboto Thin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Didact Gothic"/>
      <p:regular r:id="rId30"/>
    </p:embeddedFont>
    <p:embeddedFont>
      <p:font typeface="Roboto Light"/>
      <p:regular r:id="rId31"/>
      <p:bold r:id="rId32"/>
      <p:italic r:id="rId33"/>
      <p:boldItalic r:id="rId34"/>
    </p:embeddedFont>
    <p:embeddedFont>
      <p:font typeface="Bree Serif"/>
      <p:regular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j+6K6F4pM4/IW6CWe1PxQqK7s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RobotoBlack-bold.fntdata"/><Relationship Id="rId22" Type="http://schemas.openxmlformats.org/officeDocument/2006/relationships/font" Target="fonts/RobotoThin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RobotoThin-italic.fntdata"/><Relationship Id="rId23" Type="http://schemas.openxmlformats.org/officeDocument/2006/relationships/font" Target="fonts/RobotoThin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Thin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regular.fntdata"/><Relationship Id="rId30" Type="http://schemas.openxmlformats.org/officeDocument/2006/relationships/font" Target="fonts/DidactGothic-regular.fntdata"/><Relationship Id="rId11" Type="http://schemas.openxmlformats.org/officeDocument/2006/relationships/slide" Target="slides/slide6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bold.fntdata"/><Relationship Id="rId13" Type="http://schemas.openxmlformats.org/officeDocument/2006/relationships/slide" Target="slides/slide8.xml"/><Relationship Id="rId35" Type="http://schemas.openxmlformats.org/officeDocument/2006/relationships/font" Target="fonts/BreeSerif-regular.fntdata"/><Relationship Id="rId12" Type="http://schemas.openxmlformats.org/officeDocument/2006/relationships/slide" Target="slides/slide7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37eb37506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b37eb3750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37eb37506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b37eb37506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b37eb37506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b37eb37506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760c602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1760c602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37eb37506_0_8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2b37eb37506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81d76160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b81d761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37eb37506_0_3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b37eb37506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37eb3750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b37eb3750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37eb37506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b37eb37506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37eb37506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b37eb37506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37eb37506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b37eb37506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37eb37506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2b37eb37506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37eb37506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b37eb37506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37eb37506_0_309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g2b37eb37506_0_309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37eb37506_0_36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g2b37eb37506_0_36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g2b37eb37506_0_36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g2b37eb37506_0_36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g2b37eb37506_0_36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g2b37eb37506_0_36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g2b37eb37506_0_36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37eb37506_0_377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g2b37eb37506_0_377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37eb37506_0_380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g2b37eb37506_0_380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g2b37eb37506_0_380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g2b37eb37506_0_380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37eb37506_0_38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b37eb37506_0_38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g2b37eb37506_0_38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7eb37506_0_389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b37eb37506_0_389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g2b37eb37506_0_389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" name="Google Shape;103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4" name="Google Shape;104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5" name="Google Shape;105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09" name="Google Shape;109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113" name="Google Shape;113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b37eb37506_0_312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g2b37eb37506_0_312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g2b37eb37506_0_312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g2b37eb37506_0_312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g2b37eb37506_0_312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g2b37eb37506_0_312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g2b37eb37506_0_31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9" name="Google Shape;129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1" name="Google Shape;141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2" name="Google Shape;142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3" name="Google Shape;143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4" name="Google Shape;144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5" name="Google Shape;145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1" name="Google Shape;151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3" name="Google Shape;153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4" name="Google Shape;154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6" name="Google Shape;156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9" name="Google Shape;159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0" name="Google Shape;160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1" name="Google Shape;161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5" name="Google Shape;165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7" name="Google Shape;167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8" name="Google Shape;168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9" name="Google Shape;169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2" name="Google Shape;172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5" name="Google Shape;175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6" name="Google Shape;176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7" name="Google Shape;177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b37eb37506_0_32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b37eb37506_0_32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g2b37eb37506_0_32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g2b37eb37506_0_32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g2b37eb37506_0_32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g2b37eb37506_0_32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g2b37eb37506_0_32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g2b37eb37506_0_32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g2b37eb37506_0_32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g2b37eb37506_0_32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g2b37eb37506_0_32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g2b37eb37506_0_32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g2b37eb37506_0_32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g2b37eb37506_0_32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g2b37eb37506_0_32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g2b37eb37506_0_32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g2b37eb37506_0_32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g2b37eb37506_0_32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g2b37eb37506_0_32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g2b37eb37506_0_32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b37eb37506_0_34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g2b37eb37506_0_34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g2b37eb37506_0_34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g2b37eb37506_0_342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g2b37eb37506_0_342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g2b37eb37506_0_342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g2b37eb37506_0_34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7eb37506_0_350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b37eb37506_0_350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g2b37eb37506_0_350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37eb37506_0_35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37eb37506_0_356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g2b37eb37506_0_356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g2b37eb37506_0_356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g2b37eb37506_0_356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g2b37eb37506_0_356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g2b37eb37506_0_356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g2b37eb37506_0_35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37eb37506_0_36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g2b37eb37506_0_36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g2b37eb37506_0_36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g2b37eb37506_0_36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37eb37506_0_305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g2b37eb37506_0_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g2b37eb37506_0_30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37eb37506_0_197"/>
          <p:cNvSpPr txBox="1"/>
          <p:nvPr>
            <p:ph type="ctrTitle"/>
          </p:nvPr>
        </p:nvSpPr>
        <p:spPr>
          <a:xfrm>
            <a:off x="6020344" y="2316730"/>
            <a:ext cx="2849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Sesiunea 8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8" name="Google Shape;188;g2b37eb37506_0_197"/>
          <p:cNvSpPr txBox="1"/>
          <p:nvPr>
            <p:ph idx="1" type="subTitle"/>
          </p:nvPr>
        </p:nvSpPr>
        <p:spPr>
          <a:xfrm>
            <a:off x="5441274" y="2811104"/>
            <a:ext cx="34281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700"/>
              <a:t>Intro OOP - </a:t>
            </a:r>
            <a:endParaRPr sz="17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700"/>
              <a:t>Programarea orientată pe obiect</a:t>
            </a:r>
            <a:endParaRPr sz="17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700"/>
          </a:p>
        </p:txBody>
      </p:sp>
      <p:sp>
        <p:nvSpPr>
          <p:cNvPr id="189" name="Google Shape;189;g2b37eb37506_0_197"/>
          <p:cNvSpPr/>
          <p:nvPr/>
        </p:nvSpPr>
        <p:spPr>
          <a:xfrm>
            <a:off x="3510158" y="3988092"/>
            <a:ext cx="584342" cy="316161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b37eb37506_0_197"/>
          <p:cNvSpPr/>
          <p:nvPr/>
        </p:nvSpPr>
        <p:spPr>
          <a:xfrm>
            <a:off x="4392055" y="1569334"/>
            <a:ext cx="291089" cy="94022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b37eb37506_0_197"/>
          <p:cNvSpPr/>
          <p:nvPr/>
        </p:nvSpPr>
        <p:spPr>
          <a:xfrm>
            <a:off x="4455522" y="1663601"/>
            <a:ext cx="164144" cy="67498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b37eb37506_0_197"/>
          <p:cNvSpPr/>
          <p:nvPr/>
        </p:nvSpPr>
        <p:spPr>
          <a:xfrm>
            <a:off x="4502565" y="1750261"/>
            <a:ext cx="82081" cy="7271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b37eb37506_0_197"/>
          <p:cNvSpPr/>
          <p:nvPr/>
        </p:nvSpPr>
        <p:spPr>
          <a:xfrm>
            <a:off x="4326405" y="1471096"/>
            <a:ext cx="422397" cy="121114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b37eb37506_0_197"/>
          <p:cNvSpPr/>
          <p:nvPr/>
        </p:nvSpPr>
        <p:spPr>
          <a:xfrm>
            <a:off x="1745248" y="1338162"/>
            <a:ext cx="2469744" cy="2933446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b37eb37506_0_197"/>
          <p:cNvSpPr/>
          <p:nvPr/>
        </p:nvSpPr>
        <p:spPr>
          <a:xfrm>
            <a:off x="1933451" y="2635451"/>
            <a:ext cx="671887" cy="692179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b37eb37506_0_197"/>
          <p:cNvSpPr/>
          <p:nvPr/>
        </p:nvSpPr>
        <p:spPr>
          <a:xfrm>
            <a:off x="3092172" y="2685147"/>
            <a:ext cx="17" cy="1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b37eb37506_0_197"/>
          <p:cNvSpPr/>
          <p:nvPr/>
        </p:nvSpPr>
        <p:spPr>
          <a:xfrm>
            <a:off x="2645752" y="2558452"/>
            <a:ext cx="479306" cy="488266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b37eb37506_0_197"/>
          <p:cNvSpPr/>
          <p:nvPr/>
        </p:nvSpPr>
        <p:spPr>
          <a:xfrm>
            <a:off x="811928" y="2128499"/>
            <a:ext cx="305316" cy="313910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b37eb37506_0_197"/>
          <p:cNvSpPr/>
          <p:nvPr/>
        </p:nvSpPr>
        <p:spPr>
          <a:xfrm>
            <a:off x="1136894" y="2094636"/>
            <a:ext cx="215589" cy="220189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b37eb37506_0_197"/>
          <p:cNvSpPr/>
          <p:nvPr/>
        </p:nvSpPr>
        <p:spPr>
          <a:xfrm>
            <a:off x="3335081" y="2125113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b37eb37506_0_197"/>
          <p:cNvSpPr/>
          <p:nvPr/>
        </p:nvSpPr>
        <p:spPr>
          <a:xfrm>
            <a:off x="3335081" y="2222216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b37eb37506_0_197"/>
          <p:cNvSpPr/>
          <p:nvPr/>
        </p:nvSpPr>
        <p:spPr>
          <a:xfrm>
            <a:off x="3335081" y="2319320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b37eb37506_0_197"/>
          <p:cNvSpPr/>
          <p:nvPr/>
        </p:nvSpPr>
        <p:spPr>
          <a:xfrm>
            <a:off x="3335081" y="251464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b37eb37506_0_197"/>
          <p:cNvSpPr/>
          <p:nvPr/>
        </p:nvSpPr>
        <p:spPr>
          <a:xfrm>
            <a:off x="3335081" y="26117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b37eb37506_0_197"/>
          <p:cNvSpPr/>
          <p:nvPr/>
        </p:nvSpPr>
        <p:spPr>
          <a:xfrm>
            <a:off x="3335081" y="280595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b37eb37506_0_197"/>
          <p:cNvSpPr/>
          <p:nvPr/>
        </p:nvSpPr>
        <p:spPr>
          <a:xfrm>
            <a:off x="3335081" y="290305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b37eb37506_0_197"/>
          <p:cNvSpPr/>
          <p:nvPr/>
        </p:nvSpPr>
        <p:spPr>
          <a:xfrm>
            <a:off x="3335081" y="30972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b37eb37506_0_197"/>
          <p:cNvSpPr/>
          <p:nvPr/>
        </p:nvSpPr>
        <p:spPr>
          <a:xfrm>
            <a:off x="1948777" y="2125113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b37eb37506_0_197"/>
          <p:cNvSpPr/>
          <p:nvPr/>
        </p:nvSpPr>
        <p:spPr>
          <a:xfrm>
            <a:off x="1948777" y="2222216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b37eb37506_0_197"/>
          <p:cNvSpPr/>
          <p:nvPr/>
        </p:nvSpPr>
        <p:spPr>
          <a:xfrm>
            <a:off x="1948777" y="2417540"/>
            <a:ext cx="821787" cy="28262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b37eb37506_0_197"/>
          <p:cNvSpPr/>
          <p:nvPr/>
        </p:nvSpPr>
        <p:spPr>
          <a:xfrm>
            <a:off x="3417138" y="1928654"/>
            <a:ext cx="502279" cy="84714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b37eb37506_0_197"/>
          <p:cNvSpPr/>
          <p:nvPr/>
        </p:nvSpPr>
        <p:spPr>
          <a:xfrm>
            <a:off x="2308759" y="1928654"/>
            <a:ext cx="501179" cy="84714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b37eb37506_0_197"/>
          <p:cNvSpPr/>
          <p:nvPr/>
        </p:nvSpPr>
        <p:spPr>
          <a:xfrm>
            <a:off x="804265" y="2879336"/>
            <a:ext cx="526352" cy="1099774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b37eb37506_0_197"/>
          <p:cNvSpPr/>
          <p:nvPr/>
        </p:nvSpPr>
        <p:spPr>
          <a:xfrm>
            <a:off x="1040610" y="3655011"/>
            <a:ext cx="54726" cy="28229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b37eb37506_0_197"/>
          <p:cNvSpPr/>
          <p:nvPr/>
        </p:nvSpPr>
        <p:spPr>
          <a:xfrm>
            <a:off x="1924689" y="963310"/>
            <a:ext cx="879796" cy="315027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b37eb37506_0_197"/>
          <p:cNvSpPr/>
          <p:nvPr/>
        </p:nvSpPr>
        <p:spPr>
          <a:xfrm>
            <a:off x="3772756" y="745116"/>
            <a:ext cx="788969" cy="272404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b37eb37506_0_197"/>
          <p:cNvSpPr/>
          <p:nvPr/>
        </p:nvSpPr>
        <p:spPr>
          <a:xfrm>
            <a:off x="1375422" y="2350931"/>
            <a:ext cx="167443" cy="147815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b37eb37506_0_197"/>
          <p:cNvSpPr/>
          <p:nvPr/>
        </p:nvSpPr>
        <p:spPr>
          <a:xfrm>
            <a:off x="3615187" y="1719554"/>
            <a:ext cx="167443" cy="14815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b37eb37506_0_197"/>
          <p:cNvSpPr/>
          <p:nvPr/>
        </p:nvSpPr>
        <p:spPr>
          <a:xfrm>
            <a:off x="4297953" y="2499378"/>
            <a:ext cx="135707" cy="119163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b37eb37506_0_197"/>
          <p:cNvSpPr/>
          <p:nvPr/>
        </p:nvSpPr>
        <p:spPr>
          <a:xfrm>
            <a:off x="2438958" y="4003339"/>
            <a:ext cx="135707" cy="120263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b37eb37506_0_197"/>
          <p:cNvSpPr/>
          <p:nvPr/>
        </p:nvSpPr>
        <p:spPr>
          <a:xfrm>
            <a:off x="4707176" y="1229445"/>
            <a:ext cx="134608" cy="120014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b37eb37506_0_197"/>
          <p:cNvSpPr/>
          <p:nvPr/>
        </p:nvSpPr>
        <p:spPr>
          <a:xfrm>
            <a:off x="2781433" y="3783708"/>
            <a:ext cx="197771" cy="147425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b37eb37506_0_197"/>
          <p:cNvSpPr/>
          <p:nvPr/>
        </p:nvSpPr>
        <p:spPr>
          <a:xfrm>
            <a:off x="1400592" y="2525937"/>
            <a:ext cx="140072" cy="103541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b37eb37506_0_197"/>
          <p:cNvSpPr/>
          <p:nvPr/>
        </p:nvSpPr>
        <p:spPr>
          <a:xfrm>
            <a:off x="4469731" y="1937696"/>
            <a:ext cx="558088" cy="52957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b37eb37506_0_197"/>
          <p:cNvSpPr/>
          <p:nvPr/>
        </p:nvSpPr>
        <p:spPr>
          <a:xfrm>
            <a:off x="913675" y="1282828"/>
            <a:ext cx="667523" cy="52957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b37eb37506_0_197"/>
          <p:cNvSpPr/>
          <p:nvPr/>
        </p:nvSpPr>
        <p:spPr>
          <a:xfrm>
            <a:off x="4290290" y="2866925"/>
            <a:ext cx="169626" cy="1088480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b37eb37506_0_197"/>
          <p:cNvSpPr/>
          <p:nvPr/>
        </p:nvSpPr>
        <p:spPr>
          <a:xfrm>
            <a:off x="4599192" y="2829020"/>
            <a:ext cx="90500" cy="52605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b37eb37506_0_197"/>
          <p:cNvSpPr/>
          <p:nvPr/>
        </p:nvSpPr>
        <p:spPr>
          <a:xfrm>
            <a:off x="4919450" y="3355811"/>
            <a:ext cx="108336" cy="125351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b37eb37506_0_197"/>
          <p:cNvSpPr/>
          <p:nvPr/>
        </p:nvSpPr>
        <p:spPr>
          <a:xfrm>
            <a:off x="4701695" y="2881498"/>
            <a:ext cx="215589" cy="232706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b37eb37506_0_197"/>
          <p:cNvSpPr/>
          <p:nvPr/>
        </p:nvSpPr>
        <p:spPr>
          <a:xfrm>
            <a:off x="4312179" y="2741597"/>
            <a:ext cx="168182" cy="1117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b37eb37506_0_197"/>
          <p:cNvSpPr/>
          <p:nvPr/>
        </p:nvSpPr>
        <p:spPr>
          <a:xfrm>
            <a:off x="4943590" y="3243868"/>
            <a:ext cx="40430" cy="83739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b37eb37506_0_197"/>
          <p:cNvSpPr/>
          <p:nvPr/>
        </p:nvSpPr>
        <p:spPr>
          <a:xfrm>
            <a:off x="4501465" y="2796415"/>
            <a:ext cx="83180" cy="42304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b37eb37506_0_197"/>
          <p:cNvSpPr/>
          <p:nvPr/>
        </p:nvSpPr>
        <p:spPr>
          <a:xfrm>
            <a:off x="4908334" y="3136145"/>
            <a:ext cx="52699" cy="81930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b37eb37506_0_197"/>
          <p:cNvSpPr/>
          <p:nvPr/>
        </p:nvSpPr>
        <p:spPr>
          <a:xfrm>
            <a:off x="536203" y="2139740"/>
            <a:ext cx="154299" cy="307190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b37eb37506_0_197"/>
          <p:cNvSpPr/>
          <p:nvPr/>
        </p:nvSpPr>
        <p:spPr>
          <a:xfrm>
            <a:off x="659393" y="2577990"/>
            <a:ext cx="62836" cy="76682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b37eb37506_0_197"/>
          <p:cNvSpPr/>
          <p:nvPr/>
        </p:nvSpPr>
        <p:spPr>
          <a:xfrm>
            <a:off x="620442" y="2474540"/>
            <a:ext cx="49262" cy="80778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b37eb37506_0_197"/>
          <p:cNvSpPr/>
          <p:nvPr/>
        </p:nvSpPr>
        <p:spPr>
          <a:xfrm>
            <a:off x="633569" y="2034906"/>
            <a:ext cx="55534" cy="80069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b37eb37506_0_197"/>
          <p:cNvSpPr/>
          <p:nvPr/>
        </p:nvSpPr>
        <p:spPr>
          <a:xfrm>
            <a:off x="727671" y="1793166"/>
            <a:ext cx="153216" cy="158098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b37eb37506_0_197"/>
          <p:cNvSpPr/>
          <p:nvPr/>
        </p:nvSpPr>
        <p:spPr>
          <a:xfrm>
            <a:off x="682810" y="1940551"/>
            <a:ext cx="62390" cy="73934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b37eb37506_0_197"/>
          <p:cNvSpPr/>
          <p:nvPr/>
        </p:nvSpPr>
        <p:spPr>
          <a:xfrm>
            <a:off x="719287" y="2670608"/>
            <a:ext cx="159419" cy="166981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b37eb37506_0_197"/>
          <p:cNvSpPr/>
          <p:nvPr/>
        </p:nvSpPr>
        <p:spPr>
          <a:xfrm>
            <a:off x="1313603" y="4023976"/>
            <a:ext cx="221603" cy="232866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b37eb37506_0_197"/>
          <p:cNvSpPr/>
          <p:nvPr/>
        </p:nvSpPr>
        <p:spPr>
          <a:xfrm>
            <a:off x="1643329" y="4298710"/>
            <a:ext cx="89916" cy="42800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b37eb37506_0_197"/>
          <p:cNvSpPr/>
          <p:nvPr/>
        </p:nvSpPr>
        <p:spPr>
          <a:xfrm>
            <a:off x="1249500" y="3810426"/>
            <a:ext cx="38403" cy="8283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b37eb37506_0_197"/>
          <p:cNvSpPr/>
          <p:nvPr/>
        </p:nvSpPr>
        <p:spPr>
          <a:xfrm>
            <a:off x="1271458" y="3920277"/>
            <a:ext cx="51462" cy="81381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b37eb37506_0_197"/>
          <p:cNvSpPr/>
          <p:nvPr/>
        </p:nvSpPr>
        <p:spPr>
          <a:xfrm>
            <a:off x="1206925" y="3656146"/>
            <a:ext cx="108336" cy="12646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b37eb37506_0_197"/>
          <p:cNvSpPr/>
          <p:nvPr/>
        </p:nvSpPr>
        <p:spPr>
          <a:xfrm>
            <a:off x="1542337" y="4256745"/>
            <a:ext cx="90242" cy="52020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b37eb37506_0_197"/>
          <p:cNvSpPr/>
          <p:nvPr/>
        </p:nvSpPr>
        <p:spPr>
          <a:xfrm>
            <a:off x="1757292" y="4285040"/>
            <a:ext cx="163062" cy="1117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b37eb37506_0_197"/>
          <p:cNvSpPr/>
          <p:nvPr/>
        </p:nvSpPr>
        <p:spPr>
          <a:xfrm>
            <a:off x="2860209" y="1885749"/>
            <a:ext cx="165261" cy="170527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b37eb37506_0_197"/>
          <p:cNvSpPr/>
          <p:nvPr/>
        </p:nvSpPr>
        <p:spPr>
          <a:xfrm>
            <a:off x="3615187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b37eb37506_0_197"/>
          <p:cNvSpPr/>
          <p:nvPr/>
        </p:nvSpPr>
        <p:spPr>
          <a:xfrm>
            <a:off x="4028792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b37eb37506_0_197"/>
          <p:cNvSpPr/>
          <p:nvPr/>
        </p:nvSpPr>
        <p:spPr>
          <a:xfrm>
            <a:off x="1553780" y="3676463"/>
            <a:ext cx="325007" cy="431335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b37eb37506_0_197"/>
          <p:cNvSpPr/>
          <p:nvPr/>
        </p:nvSpPr>
        <p:spPr>
          <a:xfrm>
            <a:off x="1621612" y="3748728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b37eb37506_0_197"/>
          <p:cNvSpPr/>
          <p:nvPr/>
        </p:nvSpPr>
        <p:spPr>
          <a:xfrm>
            <a:off x="1621612" y="3802926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b37eb37506_0_197"/>
          <p:cNvSpPr/>
          <p:nvPr/>
        </p:nvSpPr>
        <p:spPr>
          <a:xfrm>
            <a:off x="1621612" y="3857107"/>
            <a:ext cx="152117" cy="28262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b37eb37506_0_197"/>
          <p:cNvSpPr/>
          <p:nvPr/>
        </p:nvSpPr>
        <p:spPr>
          <a:xfrm>
            <a:off x="4742191" y="2433355"/>
            <a:ext cx="275762" cy="316179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b37eb37506_0_197"/>
          <p:cNvSpPr/>
          <p:nvPr/>
        </p:nvSpPr>
        <p:spPr>
          <a:xfrm>
            <a:off x="2865689" y="785291"/>
            <a:ext cx="361107" cy="319175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b37eb37506_0_197"/>
          <p:cNvSpPr/>
          <p:nvPr/>
        </p:nvSpPr>
        <p:spPr>
          <a:xfrm>
            <a:off x="2969636" y="843620"/>
            <a:ext cx="70036" cy="167123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b37eb37506_0_197"/>
          <p:cNvSpPr/>
          <p:nvPr/>
        </p:nvSpPr>
        <p:spPr>
          <a:xfrm>
            <a:off x="1124850" y="246723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b37eb37506_0_197"/>
          <p:cNvSpPr/>
          <p:nvPr/>
        </p:nvSpPr>
        <p:spPr>
          <a:xfrm>
            <a:off x="1557062" y="1740103"/>
            <a:ext cx="103971" cy="10728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b37eb37506_0_197"/>
          <p:cNvSpPr/>
          <p:nvPr/>
        </p:nvSpPr>
        <p:spPr>
          <a:xfrm>
            <a:off x="4725766" y="868458"/>
            <a:ext cx="102889" cy="10728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b37eb37506_0_197"/>
          <p:cNvSpPr/>
          <p:nvPr/>
        </p:nvSpPr>
        <p:spPr>
          <a:xfrm>
            <a:off x="1124850" y="266594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b37eb37506_0_197"/>
          <p:cNvSpPr/>
          <p:nvPr/>
        </p:nvSpPr>
        <p:spPr>
          <a:xfrm>
            <a:off x="2028636" y="1732195"/>
            <a:ext cx="118198" cy="123099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b37eb37506_0_197"/>
          <p:cNvSpPr/>
          <p:nvPr/>
        </p:nvSpPr>
        <p:spPr>
          <a:xfrm>
            <a:off x="2515552" y="1745741"/>
            <a:ext cx="1040641" cy="96008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b37eb37506_0_197"/>
          <p:cNvSpPr/>
          <p:nvPr/>
        </p:nvSpPr>
        <p:spPr>
          <a:xfrm>
            <a:off x="1299927" y="788287"/>
            <a:ext cx="1444430" cy="436991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b37eb37506_0_197"/>
          <p:cNvSpPr/>
          <p:nvPr/>
        </p:nvSpPr>
        <p:spPr>
          <a:xfrm>
            <a:off x="4374547" y="1064917"/>
            <a:ext cx="579961" cy="788134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b37eb37506_0_197"/>
          <p:cNvSpPr/>
          <p:nvPr/>
        </p:nvSpPr>
        <p:spPr>
          <a:xfrm>
            <a:off x="1007777" y="1027650"/>
            <a:ext cx="93026" cy="223309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b37eb37506_0_197"/>
          <p:cNvSpPr/>
          <p:nvPr/>
        </p:nvSpPr>
        <p:spPr>
          <a:xfrm>
            <a:off x="1597541" y="3329838"/>
            <a:ext cx="93026" cy="22357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b37eb37506_0_197"/>
          <p:cNvSpPr/>
          <p:nvPr/>
        </p:nvSpPr>
        <p:spPr>
          <a:xfrm>
            <a:off x="1137994" y="1027650"/>
            <a:ext cx="91926" cy="223309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b37eb37506_0_197"/>
          <p:cNvSpPr/>
          <p:nvPr/>
        </p:nvSpPr>
        <p:spPr>
          <a:xfrm>
            <a:off x="1597541" y="2105929"/>
            <a:ext cx="93026" cy="1183318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b37eb37506_0_197"/>
          <p:cNvSpPr/>
          <p:nvPr/>
        </p:nvSpPr>
        <p:spPr>
          <a:xfrm>
            <a:off x="4204950" y="4023089"/>
            <a:ext cx="720033" cy="112922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b37eb37506_0_197"/>
          <p:cNvSpPr/>
          <p:nvPr/>
        </p:nvSpPr>
        <p:spPr>
          <a:xfrm>
            <a:off x="2027880" y="4119058"/>
            <a:ext cx="845534" cy="279318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b37eb37506_0_197"/>
          <p:cNvSpPr/>
          <p:nvPr/>
        </p:nvSpPr>
        <p:spPr>
          <a:xfrm>
            <a:off x="935564" y="2566590"/>
            <a:ext cx="135707" cy="119163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b37eb37506_0_197"/>
          <p:cNvSpPr/>
          <p:nvPr/>
        </p:nvSpPr>
        <p:spPr>
          <a:xfrm>
            <a:off x="964016" y="1865431"/>
            <a:ext cx="425679" cy="95990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b37eb37506_0_197"/>
          <p:cNvSpPr/>
          <p:nvPr/>
        </p:nvSpPr>
        <p:spPr>
          <a:xfrm>
            <a:off x="4548524" y="3169511"/>
            <a:ext cx="121480" cy="322952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b37eb37506_0_197"/>
          <p:cNvSpPr/>
          <p:nvPr/>
        </p:nvSpPr>
        <p:spPr>
          <a:xfrm>
            <a:off x="4682005" y="3168376"/>
            <a:ext cx="122580" cy="324087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b37eb37506_0_197"/>
          <p:cNvSpPr/>
          <p:nvPr/>
        </p:nvSpPr>
        <p:spPr>
          <a:xfrm>
            <a:off x="4613074" y="3233869"/>
            <a:ext cx="126944" cy="82445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b37eb37506_0_197"/>
          <p:cNvSpPr/>
          <p:nvPr/>
        </p:nvSpPr>
        <p:spPr>
          <a:xfrm>
            <a:off x="4676542" y="3344518"/>
            <a:ext cx="17" cy="1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b37eb37506_0_197"/>
          <p:cNvSpPr/>
          <p:nvPr/>
        </p:nvSpPr>
        <p:spPr>
          <a:xfrm>
            <a:off x="4521172" y="3132245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b37eb37506_0_197"/>
          <p:cNvSpPr/>
          <p:nvPr/>
        </p:nvSpPr>
        <p:spPr>
          <a:xfrm>
            <a:off x="4521172" y="3501458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b37eb37506_0_197"/>
          <p:cNvSpPr/>
          <p:nvPr/>
        </p:nvSpPr>
        <p:spPr>
          <a:xfrm>
            <a:off x="4608693" y="2063024"/>
            <a:ext cx="84246" cy="125351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b37eb37506_0_197"/>
          <p:cNvSpPr/>
          <p:nvPr/>
        </p:nvSpPr>
        <p:spPr>
          <a:xfrm>
            <a:off x="4703894" y="2063024"/>
            <a:ext cx="95208" cy="125351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b37eb37506_0_197"/>
          <p:cNvSpPr/>
          <p:nvPr/>
        </p:nvSpPr>
        <p:spPr>
          <a:xfrm>
            <a:off x="4820967" y="2063024"/>
            <a:ext cx="83180" cy="125351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b37eb37506_0_197"/>
          <p:cNvSpPr/>
          <p:nvPr/>
        </p:nvSpPr>
        <p:spPr>
          <a:xfrm>
            <a:off x="1532991" y="1027650"/>
            <a:ext cx="63472" cy="126486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b37eb37506_0_197"/>
          <p:cNvSpPr/>
          <p:nvPr/>
        </p:nvSpPr>
        <p:spPr>
          <a:xfrm>
            <a:off x="1609568" y="1025399"/>
            <a:ext cx="101789" cy="129872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b37eb37506_0_197"/>
          <p:cNvSpPr/>
          <p:nvPr/>
        </p:nvSpPr>
        <p:spPr>
          <a:xfrm>
            <a:off x="1037329" y="1411543"/>
            <a:ext cx="94126" cy="125351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b37eb37506_0_197"/>
          <p:cNvSpPr/>
          <p:nvPr/>
        </p:nvSpPr>
        <p:spPr>
          <a:xfrm>
            <a:off x="1143457" y="1411543"/>
            <a:ext cx="96308" cy="125351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b37eb37506_0_197"/>
          <p:cNvSpPr/>
          <p:nvPr/>
        </p:nvSpPr>
        <p:spPr>
          <a:xfrm>
            <a:off x="1240841" y="1411543"/>
            <a:ext cx="160880" cy="125351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b37eb37506_0_197"/>
          <p:cNvSpPr/>
          <p:nvPr/>
        </p:nvSpPr>
        <p:spPr>
          <a:xfrm>
            <a:off x="1413719" y="1411543"/>
            <a:ext cx="70053" cy="125351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b37eb37506_0_197"/>
          <p:cNvSpPr/>
          <p:nvPr/>
        </p:nvSpPr>
        <p:spPr>
          <a:xfrm>
            <a:off x="1915943" y="3984705"/>
            <a:ext cx="111635" cy="150191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b37eb37506_0_197"/>
          <p:cNvSpPr/>
          <p:nvPr/>
        </p:nvSpPr>
        <p:spPr>
          <a:xfrm>
            <a:off x="2045061" y="3911306"/>
            <a:ext cx="142271" cy="269886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b37eb37506_0_197"/>
          <p:cNvSpPr/>
          <p:nvPr/>
        </p:nvSpPr>
        <p:spPr>
          <a:xfrm>
            <a:off x="4629486" y="3691126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g2b37eb37506_0_838"/>
          <p:cNvCxnSpPr/>
          <p:nvPr/>
        </p:nvCxnSpPr>
        <p:spPr>
          <a:xfrm>
            <a:off x="374700" y="9292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" name="Google Shape;354;g2b37eb37506_0_838"/>
          <p:cNvSpPr txBox="1"/>
          <p:nvPr/>
        </p:nvSpPr>
        <p:spPr>
          <a:xfrm>
            <a:off x="311700" y="1093850"/>
            <a:ext cx="85206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Metodele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au o diferență specifică față de funcțiile obișnuite: ele trebuie să aibă un prefix suplimentar care trebuie adăugat la începutul listei de parametri, dar nu trebuie să-i dați o valoare când apelați metoda. Python o va furniza.</a:t>
            </a:r>
            <a:endParaRPr b="0" i="0" sz="1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g2b37eb37506_0_838"/>
          <p:cNvSpPr txBox="1"/>
          <p:nvPr>
            <p:ph type="ctrTitle"/>
          </p:nvPr>
        </p:nvSpPr>
        <p:spPr>
          <a:xfrm>
            <a:off x="549300" y="336625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1200"/>
              <a:buNone/>
            </a:pPr>
            <a:r>
              <a:rPr b="1" lang="en-GB" sz="3000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Ce sunt metodele? </a:t>
            </a:r>
            <a:endParaRPr b="1" sz="3800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b37eb37506_0_838"/>
          <p:cNvSpPr txBox="1"/>
          <p:nvPr/>
        </p:nvSpPr>
        <p:spPr>
          <a:xfrm>
            <a:off x="374700" y="1945425"/>
            <a:ext cx="36129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i="0" lang="en-GB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Această variabilă specială se referă la obiectul însuși (engl. self) și prin convenție este numită self.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Self </a:t>
            </a: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 este instanța clasei, ajută funcția să aibă acces la atributele/metodele clasei.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Când ne referim la membrii clasei, vom folosi </a:t>
            </a:r>
            <a:r>
              <a:rPr b="1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self.membru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g2b37eb37506_0_8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7575" y="1945425"/>
            <a:ext cx="4979126" cy="25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Google Shape;362;g2b37eb37506_0_823"/>
          <p:cNvCxnSpPr/>
          <p:nvPr/>
        </p:nvCxnSpPr>
        <p:spPr>
          <a:xfrm>
            <a:off x="374700" y="9292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g2b37eb37506_0_823"/>
          <p:cNvSpPr txBox="1"/>
          <p:nvPr/>
        </p:nvSpPr>
        <p:spPr>
          <a:xfrm>
            <a:off x="549300" y="1055200"/>
            <a:ext cx="8283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Am învățat că într-o clasă putem să definim atribute care vor caracteriza obiecte de tipul clasei respective.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Dacă dorim că atunci când creăm obiecte dintr-o clasă,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să setăm anumite atribute obligatoriu/ să dăm valori unor atribute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, avem nevoie de un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Constructorul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se asigură că la crearea obiectelor setăm niște date fără de care obiectul nu are sens să existe.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Practic atribuim valori atributelor.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Dacă ne gândim la un formular, ar fi acele field-uri cu * care sunt obligatorii.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g2b37eb37506_0_823"/>
          <p:cNvSpPr txBox="1"/>
          <p:nvPr>
            <p:ph type="ctrTitle"/>
          </p:nvPr>
        </p:nvSpPr>
        <p:spPr>
          <a:xfrm>
            <a:off x="549300" y="336625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1200"/>
              <a:buNone/>
            </a:pPr>
            <a:r>
              <a:rPr b="1" lang="en-GB" sz="3000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Ce este un constructor?</a:t>
            </a:r>
            <a:endParaRPr b="1" sz="3000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g2b37eb37506_0_8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425" y="2519275"/>
            <a:ext cx="3704876" cy="25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2b37eb37506_0_823"/>
          <p:cNvSpPr txBox="1"/>
          <p:nvPr/>
        </p:nvSpPr>
        <p:spPr>
          <a:xfrm>
            <a:off x="509300" y="2454600"/>
            <a:ext cx="4676100" cy="21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1" i="0" lang="en-GB" sz="16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__init__</a:t>
            </a:r>
            <a:endParaRPr b="1" i="0" sz="165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Metoda specială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__init__()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este apelată la instanțierea unei clase (crearea unui obiect de tipul clasei) și poate fi asemănată unui constructor.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Dacă prin constructor suntem obligați să dăm model și color, nu am putea să instanțiem obiecte de tip Car fără să dăm aceste valori obligatorii.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760c602e9_0_1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3000"/>
              <a:buNone/>
            </a:pPr>
            <a:r>
              <a:rPr b="1" lang="en-GB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Cum importăm clase din alte fișiere?</a:t>
            </a:r>
            <a:endParaRPr b="1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g11760c602e9_0_1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g11760c602e9_0_17"/>
          <p:cNvSpPr txBox="1"/>
          <p:nvPr/>
        </p:nvSpPr>
        <p:spPr>
          <a:xfrm>
            <a:off x="311700" y="1416500"/>
            <a:ext cx="8520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nume_folder.nume_fisier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nume_clasa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g11760c602e9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6350" y="2090750"/>
            <a:ext cx="3365951" cy="21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11760c602e9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275" y="2090738"/>
            <a:ext cx="4551259" cy="178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37eb37506_0_848"/>
          <p:cNvSpPr txBox="1"/>
          <p:nvPr>
            <p:ph idx="6" type="ctrTitle"/>
          </p:nvPr>
        </p:nvSpPr>
        <p:spPr>
          <a:xfrm>
            <a:off x="311700" y="2524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Exerciții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" name="Google Shape;381;g2b37eb37506_0_848"/>
          <p:cNvCxnSpPr/>
          <p:nvPr/>
        </p:nvCxnSpPr>
        <p:spPr>
          <a:xfrm>
            <a:off x="311700" y="890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g2b37eb37506_0_848"/>
          <p:cNvSpPr txBox="1"/>
          <p:nvPr/>
        </p:nvSpPr>
        <p:spPr>
          <a:xfrm>
            <a:off x="311700" y="1023750"/>
            <a:ext cx="85206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1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 Definește o clasă numită Product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 În constructor (ca atribute ale obiectului), definește trei atribute: name, price, stock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c. Definește o metodă care verifică dacă produsul este în stoc sau nu. Returnează un mesaj sugestiv în fiecare caz.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d. Creează 2 obiecte din clasa Product.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e. Accesează toate atributele și apelează toate metodele disponibile pe fiecare obiect definit la punctul d.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2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 Definește o clasă nouă Dog.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 Obiectele de tip Dog vor avea obligatoriu 2 atribute: name și age.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c. Creează două obiecte de tip clasă Dog, accesează atributele și afișează-le.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d. Schimbă atributul nume pentru unul din obiecte și afișează-l din nou.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e. Crează o metodă description, care returnează mesajul '</a:t>
            </a:r>
            <a:r>
              <a:rPr b="0" i="1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{nume} is {age} years old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f. Folosind unul din obiecte apelează metoda description, salvează rezultatul într-o variabilă și afișează variabila.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g. Clasa Dog este caracterizată și de atributul rasă. Adaugă acest atribut ca și un atribut al clasei (nu al obiectului)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h. Adaugă o nouă metodă în clasa Dog, numită speak, care ia un parametru numit sound. Metoda trebuie să returneze mesajul  "</a:t>
            </a:r>
            <a:r>
              <a:rPr b="0" i="1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&lt;name&gt; says &lt;sound&gt;.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i. Apelează metoda speak pe unul din obiecte și afișează rezultatul.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81d761604_0_0"/>
          <p:cNvSpPr txBox="1"/>
          <p:nvPr>
            <p:ph idx="6" type="ctrTitle"/>
          </p:nvPr>
        </p:nvSpPr>
        <p:spPr>
          <a:xfrm>
            <a:off x="311700" y="2524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>
                <a:solidFill>
                  <a:schemeClr val="accent1"/>
                </a:solidFill>
              </a:rPr>
              <a:t>Întrebări de interviu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8" name="Google Shape;388;g2b81d761604_0_0"/>
          <p:cNvCxnSpPr/>
          <p:nvPr/>
        </p:nvCxnSpPr>
        <p:spPr>
          <a:xfrm>
            <a:off x="311700" y="890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g2b81d761604_0_0"/>
          <p:cNvSpPr txBox="1"/>
          <p:nvPr/>
        </p:nvSpPr>
        <p:spPr>
          <a:xfrm>
            <a:off x="360775" y="1627350"/>
            <a:ext cx="85206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un constructor?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este diferența dintre o clasă și un obiect?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ce ne ajută să importăm clase din alte fișiere?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37eb37506_0_394"/>
          <p:cNvSpPr txBox="1"/>
          <p:nvPr>
            <p:ph idx="6" type="ctrTitle"/>
          </p:nvPr>
        </p:nvSpPr>
        <p:spPr>
          <a:xfrm>
            <a:off x="311700" y="47270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" name="Google Shape;297;g2b37eb37506_0_394"/>
          <p:cNvCxnSpPr/>
          <p:nvPr/>
        </p:nvCxnSpPr>
        <p:spPr>
          <a:xfrm>
            <a:off x="311700" y="1079301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g2b37eb37506_0_394"/>
          <p:cNvSpPr txBox="1"/>
          <p:nvPr/>
        </p:nvSpPr>
        <p:spPr>
          <a:xfrm>
            <a:off x="148856" y="1253798"/>
            <a:ext cx="8683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</a:t>
            </a:r>
            <a:r>
              <a:rPr b="0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Aloca-ti timp pentru studiu. Rutina da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consistenta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Consistenta da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excelenta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faceți tot posibilul sa participati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lasati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in cod (notițe pentru voi din viitor). 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Recomandăm sa vizualizati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sa va notati aspectele importante + întrebări pentru trainer pentru ora următoare.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sa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sa va intalniti o data pe saptamana sa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impreuna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perspectiva noua și în final toți vor avea de castigat.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sa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 puneti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intrebari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cand ceva nu e clar.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întâlnire 8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" name="Google Shape;304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g1108150b074_0_28"/>
          <p:cNvSpPr txBox="1"/>
          <p:nvPr/>
        </p:nvSpPr>
        <p:spPr>
          <a:xfrm>
            <a:off x="311700" y="1416500"/>
            <a:ext cx="8520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înțelegem programarea bazată pe obiecte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este o clasă?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este un obiect?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sunt atributele/field-urile?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sunt metodele?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este un constructor?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importăm clase din alte fișiere?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37eb37506_0_489"/>
          <p:cNvSpPr txBox="1"/>
          <p:nvPr>
            <p:ph idx="4294967295" type="ctrTitle"/>
          </p:nvPr>
        </p:nvSpPr>
        <p:spPr>
          <a:xfrm>
            <a:off x="528275" y="1550925"/>
            <a:ext cx="26412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</a:pPr>
            <a:r>
              <a:rPr b="0" i="0" lang="en-GB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OOP - </a:t>
            </a:r>
            <a:endParaRPr b="0" i="0" sz="44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</a:pPr>
            <a:r>
              <a:rPr b="0" i="0" lang="en-GB" sz="22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Programarea orientată pe obiect</a:t>
            </a:r>
            <a:endParaRPr b="0" i="0" sz="22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11" name="Google Shape;311;g2b37eb37506_0_489"/>
          <p:cNvSpPr txBox="1"/>
          <p:nvPr/>
        </p:nvSpPr>
        <p:spPr>
          <a:xfrm>
            <a:off x="3562175" y="550050"/>
            <a:ext cx="5822100" cy="3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Programarea orientată pe obiect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 = modalitate prin care dezvoltăm programe software, prin gruparea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proprietăților 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și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comportamentelor 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similare în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OBIECTE 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individuale.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Programarea orientată pe obiect ne ajuta astfel să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transpunem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 în cod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modele concrete, din viața reală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 sa le definim proprietățile și comportamentul, cum interacționează între ele. 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(mașini, companii, angajați, studenți, scoli etc.)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Exemplul 1: 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un obiect poate reprezenta o 👨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PERSOANĂ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. Acest obiect poate fi caracterizat de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PROPRIETĂȚI 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precum: nume, vârstă, adresa, dar și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COMPORTAMENT/ACȚIUNI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: se plimbă, respiră, aleargă, lucreaza etc.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Exemplul 2: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 un obiect poate reprezenta un 📧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. Acest obiect poate fi caracterizat de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PROPRIETĂȚI 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precum: destinatar, subiect, conținut mesaj, dar și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COMPORTAMENT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: trimitere mail, adăugare atașament la mail.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Exemplul 3: 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un obiect poate reprezenta o 🚗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MAȘINĂ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. Acest obiect poate fi caracterizat de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PROPRIETĂȚI 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precum: marca, model, an fabricație, culoare, dar și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COMPORTAMENT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: pornire mașină, accelerare, oprire.</a:t>
            </a:r>
            <a:endParaRPr b="0" i="0" sz="1200" u="none" cap="none" strike="noStrike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g2b37eb37506_0_693"/>
          <p:cNvCxnSpPr/>
          <p:nvPr/>
        </p:nvCxnSpPr>
        <p:spPr>
          <a:xfrm>
            <a:off x="374700" y="9292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g2b37eb37506_0_693"/>
          <p:cNvSpPr txBox="1"/>
          <p:nvPr/>
        </p:nvSpPr>
        <p:spPr>
          <a:xfrm>
            <a:off x="430500" y="929225"/>
            <a:ext cx="8866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Să presupunem că lucrăm la o reprezentanță auto: </a:t>
            </a:r>
            <a:r>
              <a:rPr b="1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Reprezentanță Auto DACIA.</a:t>
            </a:r>
            <a:endParaRPr b="1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Ne dorim să ținem evidența mașinilor pe care le avem în reprezentantă.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Dorim să salvăm detalii despre masini precum: model, pret, an fabricatie, culoare etc.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VARIANTA 1:</a:t>
            </a: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Folosirea structurilor de date: lista pentru fiecare masina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Cu cât avem mai multe mașini în reprezentanță, cu atât va crește fișierul în care salvăm datele. Dacă la un moment dat, vei accesa mașina_1[2], în altă parte decât imediat după definirea listei masina_1, vei mai ține minte că într-adevar la indexul 2, pentru mașina_1, ai salvat anul fabricației?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NU avem consistență în definirea proprietăților mașinilor. Pentru mașina_3, NU am salvat și prețul, pentru celălalte da. Atunci accesând mașina_3[1], vom obține anul fabricației în loc de preț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VARIANTA 2: </a:t>
            </a: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Pentru a avea un cod consistent și mai ușor de gestionat, putem folosi CLASE.</a:t>
            </a:r>
            <a:endParaRPr b="1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g2b37eb37506_0_693"/>
          <p:cNvSpPr txBox="1"/>
          <p:nvPr>
            <p:ph type="ctrTitle"/>
          </p:nvPr>
        </p:nvSpPr>
        <p:spPr>
          <a:xfrm>
            <a:off x="549300" y="336625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1200"/>
              <a:buNone/>
            </a:pPr>
            <a:r>
              <a:rPr b="1" lang="en-GB" sz="3000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CLASE în Python</a:t>
            </a:r>
            <a:endParaRPr b="1" sz="3000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g2b37eb37506_0_6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75" y="2237775"/>
            <a:ext cx="4103074" cy="10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b37eb37506_0_693"/>
          <p:cNvSpPr txBox="1"/>
          <p:nvPr/>
        </p:nvSpPr>
        <p:spPr>
          <a:xfrm>
            <a:off x="5162950" y="2322863"/>
            <a:ext cx="2723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Care ar putea sa fie problemele cu această abordare în timp?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37eb37506_0_68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3000"/>
              <a:buNone/>
            </a:pPr>
            <a:r>
              <a:rPr b="1" lang="en-GB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Ce este o CLASĂ?</a:t>
            </a:r>
            <a:endParaRPr b="1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b37eb37506_0_686"/>
          <p:cNvSpPr txBox="1"/>
          <p:nvPr/>
        </p:nvSpPr>
        <p:spPr>
          <a:xfrm>
            <a:off x="-56000" y="1931425"/>
            <a:ext cx="66342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O clasa 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este o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rețetă (un blueprint)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 pentru crearea obiectelor.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Ea conține elemente descriptive/proprietăți: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atribute/fields (practic niște variabile).</a:t>
            </a:r>
            <a:endParaRPr b="1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Conține și acțiuni posibile/comportament: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metode (practic niște funcții).</a:t>
            </a:r>
            <a:endParaRPr b="1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O clasă este creată folosind cuvântul cheie </a:t>
            </a: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. Atributele şi metodele clasei sunt listate într-un bloc de cod indentat.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"/>
              <a:buFont typeface="Arial"/>
              <a:buChar char="●"/>
            </a:pPr>
            <a:r>
              <a:t/>
            </a:r>
            <a:endParaRPr b="0" i="0" sz="1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Denumirea claselor: 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cuvinte capitalizate (care incep cu litera mare) legate intre ele. Exemple: </a:t>
            </a:r>
            <a:r>
              <a:rPr b="0" i="1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SaleOrder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RentedCar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DeliveryOrder 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2b37eb37506_0_6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675" y="1781450"/>
            <a:ext cx="2364950" cy="269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37eb37506_0_706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Clase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3" name="Google Shape;333;g2b37eb37506_0_70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g2b37eb37506_0_706"/>
          <p:cNvSpPr txBox="1"/>
          <p:nvPr/>
        </p:nvSpPr>
        <p:spPr>
          <a:xfrm>
            <a:off x="311700" y="1398950"/>
            <a:ext cx="86904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Deci o clasă este doar un concept, cum ar fi reteta pentru 🍝 paste carbonara. Faptul că există rețeta nu înseamnă că există și pastele.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Dar aceeași rețetă o putem folosi ca să facem 1, 2, 100 de porții carbonara.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 clasă reprezintă o structură logică care definește comportamentul și starea obiectelor.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După definirea clasei, aceasta poate fi </a:t>
            </a:r>
            <a:r>
              <a:rPr b="1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utilizată pentru a crea obiecte de tipul respectiv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37eb37506_0_802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3000"/>
              <a:buNone/>
            </a:pPr>
            <a:r>
              <a:rPr b="1" lang="en-GB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Ce este un OBIECT?</a:t>
            </a:r>
            <a:endParaRPr b="1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b37eb37506_0_802"/>
          <p:cNvSpPr txBox="1"/>
          <p:nvPr/>
        </p:nvSpPr>
        <p:spPr>
          <a:xfrm>
            <a:off x="-56000" y="1931425"/>
            <a:ext cx="66342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Obiect = instanță a clasei</a:t>
            </a:r>
            <a:endParaRPr b="1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Toate obiectele de tip Car, vor avea același comportament: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Aceleași atribute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Aceleași metode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Atributele pot suferi modificări după inițializarea obiectului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○"/>
            </a:pP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Ex: o mașină se poate vopsi într-o culoare nouă.</a:t>
            </a:r>
            <a:endParaRPr b="1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1" i="0" sz="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Putem crea oricâte obiecte de tip Car dorim.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Acesta e si avantajul OOP: write once, use n times</a:t>
            </a:r>
            <a:endParaRPr b="1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2b37eb37506_0_8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8500" y="1616525"/>
            <a:ext cx="3820151" cy="29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g2b37eb37506_0_810"/>
          <p:cNvCxnSpPr/>
          <p:nvPr/>
        </p:nvCxnSpPr>
        <p:spPr>
          <a:xfrm>
            <a:off x="374700" y="9292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g2b37eb37506_0_810"/>
          <p:cNvSpPr txBox="1"/>
          <p:nvPr/>
        </p:nvSpPr>
        <p:spPr>
          <a:xfrm>
            <a:off x="311700" y="971225"/>
            <a:ext cx="8520600" cy="3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atribute/fields  sunt practic niște variabile, ele reprezintă proprietăți ale claselor 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Acestea pot fi împărțite în variabile de clasa și  variabile de instantă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VARIABILE DE CLASA (CLASS ATTRIBUTES)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= definite la nivel de clasa și pot fi accesate atât de pe obiectele din clasa respectivă cât și de pe clasa neinstanțiată.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VARIABILE DE INSTANTA (OBJECT ATTRIBUTES)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= proprietatea fiecărei instanțe a clasei. În acest caz, fiecare obiect are propriul exemplar al acelui câmp, adică ele nu sunt relaționte în niciun fel cu câmpurile având același nume în alte instanțe.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g2b37eb37506_0_810"/>
          <p:cNvSpPr txBox="1"/>
          <p:nvPr>
            <p:ph type="ctrTitle"/>
          </p:nvPr>
        </p:nvSpPr>
        <p:spPr>
          <a:xfrm>
            <a:off x="549300" y="336625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1200"/>
              <a:buNone/>
            </a:pPr>
            <a:r>
              <a:rPr b="1" lang="en-GB" sz="3000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Ce sunt atributele? </a:t>
            </a:r>
            <a:endParaRPr b="1" sz="3800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