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 Black"/>
      <p:bold r:id="rId33"/>
      <p:boldItalic r:id="rId34"/>
    </p:embeddedFon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Didact Gothic"/>
      <p:regular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Bree Serif"/>
      <p:regular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hvRiJ6jNLytUiVazj7Hc4e5UX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RobotoLight-regular.fntdata"/><Relationship Id="rId43" Type="http://schemas.openxmlformats.org/officeDocument/2006/relationships/font" Target="fonts/DidactGothic-regular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reeSerif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Black-bold.fntdata"/><Relationship Id="rId32" Type="http://schemas.openxmlformats.org/officeDocument/2006/relationships/slide" Target="slides/slide28.xml"/><Relationship Id="rId35" Type="http://schemas.openxmlformats.org/officeDocument/2006/relationships/font" Target="fonts/RobotoThin-regular.fntdata"/><Relationship Id="rId34" Type="http://schemas.openxmlformats.org/officeDocument/2006/relationships/font" Target="fonts/RobotoBlack-boldItalic.fntdata"/><Relationship Id="rId37" Type="http://schemas.openxmlformats.org/officeDocument/2006/relationships/font" Target="fonts/RobotoThin-italic.fntdata"/><Relationship Id="rId36" Type="http://schemas.openxmlformats.org/officeDocument/2006/relationships/font" Target="fonts/RobotoThin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obotoThin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3" Type="http://customschemas.google.com/relationships/presentationmetadata" Target="meta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8150b074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08150b0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6020344" y="2316730"/>
            <a:ext cx="2848950" cy="5100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1</a:t>
            </a:r>
            <a:endParaRPr/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5441274" y="2811105"/>
            <a:ext cx="3428020" cy="414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700"/>
              <a:t>Setup, Variabile, Tipuri de date</a:t>
            </a:r>
            <a:endParaRPr b="1" sz="1700"/>
          </a:p>
        </p:txBody>
      </p:sp>
      <p:sp>
        <p:nvSpPr>
          <p:cNvPr id="100" name="Google Shape;100;p2"/>
          <p:cNvSpPr/>
          <p:nvPr/>
        </p:nvSpPr>
        <p:spPr>
          <a:xfrm>
            <a:off x="3510158" y="3988092"/>
            <a:ext cx="584342" cy="316161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92055" y="1569334"/>
            <a:ext cx="291089" cy="94022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455522" y="1663601"/>
            <a:ext cx="164144" cy="67498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502565" y="1750261"/>
            <a:ext cx="82081" cy="7271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326405" y="1471096"/>
            <a:ext cx="422397" cy="12111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745248" y="1338162"/>
            <a:ext cx="2469744" cy="293344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933451" y="2635451"/>
            <a:ext cx="671887" cy="692179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092172" y="2685147"/>
            <a:ext cx="17" cy="1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645752" y="2558452"/>
            <a:ext cx="479306" cy="48826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11928" y="2128499"/>
            <a:ext cx="305316" cy="313910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136894" y="2094636"/>
            <a:ext cx="215589" cy="220189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335081" y="2125113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335081" y="2222216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335081" y="2319320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35081" y="251464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335081" y="26117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335081" y="280595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335081" y="290305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335081" y="30972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948777" y="2125113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948777" y="2222216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948777" y="2417540"/>
            <a:ext cx="821787" cy="2826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417138" y="1928654"/>
            <a:ext cx="502279" cy="84714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2308759" y="1928654"/>
            <a:ext cx="501179" cy="84714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04265" y="2879336"/>
            <a:ext cx="526352" cy="1099774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040610" y="3655011"/>
            <a:ext cx="54726" cy="28229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924689" y="963310"/>
            <a:ext cx="879796" cy="315027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772756" y="745116"/>
            <a:ext cx="788969" cy="272404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375422" y="2350931"/>
            <a:ext cx="167443" cy="147815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3615187" y="1719554"/>
            <a:ext cx="167443" cy="14815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297953" y="2499378"/>
            <a:ext cx="135707" cy="11916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438958" y="4003339"/>
            <a:ext cx="135707" cy="120263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707176" y="1229445"/>
            <a:ext cx="134608" cy="120014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2781433" y="3783708"/>
            <a:ext cx="197771" cy="147425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400592" y="2525937"/>
            <a:ext cx="140072" cy="103541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469731" y="1937696"/>
            <a:ext cx="558088" cy="52957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913675" y="1282828"/>
            <a:ext cx="667523" cy="52957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4290290" y="2866925"/>
            <a:ext cx="169626" cy="1088480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4599192" y="2829020"/>
            <a:ext cx="90500" cy="526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919450" y="3355811"/>
            <a:ext cx="108336" cy="125351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701695" y="2881498"/>
            <a:ext cx="215589" cy="232706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4312179" y="2741597"/>
            <a:ext cx="168182" cy="1117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4943590" y="3243868"/>
            <a:ext cx="40430" cy="83739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501465" y="2796415"/>
            <a:ext cx="83180" cy="4230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908334" y="3136145"/>
            <a:ext cx="52699" cy="81930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536203" y="2139740"/>
            <a:ext cx="154299" cy="307190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659393" y="2577990"/>
            <a:ext cx="62836" cy="76682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620442" y="2474540"/>
            <a:ext cx="49262" cy="8077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633569" y="2034906"/>
            <a:ext cx="55534" cy="80069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727671" y="1793166"/>
            <a:ext cx="153216" cy="15809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682810" y="1940551"/>
            <a:ext cx="62390" cy="73934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719287" y="2670608"/>
            <a:ext cx="159419" cy="166981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1313603" y="4023976"/>
            <a:ext cx="221603" cy="232866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643329" y="4298710"/>
            <a:ext cx="89916" cy="4280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249500" y="3810426"/>
            <a:ext cx="38403" cy="8283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1271458" y="3920277"/>
            <a:ext cx="51462" cy="81381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1206925" y="3656146"/>
            <a:ext cx="108336" cy="12646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542337" y="4256745"/>
            <a:ext cx="90242" cy="5202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757292" y="4285040"/>
            <a:ext cx="163062" cy="1117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2860209" y="1885749"/>
            <a:ext cx="165261" cy="170527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615187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028792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553780" y="3676463"/>
            <a:ext cx="325007" cy="431335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621612" y="3748728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621612" y="3802926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621612" y="3857107"/>
            <a:ext cx="152117" cy="28262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742191" y="2433355"/>
            <a:ext cx="275762" cy="31617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2865689" y="785291"/>
            <a:ext cx="361107" cy="319175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969636" y="843620"/>
            <a:ext cx="70036" cy="167123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124850" y="246723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557062" y="1740103"/>
            <a:ext cx="103971" cy="10728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4725766" y="868458"/>
            <a:ext cx="102889" cy="10728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124850" y="266594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2028636" y="1732195"/>
            <a:ext cx="118198" cy="123099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515552" y="1745741"/>
            <a:ext cx="1040641" cy="96008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1299927" y="788287"/>
            <a:ext cx="1444430" cy="436991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4374547" y="1064917"/>
            <a:ext cx="579961" cy="788134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007777" y="1027650"/>
            <a:ext cx="93026" cy="2233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597541" y="3329838"/>
            <a:ext cx="93026" cy="22357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1137994" y="1027650"/>
            <a:ext cx="91926" cy="2233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597541" y="2105929"/>
            <a:ext cx="93026" cy="1183318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4204950" y="4023089"/>
            <a:ext cx="720033" cy="112922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027880" y="4119058"/>
            <a:ext cx="845534" cy="279318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935564" y="2566590"/>
            <a:ext cx="135707" cy="11916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64016" y="1865431"/>
            <a:ext cx="425679" cy="95990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548524" y="3169511"/>
            <a:ext cx="121480" cy="32295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4682005" y="3168376"/>
            <a:ext cx="122580" cy="324087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4613074" y="3233869"/>
            <a:ext cx="126944" cy="8244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676542" y="3344518"/>
            <a:ext cx="17" cy="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4521172" y="3132245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4521172" y="3501458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4608693" y="2063024"/>
            <a:ext cx="84246" cy="125351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4703894" y="2063024"/>
            <a:ext cx="95208" cy="125351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4820967" y="2063024"/>
            <a:ext cx="83180" cy="125351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1532991" y="1027650"/>
            <a:ext cx="63472" cy="126486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609568" y="1025399"/>
            <a:ext cx="101789" cy="12987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037329" y="1411543"/>
            <a:ext cx="94126" cy="125351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143457" y="1411543"/>
            <a:ext cx="96308" cy="125351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1240841" y="1411543"/>
            <a:ext cx="160880" cy="125351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1413719" y="1411543"/>
            <a:ext cx="70053" cy="125351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1915943" y="3984705"/>
            <a:ext cx="111635" cy="150191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2045061" y="3911306"/>
            <a:ext cx="142271" cy="269886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4629486" y="3691126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Comentarii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8"/>
          <p:cNvSpPr txBox="1"/>
          <p:nvPr/>
        </p:nvSpPr>
        <p:spPr>
          <a:xfrm>
            <a:off x="226734" y="1487382"/>
            <a:ext cx="8690532" cy="153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Tipuri de comentarii: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single-line comments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definite folosind semnul ‘’#’’ la </a:t>
            </a:r>
            <a:r>
              <a:rPr lang="en-GB">
                <a:solidFill>
                  <a:schemeClr val="lt1"/>
                </a:solidFill>
              </a:rPr>
              <a:t>începutul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liniei de cod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multi-line comments 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definite folosind semnul ‘’#’’ la </a:t>
            </a:r>
            <a:r>
              <a:rPr lang="en-GB">
                <a:solidFill>
                  <a:schemeClr val="lt1"/>
                </a:solidFill>
              </a:rPr>
              <a:t>începutul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</a:rPr>
              <a:t>fiecărei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linii de cod sau folosind</a:t>
            </a:r>
            <a:endParaRPr/>
          </a:p>
          <a:p>
            <a:pPr indent="0" lvl="8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trei seturi de ghilimele simple sau duble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953" y="2347215"/>
            <a:ext cx="6294094" cy="27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Variabile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9"/>
          <p:cNvSpPr txBox="1"/>
          <p:nvPr/>
        </p:nvSpPr>
        <p:spPr>
          <a:xfrm>
            <a:off x="226734" y="1572442"/>
            <a:ext cx="8690532" cy="922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variabila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este un container din memorie care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stochează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valori.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puteti imagina o cutiuta, pe care punem o eticheta.</a:t>
            </a:r>
            <a:endParaRPr/>
          </a:p>
        </p:txBody>
      </p:sp>
      <p:pic>
        <p:nvPicPr>
          <p:cNvPr id="278" name="Google Shape;2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097" y="2033774"/>
            <a:ext cx="7403805" cy="282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Variabile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" name="Google Shape;284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10"/>
          <p:cNvSpPr txBox="1"/>
          <p:nvPr/>
        </p:nvSpPr>
        <p:spPr>
          <a:xfrm>
            <a:off x="226734" y="1809933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au un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 unic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pentru a putea fi identificate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folosite ulterior.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Variabila este creata in momentul in care ii atribuim o valoare.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pune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spațiu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numele unui variabile.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Numele variabilelor se scrie cu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litere mici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Numele variabilelor poate sa inceapa cu litera mica sau simbolul “_”, dar pot contine si cifre (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user1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sunt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CASE-SENSITIVE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my_var = 5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diferite de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my_Var = 5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pot sa isi schimbe valoarea pe parcursul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execuției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programului (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suprascriere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pot sa iti schimbe tipul de date pe parcursul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execuției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programului.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Variabile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1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11"/>
          <p:cNvSpPr txBox="1"/>
          <p:nvPr/>
        </p:nvSpPr>
        <p:spPr>
          <a:xfrm>
            <a:off x="226733" y="1391721"/>
            <a:ext cx="8690532" cy="784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crea mai multe variabile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într-o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singură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linie de cod, cu valori diferite sau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aceeași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valoare.</a:t>
            </a:r>
            <a:endParaRPr/>
          </a:p>
        </p:txBody>
      </p:sp>
      <p:pic>
        <p:nvPicPr>
          <p:cNvPr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75" y="1770900"/>
            <a:ext cx="4972699" cy="34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Tipuri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12"/>
          <p:cNvSpPr txBox="1"/>
          <p:nvPr/>
        </p:nvSpPr>
        <p:spPr>
          <a:xfrm>
            <a:off x="311700" y="1601972"/>
            <a:ext cx="8605566" cy="275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Datele/valorile salvate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variabile pot avea mai multe tipuri.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mai multe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tipuri de date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Python, dar cele mai importante/folosite sunt: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numar intreg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numar zecimal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bool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valoare de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adevăr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sau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sir de caractere de la tastatura delimitat de ghilimele simple sau ghilimele duble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Tipuri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Google Shape;306;p1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13"/>
          <p:cNvSpPr txBox="1"/>
          <p:nvPr/>
        </p:nvSpPr>
        <p:spPr>
          <a:xfrm>
            <a:off x="226734" y="1572442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201" y="966985"/>
            <a:ext cx="5967598" cy="437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Tipuri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1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14"/>
          <p:cNvSpPr txBox="1"/>
          <p:nvPr/>
        </p:nvSpPr>
        <p:spPr>
          <a:xfrm>
            <a:off x="311700" y="1678766"/>
            <a:ext cx="8520600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Defineste o variabila de tip int, numita ‘latime’.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Defineste o variabila de tip string, numita ‘descriere’.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Defineste doua variabile de tip float, numite ‘pret’ si ‘discount’.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 Defineste o variabila de tip bool, numita ‘initializat’, care are valoarea True.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e. Printeaza variabilele definite la punctele anterioare.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2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Folosind o singura linie de cod, defineste 2 variabile, de tip int, cu valoarea 10.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3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Folosind o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singura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linie de cod,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inițializează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 variabile de tip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valori diferite.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Concatenarea string-urilor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15"/>
          <p:cNvSpPr txBox="1"/>
          <p:nvPr/>
        </p:nvSpPr>
        <p:spPr>
          <a:xfrm>
            <a:off x="311700" y="1503379"/>
            <a:ext cx="8690532" cy="1404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concatena string-uri in doua moduri: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semnul “+”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folosind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f-strings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3" name="Google Shape;3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570" y="1563080"/>
            <a:ext cx="5546430" cy="374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Concatenarea string-urilor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1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16"/>
          <p:cNvSpPr txBox="1"/>
          <p:nvPr/>
        </p:nvSpPr>
        <p:spPr>
          <a:xfrm>
            <a:off x="311700" y="1688660"/>
            <a:ext cx="8690532" cy="1766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4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Defineste doua variabile de tip string, ‘nume’, respectiv ‘oras’.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consola un mesaj care sa contina cele doua variabile.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5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Defineste doua variabile: nume (string) si varsta (int).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Folosind f-string, afiseaza in consola, o propozitie care sa contina cele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două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variabile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built-in type() si type casting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1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17"/>
          <p:cNvSpPr txBox="1"/>
          <p:nvPr/>
        </p:nvSpPr>
        <p:spPr>
          <a:xfrm>
            <a:off x="311700" y="1466117"/>
            <a:ext cx="8690532" cy="6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type()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 expune tipul de date al variabilei data ca input.</a:t>
            </a:r>
            <a:endParaRPr/>
          </a:p>
        </p:txBody>
      </p:sp>
      <p:pic>
        <p:nvPicPr>
          <p:cNvPr id="338" name="Google Shape;3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011" y="1814035"/>
            <a:ext cx="7417910" cy="327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47270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079301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148856" y="1253798"/>
            <a:ext cx="868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tratați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ating obiectivele nu sunt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întotdeauna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cei mai smart, dar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întotdeauna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Aloca-ti timp pentru studiu. Rutina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Consistenta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tot posibilul sa participati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lasati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in cod (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notițe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voi din viitor). 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Recomandăm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vizualizati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sa va notati aspectele importante +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pentru trainer pentru ora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următoare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unde nu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reușiți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singuri,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întrebați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beneficia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ceilalți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cursanți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răspuns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chiar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grup doar de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va intalniti o data pe saptamana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discutați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impreuna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perspectiva noua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final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vor avea de castigat.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timpul orelor,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puneți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cand ceva nu e clar.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built-in type() si type casting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18"/>
          <p:cNvSpPr txBox="1"/>
          <p:nvPr/>
        </p:nvSpPr>
        <p:spPr>
          <a:xfrm>
            <a:off x="226734" y="1572442"/>
            <a:ext cx="8690532" cy="766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type casting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convertirea tipurilor de date.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Functiile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int()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str()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bool()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float()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schimba tipul de date.</a:t>
            </a:r>
            <a:endParaRPr/>
          </a:p>
        </p:txBody>
      </p:sp>
      <p:pic>
        <p:nvPicPr>
          <p:cNvPr id="346" name="Google Shape;3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531" y="2013658"/>
            <a:ext cx="7254129" cy="298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built-in type() si type casting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19"/>
          <p:cNvSpPr txBox="1"/>
          <p:nvPr/>
        </p:nvSpPr>
        <p:spPr>
          <a:xfrm>
            <a:off x="311700" y="1178377"/>
            <a:ext cx="8775593" cy="389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6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Defineste o variabila de tip int, 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afiseaz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-o in consola.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asemenea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tipul acesteia.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Defineste o variabila de tip float, afiseaz-o in consola.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asemenea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tipul acesteia.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Defineste o variabila de tip string, afiseaz-o in consola.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asemenea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tipul acesteia.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 Defineste o variabila de tip bool, afiseaz-o in consola.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asemenea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tipul acesteia.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7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Defineste o variabila de tip int. Afiseaz-o in consola.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consola tipul variabilei definite la punctul a, folosind functia type().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Converteste variabila de tip int de la punctul a, la tipul float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rezultatul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într-o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alta variabila.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consola tipul variabilei generate la punctul c.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8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Defineste o variabila de tip string. Afiseaz-o in consola.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consola tipul variabilei definite la punctul a, folosind functia type().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Converteste variabila de la punctul a in int si salveaza rezultatul intr-o noua variabila.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Ruleaza programul. Ce observi?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built-in input()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20"/>
          <p:cNvSpPr txBox="1"/>
          <p:nvPr/>
        </p:nvSpPr>
        <p:spPr>
          <a:xfrm>
            <a:off x="311700" y="1191701"/>
            <a:ext cx="86904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input()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 ajuta sa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luam date de la tastatura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 sa 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salvăm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într-o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variabila.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nu facem type casting,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-ul datelor furnizate de utilizator vor fi de tip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Ulterior, putem accesa valorile salvate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necesitate.</a:t>
            </a:r>
            <a:endParaRPr/>
          </a:p>
        </p:txBody>
      </p:sp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50" y="2285993"/>
            <a:ext cx="8286305" cy="275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built-in input()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" name="Google Shape;367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21"/>
          <p:cNvSpPr txBox="1"/>
          <p:nvPr/>
        </p:nvSpPr>
        <p:spPr>
          <a:xfrm>
            <a:off x="141768" y="1846823"/>
            <a:ext cx="8690532" cy="2501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9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un nume de produs.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rezultatul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într-o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mesaj care sa contina variabila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salvată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10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tastatura un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preț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Obliga utilizatorul sa introduca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prețul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zecimal.</a:t>
            </a:r>
            <a:r>
              <a:rPr lang="en-GB"/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rezultatul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într-o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variabila.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mesaj care sa contina variabila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salvată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Complexitate string - INDEX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2"/>
          <p:cNvSpPr txBox="1"/>
          <p:nvPr/>
        </p:nvSpPr>
        <p:spPr>
          <a:xfrm>
            <a:off x="311700" y="1508648"/>
            <a:ext cx="8690532" cy="1340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Stringul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este format din unul sau mai multe caractere.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Fiecare caracter dintr-un string are un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număr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asociat/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poziție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asociată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numit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Indexul incepe de la 0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376" name="Google Shape;3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348" y="2408116"/>
            <a:ext cx="7797304" cy="273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Complexitate string - INDEX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3"/>
          <p:cNvSpPr txBox="1"/>
          <p:nvPr/>
        </p:nvSpPr>
        <p:spPr>
          <a:xfrm>
            <a:off x="141768" y="1310173"/>
            <a:ext cx="8690532" cy="745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aflăm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ce caracter avem la ultima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poziție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din string?</a:t>
            </a:r>
            <a:endParaRPr/>
          </a:p>
        </p:txBody>
      </p:sp>
      <p:pic>
        <p:nvPicPr>
          <p:cNvPr id="384" name="Google Shape;3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851" y="1861305"/>
            <a:ext cx="7729870" cy="306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Complexitate string - INDEX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24"/>
          <p:cNvSpPr txBox="1"/>
          <p:nvPr/>
        </p:nvSpPr>
        <p:spPr>
          <a:xfrm>
            <a:off x="141768" y="1622105"/>
            <a:ext cx="8690532" cy="1837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11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variabila prop1 = ‘Andy este prescurtarea de la Andrei”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primul caracter.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Afiseaza al 4-lea caracter.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ultimul caracter.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Complexitate string - Lungimea unui string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25"/>
          <p:cNvSpPr txBox="1"/>
          <p:nvPr/>
        </p:nvSpPr>
        <p:spPr>
          <a:xfrm>
            <a:off x="311700" y="1522824"/>
            <a:ext cx="8690532" cy="908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len()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 spune cate caractere are string-ul.</a:t>
            </a:r>
            <a:endParaRPr/>
          </a:p>
        </p:txBody>
      </p:sp>
      <p:pic>
        <p:nvPicPr>
          <p:cNvPr id="399" name="Google Shape;3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64" y="2107651"/>
            <a:ext cx="6883271" cy="241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Complexitate string - Lungimea unui string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p4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42"/>
          <p:cNvSpPr txBox="1"/>
          <p:nvPr/>
        </p:nvSpPr>
        <p:spPr>
          <a:xfrm>
            <a:off x="226734" y="1724101"/>
            <a:ext cx="8690532" cy="1142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Exercitiul 12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 da string-ul prop2 = ‘Masina e rosie.”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lungimea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stringului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prop2.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502782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Sesiunea 1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09382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674048"/>
            <a:ext cx="815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Setup functional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Principii de baza in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programare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Primul meu program Python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statement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Cele mai uzuale tipuri de date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 casting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Input statement</a:t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Complexitatea unui string – partea 1 (index, length)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8150b074_0_3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Principii de baza in programare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08150b074_0_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08150b074_0_34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compila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a traduce din ‘human reading syntax’ in ‘machine language’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Codul se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interpretează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secvențial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linie cu linie, de sus in jos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b="0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b="0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binary code (cod binar) - combinatii diferite de 0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Principiul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seamănă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cel din codul morse. Pentru 1 se transmite un impuls electric, pentru 0 o pauza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bit = memorie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încape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doar o singura valoare. 1 (true), 0 (false)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Byte = 8 biti. Numere intre 0 (00000000) si 255 (11111111)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Kilobyte = 1.024 bytes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Megabyte = 1.024 kilobytes (1.048.575 bytes) 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zona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trimitem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instrucțiuni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program (altele decat cod Python)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Exemplu: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python --version</a:t>
            </a:r>
            <a:endParaRPr b="0" i="0" sz="1400" u="none" cap="none" strike="noStrike">
              <a:solidFill>
                <a:schemeClr val="lt1"/>
              </a:solidFill>
              <a:highlight>
                <a:srgbClr val="80808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 de aici putem instala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librării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externe (exemplu: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pip install selenium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Consola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 zona in care primim output (raspuns vizual) de la programul rulat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IDE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Integrated Development Environment - Pycharm. Este un editor de cod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venv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Virtual environment - zona care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 izolat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securizat toate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librăriile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externe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Principii de baza in programare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3"/>
          <p:cNvSpPr txBox="1"/>
          <p:nvPr/>
        </p:nvSpPr>
        <p:spPr>
          <a:xfrm>
            <a:off x="311700" y="1600796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Limbaj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compilat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transformarea codului din sintaxa citibila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cod citibil de processor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codul e transformat (compilat) </a:t>
            </a:r>
            <a:r>
              <a:rPr lang="en-GB">
                <a:solidFill>
                  <a:schemeClr val="lt1"/>
                </a:solidFill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limbaj masina iar ulterior rulat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limbaj compilat: Java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Limbaj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interpretat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codul e citit la momentul </a:t>
            </a:r>
            <a:r>
              <a:rPr lang="en-GB">
                <a:solidFill>
                  <a:schemeClr val="lt1"/>
                </a:solidFill>
              </a:rPr>
              <a:t>execuției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linie cu linie </a:t>
            </a:r>
            <a:r>
              <a:rPr lang="en-GB">
                <a:solidFill>
                  <a:schemeClr val="lt1"/>
                </a:solidFill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transformat </a:t>
            </a:r>
            <a:r>
              <a:rPr lang="en-GB">
                <a:solidFill>
                  <a:schemeClr val="lt1"/>
                </a:solidFill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 </a:t>
            </a:r>
            <a:r>
              <a:rPr lang="en-GB">
                <a:solidFill>
                  <a:schemeClr val="lt1"/>
                </a:solidFill>
              </a:rPr>
              <a:t>mașină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‘’on the go’’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limbaj interpretat: Python</a:t>
            </a:r>
            <a:endParaRPr/>
          </a:p>
          <a:p>
            <a:pPr indent="-342900" lvl="8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Python, interpretorul Python </a:t>
            </a:r>
            <a:r>
              <a:rPr lang="en-GB">
                <a:solidFill>
                  <a:schemeClr val="lt1"/>
                </a:solidFill>
              </a:rPr>
              <a:t>citește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codul linie cu linie </a:t>
            </a:r>
            <a:r>
              <a:rPr lang="en-GB">
                <a:solidFill>
                  <a:schemeClr val="lt1"/>
                </a:solidFill>
              </a:rPr>
              <a:t>și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</a:rPr>
              <a:t>îl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transforma </a:t>
            </a:r>
            <a:r>
              <a:rPr lang="en-GB">
                <a:solidFill>
                  <a:schemeClr val="lt1"/>
                </a:solidFill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 </a:t>
            </a:r>
            <a:r>
              <a:rPr lang="en-GB">
                <a:solidFill>
                  <a:schemeClr val="lt1"/>
                </a:solidFill>
              </a:rPr>
              <a:t>mașină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momentul </a:t>
            </a:r>
            <a:r>
              <a:rPr lang="en-GB">
                <a:solidFill>
                  <a:schemeClr val="lt1"/>
                </a:solidFill>
              </a:rPr>
              <a:t>execuției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Primul meu program Python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4"/>
          <p:cNvSpPr txBox="1"/>
          <p:nvPr/>
        </p:nvSpPr>
        <p:spPr>
          <a:xfrm>
            <a:off x="205515" y="1630327"/>
            <a:ext cx="8732968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Afișarea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 consola a mesajului “Hello world!”:</a:t>
            </a:r>
            <a:endParaRPr/>
          </a:p>
        </p:txBody>
      </p:sp>
      <p:pic>
        <p:nvPicPr>
          <p:cNvPr id="238" name="Google Shape;2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618" y="2088071"/>
            <a:ext cx="5506763" cy="247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built-in print()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5"/>
          <p:cNvSpPr txBox="1"/>
          <p:nvPr/>
        </p:nvSpPr>
        <p:spPr>
          <a:xfrm>
            <a:off x="226734" y="1430675"/>
            <a:ext cx="8690532" cy="2007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o </a:t>
            </a: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funcție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GB">
                <a:solidFill>
                  <a:schemeClr val="lt1"/>
                </a:solidFill>
              </a:rPr>
              <a:t>funcție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este o logica de cod </a:t>
            </a:r>
            <a:r>
              <a:rPr lang="en-GB">
                <a:solidFill>
                  <a:schemeClr val="lt1"/>
                </a:solidFill>
              </a:rPr>
              <a:t>predefinită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care face ceva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sintaxa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Arial"/>
                <a:ea typeface="Arial"/>
                <a:cs typeface="Arial"/>
                <a:sym typeface="Arial"/>
              </a:rPr>
              <a:t>nume_functie()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lang="en-GB">
                <a:solidFill>
                  <a:schemeClr val="lt1"/>
                </a:solidFill>
              </a:rPr>
              <a:t>între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paranteze punem datele de intrare/input (argumente sau parametri)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vom discuta pe larg despre </a:t>
            </a:r>
            <a:r>
              <a:rPr lang="en-GB">
                <a:solidFill>
                  <a:schemeClr val="lt1"/>
                </a:solidFill>
              </a:rPr>
              <a:t>funcții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sesiunile </a:t>
            </a:r>
            <a:r>
              <a:rPr lang="en-GB">
                <a:solidFill>
                  <a:schemeClr val="lt1"/>
                </a:solidFill>
              </a:rPr>
              <a:t>următoare</a:t>
            </a:r>
            <a:endParaRPr/>
          </a:p>
          <a:p>
            <a:pPr indent="-2286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Functia </a:t>
            </a:r>
            <a:r>
              <a:rPr b="0" i="0" lang="en-GB" sz="14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Roboto"/>
                <a:ea typeface="Roboto"/>
                <a:cs typeface="Roboto"/>
                <a:sym typeface="Roboto"/>
              </a:rPr>
              <a:t>print()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afișează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consola ce punem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între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paranteze.</a:t>
            </a:r>
            <a:endParaRPr/>
          </a:p>
          <a:p>
            <a:pPr indent="-2286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297" y="3130499"/>
            <a:ext cx="5271405" cy="207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Functia built-in print()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6"/>
          <p:cNvSpPr txBox="1"/>
          <p:nvPr/>
        </p:nvSpPr>
        <p:spPr>
          <a:xfrm>
            <a:off x="226734" y="1572442"/>
            <a:ext cx="8690532" cy="2808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586" y="1191700"/>
            <a:ext cx="6322828" cy="385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idx="6" type="ctrTitle"/>
          </p:nvPr>
        </p:nvSpPr>
        <p:spPr>
          <a:xfrm>
            <a:off x="311700" y="5254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Comentarii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7"/>
          <p:cNvSpPr txBox="1"/>
          <p:nvPr/>
        </p:nvSpPr>
        <p:spPr>
          <a:xfrm>
            <a:off x="226734" y="1430676"/>
            <a:ext cx="8690532" cy="1650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226734" y="1862991"/>
            <a:ext cx="8690532" cy="20001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Comentariile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sunt linii de cod care sunt ignorate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timpul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rulării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unui program.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 ce </a:t>
            </a:r>
            <a:r>
              <a:rPr b="0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avem nevoie de comentarii?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documentarea codului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lang="en-GB">
                <a:solidFill>
                  <a:schemeClr val="lt1"/>
                </a:solidFill>
              </a:rPr>
              <a:t>creșterea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</a:rPr>
              <a:t>înțelegerii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codului</a:t>
            </a:r>
            <a:endParaRPr/>
          </a:p>
          <a:p>
            <a:pPr indent="-317500" lvl="8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prevenirea executarii uneia sau mai multor linii de cod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Cosmina</dc:creator>
</cp:coreProperties>
</file>