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 Black"/>
      <p:bold r:id="rId36"/>
      <p:boldItalic r:id="rId37"/>
    </p:embeddedFont>
    <p:embeddedFont>
      <p:font typeface="Roboto Thin"/>
      <p:regular r:id="rId38"/>
      <p:bold r:id="rId39"/>
      <p:italic r:id="rId40"/>
      <p:boldItalic r:id="rId41"/>
    </p:embeddedFont>
    <p:embeddedFont>
      <p:font typeface="Roboto"/>
      <p:regular r:id="rId42"/>
      <p:bold r:id="rId43"/>
      <p:italic r:id="rId44"/>
      <p:boldItalic r:id="rId45"/>
    </p:embeddedFont>
    <p:embeddedFont>
      <p:font typeface="Didact Gothic"/>
      <p:regular r:id="rId46"/>
    </p:embeddedFont>
    <p:embeddedFont>
      <p:font typeface="Roboto Light"/>
      <p:regular r:id="rId47"/>
      <p:bold r:id="rId48"/>
      <p:italic r:id="rId49"/>
      <p:boldItalic r:id="rId50"/>
    </p:embeddedFont>
    <p:embeddedFont>
      <p:font typeface="Bree Serif"/>
      <p:regular r:id="rId51"/>
    </p:embeddedFont>
    <p:embeddedFont>
      <p:font typeface="Roboto Mon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6" roundtripDataSignature="AMtx7mgapu+on00ZV9z4QTp3/BAwHtyW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0AEFB9-BE42-4B29-A574-553E9103373C}">
  <a:tblStyle styleId="{940AEFB9-BE42-4B29-A574-553E9103373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2E7"/>
          </a:solidFill>
        </a:fill>
      </a:tcStyle>
    </a:wholeTbl>
    <a:band1H>
      <a:tcTxStyle/>
      <a:tcStyle>
        <a:fill>
          <a:solidFill>
            <a:srgbClr val="FFE4CA"/>
          </a:solidFill>
        </a:fill>
      </a:tcStyle>
    </a:band1H>
    <a:band2H>
      <a:tcTxStyle/>
    </a:band2H>
    <a:band1V>
      <a:tcTxStyle/>
      <a:tcStyle>
        <a:fill>
          <a:solidFill>
            <a:srgbClr val="FFE4C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Thin-italic.fntdata"/><Relationship Id="rId42" Type="http://schemas.openxmlformats.org/officeDocument/2006/relationships/font" Target="fonts/Roboto-regular.fntdata"/><Relationship Id="rId41" Type="http://schemas.openxmlformats.org/officeDocument/2006/relationships/font" Target="fonts/RobotoThin-boldItalic.fntdata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DidactGothic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Light-bold.fntdata"/><Relationship Id="rId47" Type="http://schemas.openxmlformats.org/officeDocument/2006/relationships/font" Target="fonts/RobotoLight-regular.fntdata"/><Relationship Id="rId49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RobotoBlack-boldItalic.fntdata"/><Relationship Id="rId36" Type="http://schemas.openxmlformats.org/officeDocument/2006/relationships/font" Target="fonts/RobotoBlack-bold.fntdata"/><Relationship Id="rId39" Type="http://schemas.openxmlformats.org/officeDocument/2006/relationships/font" Target="fonts/RobotoThin-bold.fntdata"/><Relationship Id="rId38" Type="http://schemas.openxmlformats.org/officeDocument/2006/relationships/font" Target="fonts/RobotoThin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BreeSerif-regular.fntdata"/><Relationship Id="rId50" Type="http://schemas.openxmlformats.org/officeDocument/2006/relationships/font" Target="fonts/RobotoLight-boldItalic.fntdata"/><Relationship Id="rId53" Type="http://schemas.openxmlformats.org/officeDocument/2006/relationships/font" Target="fonts/RobotoMono-bold.fntdata"/><Relationship Id="rId52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55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54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0645ead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0c0645e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08150b074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108150b0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4" name="Google Shape;74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88" name="Google Shape;88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" name="Google Shape;25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" name="Google Shape;27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2" name="Google Shape;32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53" name="Google Shape;53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Google Shape;59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8" name="Google Shape;68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ctrTitle"/>
          </p:nvPr>
        </p:nvSpPr>
        <p:spPr>
          <a:xfrm>
            <a:off x="6020344" y="2316730"/>
            <a:ext cx="2848950" cy="51004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Sesiunea 2</a:t>
            </a:r>
            <a:endParaRPr/>
          </a:p>
        </p:txBody>
      </p:sp>
      <p:sp>
        <p:nvSpPr>
          <p:cNvPr id="99" name="Google Shape;99;p2"/>
          <p:cNvSpPr txBox="1"/>
          <p:nvPr>
            <p:ph idx="1" type="subTitle"/>
          </p:nvPr>
        </p:nvSpPr>
        <p:spPr>
          <a:xfrm>
            <a:off x="5441274" y="2811104"/>
            <a:ext cx="3428020" cy="740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GB" sz="1700"/>
              <a:t>Complexitate string, Operatori, Condiționale</a:t>
            </a:r>
            <a:endParaRPr b="1" sz="1700"/>
          </a:p>
        </p:txBody>
      </p:sp>
      <p:sp>
        <p:nvSpPr>
          <p:cNvPr id="100" name="Google Shape;100;p2"/>
          <p:cNvSpPr/>
          <p:nvPr/>
        </p:nvSpPr>
        <p:spPr>
          <a:xfrm>
            <a:off x="3510158" y="3988092"/>
            <a:ext cx="584342" cy="316161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4392055" y="1569334"/>
            <a:ext cx="291089" cy="94022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4455522" y="1663601"/>
            <a:ext cx="164144" cy="67498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502565" y="1750261"/>
            <a:ext cx="82081" cy="72711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4326405" y="1471096"/>
            <a:ext cx="422397" cy="121114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745248" y="1338162"/>
            <a:ext cx="2469744" cy="2933446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933451" y="2635451"/>
            <a:ext cx="671887" cy="692179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3092172" y="2685147"/>
            <a:ext cx="17" cy="18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2645752" y="2558452"/>
            <a:ext cx="479306" cy="488266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811928" y="2128499"/>
            <a:ext cx="305316" cy="313910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1136894" y="2094636"/>
            <a:ext cx="215589" cy="220189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3335081" y="2125113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3335081" y="2222216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3335081" y="2319320"/>
            <a:ext cx="706905" cy="2824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3335081" y="2514644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3335081" y="2611747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3335081" y="2805954"/>
            <a:ext cx="706905" cy="2824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3335081" y="2903057"/>
            <a:ext cx="706905" cy="2824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3335081" y="3097247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1948777" y="2125113"/>
            <a:ext cx="1221195" cy="2824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1948777" y="2222216"/>
            <a:ext cx="1221195" cy="2824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1948777" y="2417540"/>
            <a:ext cx="821787" cy="28262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3417138" y="1928654"/>
            <a:ext cx="502279" cy="84714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2308759" y="1928654"/>
            <a:ext cx="501179" cy="84714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804265" y="2879336"/>
            <a:ext cx="526352" cy="1099774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1040610" y="3655011"/>
            <a:ext cx="54726" cy="282297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1924689" y="963310"/>
            <a:ext cx="879796" cy="315027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3772756" y="745116"/>
            <a:ext cx="788969" cy="272404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1375422" y="2350931"/>
            <a:ext cx="167443" cy="147815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3615187" y="1719554"/>
            <a:ext cx="167443" cy="14815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4297953" y="2499378"/>
            <a:ext cx="135707" cy="119163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2438958" y="4003339"/>
            <a:ext cx="135707" cy="120263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4707176" y="1229445"/>
            <a:ext cx="134608" cy="120014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2781433" y="3783708"/>
            <a:ext cx="197771" cy="147425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1400592" y="2525937"/>
            <a:ext cx="140072" cy="103541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4469731" y="1937696"/>
            <a:ext cx="558088" cy="52957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913675" y="1282828"/>
            <a:ext cx="667523" cy="52957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4290290" y="2866925"/>
            <a:ext cx="169626" cy="1088480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4599192" y="2829020"/>
            <a:ext cx="90500" cy="52605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4919450" y="3355811"/>
            <a:ext cx="108336" cy="125351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4701695" y="2881498"/>
            <a:ext cx="215589" cy="232706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4312179" y="2741597"/>
            <a:ext cx="168182" cy="1117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4943590" y="3243868"/>
            <a:ext cx="40430" cy="83739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4501465" y="2796415"/>
            <a:ext cx="83180" cy="42304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4908334" y="3136145"/>
            <a:ext cx="52699" cy="81930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536203" y="2139740"/>
            <a:ext cx="154299" cy="307190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659393" y="2577990"/>
            <a:ext cx="62836" cy="76682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620442" y="2474540"/>
            <a:ext cx="49262" cy="80778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/>
          <p:nvPr/>
        </p:nvSpPr>
        <p:spPr>
          <a:xfrm>
            <a:off x="633569" y="2034906"/>
            <a:ext cx="55534" cy="80069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>
            <a:off x="727671" y="1793166"/>
            <a:ext cx="153216" cy="158098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682810" y="1940551"/>
            <a:ext cx="62390" cy="73934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719287" y="2670608"/>
            <a:ext cx="159419" cy="166981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1313603" y="4023976"/>
            <a:ext cx="221603" cy="232866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/>
          <p:nvPr/>
        </p:nvSpPr>
        <p:spPr>
          <a:xfrm>
            <a:off x="1643329" y="4298710"/>
            <a:ext cx="89916" cy="42800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1249500" y="3810426"/>
            <a:ext cx="38403" cy="8283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"/>
          <p:cNvSpPr/>
          <p:nvPr/>
        </p:nvSpPr>
        <p:spPr>
          <a:xfrm>
            <a:off x="1271458" y="3920277"/>
            <a:ext cx="51462" cy="81381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1206925" y="3656146"/>
            <a:ext cx="108336" cy="126468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1542337" y="4256745"/>
            <a:ext cx="90242" cy="52020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"/>
          <p:cNvSpPr/>
          <p:nvPr/>
        </p:nvSpPr>
        <p:spPr>
          <a:xfrm>
            <a:off x="1757292" y="4285040"/>
            <a:ext cx="163062" cy="1117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2860209" y="1885749"/>
            <a:ext cx="165261" cy="170527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3615187" y="1106687"/>
            <a:ext cx="165244" cy="170527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4028792" y="1106687"/>
            <a:ext cx="165244" cy="170527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1553780" y="3676463"/>
            <a:ext cx="325007" cy="431335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1621612" y="3748728"/>
            <a:ext cx="192599" cy="2824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1621612" y="3802926"/>
            <a:ext cx="192599" cy="2824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1621612" y="3857107"/>
            <a:ext cx="152117" cy="28262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4742191" y="2433355"/>
            <a:ext cx="275762" cy="316179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2865689" y="785291"/>
            <a:ext cx="361107" cy="319175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2969636" y="843620"/>
            <a:ext cx="70036" cy="167123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1124850" y="2467235"/>
            <a:ext cx="118198" cy="123082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1557062" y="1740103"/>
            <a:ext cx="103971" cy="10728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4725766" y="868458"/>
            <a:ext cx="102889" cy="10728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1124850" y="2665945"/>
            <a:ext cx="118198" cy="123082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2028636" y="1732195"/>
            <a:ext cx="118198" cy="123099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515552" y="1745741"/>
            <a:ext cx="1040641" cy="96008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1299927" y="788287"/>
            <a:ext cx="1444430" cy="436991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4374547" y="1064917"/>
            <a:ext cx="579961" cy="788134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1007777" y="1027650"/>
            <a:ext cx="93026" cy="223309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1597541" y="3329838"/>
            <a:ext cx="93026" cy="223575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1137994" y="1027650"/>
            <a:ext cx="91926" cy="223309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1597541" y="2105929"/>
            <a:ext cx="93026" cy="1183318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4204950" y="4023089"/>
            <a:ext cx="720033" cy="112922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027880" y="4119058"/>
            <a:ext cx="845534" cy="279318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935564" y="2566590"/>
            <a:ext cx="135707" cy="119163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64016" y="1865431"/>
            <a:ext cx="425679" cy="95990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4548524" y="3169511"/>
            <a:ext cx="121480" cy="322952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4682005" y="3168376"/>
            <a:ext cx="122580" cy="324087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4613074" y="3233869"/>
            <a:ext cx="126944" cy="82445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4676542" y="3344518"/>
            <a:ext cx="17" cy="18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4521172" y="3132245"/>
            <a:ext cx="307498" cy="2824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4521172" y="3501458"/>
            <a:ext cx="307498" cy="2824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4608693" y="2063024"/>
            <a:ext cx="84246" cy="125351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"/>
          <p:cNvSpPr/>
          <p:nvPr/>
        </p:nvSpPr>
        <p:spPr>
          <a:xfrm>
            <a:off x="4703894" y="2063024"/>
            <a:ext cx="95208" cy="125351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"/>
          <p:cNvSpPr/>
          <p:nvPr/>
        </p:nvSpPr>
        <p:spPr>
          <a:xfrm>
            <a:off x="4820967" y="2063024"/>
            <a:ext cx="83180" cy="125351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"/>
          <p:cNvSpPr/>
          <p:nvPr/>
        </p:nvSpPr>
        <p:spPr>
          <a:xfrm>
            <a:off x="1532991" y="1027650"/>
            <a:ext cx="63472" cy="126486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"/>
          <p:cNvSpPr/>
          <p:nvPr/>
        </p:nvSpPr>
        <p:spPr>
          <a:xfrm>
            <a:off x="1609568" y="1025399"/>
            <a:ext cx="101789" cy="129872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"/>
          <p:cNvSpPr/>
          <p:nvPr/>
        </p:nvSpPr>
        <p:spPr>
          <a:xfrm>
            <a:off x="1037329" y="1411543"/>
            <a:ext cx="94126" cy="125351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"/>
          <p:cNvSpPr/>
          <p:nvPr/>
        </p:nvSpPr>
        <p:spPr>
          <a:xfrm>
            <a:off x="1143457" y="1411543"/>
            <a:ext cx="96308" cy="125351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"/>
          <p:cNvSpPr/>
          <p:nvPr/>
        </p:nvSpPr>
        <p:spPr>
          <a:xfrm>
            <a:off x="1240841" y="1411543"/>
            <a:ext cx="160880" cy="125351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"/>
          <p:cNvSpPr/>
          <p:nvPr/>
        </p:nvSpPr>
        <p:spPr>
          <a:xfrm>
            <a:off x="1413719" y="1411543"/>
            <a:ext cx="70053" cy="125351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"/>
          <p:cNvSpPr/>
          <p:nvPr/>
        </p:nvSpPr>
        <p:spPr>
          <a:xfrm>
            <a:off x="1915943" y="3984705"/>
            <a:ext cx="111635" cy="150191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"/>
          <p:cNvSpPr/>
          <p:nvPr/>
        </p:nvSpPr>
        <p:spPr>
          <a:xfrm>
            <a:off x="2045061" y="3911306"/>
            <a:ext cx="142271" cy="269886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"/>
          <p:cNvSpPr/>
          <p:nvPr/>
        </p:nvSpPr>
        <p:spPr>
          <a:xfrm>
            <a:off x="4629486" y="3691126"/>
            <a:ext cx="165244" cy="170527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Operatori aritmetici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5" name="Google Shape;265;p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p9"/>
          <p:cNvSpPr txBox="1"/>
          <p:nvPr/>
        </p:nvSpPr>
        <p:spPr>
          <a:xfrm>
            <a:off x="311700" y="1600796"/>
            <a:ext cx="8690532" cy="2808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67" name="Google Shape;267;p9"/>
          <p:cNvGraphicFramePr/>
          <p:nvPr/>
        </p:nvGraphicFramePr>
        <p:xfrm>
          <a:off x="1608966" y="16604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{940AEFB9-BE42-4B29-A574-553E9103373C}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Operator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Example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+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addition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x + 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substraction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x – 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multiplication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x * 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/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division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x / 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modulus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x % 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**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exponentiation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x ** 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//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floor division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x // 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Operatori aritmetici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" name="Google Shape;273;p1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4" name="Google Shape;2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1505" y="957124"/>
            <a:ext cx="5720989" cy="452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Operatori aritmetici – Floor division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0" name="Google Shape;280;p1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Google Shape;281;p11"/>
          <p:cNvSpPr txBox="1"/>
          <p:nvPr/>
        </p:nvSpPr>
        <p:spPr>
          <a:xfrm>
            <a:off x="311700" y="1361317"/>
            <a:ext cx="8690532" cy="9709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Rotunjeste rezultatul fata de cel mai apropiat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întreg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Întregul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către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care se orienteaza trebuie sa indeplineasca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următoarea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condiție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rezultatul rotunjit &lt;= </a:t>
            </a:r>
            <a:r>
              <a:rPr b="1"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întregul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rezultatului</a:t>
            </a:r>
            <a:endParaRPr b="1" i="0" sz="14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9824" y="1906495"/>
            <a:ext cx="5735208" cy="3472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Operatori aritmetici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8" name="Google Shape;288;p1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9" name="Google Shape;289;p12"/>
          <p:cNvSpPr txBox="1"/>
          <p:nvPr/>
        </p:nvSpPr>
        <p:spPr>
          <a:xfrm>
            <a:off x="311700" y="1902684"/>
            <a:ext cx="8690532" cy="1155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4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Se dau doua variabile, a = 10, b = 2.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Efectuează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toate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operațiile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pe cele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două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variabile, folosind operatorii aritmetici.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Operatori de atribuire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5" name="Google Shape;295;p1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6" name="Google Shape;296;p13"/>
          <p:cNvSpPr txBox="1"/>
          <p:nvPr/>
        </p:nvSpPr>
        <p:spPr>
          <a:xfrm>
            <a:off x="311700" y="1809933"/>
            <a:ext cx="8690532" cy="2808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97" name="Google Shape;297;p13"/>
          <p:cNvGraphicFramePr/>
          <p:nvPr/>
        </p:nvGraphicFramePr>
        <p:xfrm>
          <a:off x="1524000" y="19786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{940AEFB9-BE42-4B29-A574-553E9103373C}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Operator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Example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Same 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=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x = 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x = 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+=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x += 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x = x + 3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-=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x -= 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x = x – 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*=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x *= 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x = x * 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/=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x /= 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x = x / 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Operatori logici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3" name="Google Shape;303;p1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304" name="Google Shape;304;p14"/>
          <p:cNvGraphicFramePr/>
          <p:nvPr/>
        </p:nvGraphicFramePr>
        <p:xfrm>
          <a:off x="811618" y="20659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{940AEFB9-BE42-4B29-A574-553E9103373C}</a:tableStyleId>
              </a:tblPr>
              <a:tblGrid>
                <a:gridCol w="1098700"/>
                <a:gridCol w="4434950"/>
                <a:gridCol w="1987100"/>
              </a:tblGrid>
              <a:tr h="3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Operator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Example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5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and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Returns True if both statements are true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x &lt; 5 and x &lt; 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5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Returns True if one of the statements is true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x &lt; 5 or x &lt; 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4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not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Reverse the result, returns False if result is True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not (x &lt; 5 and x &lt; 10)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Operatori logici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0" name="Google Shape;310;p1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1" name="Google Shape;311;p15"/>
          <p:cNvSpPr txBox="1"/>
          <p:nvPr/>
        </p:nvSpPr>
        <p:spPr>
          <a:xfrm>
            <a:off x="226734" y="1191700"/>
            <a:ext cx="8605566" cy="3798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5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Pentru fiecare din exemplele de mai jos, scrie </a:t>
            </a: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într-un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comentariu rezultatul </a:t>
            </a: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așteptat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apoi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decomenteaza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codul de la fiecare exemplu, pe rand, si ruleaza exemplele si verifica output-ul.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 Exemplul 1: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= True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 = False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 print(not(a))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 print(not(b))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 Exemplul 2: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= True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 = False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 x = not(a)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 y = not(b)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 print(a or b)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 print(x or y)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 print(a or x)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 print(x or b)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15"/>
          <p:cNvSpPr txBox="1"/>
          <p:nvPr/>
        </p:nvSpPr>
        <p:spPr>
          <a:xfrm>
            <a:off x="4465675" y="1793361"/>
            <a:ext cx="3374065" cy="1892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 Exemplul 3: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= False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 = False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 x = not(a)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 y = not(b)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 print(a and b)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 print(a and 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 print(y and b)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 print(x and y)</a:t>
            </a:r>
            <a:endParaRPr b="0" i="0" sz="1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Operatori de comparare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8" name="Google Shape;318;p1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319" name="Google Shape;319;p16"/>
          <p:cNvGraphicFramePr/>
          <p:nvPr/>
        </p:nvGraphicFramePr>
        <p:xfrm>
          <a:off x="1959935" y="18418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{940AEFB9-BE42-4B29-A574-553E9103373C}</a:tableStyleId>
              </a:tblPr>
              <a:tblGrid>
                <a:gridCol w="1049075"/>
                <a:gridCol w="3014925"/>
                <a:gridCol w="1160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Operator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Example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==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Equal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x == 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!=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Not equal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x != 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&gt;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Greater than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x &gt; 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&lt;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Less than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x &lt; 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&gt;=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Greater than or equal than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x &gt;= 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&lt;=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Less than or equal than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x &lt;= 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Operatori de comparare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5" name="Google Shape;325;p1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6" name="Google Shape;326;p17"/>
          <p:cNvSpPr txBox="1"/>
          <p:nvPr/>
        </p:nvSpPr>
        <p:spPr>
          <a:xfrm>
            <a:off x="403849" y="1663809"/>
            <a:ext cx="7995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6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Se da variabila num = 12.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Verifica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num este pozitiv.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Verifica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num este mai mare decat 5.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Verifica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num este mai mic decat 25.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Verifica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num este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între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0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20.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If...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2" name="Google Shape;332;p1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3" name="Google Shape;333;p18"/>
          <p:cNvSpPr txBox="1"/>
          <p:nvPr/>
        </p:nvSpPr>
        <p:spPr>
          <a:xfrm>
            <a:off x="226734" y="1851292"/>
            <a:ext cx="8690532" cy="20922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este o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declarație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/un statement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cod prin care ghidam programul nostru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sa execute o bucata</a:t>
            </a:r>
            <a:endParaRPr b="1" i="0" sz="14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de cod </a:t>
            </a:r>
            <a:r>
              <a:rPr b="1"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funcție de un criteriu/o </a:t>
            </a:r>
            <a:r>
              <a:rPr b="1"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condiție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Codul se executa doar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condiția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data la if este evaluata ca True/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Adevărată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engleza, acest principiu se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numește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“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flow control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” –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controlăm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pe unde curge codul.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 if simplu e ca o usa: daca usa e deschisa (True), se va executa codul din spate. Daca usa e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inchisa (False), Python nu va afla ce 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spatele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ușii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Pentru Python, acea zona este inaccesibila, nu exista.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c0645ead7_0_0"/>
          <p:cNvSpPr txBox="1"/>
          <p:nvPr>
            <p:ph idx="6" type="ctrTitle"/>
          </p:nvPr>
        </p:nvSpPr>
        <p:spPr>
          <a:xfrm>
            <a:off x="311700" y="472701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g10c0645ead7_0_0"/>
          <p:cNvCxnSpPr/>
          <p:nvPr/>
        </p:nvCxnSpPr>
        <p:spPr>
          <a:xfrm>
            <a:off x="311700" y="1079301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g10c0645ead7_0_0"/>
          <p:cNvSpPr txBox="1"/>
          <p:nvPr/>
        </p:nvSpPr>
        <p:spPr>
          <a:xfrm>
            <a:off x="148856" y="1253798"/>
            <a:ext cx="8683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tratați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cu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își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ating obiectivele nu sunt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întotdeauna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cei mai smart, dar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întotdeauna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vor fi cei mai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</a:t>
            </a:r>
            <a:r>
              <a:rPr b="0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b="0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Aloca-ti timp pentru studiu. Rutina 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consistenta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Consistenta da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excelenta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faceți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tot posibilul sa participati la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va lasati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in cod (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notițe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pentru voi din viitor).  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Recomandăm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sa vizualizati </a:t>
            </a:r>
            <a:r>
              <a:rPr b="1" lang="en-GB"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sa va notati aspectele importante +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întrebări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pentru trainer pentru ora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următoare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va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faceți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unde nu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reușiți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singuri, sa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întrebați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b="1" lang="en-GB"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vor beneficia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ceilalți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cursanți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răspuns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chiar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faceți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un grup doar de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studenți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sa va intalniti o data pe saptamana sa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discutați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temele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impreuna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perspectiva noua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final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vor avea de castigat. 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timpul orelor, sa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aveți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sa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puneti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intrebari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cand ceva nu e clar.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If...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9" name="Google Shape;339;p1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0" name="Google Shape;340;p19"/>
          <p:cNvSpPr txBox="1"/>
          <p:nvPr/>
        </p:nvSpPr>
        <p:spPr>
          <a:xfrm>
            <a:off x="311700" y="1383651"/>
            <a:ext cx="8690532" cy="3626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Cum definim un if statement?	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818" y="1495646"/>
            <a:ext cx="5844363" cy="1788108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9"/>
          <p:cNvSpPr txBox="1"/>
          <p:nvPr/>
        </p:nvSpPr>
        <p:spPr>
          <a:xfrm>
            <a:off x="471188" y="3374484"/>
            <a:ext cx="837155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Dupa cele : ale unei ramuri, cand apasam “Enter”, se vor pune automat 4 spații sau un TAB.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Acest lucru se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numește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indentare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Indentarea are scopul de a transmite programului de unde pana unde tine blocul de cod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corespunzător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acelei ramuri (sau altfel spus,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marchează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pereții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camerei din spatele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ușii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).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If...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8" name="Google Shape;348;p2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9" name="Google Shape;349;p20"/>
          <p:cNvSpPr txBox="1"/>
          <p:nvPr/>
        </p:nvSpPr>
        <p:spPr>
          <a:xfrm>
            <a:off x="311700" y="1600796"/>
            <a:ext cx="8690532" cy="4760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 ok logica codului de mai jos?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0" name="Google Shape;3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008" y="1913861"/>
            <a:ext cx="7931984" cy="2782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If...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6" name="Google Shape;356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" name="Google Shape;357;p21"/>
          <p:cNvSpPr txBox="1"/>
          <p:nvPr/>
        </p:nvSpPr>
        <p:spPr>
          <a:xfrm>
            <a:off x="311700" y="1717013"/>
            <a:ext cx="8690532" cy="1709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7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Verifica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varsta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introdusă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utilizator este mai mare decat 18 ani.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8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Verifica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prețul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introdus de utilizator este mai mic sau egal cu 100 dolari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If...else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3" name="Google Shape;363;p2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4" name="Google Shape;364;p22"/>
          <p:cNvSpPr txBox="1"/>
          <p:nvPr/>
        </p:nvSpPr>
        <p:spPr>
          <a:xfrm>
            <a:off x="311700" y="1791441"/>
            <a:ext cx="8690532" cy="15606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condiția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scrisă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la if nu se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îndeplinește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(este evaluata ca fiind False), dorim sa spunem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programului ce sa faca, astfel putem utiliza blocul else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atașat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unui bloc if.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if...else are fix 2 ramuri.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If are conditie urmata de :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Else nu mai are nevoie de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condiție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Exemplu: Un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număr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nu e par, automat e impar.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If...else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0" name="Google Shape;370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1" name="Google Shape;3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107" y="1343860"/>
            <a:ext cx="7201786" cy="3362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If...else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7" name="Google Shape;377;p2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8" name="Google Shape;378;p24"/>
          <p:cNvSpPr txBox="1"/>
          <p:nvPr/>
        </p:nvSpPr>
        <p:spPr>
          <a:xfrm>
            <a:off x="226734" y="1600797"/>
            <a:ext cx="8690532" cy="30173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9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Citeste un numar de la tastatura.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Verifică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numărul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este par sau impar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afișează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un mesaj sugestiv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fiecare caz.</a:t>
            </a:r>
            <a:endParaRPr/>
          </a:p>
          <a:p>
            <a:pPr indent="-2540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10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Citește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la tastatura viteza medie cu care conduce utilizatorul.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viteza este sub 50 sau egala cu 50, afiseaza mesajul “Viteza normala”.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viteza este mai mare decat 50,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afișează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mesajul “Viteza depasita”.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If...elif...else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4" name="Google Shape;384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5" name="Google Shape;385;p25"/>
          <p:cNvSpPr txBox="1"/>
          <p:nvPr/>
        </p:nvSpPr>
        <p:spPr>
          <a:xfrm>
            <a:off x="311700" y="1331394"/>
            <a:ext cx="8690532" cy="13975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If...elif...else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 folosește cand avem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mai mult de 2 </a:t>
            </a:r>
            <a:r>
              <a:rPr b="1"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situații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posibile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Condițiile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evaluează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sus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jos.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executa codul aferent primei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condiții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adevărate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Dupa ce s-a gasit un True, nu se mai verifica ce a mai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rămas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mai jos.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Este format dintr-un singur if la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început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oricate elif-uri sunt necesare mai apoi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un singur else la final.	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6" name="Google Shape;38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883" y="2363371"/>
            <a:ext cx="5954233" cy="2780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2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If...elif...else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2" name="Google Shape;392;p4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3" name="Google Shape;393;p42"/>
          <p:cNvSpPr txBox="1"/>
          <p:nvPr/>
        </p:nvSpPr>
        <p:spPr>
          <a:xfrm>
            <a:off x="226734" y="1324349"/>
            <a:ext cx="8690532" cy="3665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11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Citește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la tastatura varsta utilizatorului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afișează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categoria de varsta in care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incadreaza.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Ține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cont de aceste categorii de varsta: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- 0-18 ani: minor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-18-65 ani: adult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peste 65: senior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12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Saptamana aceasta, supermarket-ul X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oferă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clienților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 reducere la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întreg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coșul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cumparaturi, in funcție de totalul cosului de cumparaturi.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Reducerea se aplica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felul următor: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Total intre 100 si 200 lei -&gt; reducere 10 %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Total intre 200 si 300 lei -&gt; reducere 15 %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Total intre 300 si 400 lei -&gt; reducere 20 %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Total mai mare decat 400 lei -&gt; reducere 30 %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Citește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la tastatura totalul costului de cumparaturi al utilizatorului.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Afișează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prețul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pe care utilizatorul trebuie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îl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plătească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pe cumparaturi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după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aplicarea reducerii.	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3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Nested ifs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9" name="Google Shape;399;p4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00" name="Google Shape;40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258" y="1251401"/>
            <a:ext cx="7747483" cy="39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Nested ifs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6" name="Google Shape;406;p4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7" name="Google Shape;407;p44"/>
          <p:cNvSpPr txBox="1"/>
          <p:nvPr/>
        </p:nvSpPr>
        <p:spPr>
          <a:xfrm>
            <a:off x="226734" y="1749652"/>
            <a:ext cx="8690532" cy="2808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13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Citește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la tastatura nr de ore lucrate de un angajat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într-o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saptamana.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Tinand cont ca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numărul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ore standard de munca dintr-o saptamana este 40,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 se considera overtime ce e peste 40 de ore,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afișează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bonusul pe care angajatul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îl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primește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un mesaj sugestiv, tinand cont de următoarele criterii: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bonusul este de 50 de lei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angajatul a lucrat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între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40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50 de ore.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bonusul este de 100 de lei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angajatul a lucrat mai mult de 50 de ore.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s-a lucrat nr de ore standard, angajatul nu e eligibil pentru bonus.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08150b074_0_28"/>
          <p:cNvSpPr txBox="1"/>
          <p:nvPr>
            <p:ph idx="6" type="ctrTitle"/>
          </p:nvPr>
        </p:nvSpPr>
        <p:spPr>
          <a:xfrm>
            <a:off x="311700" y="502782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Sesiunea 2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g1108150b074_0_28"/>
          <p:cNvCxnSpPr/>
          <p:nvPr/>
        </p:nvCxnSpPr>
        <p:spPr>
          <a:xfrm>
            <a:off x="311700" y="1109382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g1108150b074_0_28"/>
          <p:cNvSpPr txBox="1"/>
          <p:nvPr/>
        </p:nvSpPr>
        <p:spPr>
          <a:xfrm>
            <a:off x="311700" y="1815815"/>
            <a:ext cx="8158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Recapitulare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Complexitate string – partea 2 (slicing, metode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ajutătoare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Tipuri de operatori (de atribuire, aritmetici, de comparare, logici)</a:t>
            </a:r>
            <a:endParaRPr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Conditionalul if else (flow control)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5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Nested ifs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3" name="Google Shape;413;p4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4" name="Google Shape;414;p45"/>
          <p:cNvSpPr txBox="1"/>
          <p:nvPr/>
        </p:nvSpPr>
        <p:spPr>
          <a:xfrm>
            <a:off x="226734" y="1778005"/>
            <a:ext cx="8690532" cy="20709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14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Citește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la tastatura varsta utilizatorului.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Spune-i utilizatorului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are drept de vot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România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Ia de la utilizator orice alte date necesare.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Condiții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drept de vot: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utilizatorul are drept de vot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este mai mare de 18 ani.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utilizatorul are drept de vot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locuiește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RO.	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Recapitulare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" name="Google Shape;222;p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p3"/>
          <p:cNvSpPr txBox="1"/>
          <p:nvPr/>
        </p:nvSpPr>
        <p:spPr>
          <a:xfrm>
            <a:off x="311700" y="1586619"/>
            <a:ext cx="8690532" cy="2808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 sunt comentariile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Python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la ce ne ajuta?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 este o variabila?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 tipuri de variabile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cunoști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Cum afisam un mesaj cand rulam programul Python?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 metoda folosim ca sa verificam tipul variabilelor?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 inseamna type casting?	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String slicing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" name="Google Shape;229;p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4"/>
          <p:cNvSpPr txBox="1"/>
          <p:nvPr/>
        </p:nvSpPr>
        <p:spPr>
          <a:xfrm>
            <a:off x="311700" y="1657503"/>
            <a:ext cx="8690532" cy="2808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Putem accesa “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felii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” din string, folosind sintaxa </a:t>
            </a:r>
            <a:r>
              <a:rPr b="0" i="0" lang="en-GB" sz="1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Roboto"/>
                <a:ea typeface="Roboto"/>
                <a:cs typeface="Roboto"/>
                <a:sym typeface="Roboto"/>
              </a:rPr>
              <a:t>my_str[start_pos:end_pos:pas]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Practic,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extragem o parte dintr-un string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specificand indexul de la care sa pornim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indexul final.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Roboto"/>
                <a:ea typeface="Roboto"/>
                <a:cs typeface="Roboto"/>
                <a:sym typeface="Roboto"/>
              </a:rPr>
              <a:t>start_pos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= indexul de inceput (inclusiv) – daca lipseste, este default 0.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Roboto"/>
                <a:ea typeface="Roboto"/>
                <a:cs typeface="Roboto"/>
                <a:sym typeface="Roboto"/>
              </a:rPr>
              <a:t>end_pos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= indexul de final (exclusiv).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ATENTIE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Indexul de la final nu se va lua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considerare. Practic, vom extrage un string care va include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 ultim caracter, cel aflat la end_pos – 1.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Roboto"/>
                <a:ea typeface="Roboto"/>
                <a:cs typeface="Roboto"/>
                <a:sym typeface="Roboto"/>
              </a:rPr>
              <a:t>pas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opțional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– pasul cu care se merge –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cand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lipseste, valoarea lui este 1.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pasul este negativ, se merge invers (de la final la inceput).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String slicing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6" name="Google Shape;236;p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7" name="Google Shape;2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5317" y="1132000"/>
            <a:ext cx="6313366" cy="4122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String slicing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p6"/>
          <p:cNvSpPr txBox="1"/>
          <p:nvPr/>
        </p:nvSpPr>
        <p:spPr>
          <a:xfrm>
            <a:off x="311700" y="1845389"/>
            <a:ext cx="8690532" cy="17023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1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Se da string-ul prop3 = ‘Concertul va avea loc maine.”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Salvează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într-o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variabila, folosind slicing, primul cuvant.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Extrage primele trei caractere din prop3.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Afișează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prop3 cu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caracterele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inversate.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Metode </a:t>
            </a:r>
            <a:r>
              <a:rPr lang="en-GB"/>
              <a:t>ajutătoare</a:t>
            </a:r>
            <a:r>
              <a:rPr lang="en-GB"/>
              <a:t> string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0" name="Google Shape;250;p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p7"/>
          <p:cNvSpPr txBox="1"/>
          <p:nvPr/>
        </p:nvSpPr>
        <p:spPr>
          <a:xfrm>
            <a:off x="311700" y="1600796"/>
            <a:ext cx="8690532" cy="90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Daca dupa string punem . , avem acces la metodele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ajutătoare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pe string.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Exemple: upper(), lower(), replace(), count() etc.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Accesam descrierea acestora apasand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CTRL + click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 numele lor.	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Google Shape;2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186" y="2431017"/>
            <a:ext cx="8151628" cy="2289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Metode ajutătoare string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8" name="Google Shape;258;p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8"/>
          <p:cNvSpPr txBox="1"/>
          <p:nvPr/>
        </p:nvSpPr>
        <p:spPr>
          <a:xfrm>
            <a:off x="311700" y="1600795"/>
            <a:ext cx="8690532" cy="33043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2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Se da string-ul my_str = ‘vacanta”.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Foloseste metoda find() pentru a afla primul index la care se găsește caracterul ‘a’.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Foloseste metoda count() pentru a afla de cate ori apare caracterul ‘a’ in my_str.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Foloseste metoda capitalize() pentru a scrie cuvantul cu prima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literă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mare.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Foloseste metoda upper() pentru a scrie cuvantul cu litere mari.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3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Explorează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următoarele metode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ajutătoare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are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stringului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endswith()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index()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lower()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replace()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strip()	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Cosmina</dc:creator>
</cp:coreProperties>
</file>