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 Black"/>
      <p:bold r:id="rId32"/>
      <p:boldItalic r:id="rId33"/>
    </p:embeddedFont>
    <p:embeddedFont>
      <p:font typeface="Roboto Thin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Didact Gothic"/>
      <p:regular r:id="rId42"/>
    </p:embeddedFont>
    <p:embeddedFont>
      <p:font typeface="Roboto Light"/>
      <p:regular r:id="rId43"/>
      <p:bold r:id="rId44"/>
      <p:italic r:id="rId45"/>
      <p:boldItalic r:id="rId46"/>
    </p:embeddedFont>
    <p:embeddedFont>
      <p:font typeface="Bree Serif"/>
      <p:regular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iKm1F3NO/Yc/JD3WFFTDP+frV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DidactGothic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RobotoLight-bold.fntdata"/><Relationship Id="rId43" Type="http://schemas.openxmlformats.org/officeDocument/2006/relationships/font" Target="fonts/RobotoLight-regular.fntdata"/><Relationship Id="rId46" Type="http://schemas.openxmlformats.org/officeDocument/2006/relationships/font" Target="fonts/RobotoLight-boldItalic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regular.fntdata"/><Relationship Id="rId47" Type="http://schemas.openxmlformats.org/officeDocument/2006/relationships/font" Target="fonts/BreeSerif-regular.fntdata"/><Relationship Id="rId49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Black-boldItalic.fntdata"/><Relationship Id="rId32" Type="http://schemas.openxmlformats.org/officeDocument/2006/relationships/font" Target="fonts/RobotoBlack-bold.fntdata"/><Relationship Id="rId35" Type="http://schemas.openxmlformats.org/officeDocument/2006/relationships/font" Target="fonts/RobotoThin-bold.fntdata"/><Relationship Id="rId34" Type="http://schemas.openxmlformats.org/officeDocument/2006/relationships/font" Target="fonts/RobotoThin-regular.fntdata"/><Relationship Id="rId37" Type="http://schemas.openxmlformats.org/officeDocument/2006/relationships/font" Target="fonts/RobotoThin-boldItalic.fntdata"/><Relationship Id="rId36" Type="http://schemas.openxmlformats.org/officeDocument/2006/relationships/font" Target="fonts/RobotoThin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2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0645ead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08150b07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6020344" y="2316730"/>
            <a:ext cx="2848950" cy="5100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Sesiunea 4</a:t>
            </a:r>
            <a:endParaRPr/>
          </a:p>
        </p:txBody>
      </p:sp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5441274" y="2811104"/>
            <a:ext cx="3428020" cy="74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700"/>
              <a:t>Structuri de date</a:t>
            </a:r>
            <a:endParaRPr b="1" sz="1700"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45" y="452501"/>
            <a:ext cx="5546745" cy="423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Lista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9"/>
          <p:cNvSpPr txBox="1"/>
          <p:nvPr/>
        </p:nvSpPr>
        <p:spPr>
          <a:xfrm>
            <a:off x="311700" y="1461298"/>
            <a:ext cx="8690532" cy="50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stergem un element din lista?</a:t>
            </a:r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815" y="1554397"/>
            <a:ext cx="4926370" cy="358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Lista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0"/>
          <p:cNvSpPr txBox="1"/>
          <p:nvPr/>
        </p:nvSpPr>
        <p:spPr>
          <a:xfrm>
            <a:off x="311700" y="1492619"/>
            <a:ext cx="86904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Defineste o lista cu 3 elemente.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lista o structura de date ordonata? De ce da/nu?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al doilea element din lista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afiseaza-l.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lungimea listei.</a:t>
            </a:r>
            <a:endParaRPr/>
          </a:p>
          <a:p>
            <a:pPr indent="-2540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2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Defineste o lista numita filme_preferate, cu cel putin 3 elemente.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Inverseaza lista folosind slicing (ca la string).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Folosind un if, verifica daca lista este goala sau nu si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mesaj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corespunzător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fiecare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situatie.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Lista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1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11"/>
          <p:cNvSpPr txBox="1"/>
          <p:nvPr/>
        </p:nvSpPr>
        <p:spPr>
          <a:xfrm>
            <a:off x="311700" y="1586619"/>
            <a:ext cx="8690532" cy="2574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3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 structura de date cifre = [0, 6, 3, 4, 1, 2, 5, 7, 8].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tipul structurii de date.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Accesand metodele de pe lista, sorteaza lista cifre.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daca 9 este in lista cifre,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mesaj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corespunzător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2540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4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metodele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ajutătoare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ale listelor.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Dictionar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2"/>
          <p:cNvSpPr txBox="1"/>
          <p:nvPr/>
        </p:nvSpPr>
        <p:spPr>
          <a:xfrm>
            <a:off x="311700" y="1657503"/>
            <a:ext cx="8690532" cy="695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dictionar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reprezinta o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colectie de perechi cheie:valoare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defineste folosind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{ }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si are structura generala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{ key1:value1, key2:value2}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590" y="2199826"/>
            <a:ext cx="5840819" cy="256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Dictionar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1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3"/>
          <p:cNvSpPr txBox="1"/>
          <p:nvPr/>
        </p:nvSpPr>
        <p:spPr>
          <a:xfrm>
            <a:off x="311700" y="1359792"/>
            <a:ext cx="8690532" cy="1659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Dictionarul este </a:t>
            </a: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ORDONAT/ORDERED 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(elementele sunt pastrate in memorie in ordinea in care au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fost adaugate).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Dictionarul este </a:t>
            </a: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NEINDEXAT/UNINDEXED 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(nu accesam elementele dupa index).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Dictionarul este </a:t>
            </a: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MUTABIL/MUTABLE 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(putem modifica, adauga si sterge elemente).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Cheile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sunt </a:t>
            </a: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unice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nu putem avea chei duplicate.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folosi </a:t>
            </a:r>
            <a:r>
              <a:rPr b="0" i="0" lang="en-GB" sz="13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len()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a afla dimensiunea unui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dicționar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(cate elemente contine).</a:t>
            </a:r>
            <a:endParaRPr/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545" y="2464285"/>
            <a:ext cx="4382910" cy="277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Dictionar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1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14"/>
          <p:cNvSpPr txBox="1"/>
          <p:nvPr/>
        </p:nvSpPr>
        <p:spPr>
          <a:xfrm>
            <a:off x="141768" y="1402322"/>
            <a:ext cx="8690532" cy="5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accesam elementele dintr-un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dicționar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650" y="1779050"/>
            <a:ext cx="6012699" cy="323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Dictionar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5"/>
          <p:cNvSpPr txBox="1"/>
          <p:nvPr/>
        </p:nvSpPr>
        <p:spPr>
          <a:xfrm>
            <a:off x="141768" y="1402322"/>
            <a:ext cx="8690532" cy="5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adaugam un element nou in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dictionar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750" y="1928025"/>
            <a:ext cx="5506575" cy="32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Dictionar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1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6"/>
          <p:cNvSpPr txBox="1"/>
          <p:nvPr/>
        </p:nvSpPr>
        <p:spPr>
          <a:xfrm>
            <a:off x="141768" y="1402322"/>
            <a:ext cx="8690532" cy="5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modificam un element in dictionar?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348" y="1607650"/>
            <a:ext cx="5485304" cy="3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Dictionar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1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17"/>
          <p:cNvSpPr txBox="1"/>
          <p:nvPr/>
        </p:nvSpPr>
        <p:spPr>
          <a:xfrm>
            <a:off x="141768" y="1402322"/>
            <a:ext cx="8690532" cy="525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stergem un element in dictionar?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529" y="1462023"/>
            <a:ext cx="5054941" cy="380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Dictionar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1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8"/>
          <p:cNvSpPr txBox="1"/>
          <p:nvPr/>
        </p:nvSpPr>
        <p:spPr>
          <a:xfrm>
            <a:off x="311700" y="1373968"/>
            <a:ext cx="8690532" cy="35028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5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Defineste un dictionar, numit student1, cu următoarele chei: nume, prenume, varsta, an_studiu,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facultate, medie.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 startAt="2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lungime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dicționarului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 startAt="2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Printeaza prenumele studentului.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 startAt="2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Adaugă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nouă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pereche cheie-valoare, cu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țara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care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studiază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studentul.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 startAt="2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dicționarul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contine cheia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oraș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2540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6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tastatura următoarele date legate de o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nouă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reteta: nume, ingrediente, timp preparare.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datele citite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într-un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dictionar.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Actualizează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numele retetei, scriindu-l cu litere mari.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0645ead7_0_0"/>
          <p:cNvSpPr txBox="1"/>
          <p:nvPr>
            <p:ph idx="6" type="ctrTitle"/>
          </p:nvPr>
        </p:nvSpPr>
        <p:spPr>
          <a:xfrm>
            <a:off x="311700" y="47270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g10c0645ead7_0_0"/>
          <p:cNvCxnSpPr/>
          <p:nvPr/>
        </p:nvCxnSpPr>
        <p:spPr>
          <a:xfrm>
            <a:off x="311700" y="1079301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g10c0645ead7_0_0"/>
          <p:cNvSpPr txBox="1"/>
          <p:nvPr/>
        </p:nvSpPr>
        <p:spPr>
          <a:xfrm>
            <a:off x="148856" y="1253798"/>
            <a:ext cx="868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tratați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ating obiectivele nu sunt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întotdeauna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cei mai smart, dar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întotdeauna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</a:t>
            </a:r>
            <a:r>
              <a:rPr b="0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Aloca-ti timp pentru studiu. Rutina 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Consistenta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tot posibilul sa participati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lasati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in cod (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notițe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voi din viitor). 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Recomandăm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vizualizati </a:t>
            </a:r>
            <a:r>
              <a:rPr b="1" lang="en-GB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sa va notati aspectele importante +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trainer pentru ora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următoare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unde nu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reușiți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singuri,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întrebați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lang="en-GB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vor beneficia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ceilalți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cursanți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răspuns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chiar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grup doar de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va intalniti o data pe saptamana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discutați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impreuna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perspectiva noua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final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vor avea de castigat.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timpul orelor,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pune-ti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intrebari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cand ceva nu e clar.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Dictionar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9"/>
          <p:cNvSpPr txBox="1"/>
          <p:nvPr/>
        </p:nvSpPr>
        <p:spPr>
          <a:xfrm>
            <a:off x="311700" y="1617776"/>
            <a:ext cx="8690532" cy="1907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7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Se da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dicționarul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contacte din agenda telefonica: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contacte = {“Maria”: “0722898956”, “Aurel”: “0755342298”}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Aurel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și-a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schimbat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numărul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telefon. Actualizeaza-l.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obtinut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numărul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telefon a lui Mihai. Adauga-l in contacte.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Maria a plecat in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strainatate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 mai are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număr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telefon. Sterge-l.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numărul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Mihaelei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mesaj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corespunzător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20"/>
          <p:cNvSpPr txBox="1"/>
          <p:nvPr/>
        </p:nvSpPr>
        <p:spPr>
          <a:xfrm>
            <a:off x="368407" y="1447655"/>
            <a:ext cx="8690532" cy="1731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Set-urile sunt </a:t>
            </a: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colecții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elemente care pastreaza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elemente unice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defines folosind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{ }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si elementele sale sunt separate prin virgula.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Seturile sunt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NEORDONATE/UNORDERED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(Elementele sale NU sunt pastrate in memorie in ordinea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care au fost adaugate).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Set-urile sunt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NEINDEXATE/UNINDEXED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(Elementele sale NU pot fi accesate dupa index).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Set-urile sunt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MUTABILE/MUTABLE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(Putem adauga si sterge elemente).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Elementele din set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sunt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IMUTABILE/IMMUTABLE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(Elementele din set NU pot fi modificate).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892" y="3074725"/>
            <a:ext cx="6390215" cy="2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21"/>
          <p:cNvSpPr txBox="1"/>
          <p:nvPr/>
        </p:nvSpPr>
        <p:spPr>
          <a:xfrm>
            <a:off x="226733" y="1419530"/>
            <a:ext cx="8690532" cy="685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putem adauga elemente noi in set?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708" y="1564028"/>
            <a:ext cx="5948583" cy="368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2"/>
          <p:cNvSpPr txBox="1"/>
          <p:nvPr/>
        </p:nvSpPr>
        <p:spPr>
          <a:xfrm>
            <a:off x="226733" y="1419530"/>
            <a:ext cx="8690532" cy="685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putem sterge elemente din set?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301" y="1603672"/>
            <a:ext cx="5733397" cy="369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23"/>
          <p:cNvSpPr txBox="1"/>
          <p:nvPr/>
        </p:nvSpPr>
        <p:spPr>
          <a:xfrm>
            <a:off x="226734" y="1440795"/>
            <a:ext cx="8690532" cy="685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folosi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len()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a afla dimensiunea unui set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223" y="1952460"/>
            <a:ext cx="7230140" cy="2725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" name="Google Shape;284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24"/>
          <p:cNvSpPr txBox="1"/>
          <p:nvPr/>
        </p:nvSpPr>
        <p:spPr>
          <a:xfrm>
            <a:off x="311700" y="1695749"/>
            <a:ext cx="8690532" cy="1907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8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Se da setul: my_set = {1, 2, 3, 4}.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Adauga nr 5 in set.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Adauga nr 6 in set.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Adauga nr 1 in set. Ce observi?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Sterge un element din set folosind metoda remove().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Șterge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element din set folosind metoda pop()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Tuplu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25"/>
          <p:cNvSpPr txBox="1"/>
          <p:nvPr/>
        </p:nvSpPr>
        <p:spPr>
          <a:xfrm>
            <a:off x="311700" y="1297015"/>
            <a:ext cx="8690532" cy="1907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Tuplurile pastreaza mai multe valori imutabile intr-o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singura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variabila.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defines folosind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( 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si punem virgula intre elemente.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Tuplurile sunt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ORDONATE/ORDERED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(Elementele se pastreaza in memorie in ordinea in care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 fost adaugate).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Tuplurile sunt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INDEXATE/INDEXED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(Elementele sale pot fi accesate dupa index).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Tuplurile sunt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IMUTABILE/IMMUTABLE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(Nu putem adauga, sterge, modifica elemente).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Accepta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valori duplicate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folosi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len()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a afla dimensiunea tuplului.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414" y="3025497"/>
            <a:ext cx="5869172" cy="221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Tuplu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4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42"/>
          <p:cNvSpPr txBox="1"/>
          <p:nvPr/>
        </p:nvSpPr>
        <p:spPr>
          <a:xfrm>
            <a:off x="226734" y="1892438"/>
            <a:ext cx="8690532" cy="1907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9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următoarea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date: locatie = (44.34, 12.456).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tipul structurii de date.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aceasta structura de date ordonata?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aceasta structura de date mutabila?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Determina lungimea structurii de date.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doua valoare intr-o variabila. Verifica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aceasta este mai mare de 13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mesaj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corespunzător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08150b074_0_28"/>
          <p:cNvSpPr txBox="1"/>
          <p:nvPr>
            <p:ph idx="6" type="ctrTitle"/>
          </p:nvPr>
        </p:nvSpPr>
        <p:spPr>
          <a:xfrm>
            <a:off x="311700" y="502782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Sesiunea 4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g1108150b074_0_28"/>
          <p:cNvCxnSpPr/>
          <p:nvPr/>
        </p:nvCxnSpPr>
        <p:spPr>
          <a:xfrm>
            <a:off x="311700" y="1109382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g1108150b074_0_28"/>
          <p:cNvSpPr txBox="1"/>
          <p:nvPr/>
        </p:nvSpPr>
        <p:spPr>
          <a:xfrm>
            <a:off x="311700" y="1815815"/>
            <a:ext cx="8158716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Recapitulare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Structuri de date: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liste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dictionare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seturi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tupluri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Recapitulare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"/>
          <p:cNvSpPr txBox="1"/>
          <p:nvPr/>
        </p:nvSpPr>
        <p:spPr>
          <a:xfrm>
            <a:off x="311700" y="1586619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putem lua datele introduse de utilizator de la tastatura?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un index?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aflam lungimea unui string?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inseamna string slicing?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metode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ajutătoare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variabilele de tip string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 (min. 4)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tipuri de operatori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funcționează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conditionalul if?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Lista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4"/>
          <p:cNvSpPr txBox="1"/>
          <p:nvPr/>
        </p:nvSpPr>
        <p:spPr>
          <a:xfrm>
            <a:off x="453475" y="1578069"/>
            <a:ext cx="8690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Lista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este o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colectie de elemente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Păstrează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mai multe valori intr-o </a:t>
            </a: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singura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variabila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defineste in Python folosind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[ ]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iar elementele sunt separate prin virgula.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Python, putem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păstra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diferite tipuri de date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aceeași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717" y="2520475"/>
            <a:ext cx="7853917" cy="220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Lista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5"/>
          <p:cNvSpPr txBox="1"/>
          <p:nvPr/>
        </p:nvSpPr>
        <p:spPr>
          <a:xfrm>
            <a:off x="311700" y="1586620"/>
            <a:ext cx="8690532" cy="681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Lista este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ORDONATA/ORDERED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(elementele sunt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păstrate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ordinea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care au fost adaugate).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831" y="1927450"/>
            <a:ext cx="7622337" cy="311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Lista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311700" y="1586620"/>
            <a:ext cx="8690532" cy="80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Lista este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INDEXATA/INDEXED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(Fiecare element din lista, are un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incepand de la 0).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Lista este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MUTABILA/MUTABLE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(Putem modifica, sterge si adauga elemente).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222" y="2191245"/>
            <a:ext cx="6379488" cy="27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Lista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7"/>
          <p:cNvSpPr txBox="1"/>
          <p:nvPr/>
        </p:nvSpPr>
        <p:spPr>
          <a:xfrm>
            <a:off x="311700" y="1586620"/>
            <a:ext cx="8690532" cy="7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lista, putem avea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valori duplicate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len()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 va da dimensiunea listei (cate elemente sunt in lista).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49" y="2189175"/>
            <a:ext cx="4757774" cy="26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500" y="2339175"/>
            <a:ext cx="4655676" cy="20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Lista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8"/>
          <p:cNvSpPr txBox="1"/>
          <p:nvPr/>
        </p:nvSpPr>
        <p:spPr>
          <a:xfrm>
            <a:off x="362975" y="1424270"/>
            <a:ext cx="8690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adaugam elemente noi in lista?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204" y="1646321"/>
            <a:ext cx="6223591" cy="344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Cosmina</dc:creator>
</cp:coreProperties>
</file>