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Black"/>
      <p:bold r:id="rId25"/>
      <p:boldItalic r:id="rId26"/>
    </p:embeddedFont>
    <p:embeddedFont>
      <p:font typeface="Roboto Thin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Didact Gothic"/>
      <p:regular r:id="rId35"/>
    </p:embeddedFont>
    <p:embeddedFont>
      <p:font typeface="Roboto Light"/>
      <p:regular r:id="rId36"/>
      <p:bold r:id="rId37"/>
      <p:italic r:id="rId38"/>
      <p:boldItalic r:id="rId39"/>
    </p:embeddedFont>
    <p:embeddedFont>
      <p:font typeface="Bree Serif"/>
      <p:regular r:id="rId40"/>
    </p:embeddedFont>
    <p:embeddedFont>
      <p:font typeface="Roboto Mon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5" roundtripDataSignature="AMtx7mjG2sO2fQwcHggPBF/marml8z2N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reeSerif-regular.fntdata"/><Relationship Id="rId20" Type="http://schemas.openxmlformats.org/officeDocument/2006/relationships/slide" Target="slides/slide15.xml"/><Relationship Id="rId42" Type="http://schemas.openxmlformats.org/officeDocument/2006/relationships/font" Target="fonts/RobotoMono-bold.fntdata"/><Relationship Id="rId41" Type="http://schemas.openxmlformats.org/officeDocument/2006/relationships/font" Target="fonts/RobotoMono-regular.fntdata"/><Relationship Id="rId22" Type="http://schemas.openxmlformats.org/officeDocument/2006/relationships/slide" Target="slides/slide17.xml"/><Relationship Id="rId44" Type="http://schemas.openxmlformats.org/officeDocument/2006/relationships/font" Target="fonts/RobotoMono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Mon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Black-boldItalic.fntdata"/><Relationship Id="rId25" Type="http://schemas.openxmlformats.org/officeDocument/2006/relationships/font" Target="fonts/RobotoBlack-bold.fntdata"/><Relationship Id="rId28" Type="http://schemas.openxmlformats.org/officeDocument/2006/relationships/font" Target="fonts/RobotoThin-bold.fntdata"/><Relationship Id="rId27" Type="http://schemas.openxmlformats.org/officeDocument/2006/relationships/font" Target="fonts/RobotoThin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Thin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RobotoThin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DidactGothic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Light-bold.fntdata"/><Relationship Id="rId14" Type="http://schemas.openxmlformats.org/officeDocument/2006/relationships/slide" Target="slides/slide9.xml"/><Relationship Id="rId36" Type="http://schemas.openxmlformats.org/officeDocument/2006/relationships/font" Target="fonts/RobotoLight-regular.fntdata"/><Relationship Id="rId17" Type="http://schemas.openxmlformats.org/officeDocument/2006/relationships/slide" Target="slides/slide12.xml"/><Relationship Id="rId39" Type="http://schemas.openxmlformats.org/officeDocument/2006/relationships/font" Target="fonts/Roboto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275b2bb58_1_1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2a275b2bb58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a275b2bb58_1_10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2a275b2bb58_1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a275b2bb58_1_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2a275b2bb58_1_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a275b2bb58_1_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2a275b2bb58_1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a275b2bb58_1_11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2a275b2bb58_1_1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2a8cf1cc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g22a8cf1cc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a275b2bb58_1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2a275b2bb58_1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a275b2bb58_1_11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g2a275b2bb58_1_1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a275b2bb58_1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2a275b2bb58_1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a275b2bb58_1_11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g2a275b2bb58_1_1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b81da5b39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2b81da5b3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a275b2bb58_1_4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2a275b2bb58_1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08150b07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1108150b07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a275b2bb58_1_9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2a275b2bb58_1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a275b2bb58_1_10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2a275b2bb58_1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a275b2bb58_1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2a275b2bb58_1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a275b2bb58_1_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2a275b2bb58_1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115eacdc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11115eacdc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a275b2bb58_1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2a275b2bb58_1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a275b2bb58_1_69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g2a275b2bb58_1_69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275b2bb58_1_752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g2a275b2bb58_1_752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g2a275b2bb58_1_752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g2a275b2bb58_1_752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4" name="Google Shape;74;g2a275b2bb58_1_752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5" name="Google Shape;75;g2a275b2bb58_1_752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g2a275b2bb58_1_752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275b2bb58_1_760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g2a275b2bb58_1_760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275b2bb58_1_763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2" name="Google Shape;82;g2a275b2bb58_1_763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3" name="Google Shape;83;g2a275b2bb58_1_763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4" name="Google Shape;84;g2a275b2bb58_1_763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275b2bb58_1_768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2a275b2bb58_1_768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88" name="Google Shape;88;g2a275b2bb58_1_768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275b2bb58_1_772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a275b2bb58_1_772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92" name="Google Shape;92;g2a275b2bb58_1_772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7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37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1" name="Google Shape;101;p37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2" name="Google Shape;102;p37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3" name="Google Shape;103;p37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4" name="Google Shape;104;p37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5" name="Google Shape;105;p3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9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109" name="Google Shape;109;p29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2" name="Google Shape;112;p27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2a275b2bb58_1_69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" name="Google Shape;14;g2a275b2bb58_1_69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" name="Google Shape;15;g2a275b2bb58_1_69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" name="Google Shape;16;g2a275b2bb58_1_69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g2a275b2bb58_1_69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8" name="Google Shape;18;g2a275b2bb58_1_69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g2a275b2bb58_1_69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7" name="Google Shape;117;p32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8" name="Google Shape;118;p32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19" name="Google Shape;119;p32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0" name="Google Shape;120;p32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21" name="Google Shape;121;p32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2" name="Google Shape;122;p32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23" name="Google Shape;123;p32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27" name="Google Shape;127;p32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8" name="Google Shape;128;p32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29" name="Google Shape;129;p32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0" name="Google Shape;130;p32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1" name="Google Shape;131;p32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2" name="Google Shape;132;p32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3" name="Google Shape;133;p32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4" name="Google Shape;134;p32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8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7" name="Google Shape;137;p38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8" name="Google Shape;138;p38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9" name="Google Shape;139;p38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40" name="Google Shape;140;p38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41" name="Google Shape;141;p38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42" name="Google Shape;142;p38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7" name="Google Shape;147;p33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8" name="Google Shape;148;p33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9" name="Google Shape;149;p33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0" name="Google Shape;150;p33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1" name="Google Shape;151;p33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2" name="Google Shape;152;p3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5" name="Google Shape;155;p34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6" name="Google Shape;156;p34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7" name="Google Shape;157;p34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0" name="Google Shape;160;p3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1" name="Google Shape;161;p3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2" name="Google Shape;162;p3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63" name="Google Shape;163;p3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64" name="Google Shape;164;p3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65" name="Google Shape;165;p3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0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8" name="Google Shape;168;p40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1" name="Google Shape;171;p35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2" name="Google Shape;172;p35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3" name="Google Shape;173;p35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177" name="Google Shape;177;p30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1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181" name="Google Shape;181;p31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a275b2bb58_1_733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g2a275b2bb58_1_733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23" name="Google Shape;23;g2a275b2bb58_1_733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2a275b2bb58_1_70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a275b2bb58_1_705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" name="Google Shape;28;g2a275b2bb58_1_705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" name="Google Shape;29;g2a275b2bb58_1_705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g2a275b2bb58_1_705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" name="Google Shape;31;g2a275b2bb58_1_705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2" name="Google Shape;32;g2a275b2bb58_1_705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" name="Google Shape;33;g2a275b2bb58_1_705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4" name="Google Shape;34;g2a275b2bb58_1_705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g2a275b2bb58_1_705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6" name="Google Shape;36;g2a275b2bb58_1_705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" name="Google Shape;37;g2a275b2bb58_1_705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8" name="Google Shape;38;g2a275b2bb58_1_705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9" name="Google Shape;39;g2a275b2bb58_1_705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g2a275b2bb58_1_705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g2a275b2bb58_1_705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2" name="Google Shape;42;g2a275b2bb58_1_705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3" name="Google Shape;43;g2a275b2bb58_1_705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4" name="Google Shape;44;g2a275b2bb58_1_705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5" name="Google Shape;45;g2a275b2bb58_1_705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a275b2bb58_1_725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g2a275b2bb58_1_725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g2a275b2bb58_1_725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g2a275b2bb58_1_725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1" name="Google Shape;51;g2a275b2bb58_1_725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2" name="Google Shape;52;g2a275b2bb58_1_725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g2a275b2bb58_1_725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a275b2bb58_1_737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275b2bb58_1_739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g2a275b2bb58_1_739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Google Shape;59;g2a275b2bb58_1_739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" name="Google Shape;60;g2a275b2bb58_1_739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g2a275b2bb58_1_739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g2a275b2bb58_1_739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g2a275b2bb58_1_73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275b2bb58_1_74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6" name="Google Shape;66;g2a275b2bb58_1_74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7" name="Google Shape;67;g2a275b2bb58_1_74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8" name="Google Shape;68;g2a275b2bb58_1_74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a275b2bb58_1_688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g2a275b2bb58_1_6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8" name="Google Shape;8;g2a275b2bb58_1_68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85930" y="98225"/>
            <a:ext cx="1229945" cy="346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96" name="Google Shape;9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85930" y="98225"/>
            <a:ext cx="1229945" cy="346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275b2bb58_1_197"/>
          <p:cNvSpPr txBox="1"/>
          <p:nvPr>
            <p:ph type="ctrTitle"/>
          </p:nvPr>
        </p:nvSpPr>
        <p:spPr>
          <a:xfrm>
            <a:off x="6020344" y="2316730"/>
            <a:ext cx="2849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Sesiunea 5</a:t>
            </a:r>
            <a:endParaRPr/>
          </a:p>
        </p:txBody>
      </p:sp>
      <p:sp>
        <p:nvSpPr>
          <p:cNvPr id="188" name="Google Shape;188;g2a275b2bb58_1_197"/>
          <p:cNvSpPr txBox="1"/>
          <p:nvPr>
            <p:ph idx="1" type="subTitle"/>
          </p:nvPr>
        </p:nvSpPr>
        <p:spPr>
          <a:xfrm>
            <a:off x="5441274" y="2811105"/>
            <a:ext cx="34281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GB" sz="1700"/>
              <a:t>Cicluri repetitive</a:t>
            </a:r>
            <a:endParaRPr b="1" sz="1700"/>
          </a:p>
        </p:txBody>
      </p:sp>
      <p:sp>
        <p:nvSpPr>
          <p:cNvPr id="189" name="Google Shape;189;g2a275b2bb58_1_197"/>
          <p:cNvSpPr/>
          <p:nvPr/>
        </p:nvSpPr>
        <p:spPr>
          <a:xfrm>
            <a:off x="3510158" y="3988092"/>
            <a:ext cx="584342" cy="316161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2a275b2bb58_1_197"/>
          <p:cNvSpPr/>
          <p:nvPr/>
        </p:nvSpPr>
        <p:spPr>
          <a:xfrm>
            <a:off x="4392055" y="1569334"/>
            <a:ext cx="291089" cy="94022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2a275b2bb58_1_197"/>
          <p:cNvSpPr/>
          <p:nvPr/>
        </p:nvSpPr>
        <p:spPr>
          <a:xfrm>
            <a:off x="4455522" y="1663601"/>
            <a:ext cx="164144" cy="67498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2a275b2bb58_1_197"/>
          <p:cNvSpPr/>
          <p:nvPr/>
        </p:nvSpPr>
        <p:spPr>
          <a:xfrm>
            <a:off x="4502565" y="1750261"/>
            <a:ext cx="82081" cy="72711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2a275b2bb58_1_197"/>
          <p:cNvSpPr/>
          <p:nvPr/>
        </p:nvSpPr>
        <p:spPr>
          <a:xfrm>
            <a:off x="4326405" y="1471096"/>
            <a:ext cx="422397" cy="121114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2a275b2bb58_1_197"/>
          <p:cNvSpPr/>
          <p:nvPr/>
        </p:nvSpPr>
        <p:spPr>
          <a:xfrm>
            <a:off x="1745248" y="1338162"/>
            <a:ext cx="2469744" cy="2933446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2a275b2bb58_1_197"/>
          <p:cNvSpPr/>
          <p:nvPr/>
        </p:nvSpPr>
        <p:spPr>
          <a:xfrm>
            <a:off x="1933451" y="2635451"/>
            <a:ext cx="671887" cy="692179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2a275b2bb58_1_197"/>
          <p:cNvSpPr/>
          <p:nvPr/>
        </p:nvSpPr>
        <p:spPr>
          <a:xfrm>
            <a:off x="3092172" y="2685147"/>
            <a:ext cx="17" cy="18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a275b2bb58_1_197"/>
          <p:cNvSpPr/>
          <p:nvPr/>
        </p:nvSpPr>
        <p:spPr>
          <a:xfrm>
            <a:off x="2645752" y="2558452"/>
            <a:ext cx="479306" cy="488266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2a275b2bb58_1_197"/>
          <p:cNvSpPr/>
          <p:nvPr/>
        </p:nvSpPr>
        <p:spPr>
          <a:xfrm>
            <a:off x="811928" y="2128499"/>
            <a:ext cx="305316" cy="313910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2a275b2bb58_1_197"/>
          <p:cNvSpPr/>
          <p:nvPr/>
        </p:nvSpPr>
        <p:spPr>
          <a:xfrm>
            <a:off x="1136894" y="2094636"/>
            <a:ext cx="215589" cy="220189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2a275b2bb58_1_197"/>
          <p:cNvSpPr/>
          <p:nvPr/>
        </p:nvSpPr>
        <p:spPr>
          <a:xfrm>
            <a:off x="3335081" y="2125113"/>
            <a:ext cx="706905" cy="2824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2a275b2bb58_1_197"/>
          <p:cNvSpPr/>
          <p:nvPr/>
        </p:nvSpPr>
        <p:spPr>
          <a:xfrm>
            <a:off x="3335081" y="2222216"/>
            <a:ext cx="706905" cy="2824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2a275b2bb58_1_197"/>
          <p:cNvSpPr/>
          <p:nvPr/>
        </p:nvSpPr>
        <p:spPr>
          <a:xfrm>
            <a:off x="3335081" y="2319320"/>
            <a:ext cx="706905" cy="2824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2a275b2bb58_1_197"/>
          <p:cNvSpPr/>
          <p:nvPr/>
        </p:nvSpPr>
        <p:spPr>
          <a:xfrm>
            <a:off x="3335081" y="2514644"/>
            <a:ext cx="706905" cy="2824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2a275b2bb58_1_197"/>
          <p:cNvSpPr/>
          <p:nvPr/>
        </p:nvSpPr>
        <p:spPr>
          <a:xfrm>
            <a:off x="3335081" y="2611747"/>
            <a:ext cx="706905" cy="2824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2a275b2bb58_1_197"/>
          <p:cNvSpPr/>
          <p:nvPr/>
        </p:nvSpPr>
        <p:spPr>
          <a:xfrm>
            <a:off x="3335081" y="2805954"/>
            <a:ext cx="706905" cy="2824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2a275b2bb58_1_197"/>
          <p:cNvSpPr/>
          <p:nvPr/>
        </p:nvSpPr>
        <p:spPr>
          <a:xfrm>
            <a:off x="3335081" y="2903057"/>
            <a:ext cx="706905" cy="2824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2a275b2bb58_1_197"/>
          <p:cNvSpPr/>
          <p:nvPr/>
        </p:nvSpPr>
        <p:spPr>
          <a:xfrm>
            <a:off x="3335081" y="3097247"/>
            <a:ext cx="706905" cy="2824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2a275b2bb58_1_197"/>
          <p:cNvSpPr/>
          <p:nvPr/>
        </p:nvSpPr>
        <p:spPr>
          <a:xfrm>
            <a:off x="1948777" y="2125113"/>
            <a:ext cx="1221195" cy="2824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2a275b2bb58_1_197"/>
          <p:cNvSpPr/>
          <p:nvPr/>
        </p:nvSpPr>
        <p:spPr>
          <a:xfrm>
            <a:off x="1948777" y="2222216"/>
            <a:ext cx="1221195" cy="2824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2a275b2bb58_1_197"/>
          <p:cNvSpPr/>
          <p:nvPr/>
        </p:nvSpPr>
        <p:spPr>
          <a:xfrm>
            <a:off x="1948777" y="2417540"/>
            <a:ext cx="821787" cy="28262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2a275b2bb58_1_197"/>
          <p:cNvSpPr/>
          <p:nvPr/>
        </p:nvSpPr>
        <p:spPr>
          <a:xfrm>
            <a:off x="3417138" y="1928654"/>
            <a:ext cx="502279" cy="84714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2a275b2bb58_1_197"/>
          <p:cNvSpPr/>
          <p:nvPr/>
        </p:nvSpPr>
        <p:spPr>
          <a:xfrm>
            <a:off x="2308759" y="1928654"/>
            <a:ext cx="501179" cy="84714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2a275b2bb58_1_197"/>
          <p:cNvSpPr/>
          <p:nvPr/>
        </p:nvSpPr>
        <p:spPr>
          <a:xfrm>
            <a:off x="804265" y="2879336"/>
            <a:ext cx="526352" cy="1099774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2a275b2bb58_1_197"/>
          <p:cNvSpPr/>
          <p:nvPr/>
        </p:nvSpPr>
        <p:spPr>
          <a:xfrm>
            <a:off x="1040610" y="3655011"/>
            <a:ext cx="54726" cy="282297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a275b2bb58_1_197"/>
          <p:cNvSpPr/>
          <p:nvPr/>
        </p:nvSpPr>
        <p:spPr>
          <a:xfrm>
            <a:off x="1924689" y="963310"/>
            <a:ext cx="879796" cy="315027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2a275b2bb58_1_197"/>
          <p:cNvSpPr/>
          <p:nvPr/>
        </p:nvSpPr>
        <p:spPr>
          <a:xfrm>
            <a:off x="3772756" y="745116"/>
            <a:ext cx="788969" cy="272404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2a275b2bb58_1_197"/>
          <p:cNvSpPr/>
          <p:nvPr/>
        </p:nvSpPr>
        <p:spPr>
          <a:xfrm>
            <a:off x="1375422" y="2350931"/>
            <a:ext cx="167443" cy="147815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2a275b2bb58_1_197"/>
          <p:cNvSpPr/>
          <p:nvPr/>
        </p:nvSpPr>
        <p:spPr>
          <a:xfrm>
            <a:off x="3615187" y="1719554"/>
            <a:ext cx="167443" cy="14815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2a275b2bb58_1_197"/>
          <p:cNvSpPr/>
          <p:nvPr/>
        </p:nvSpPr>
        <p:spPr>
          <a:xfrm>
            <a:off x="4297953" y="2499378"/>
            <a:ext cx="135707" cy="119163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2a275b2bb58_1_197"/>
          <p:cNvSpPr/>
          <p:nvPr/>
        </p:nvSpPr>
        <p:spPr>
          <a:xfrm>
            <a:off x="2438958" y="4003339"/>
            <a:ext cx="135707" cy="120263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2a275b2bb58_1_197"/>
          <p:cNvSpPr/>
          <p:nvPr/>
        </p:nvSpPr>
        <p:spPr>
          <a:xfrm>
            <a:off x="4707176" y="1229445"/>
            <a:ext cx="134608" cy="120014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2a275b2bb58_1_197"/>
          <p:cNvSpPr/>
          <p:nvPr/>
        </p:nvSpPr>
        <p:spPr>
          <a:xfrm>
            <a:off x="2781433" y="3783708"/>
            <a:ext cx="197771" cy="147425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2a275b2bb58_1_197"/>
          <p:cNvSpPr/>
          <p:nvPr/>
        </p:nvSpPr>
        <p:spPr>
          <a:xfrm>
            <a:off x="1400592" y="2525937"/>
            <a:ext cx="140072" cy="103541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2a275b2bb58_1_197"/>
          <p:cNvSpPr/>
          <p:nvPr/>
        </p:nvSpPr>
        <p:spPr>
          <a:xfrm>
            <a:off x="4469731" y="1937696"/>
            <a:ext cx="558088" cy="52957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2a275b2bb58_1_197"/>
          <p:cNvSpPr/>
          <p:nvPr/>
        </p:nvSpPr>
        <p:spPr>
          <a:xfrm>
            <a:off x="913675" y="1282828"/>
            <a:ext cx="667523" cy="52957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2a275b2bb58_1_197"/>
          <p:cNvSpPr/>
          <p:nvPr/>
        </p:nvSpPr>
        <p:spPr>
          <a:xfrm>
            <a:off x="4290290" y="2866925"/>
            <a:ext cx="169626" cy="1088480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2a275b2bb58_1_197"/>
          <p:cNvSpPr/>
          <p:nvPr/>
        </p:nvSpPr>
        <p:spPr>
          <a:xfrm>
            <a:off x="4599192" y="2829020"/>
            <a:ext cx="90500" cy="52605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2a275b2bb58_1_197"/>
          <p:cNvSpPr/>
          <p:nvPr/>
        </p:nvSpPr>
        <p:spPr>
          <a:xfrm>
            <a:off x="4919450" y="3355811"/>
            <a:ext cx="108336" cy="125351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2a275b2bb58_1_197"/>
          <p:cNvSpPr/>
          <p:nvPr/>
        </p:nvSpPr>
        <p:spPr>
          <a:xfrm>
            <a:off x="4701695" y="2881498"/>
            <a:ext cx="215589" cy="232706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2a275b2bb58_1_197"/>
          <p:cNvSpPr/>
          <p:nvPr/>
        </p:nvSpPr>
        <p:spPr>
          <a:xfrm>
            <a:off x="4312179" y="2741597"/>
            <a:ext cx="168182" cy="1117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2a275b2bb58_1_197"/>
          <p:cNvSpPr/>
          <p:nvPr/>
        </p:nvSpPr>
        <p:spPr>
          <a:xfrm>
            <a:off x="4943590" y="3243868"/>
            <a:ext cx="40430" cy="83739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2a275b2bb58_1_197"/>
          <p:cNvSpPr/>
          <p:nvPr/>
        </p:nvSpPr>
        <p:spPr>
          <a:xfrm>
            <a:off x="4501465" y="2796415"/>
            <a:ext cx="83180" cy="42304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2a275b2bb58_1_197"/>
          <p:cNvSpPr/>
          <p:nvPr/>
        </p:nvSpPr>
        <p:spPr>
          <a:xfrm>
            <a:off x="4908334" y="3136145"/>
            <a:ext cx="52699" cy="81930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2a275b2bb58_1_197"/>
          <p:cNvSpPr/>
          <p:nvPr/>
        </p:nvSpPr>
        <p:spPr>
          <a:xfrm>
            <a:off x="536203" y="2139740"/>
            <a:ext cx="154299" cy="307190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2a275b2bb58_1_197"/>
          <p:cNvSpPr/>
          <p:nvPr/>
        </p:nvSpPr>
        <p:spPr>
          <a:xfrm>
            <a:off x="659393" y="2577990"/>
            <a:ext cx="62836" cy="76682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2a275b2bb58_1_197"/>
          <p:cNvSpPr/>
          <p:nvPr/>
        </p:nvSpPr>
        <p:spPr>
          <a:xfrm>
            <a:off x="620442" y="2474540"/>
            <a:ext cx="49262" cy="80778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2a275b2bb58_1_197"/>
          <p:cNvSpPr/>
          <p:nvPr/>
        </p:nvSpPr>
        <p:spPr>
          <a:xfrm>
            <a:off x="633569" y="2034906"/>
            <a:ext cx="55534" cy="80069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2a275b2bb58_1_197"/>
          <p:cNvSpPr/>
          <p:nvPr/>
        </p:nvSpPr>
        <p:spPr>
          <a:xfrm>
            <a:off x="727671" y="1793166"/>
            <a:ext cx="153216" cy="158098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2a275b2bb58_1_197"/>
          <p:cNvSpPr/>
          <p:nvPr/>
        </p:nvSpPr>
        <p:spPr>
          <a:xfrm>
            <a:off x="682810" y="1940551"/>
            <a:ext cx="62390" cy="73934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2a275b2bb58_1_197"/>
          <p:cNvSpPr/>
          <p:nvPr/>
        </p:nvSpPr>
        <p:spPr>
          <a:xfrm>
            <a:off x="719287" y="2670608"/>
            <a:ext cx="159419" cy="166981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2a275b2bb58_1_197"/>
          <p:cNvSpPr/>
          <p:nvPr/>
        </p:nvSpPr>
        <p:spPr>
          <a:xfrm>
            <a:off x="1313603" y="4023976"/>
            <a:ext cx="221603" cy="232866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2a275b2bb58_1_197"/>
          <p:cNvSpPr/>
          <p:nvPr/>
        </p:nvSpPr>
        <p:spPr>
          <a:xfrm>
            <a:off x="1643329" y="4298710"/>
            <a:ext cx="89916" cy="42800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2a275b2bb58_1_197"/>
          <p:cNvSpPr/>
          <p:nvPr/>
        </p:nvSpPr>
        <p:spPr>
          <a:xfrm>
            <a:off x="1249500" y="3810426"/>
            <a:ext cx="38403" cy="8283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2a275b2bb58_1_197"/>
          <p:cNvSpPr/>
          <p:nvPr/>
        </p:nvSpPr>
        <p:spPr>
          <a:xfrm>
            <a:off x="1271458" y="3920277"/>
            <a:ext cx="51462" cy="81381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2a275b2bb58_1_197"/>
          <p:cNvSpPr/>
          <p:nvPr/>
        </p:nvSpPr>
        <p:spPr>
          <a:xfrm>
            <a:off x="1206925" y="3656146"/>
            <a:ext cx="108336" cy="126468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2a275b2bb58_1_197"/>
          <p:cNvSpPr/>
          <p:nvPr/>
        </p:nvSpPr>
        <p:spPr>
          <a:xfrm>
            <a:off x="1542337" y="4256745"/>
            <a:ext cx="90242" cy="52020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2a275b2bb58_1_197"/>
          <p:cNvSpPr/>
          <p:nvPr/>
        </p:nvSpPr>
        <p:spPr>
          <a:xfrm>
            <a:off x="1757292" y="4285040"/>
            <a:ext cx="163062" cy="1117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2a275b2bb58_1_197"/>
          <p:cNvSpPr/>
          <p:nvPr/>
        </p:nvSpPr>
        <p:spPr>
          <a:xfrm>
            <a:off x="2860209" y="1885749"/>
            <a:ext cx="165261" cy="170527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a275b2bb58_1_197"/>
          <p:cNvSpPr/>
          <p:nvPr/>
        </p:nvSpPr>
        <p:spPr>
          <a:xfrm>
            <a:off x="3615187" y="1106687"/>
            <a:ext cx="165244" cy="170527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2a275b2bb58_1_197"/>
          <p:cNvSpPr/>
          <p:nvPr/>
        </p:nvSpPr>
        <p:spPr>
          <a:xfrm>
            <a:off x="4028792" y="1106687"/>
            <a:ext cx="165244" cy="170527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2a275b2bb58_1_197"/>
          <p:cNvSpPr/>
          <p:nvPr/>
        </p:nvSpPr>
        <p:spPr>
          <a:xfrm>
            <a:off x="1553780" y="3676463"/>
            <a:ext cx="325007" cy="431335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2a275b2bb58_1_197"/>
          <p:cNvSpPr/>
          <p:nvPr/>
        </p:nvSpPr>
        <p:spPr>
          <a:xfrm>
            <a:off x="1621612" y="3748728"/>
            <a:ext cx="192599" cy="2824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2a275b2bb58_1_197"/>
          <p:cNvSpPr/>
          <p:nvPr/>
        </p:nvSpPr>
        <p:spPr>
          <a:xfrm>
            <a:off x="1621612" y="3802926"/>
            <a:ext cx="192599" cy="2824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a275b2bb58_1_197"/>
          <p:cNvSpPr/>
          <p:nvPr/>
        </p:nvSpPr>
        <p:spPr>
          <a:xfrm>
            <a:off x="1621612" y="3857107"/>
            <a:ext cx="152117" cy="28262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a275b2bb58_1_197"/>
          <p:cNvSpPr/>
          <p:nvPr/>
        </p:nvSpPr>
        <p:spPr>
          <a:xfrm>
            <a:off x="4742191" y="2433355"/>
            <a:ext cx="275762" cy="316179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2a275b2bb58_1_197"/>
          <p:cNvSpPr/>
          <p:nvPr/>
        </p:nvSpPr>
        <p:spPr>
          <a:xfrm>
            <a:off x="2865689" y="785291"/>
            <a:ext cx="361107" cy="319175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a275b2bb58_1_197"/>
          <p:cNvSpPr/>
          <p:nvPr/>
        </p:nvSpPr>
        <p:spPr>
          <a:xfrm>
            <a:off x="2969636" y="843620"/>
            <a:ext cx="70036" cy="167123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2a275b2bb58_1_197"/>
          <p:cNvSpPr/>
          <p:nvPr/>
        </p:nvSpPr>
        <p:spPr>
          <a:xfrm>
            <a:off x="1124850" y="2467235"/>
            <a:ext cx="118198" cy="123082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2a275b2bb58_1_197"/>
          <p:cNvSpPr/>
          <p:nvPr/>
        </p:nvSpPr>
        <p:spPr>
          <a:xfrm>
            <a:off x="1557062" y="1740103"/>
            <a:ext cx="103971" cy="10728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2a275b2bb58_1_197"/>
          <p:cNvSpPr/>
          <p:nvPr/>
        </p:nvSpPr>
        <p:spPr>
          <a:xfrm>
            <a:off x="4725766" y="868458"/>
            <a:ext cx="102889" cy="10728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2a275b2bb58_1_197"/>
          <p:cNvSpPr/>
          <p:nvPr/>
        </p:nvSpPr>
        <p:spPr>
          <a:xfrm>
            <a:off x="1124850" y="2665945"/>
            <a:ext cx="118198" cy="123082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2a275b2bb58_1_197"/>
          <p:cNvSpPr/>
          <p:nvPr/>
        </p:nvSpPr>
        <p:spPr>
          <a:xfrm>
            <a:off x="2028636" y="1732195"/>
            <a:ext cx="118198" cy="123099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2a275b2bb58_1_197"/>
          <p:cNvSpPr/>
          <p:nvPr/>
        </p:nvSpPr>
        <p:spPr>
          <a:xfrm>
            <a:off x="2515552" y="1745741"/>
            <a:ext cx="1040641" cy="96008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2a275b2bb58_1_197"/>
          <p:cNvSpPr/>
          <p:nvPr/>
        </p:nvSpPr>
        <p:spPr>
          <a:xfrm>
            <a:off x="1299927" y="788287"/>
            <a:ext cx="1444430" cy="436991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2a275b2bb58_1_197"/>
          <p:cNvSpPr/>
          <p:nvPr/>
        </p:nvSpPr>
        <p:spPr>
          <a:xfrm>
            <a:off x="4374547" y="1064917"/>
            <a:ext cx="579961" cy="788134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2a275b2bb58_1_197"/>
          <p:cNvSpPr/>
          <p:nvPr/>
        </p:nvSpPr>
        <p:spPr>
          <a:xfrm>
            <a:off x="1007777" y="1027650"/>
            <a:ext cx="93026" cy="223309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2a275b2bb58_1_197"/>
          <p:cNvSpPr/>
          <p:nvPr/>
        </p:nvSpPr>
        <p:spPr>
          <a:xfrm>
            <a:off x="1597541" y="3329838"/>
            <a:ext cx="93026" cy="223575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2a275b2bb58_1_197"/>
          <p:cNvSpPr/>
          <p:nvPr/>
        </p:nvSpPr>
        <p:spPr>
          <a:xfrm>
            <a:off x="1137994" y="1027650"/>
            <a:ext cx="91926" cy="223309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2a275b2bb58_1_197"/>
          <p:cNvSpPr/>
          <p:nvPr/>
        </p:nvSpPr>
        <p:spPr>
          <a:xfrm>
            <a:off x="1597541" y="2105929"/>
            <a:ext cx="93026" cy="1183318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2a275b2bb58_1_197"/>
          <p:cNvSpPr/>
          <p:nvPr/>
        </p:nvSpPr>
        <p:spPr>
          <a:xfrm>
            <a:off x="4204950" y="4023089"/>
            <a:ext cx="720033" cy="112922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2a275b2bb58_1_197"/>
          <p:cNvSpPr/>
          <p:nvPr/>
        </p:nvSpPr>
        <p:spPr>
          <a:xfrm>
            <a:off x="2027880" y="4119058"/>
            <a:ext cx="845534" cy="279318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2a275b2bb58_1_197"/>
          <p:cNvSpPr/>
          <p:nvPr/>
        </p:nvSpPr>
        <p:spPr>
          <a:xfrm>
            <a:off x="935564" y="2566590"/>
            <a:ext cx="135707" cy="119163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2a275b2bb58_1_197"/>
          <p:cNvSpPr/>
          <p:nvPr/>
        </p:nvSpPr>
        <p:spPr>
          <a:xfrm>
            <a:off x="964016" y="1865431"/>
            <a:ext cx="425679" cy="95990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2a275b2bb58_1_197"/>
          <p:cNvSpPr/>
          <p:nvPr/>
        </p:nvSpPr>
        <p:spPr>
          <a:xfrm>
            <a:off x="4548524" y="3169511"/>
            <a:ext cx="121480" cy="322952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2a275b2bb58_1_197"/>
          <p:cNvSpPr/>
          <p:nvPr/>
        </p:nvSpPr>
        <p:spPr>
          <a:xfrm>
            <a:off x="4682005" y="3168376"/>
            <a:ext cx="122580" cy="324087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2a275b2bb58_1_197"/>
          <p:cNvSpPr/>
          <p:nvPr/>
        </p:nvSpPr>
        <p:spPr>
          <a:xfrm>
            <a:off x="4613074" y="3233869"/>
            <a:ext cx="126944" cy="82445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2a275b2bb58_1_197"/>
          <p:cNvSpPr/>
          <p:nvPr/>
        </p:nvSpPr>
        <p:spPr>
          <a:xfrm>
            <a:off x="4676542" y="3344518"/>
            <a:ext cx="17" cy="18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2a275b2bb58_1_197"/>
          <p:cNvSpPr/>
          <p:nvPr/>
        </p:nvSpPr>
        <p:spPr>
          <a:xfrm>
            <a:off x="4521172" y="3132245"/>
            <a:ext cx="307498" cy="2824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2a275b2bb58_1_197"/>
          <p:cNvSpPr/>
          <p:nvPr/>
        </p:nvSpPr>
        <p:spPr>
          <a:xfrm>
            <a:off x="4521172" y="3501458"/>
            <a:ext cx="307498" cy="2824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2a275b2bb58_1_197"/>
          <p:cNvSpPr/>
          <p:nvPr/>
        </p:nvSpPr>
        <p:spPr>
          <a:xfrm>
            <a:off x="4608693" y="2063024"/>
            <a:ext cx="84246" cy="125351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2a275b2bb58_1_197"/>
          <p:cNvSpPr/>
          <p:nvPr/>
        </p:nvSpPr>
        <p:spPr>
          <a:xfrm>
            <a:off x="4703894" y="2063024"/>
            <a:ext cx="95208" cy="125351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2a275b2bb58_1_197"/>
          <p:cNvSpPr/>
          <p:nvPr/>
        </p:nvSpPr>
        <p:spPr>
          <a:xfrm>
            <a:off x="4820967" y="2063024"/>
            <a:ext cx="83180" cy="125351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2a275b2bb58_1_197"/>
          <p:cNvSpPr/>
          <p:nvPr/>
        </p:nvSpPr>
        <p:spPr>
          <a:xfrm>
            <a:off x="1532991" y="1027650"/>
            <a:ext cx="63472" cy="126486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2a275b2bb58_1_197"/>
          <p:cNvSpPr/>
          <p:nvPr/>
        </p:nvSpPr>
        <p:spPr>
          <a:xfrm>
            <a:off x="1609568" y="1025399"/>
            <a:ext cx="101789" cy="129872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2a275b2bb58_1_197"/>
          <p:cNvSpPr/>
          <p:nvPr/>
        </p:nvSpPr>
        <p:spPr>
          <a:xfrm>
            <a:off x="1037329" y="1411543"/>
            <a:ext cx="94126" cy="125351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2a275b2bb58_1_197"/>
          <p:cNvSpPr/>
          <p:nvPr/>
        </p:nvSpPr>
        <p:spPr>
          <a:xfrm>
            <a:off x="1143457" y="1411543"/>
            <a:ext cx="96308" cy="125351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2a275b2bb58_1_197"/>
          <p:cNvSpPr/>
          <p:nvPr/>
        </p:nvSpPr>
        <p:spPr>
          <a:xfrm>
            <a:off x="1240841" y="1411543"/>
            <a:ext cx="160880" cy="125351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2a275b2bb58_1_197"/>
          <p:cNvSpPr/>
          <p:nvPr/>
        </p:nvSpPr>
        <p:spPr>
          <a:xfrm>
            <a:off x="1413719" y="1411543"/>
            <a:ext cx="70053" cy="125351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2a275b2bb58_1_197"/>
          <p:cNvSpPr/>
          <p:nvPr/>
        </p:nvSpPr>
        <p:spPr>
          <a:xfrm>
            <a:off x="1915943" y="3984705"/>
            <a:ext cx="111635" cy="150191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2a275b2bb58_1_197"/>
          <p:cNvSpPr/>
          <p:nvPr/>
        </p:nvSpPr>
        <p:spPr>
          <a:xfrm>
            <a:off x="2045061" y="3911306"/>
            <a:ext cx="142271" cy="269886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2a275b2bb58_1_197"/>
          <p:cNvSpPr/>
          <p:nvPr/>
        </p:nvSpPr>
        <p:spPr>
          <a:xfrm>
            <a:off x="4629486" y="3691126"/>
            <a:ext cx="165244" cy="170527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a275b2bb58_1_1077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While / While else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7" name="Google Shape;357;g2a275b2bb58_1_107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8" name="Google Shape;358;g2a275b2bb58_1_1077"/>
          <p:cNvSpPr txBox="1"/>
          <p:nvPr/>
        </p:nvSpPr>
        <p:spPr>
          <a:xfrm>
            <a:off x="359325" y="1569174"/>
            <a:ext cx="8690400" cy="29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Exercitiul 1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Se dă numărul x = -5.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Folosește un while pentru a afișa numerele negative pornind de la -5.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 final, afișează un mesaj ca s-au afișat toate numerele negative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Exercitiul 2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Calcularea mediei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 dorim să cerem utilizatorului să introducă notele luate la examene. 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Vom lua input-ul de la utilizator, până când acesta introduce -1.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 funcție de notele luate, trebuie sa calculăm media aritmetică și să o afișăm.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a275b2bb58_1_906"/>
          <p:cNvSpPr txBox="1"/>
          <p:nvPr>
            <p:ph idx="6" type="ctrTitle"/>
          </p:nvPr>
        </p:nvSpPr>
        <p:spPr>
          <a:xfrm>
            <a:off x="311700" y="5256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For / For else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4" name="Google Shape;364;g2a275b2bb58_1_906"/>
          <p:cNvCxnSpPr/>
          <p:nvPr/>
        </p:nvCxnSpPr>
        <p:spPr>
          <a:xfrm>
            <a:off x="311700" y="108692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5" name="Google Shape;365;g2a275b2bb58_1_906"/>
          <p:cNvSpPr txBox="1"/>
          <p:nvPr/>
        </p:nvSpPr>
        <p:spPr>
          <a:xfrm>
            <a:off x="568875" y="1186500"/>
            <a:ext cx="7765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Ciclul repetitiv for se executa un bloc de cod pentru fiecare valoare dintr-un range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Range este o functie built-in din Python care ne genereaza numere din intervalul dat.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Range seamana cu slicing: range(</a:t>
            </a:r>
            <a:r>
              <a:rPr b="0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valoare_start, valoare_final, pas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valoare start 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= de unde începem (default e 0)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valoare final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= pana unde iteram (e exclusiv)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Optional: 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pasul</a:t>
            </a:r>
            <a:endParaRPr b="1" i="0" sz="14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OPTIONAL: la final se poate pune un else. 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Blocul de cod din else se va executa mereu 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 data, la final.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6" name="Google Shape;366;g2a275b2bb58_1_9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7500" y="2005825"/>
            <a:ext cx="4114799" cy="195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g2a275b2bb58_1_9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3950" y="3520525"/>
            <a:ext cx="224790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a275b2bb58_1_916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For each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3" name="Google Shape;373;g2a275b2bb58_1_91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4" name="Google Shape;374;g2a275b2bb58_1_916"/>
          <p:cNvSpPr txBox="1"/>
          <p:nvPr/>
        </p:nvSpPr>
        <p:spPr>
          <a:xfrm>
            <a:off x="485775" y="1466850"/>
            <a:ext cx="8258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parcurge o colecție de date/ o structură de date și se salvează fiecare element, pe rand, într-o variabila pe care o putem accesa în for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 fiecare iteratie, variabila se va suprascrie cu valoarea actuala.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Rand pe rand, se vor parcurge toate elementele dintr-o colecție.</a:t>
            </a:r>
            <a:endParaRPr b="0" i="0" sz="1200" u="none" cap="none" strike="noStrike">
              <a:solidFill>
                <a:srgbClr val="E6EDF3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g2a275b2bb58_1_9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8625" y="2729250"/>
            <a:ext cx="5489624" cy="17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a275b2bb58_1_1175"/>
          <p:cNvSpPr txBox="1"/>
          <p:nvPr>
            <p:ph idx="6" type="ctrTitle"/>
          </p:nvPr>
        </p:nvSpPr>
        <p:spPr>
          <a:xfrm>
            <a:off x="311700" y="3920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For / For else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1" name="Google Shape;381;g2a275b2bb58_1_1175"/>
          <p:cNvCxnSpPr/>
          <p:nvPr/>
        </p:nvCxnSpPr>
        <p:spPr>
          <a:xfrm>
            <a:off x="311700" y="99865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2" name="Google Shape;382;g2a275b2bb58_1_1175"/>
          <p:cNvSpPr txBox="1"/>
          <p:nvPr/>
        </p:nvSpPr>
        <p:spPr>
          <a:xfrm>
            <a:off x="311700" y="1228725"/>
            <a:ext cx="8690400" cy="5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Exercitiul 3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Afișează toate numerele pare până la 10.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Exercitiul 4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Se da lista: </a:t>
            </a:r>
            <a:r>
              <a:rPr b="0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legume = ['spanac', 'castraveti', 'conopida', 'ardei']</a:t>
            </a:r>
            <a:endParaRPr b="0" i="0" sz="12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Afișează toate elementele din lista accesandu-le după index.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Exercitiul 5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Se da lista cu produse.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E6EDF3"/>
              </a:solidFill>
              <a:highlight>
                <a:srgbClr val="161B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se afișeze toate produsele care au prețul mai mare de 5 lei.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3" name="Google Shape;383;g2a275b2bb58_1_1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3676" y="2877475"/>
            <a:ext cx="1888575" cy="21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2a8cf1cc31_0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For vs while</a:t>
            </a:r>
            <a:endParaRPr/>
          </a:p>
        </p:txBody>
      </p:sp>
      <p:pic>
        <p:nvPicPr>
          <p:cNvPr id="389" name="Google Shape;389;g22a8cf1cc3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316" y="1528275"/>
            <a:ext cx="3205082" cy="26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g22a8cf1cc31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5673" y="1528275"/>
            <a:ext cx="3308975" cy="2652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a275b2bb58_1_933"/>
          <p:cNvSpPr txBox="1"/>
          <p:nvPr>
            <p:ph type="ctrTitle"/>
          </p:nvPr>
        </p:nvSpPr>
        <p:spPr>
          <a:xfrm>
            <a:off x="4267200" y="1015950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600">
                <a:latin typeface="Roboto"/>
                <a:ea typeface="Roboto"/>
                <a:cs typeface="Roboto"/>
                <a:sym typeface="Roboto"/>
              </a:rPr>
              <a:t>Exemplu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g2a275b2bb58_1_933"/>
          <p:cNvSpPr txBox="1"/>
          <p:nvPr>
            <p:ph idx="4294967295" type="ctrTitle"/>
          </p:nvPr>
        </p:nvSpPr>
        <p:spPr>
          <a:xfrm>
            <a:off x="311700" y="765000"/>
            <a:ext cx="33363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Black"/>
              <a:buNone/>
            </a:pPr>
            <a:r>
              <a:rPr b="0" i="0" lang="en-GB" sz="3500" u="none" cap="none" strike="noStrik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Break</a:t>
            </a:r>
            <a:endParaRPr b="1" i="0" sz="3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g2a275b2bb58_1_933"/>
          <p:cNvSpPr txBox="1"/>
          <p:nvPr/>
        </p:nvSpPr>
        <p:spPr>
          <a:xfrm>
            <a:off x="311700" y="1416500"/>
            <a:ext cx="3269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➢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Cuvântul cheie ‘</a:t>
            </a:r>
            <a:r>
              <a:rPr b="0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’ va opri iterația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➢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Practic se iese automat din loop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➢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 se mai executa codul de după break, din cadrul unui for/while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8" name="Google Shape;398;g2a275b2bb58_1_933"/>
          <p:cNvCxnSpPr/>
          <p:nvPr/>
        </p:nvCxnSpPr>
        <p:spPr>
          <a:xfrm>
            <a:off x="428625" y="1314450"/>
            <a:ext cx="2933700" cy="9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99" name="Google Shape;399;g2a275b2bb58_1_9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3875" y="1595450"/>
            <a:ext cx="3578100" cy="2357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a275b2bb58_1_1186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Break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5" name="Google Shape;405;g2a275b2bb58_1_118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6" name="Google Shape;406;g2a275b2bb58_1_1186"/>
          <p:cNvSpPr txBox="1"/>
          <p:nvPr/>
        </p:nvSpPr>
        <p:spPr>
          <a:xfrm>
            <a:off x="359325" y="1569174"/>
            <a:ext cx="8690400" cy="29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Exercitiul 6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Să se afișeze primul număr par din intervalul 1 - 10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(inclusiv capetele de interval).</a:t>
            </a:r>
            <a:endParaRPr b="0" i="0" sz="1000" u="none" cap="none" strike="noStrike">
              <a:solidFill>
                <a:srgbClr val="E6EDF3"/>
              </a:solidFill>
              <a:highlight>
                <a:srgbClr val="161B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Exercitiul 7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Se dă lista: </a:t>
            </a:r>
            <a:r>
              <a:rPr b="0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participanti = ['Maria', 'Ionela', 'Marius', 'Paul']</a:t>
            </a:r>
            <a:endParaRPr b="0" i="0" sz="14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Folosind un ciclu repetitiv, caută dacă 'Marius' se afla in lista de participanți.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După ce l-ai găsit întrerupe ciclul repetitiv.</a:t>
            </a:r>
            <a:endParaRPr b="0" i="0" sz="1000" u="none" cap="none" strike="noStrike">
              <a:solidFill>
                <a:srgbClr val="E6EDF3"/>
              </a:solidFill>
              <a:highlight>
                <a:srgbClr val="161B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a275b2bb58_1_942"/>
          <p:cNvSpPr txBox="1"/>
          <p:nvPr>
            <p:ph type="ctrTitle"/>
          </p:nvPr>
        </p:nvSpPr>
        <p:spPr>
          <a:xfrm>
            <a:off x="4267200" y="1015950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600">
                <a:latin typeface="Roboto"/>
                <a:ea typeface="Roboto"/>
                <a:cs typeface="Roboto"/>
                <a:sym typeface="Roboto"/>
              </a:rPr>
              <a:t>Exemplu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2" name="Google Shape;412;g2a275b2bb58_1_9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0" y="1543050"/>
            <a:ext cx="3409950" cy="2697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g2a275b2bb58_1_942"/>
          <p:cNvSpPr txBox="1"/>
          <p:nvPr>
            <p:ph idx="4294967295" type="ctrTitle"/>
          </p:nvPr>
        </p:nvSpPr>
        <p:spPr>
          <a:xfrm>
            <a:off x="311700" y="765000"/>
            <a:ext cx="33363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Black"/>
              <a:buNone/>
            </a:pPr>
            <a:r>
              <a:rPr b="0" i="0" lang="en-GB" sz="3500" u="none" cap="none" strike="noStrik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Continue</a:t>
            </a:r>
            <a:endParaRPr b="1" i="0" sz="3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g2a275b2bb58_1_942"/>
          <p:cNvSpPr txBox="1"/>
          <p:nvPr/>
        </p:nvSpPr>
        <p:spPr>
          <a:xfrm>
            <a:off x="311700" y="1416500"/>
            <a:ext cx="32697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➢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Cuvantul cheie ‘</a:t>
            </a:r>
            <a:r>
              <a:rPr b="0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continue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’ va sari peste iteratia actuala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➢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 un fel de skip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➢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va sări peste blocul de cod de după skip, care ține de for/while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5" name="Google Shape;415;g2a275b2bb58_1_942"/>
          <p:cNvCxnSpPr/>
          <p:nvPr/>
        </p:nvCxnSpPr>
        <p:spPr>
          <a:xfrm>
            <a:off x="428625" y="1314450"/>
            <a:ext cx="2933700" cy="9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a275b2bb58_1_1194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Continue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1" name="Google Shape;421;g2a275b2bb58_1_119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2" name="Google Shape;422;g2a275b2bb58_1_1194"/>
          <p:cNvSpPr txBox="1"/>
          <p:nvPr/>
        </p:nvSpPr>
        <p:spPr>
          <a:xfrm>
            <a:off x="359325" y="1569174"/>
            <a:ext cx="8690400" cy="29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Exercitiul 8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Se dă lista: numere = [1, 2, 3, 4, 5, 6, 7]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Afișează toate elementele din lista numere, cu excepția numerelor 3 și 5</a:t>
            </a:r>
            <a:endParaRPr b="0" i="0" sz="1000" u="none" cap="none" strike="noStrike">
              <a:solidFill>
                <a:srgbClr val="E6EDF3"/>
              </a:solidFill>
              <a:highlight>
                <a:srgbClr val="161B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E6EDF3"/>
              </a:solidFill>
              <a:highlight>
                <a:srgbClr val="161B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b81da5b39f_0_0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GB">
                <a:solidFill>
                  <a:schemeClr val="accent1"/>
                </a:solidFill>
              </a:rPr>
              <a:t>Întrebări de interviu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8" name="Google Shape;428;g2b81da5b39f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9" name="Google Shape;429;g2b81da5b39f_0_0"/>
          <p:cNvSpPr txBox="1"/>
          <p:nvPr/>
        </p:nvSpPr>
        <p:spPr>
          <a:xfrm>
            <a:off x="311700" y="1445125"/>
            <a:ext cx="8871900" cy="31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800"/>
              <a:buFont typeface="Arial"/>
              <a:buChar char="➢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8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Când folosim while și când folosim for?</a:t>
            </a:r>
            <a:endParaRPr b="0" i="0" sz="18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800"/>
              <a:buFont typeface="Arial"/>
              <a:buChar char="➢"/>
            </a:pPr>
            <a:r>
              <a:rPr b="0" i="0" lang="en-GB" sz="18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 Ce este obligatoriu să avem în interiorului blocului de cod while?</a:t>
            </a:r>
            <a:endParaRPr b="0" i="0" sz="18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800"/>
              <a:buFont typeface="Arial"/>
              <a:buChar char="➢"/>
            </a:pPr>
            <a:r>
              <a:rPr b="0" i="0" lang="en-GB" sz="18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 Ce reprezintă funcția range?</a:t>
            </a:r>
            <a:endParaRPr b="0" i="0" sz="18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800"/>
              <a:buFont typeface="Arial"/>
              <a:buChar char="➢"/>
            </a:pPr>
            <a:r>
              <a:rPr b="0" i="0" lang="en-GB" sz="18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 Când alegem să folosim break într-o structură repetitivă?</a:t>
            </a:r>
            <a:endParaRPr b="0" i="0" sz="18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800"/>
              <a:buFont typeface="Arial"/>
              <a:buChar char="➢"/>
            </a:pPr>
            <a:r>
              <a:rPr b="0" i="0" lang="en-GB" sz="18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 Când alegem să folosim continue într-o structură repetitivă?</a:t>
            </a:r>
            <a:endParaRPr b="0" i="0" sz="18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800"/>
              <a:buFont typeface="Arial"/>
              <a:buChar char="➢"/>
            </a:pPr>
            <a:r>
              <a:rPr b="0" i="0" lang="en-GB" sz="18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 Ce face else-ul dintr-un for/else și while/else?</a:t>
            </a:r>
            <a:endParaRPr b="0" i="0" sz="18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800"/>
              <a:buFont typeface="Arial"/>
              <a:buChar char="➢"/>
            </a:pPr>
            <a:r>
              <a:rPr b="0" i="0" lang="en-GB" sz="18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 Dacă avem un while/else, în ce caz nu se va execută codul din else?</a:t>
            </a:r>
            <a:endParaRPr b="1" i="0" sz="20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E6EDF3"/>
              </a:solidFill>
              <a:highlight>
                <a:srgbClr val="161B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a275b2bb58_1_489"/>
          <p:cNvSpPr txBox="1"/>
          <p:nvPr>
            <p:ph idx="6" type="ctrTitle"/>
          </p:nvPr>
        </p:nvSpPr>
        <p:spPr>
          <a:xfrm>
            <a:off x="311700" y="472701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Sfaturi generale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7" name="Google Shape;297;g2a275b2bb58_1_489"/>
          <p:cNvCxnSpPr/>
          <p:nvPr/>
        </p:nvCxnSpPr>
        <p:spPr>
          <a:xfrm>
            <a:off x="311700" y="1079301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8" name="Google Shape;298;g2a275b2bb58_1_489"/>
          <p:cNvSpPr txBox="1"/>
          <p:nvPr/>
        </p:nvSpPr>
        <p:spPr>
          <a:xfrm>
            <a:off x="148856" y="1253798"/>
            <a:ext cx="8683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tratați cu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seriozitate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profesionalism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acest nou obiectiv.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Cei care își ating obiectivele nu sunt întotdeauna cei mai smart, dar întotdeauna vor fi cei mai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muncitori</a:t>
            </a:r>
            <a:r>
              <a:rPr b="0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b="0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Aloca-ti timp pentru studiu. Rutina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consistență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Consistenta da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excelenta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faceți tot posibilul sa participati la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toate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sesiunile live.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va lasati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comentarii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explicative in cod (notițe pentru voi din viitor).  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Recomandăm sa vizualizati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înregistrarea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sa va notati aspectele importante + întrebări pentru trainer pentru ora următoare. 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va faceți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temele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unde nu reușiți singuri, sa întrebați pe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grup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Trainerul va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răspunde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vor beneficia și ceilalți cursanți de răspuns.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Puteți chiar să faceți un grup doar de studenți și sa va intalniti o data pe saptamana sa discutați temele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impreuna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Fiecare va veni cu o perspectiva noua și în final toți vor avea de castigat. 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 timpul orelor, sa aveți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curaj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sa puneți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întrebări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cand ceva nu e clar.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08150b074_0_2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Obiective Sesiunea 5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4" name="Google Shape;304;g1108150b074_0_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5" name="Google Shape;305;g1108150b074_0_28"/>
          <p:cNvSpPr txBox="1"/>
          <p:nvPr/>
        </p:nvSpPr>
        <p:spPr>
          <a:xfrm>
            <a:off x="311700" y="1702050"/>
            <a:ext cx="85206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Recapitulare</a:t>
            </a:r>
            <a:endParaRPr b="0" i="0" sz="1500" u="none" cap="none" strike="noStrike">
              <a:solidFill>
                <a:srgbClr val="E6EDF3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While loops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For loops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Controlul iteratiilor cu break și continue</a:t>
            </a:r>
            <a:endParaRPr b="0" i="0" sz="1500" u="none" cap="none" strike="noStrike">
              <a:solidFill>
                <a:srgbClr val="E6EDF3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275b2bb58_1_951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Recapitulare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1" name="Google Shape;311;g2a275b2bb58_1_95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2" name="Google Shape;312;g2a275b2bb58_1_951"/>
          <p:cNvSpPr txBox="1"/>
          <p:nvPr/>
        </p:nvSpPr>
        <p:spPr>
          <a:xfrm>
            <a:off x="311700" y="1586619"/>
            <a:ext cx="8690400" cy="28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 sunt listele? Cum se definesc în Python?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Putem avea în liste elemente care au tipuri diferite de date?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Sunt listele ordonate sau neordonate?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Cum inversam o lista?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Cum accesam un element dintr-o lista?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 metode ajutătoare folosite pe liste cunoști (min 3)?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Sunt listele mutabile sau imutabile?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 sunt dicționarele și cum se definesc in Python?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Cum accesam elementele/valorile dintr-un dicționar? (2 variante)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Cum modificăm un element din dicționar?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Cum se defineste un set? Ce particularitate importantă are un set?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a275b2bb58_1_1057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Recapitulare - Exerciții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8" name="Google Shape;318;g2a275b2bb58_1_1057"/>
          <p:cNvCxnSpPr/>
          <p:nvPr/>
        </p:nvCxnSpPr>
        <p:spPr>
          <a:xfrm>
            <a:off x="311700" y="106787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9" name="Google Shape;319;g2a275b2bb58_1_10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0175" y="1208237"/>
            <a:ext cx="6343649" cy="166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2a275b2bb58_1_10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0175" y="2952825"/>
            <a:ext cx="6410326" cy="203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a275b2bb58_1_875"/>
          <p:cNvSpPr txBox="1"/>
          <p:nvPr>
            <p:ph idx="4294967295" type="ctrTitle"/>
          </p:nvPr>
        </p:nvSpPr>
        <p:spPr>
          <a:xfrm>
            <a:off x="511725" y="1521250"/>
            <a:ext cx="26412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Black"/>
              <a:buNone/>
            </a:pPr>
            <a:r>
              <a:rPr b="0" i="0" lang="en-GB" sz="41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Cicluri repetitive </a:t>
            </a:r>
            <a:endParaRPr b="1" i="0" sz="41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g2a275b2bb58_1_875"/>
          <p:cNvSpPr txBox="1"/>
          <p:nvPr/>
        </p:nvSpPr>
        <p:spPr>
          <a:xfrm>
            <a:off x="3900846" y="1020725"/>
            <a:ext cx="4952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Ciclu repetitiv = proces prin care se executa un bloc de cod de mai multe ori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7" name="Google Shape;327;g2a275b2bb58_1_8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8775" y="1790700"/>
            <a:ext cx="4744148" cy="20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a275b2bb58_1_886"/>
          <p:cNvSpPr txBox="1"/>
          <p:nvPr>
            <p:ph idx="6" type="ctrTitle"/>
          </p:nvPr>
        </p:nvSpPr>
        <p:spPr>
          <a:xfrm>
            <a:off x="311700" y="5256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While / While else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3" name="Google Shape;333;g2a275b2bb58_1_886"/>
          <p:cNvCxnSpPr/>
          <p:nvPr/>
        </p:nvCxnSpPr>
        <p:spPr>
          <a:xfrm>
            <a:off x="311700" y="108692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4" name="Google Shape;334;g2a275b2bb58_1_886"/>
          <p:cNvSpPr txBox="1"/>
          <p:nvPr/>
        </p:nvSpPr>
        <p:spPr>
          <a:xfrm>
            <a:off x="311700" y="1203525"/>
            <a:ext cx="8520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Ciclul repetitiv while ne ajută să executăm un bloc de cod atat timp cat o condiție este adevărată.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OPTIONAL: La final, se poate pune un else. Blocul de cod din else se va executa mereu 1 data, la final, atata timp cat ciclul repetitiv nu este intrerupt intentionat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5" name="Google Shape;335;g2a275b2bb58_1_8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2600" y="2041625"/>
            <a:ext cx="5572126" cy="28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1115eacdc4_0_22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While - exemple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1" name="Google Shape;341;g11115eacdc4_0_2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2" name="Google Shape;342;g11115eacdc4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600" y="2123550"/>
            <a:ext cx="3732651" cy="178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11115eacdc4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7225" y="2123550"/>
            <a:ext cx="4210049" cy="22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a275b2bb58_1_89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While else - exemple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9" name="Google Shape;349;g2a275b2bb58_1_89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50" name="Google Shape;350;g2a275b2bb58_1_8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071700"/>
            <a:ext cx="3784051" cy="16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2a275b2bb58_1_8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4350" y="2071700"/>
            <a:ext cx="4422226" cy="16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