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Bree Serif"/>
      <p:regular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qaGGw0dcIrzhSqvq0U1g7hehl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793fd0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b3793fd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39038b0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b39038b0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3793fd06e_0_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b3793fd06e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39038b0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b39038b0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87adaf5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187adaf5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3793fd06e_0_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3793fd06e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3793fd06e_0_10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b3793fd06e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81bbc91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b81bbc9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3793fd06e_0_5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b3793fd06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3793fd06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3793fd06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27bdfb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427bdfb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3793fd06e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b3793fd06e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793fd06e_0_6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b3793fd06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39038b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b39038b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3793fd06e_0_7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b3793fd06e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793fd06e_0_0"/>
          <p:cNvSpPr txBox="1"/>
          <p:nvPr>
            <p:ph type="ctrTitle"/>
          </p:nvPr>
        </p:nvSpPr>
        <p:spPr>
          <a:xfrm>
            <a:off x="6020344" y="2316730"/>
            <a:ext cx="284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10</a:t>
            </a:r>
            <a:endParaRPr/>
          </a:p>
        </p:txBody>
      </p:sp>
      <p:sp>
        <p:nvSpPr>
          <p:cNvPr id="99" name="Google Shape;99;g2b3793fd06e_0_0"/>
          <p:cNvSpPr txBox="1"/>
          <p:nvPr>
            <p:ph idx="1" type="subTitle"/>
          </p:nvPr>
        </p:nvSpPr>
        <p:spPr>
          <a:xfrm>
            <a:off x="5441274" y="2811104"/>
            <a:ext cx="3428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700"/>
              <a:t>Pilonii OOP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700"/>
          </a:p>
        </p:txBody>
      </p:sp>
      <p:sp>
        <p:nvSpPr>
          <p:cNvPr id="100" name="Google Shape;100;g2b3793fd06e_0_0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b3793fd06e_0_0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b3793fd06e_0_0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b3793fd06e_0_0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b3793fd06e_0_0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b3793fd06e_0_0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b3793fd06e_0_0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3793fd06e_0_0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b3793fd06e_0_0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b3793fd06e_0_0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3793fd06e_0_0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b3793fd06e_0_0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b3793fd06e_0_0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b3793fd06e_0_0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b3793fd06e_0_0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3793fd06e_0_0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b3793fd06e_0_0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b3793fd06e_0_0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3793fd06e_0_0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b3793fd06e_0_0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b3793fd06e_0_0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b3793fd06e_0_0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b3793fd06e_0_0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b3793fd06e_0_0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b3793fd06e_0_0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b3793fd06e_0_0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3793fd06e_0_0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3793fd06e_0_0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3793fd06e_0_0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3793fd06e_0_0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b3793fd06e_0_0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b3793fd06e_0_0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b3793fd06e_0_0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3793fd06e_0_0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3793fd06e_0_0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b3793fd06e_0_0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b3793fd06e_0_0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3793fd06e_0_0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b3793fd06e_0_0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b3793fd06e_0_0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b3793fd06e_0_0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b3793fd06e_0_0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3793fd06e_0_0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3793fd06e_0_0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b3793fd06e_0_0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b3793fd06e_0_0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b3793fd06e_0_0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b3793fd06e_0_0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b3793fd06e_0_0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b3793fd06e_0_0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3793fd06e_0_0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b3793fd06e_0_0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b3793fd06e_0_0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b3793fd06e_0_0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3793fd06e_0_0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3793fd06e_0_0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b3793fd06e_0_0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3793fd06e_0_0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b3793fd06e_0_0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b3793fd06e_0_0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3793fd06e_0_0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3793fd06e_0_0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b3793fd06e_0_0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3793fd06e_0_0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b3793fd06e_0_0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b3793fd06e_0_0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b3793fd06e_0_0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3793fd06e_0_0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b3793fd06e_0_0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b3793fd06e_0_0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b3793fd06e_0_0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b3793fd06e_0_0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3793fd06e_0_0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3793fd06e_0_0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b3793fd06e_0_0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b3793fd06e_0_0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b3793fd06e_0_0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b3793fd06e_0_0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b3793fd06e_0_0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b3793fd06e_0_0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b3793fd06e_0_0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b3793fd06e_0_0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b3793fd06e_0_0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b3793fd06e_0_0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b3793fd06e_0_0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3793fd06e_0_0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b3793fd06e_0_0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b3793fd06e_0_0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b3793fd06e_0_0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b3793fd06e_0_0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b3793fd06e_0_0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b3793fd06e_0_0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b3793fd06e_0_0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3793fd06e_0_0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3793fd06e_0_0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3793fd06e_0_0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b3793fd06e_0_0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3793fd06e_0_0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b3793fd06e_0_0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b3793fd06e_0_0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b3793fd06e_0_0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b3793fd06e_0_0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b3793fd06e_0_0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39038b04b_0_11"/>
          <p:cNvSpPr txBox="1"/>
          <p:nvPr>
            <p:ph idx="6" type="ctrTitle"/>
          </p:nvPr>
        </p:nvSpPr>
        <p:spPr>
          <a:xfrm>
            <a:off x="346700" y="3603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Abstraction / Abstractizare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g2b39038b04b_0_11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39038b04b_0_11"/>
          <p:cNvSpPr txBox="1"/>
          <p:nvPr/>
        </p:nvSpPr>
        <p:spPr>
          <a:xfrm>
            <a:off x="346700" y="972475"/>
            <a:ext cx="8372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 clasă abstractă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conține metode abstracte/ fără corp/ fără implementare dar și metode cu logică definită.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 interfață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contine doar metode abstracte.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Aceste clase pot fi moștenite de clasele copii care vor trebui să scrie logica metodelor.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Clasa părinte e ca o rețetă ce trebuie implementată exact așa de către toți moștenitorii.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g2b39038b04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25" y="2581150"/>
            <a:ext cx="2483876" cy="22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b39038b04b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7650" y="2922275"/>
            <a:ext cx="2565675" cy="18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b39038b04b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9925" y="2945400"/>
            <a:ext cx="2423600" cy="17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b39038b04b_0_11"/>
          <p:cNvSpPr txBox="1"/>
          <p:nvPr/>
        </p:nvSpPr>
        <p:spPr>
          <a:xfrm>
            <a:off x="3207650" y="2510725"/>
            <a:ext cx="47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"Dog class implements the Animal interface".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3793fd06e_0_865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- Abstractizare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g2b3793fd06e_0_865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2b3793fd06e_0_865"/>
          <p:cNvSpPr txBox="1"/>
          <p:nvPr/>
        </p:nvSpPr>
        <p:spPr>
          <a:xfrm>
            <a:off x="248200" y="1665800"/>
            <a:ext cx="85206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3:  ABSTRACTIZARE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interfața Car. Aceasta va avea o metodă abstractă numită car_model().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Definește clasele Tesla() și BMW(), care implementează interfața Car().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Metoda car_model() trebuie să afișeze un mesaj legat de modelul masinii.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Instanțiază clasele Tesla() și BMW() și invocă metoda car_model() pe fiecare din acestea.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39038b04b_0_25"/>
          <p:cNvSpPr txBox="1"/>
          <p:nvPr>
            <p:ph idx="6" type="ctrTitle"/>
          </p:nvPr>
        </p:nvSpPr>
        <p:spPr>
          <a:xfrm>
            <a:off x="346700" y="3603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Encapsulation / Incapsulare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g2b39038b04b_0_25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2b39038b04b_0_25"/>
          <p:cNvSpPr txBox="1"/>
          <p:nvPr/>
        </p:nvSpPr>
        <p:spPr>
          <a:xfrm>
            <a:off x="346700" y="972475"/>
            <a:ext cx="6370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este procesul prin care facem datele și comportamentul dintr-o clasa, să NU fie accesibile în exteriorul acesteia.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Pentru asta, facem datele/atributele și/sau metodele PRIVATE.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Pentru a face un atribut sau o metoda privată, punem _ _ în fața numelui atributului/metodei.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Mai exista opțiunea de PROTECTED ATTRIBUTES/METHODS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Pentru a face atributele/metodele protected, punem un singur _ în fața numelui atributului/metodei.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Atributele/metodele protected pot fi accesate din exterior.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Protected este doar o convenție prin care putem informa ceilalți programatori că atributul/metoda nu ar trebui sa fie folosită în afara clasei.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g2b39038b04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500" y="1467550"/>
            <a:ext cx="2292801" cy="200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b39038b04b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5225" y="3619975"/>
            <a:ext cx="4351751" cy="14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39038b04b_0_25"/>
          <p:cNvSpPr txBox="1"/>
          <p:nvPr/>
        </p:nvSpPr>
        <p:spPr>
          <a:xfrm>
            <a:off x="346700" y="3701650"/>
            <a:ext cx="42039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Incapsularea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 folosește și pentru a nu aglomera opțiunile utilizatorului, ascunzând atributele.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În loc să vadă toate atributele și metodele, va vedea doar metodele. Astfel, păstrăm codul clean/curat.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87adaf5cf_0_10"/>
          <p:cNvSpPr txBox="1"/>
          <p:nvPr/>
        </p:nvSpPr>
        <p:spPr>
          <a:xfrm>
            <a:off x="438700" y="555725"/>
            <a:ext cx="48387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Getter / Setter / Deleter - de știut: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Decoratorul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@property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 ajută să folosim getter, setter, deleter într-un mod ‘Pythonic’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Getter -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oferă o metodă publică pentru a citi valoarea unui atribut privat. Returnează valoarea unui atribut al obiectului.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Setter -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setter furnizează o metodă publică pentru a actualiza valoarea unui atribut privat. Setează o valoare pentru un atribut al obiectului.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Deleter -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deleter furnizează o metodă publică pentru a șterge un atribut privat. Șterge un atribut al obiectului.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g1187adaf5c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400" y="691475"/>
            <a:ext cx="3498526" cy="40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3793fd06e_0_960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- Incapsulare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g2b3793fd06e_0_960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2b3793fd06e_0_960"/>
          <p:cNvSpPr txBox="1"/>
          <p:nvPr/>
        </p:nvSpPr>
        <p:spPr>
          <a:xfrm>
            <a:off x="311700" y="1023750"/>
            <a:ext cx="85206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4:  INCAPSULARE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Produs().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va avea în constructor următoarele atribute: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nume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pret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discount - atribut privat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Definește proprietatea discount: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getter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setter -&gt; înainte de a seta o valoare pentru discount,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asigură-te că acesta e cuprins între 0-100.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deleter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3793fd06e_0_1087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g2b3793fd06e_0_1087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g2b3793fd06e_0_1087"/>
          <p:cNvSpPr txBox="1"/>
          <p:nvPr/>
        </p:nvSpPr>
        <p:spPr>
          <a:xfrm>
            <a:off x="311700" y="1023750"/>
            <a:ext cx="85206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5: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o clasă abstractă AbstractVideo().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va avea o metodă abstractă show_details().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asemenea, va mai avea o metodă, play(), care va afișa mesajul 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'Video is playing.'</a:t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6: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o clasă Videoclip().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va implementa clasa abstractă AbstractVideo().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avea atribute în constructor: title, duration.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implementa metoda show_details(), care va afișa mesajul: 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'&lt;title&gt; has a duration of &lt;duration&gt; minutes.'</a:t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7: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numită Movie() care va moșteni clasa Videoclip().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Extinde constructorul/metoda de inițializare a clasei Movie(), astfel încât să aibă ca atribute și :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 (str),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director (str) -&gt; ATRIBUT PRIVAT!,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actors (list)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Extinde metoda show_details(), astfel încât să se afișeze și mesajul: 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'Is directed by {director} and the actors are {actors}.'</a:t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Definește o proprietate director, cu getter, setter și deleter, care incapsulează atributul privat __director.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6" st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81bbc91e0_0_0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Întrebări de interviu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g2b81bbc91e0_0_0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g2b81bbc91e0_0_0"/>
          <p:cNvSpPr txBox="1"/>
          <p:nvPr/>
        </p:nvSpPr>
        <p:spPr>
          <a:xfrm>
            <a:off x="311700" y="1189875"/>
            <a:ext cx="81801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cei 4 piloni ai OOP-ului?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un obiect?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o metoda?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o funcție?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este diferenta între o funcție și o metoda?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mostenirea in Python?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reprezinta incapsularea și la ce este utilă?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abstractizarea?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inseamna polimorfismul?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Black"/>
              <a:buChar char="➢"/>
            </a:pPr>
            <a:r>
              <a:rPr b="0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este diferența dintre o clasa abstracta și o interfata?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3793fd06e_0_579"/>
          <p:cNvSpPr txBox="1"/>
          <p:nvPr>
            <p:ph idx="6" type="ctrTitle"/>
          </p:nvPr>
        </p:nvSpPr>
        <p:spPr>
          <a:xfrm>
            <a:off x="311700" y="47270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2b3793fd06e_0_579"/>
          <p:cNvCxnSpPr/>
          <p:nvPr/>
        </p:nvCxnSpPr>
        <p:spPr>
          <a:xfrm>
            <a:off x="311700" y="1079301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2b3793fd06e_0_579"/>
          <p:cNvSpPr txBox="1"/>
          <p:nvPr/>
        </p:nvSpPr>
        <p:spPr>
          <a:xfrm>
            <a:off x="148856" y="1253798"/>
            <a:ext cx="868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</a:t>
            </a:r>
            <a:r>
              <a:rPr b="0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Aloca-ti timp pentru studiu. Rutina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Consistenta da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excelenta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faceți tot posibilul sa participati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lasati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in cod (notițe pentru voi din viitor). 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Recomandăm sa vizualizati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sa va notati aspectele importante + întrebări pentru trainer pentru ora următoare.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va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sa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sa va intalniti o data pe saptamana sa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impreuna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perspectiva noua și în final toți vor avea de castigat.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sa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 puneti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intrebari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cand ceva nu e clar.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întâlnire 10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395525"/>
            <a:ext cx="8520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înțelegem cei 4 piloni ai OOP: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Moștenire / Inheritance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Polimorfism / Polymorphism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Abstractizare / Abstraction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Incapsulare / Encapsulation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793fd06e_0_483"/>
          <p:cNvSpPr txBox="1"/>
          <p:nvPr>
            <p:ph idx="4294967295" type="ctrTitle"/>
          </p:nvPr>
        </p:nvSpPr>
        <p:spPr>
          <a:xfrm>
            <a:off x="549450" y="845350"/>
            <a:ext cx="29847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0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OOP - </a:t>
            </a:r>
            <a:r>
              <a:rPr b="1" i="0" lang="en-GB" sz="19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Cei 4 piloni ai programării orientate pe obiect (OOP)</a:t>
            </a:r>
            <a:endParaRPr b="0" i="0" sz="11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2" name="Google Shape;222;g2b3793fd06e_0_483"/>
          <p:cNvSpPr txBox="1"/>
          <p:nvPr/>
        </p:nvSpPr>
        <p:spPr>
          <a:xfrm>
            <a:off x="225775" y="2732250"/>
            <a:ext cx="34362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 principii de baza in OOP =&gt; clean code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Aceștia sunt: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Moștenire, Polimorfism, Incapsulare, Abstractizare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iar fiecare dintre acestea îndeplinește un anumit rol în structurarea și organizarea codului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3793fd06e_0_483"/>
          <p:cNvSpPr txBox="1"/>
          <p:nvPr/>
        </p:nvSpPr>
        <p:spPr>
          <a:xfrm>
            <a:off x="3838225" y="3876400"/>
            <a:ext cx="53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Aceste patru concepte sunt interconectate și lucrează împreună pentru a facilita dezvoltarea software-ului într-un mod modular, flexibil și ușor de întreținut în cadrul paradigmelor de programare orientată pe obiect.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3793fd06e_0_483"/>
          <p:cNvSpPr txBox="1"/>
          <p:nvPr/>
        </p:nvSpPr>
        <p:spPr>
          <a:xfrm>
            <a:off x="3633575" y="537375"/>
            <a:ext cx="55809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Moștenire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- Rol: Permite o clasă să moștenească atributele și metodele unei alte clase, ceea ce duce la reutilizarea codului și organizarea eficientă a acestuia.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- Rol: Permite utilizarea unei interfețe comune pentru a lucra cu obiecte de tipuri diferite, facilitând astfel flexibilitatea și extensibilitatea codului.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Abstractizare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- Rol: Simplifică complexitatea sistemului prin identificarea și izolarea comportamentelor esențiale, furnizând o interfață simplificată pentru a interacționa cu aceste comportamente.</a:t>
            </a:r>
            <a:endParaRPr b="0" i="0" sz="12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Arial"/>
              <a:buChar char="●"/>
            </a:pPr>
            <a:r>
              <a:rPr b="1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Incapsulare </a:t>
            </a:r>
            <a:r>
              <a:rPr b="0" i="0" lang="en-GB" sz="12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- Rol: Ascunde detaliile interne ale implementării unei clase și oferă un set de metode și atribute publice pentru a interacționa cu aceasta, contribuind la securitate și organizarea codului.</a:t>
            </a:r>
            <a:endParaRPr b="0" i="0" sz="1200" u="none" cap="none" strike="noStrike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27bdfb5f_0_3"/>
          <p:cNvSpPr txBox="1"/>
          <p:nvPr>
            <p:ph idx="6" type="ctrTitle"/>
          </p:nvPr>
        </p:nvSpPr>
        <p:spPr>
          <a:xfrm>
            <a:off x="346700" y="3603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Inheritance / Moștenire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427bdfb5f_0_3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1427bdfb5f_0_3"/>
          <p:cNvSpPr txBox="1"/>
          <p:nvPr/>
        </p:nvSpPr>
        <p:spPr>
          <a:xfrm>
            <a:off x="311700" y="919650"/>
            <a:ext cx="36912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Mostenire = capacitatea unei clase de a deriva sau a mosteni din altă clasă.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Clasa de bază/ Superclass (parent class)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= clasa din care se moștenește.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Clasa derivată/Subclass (child class)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clasa care moștenește/derivă din clasa părinte.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 știut: 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clasă părinte poate fi moștenită de oricâte clase copil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clasă copil va moșteni/va avea acces la toate proprietățile/atributele și metodele din clasa părinte.</a:t>
            </a: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427bdfb5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2900" y="1014700"/>
            <a:ext cx="2568174" cy="35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1427bdfb5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182" y="1014700"/>
            <a:ext cx="2201118" cy="35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b3793fd06e_0_10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938" y="512613"/>
            <a:ext cx="4552174" cy="455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b3793fd06e_0_1061"/>
          <p:cNvSpPr txBox="1"/>
          <p:nvPr/>
        </p:nvSpPr>
        <p:spPr>
          <a:xfrm>
            <a:off x="275025" y="512625"/>
            <a:ext cx="4191900" cy="4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Funcția super() - de știut:</a:t>
            </a:r>
            <a:endParaRPr b="1" i="0" sz="12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0" i="0" lang="en-GB" sz="1200" u="none" cap="none" strike="noStrike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are rolul de a obține un obiect de tip superclasa(din clasa părinte), permițând accesul la metodele și atributele acelei superclase într-o clasă derivată (subclass).</a:t>
            </a:r>
            <a:endParaRPr b="0" i="0" sz="1200" u="none" cap="none" strike="noStrike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0" i="0" lang="en-GB" sz="1200" u="none" cap="none" strike="noStrike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se  utilizează în programarea orientată pe obiect, atunci când dorim extinderea unei funcționalității dintr-o clasă existentă.</a:t>
            </a:r>
            <a:endParaRPr b="0" i="0" sz="1200" u="none" cap="none" strike="noStrike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0" i="0" lang="en-GB" sz="1200" u="none" cap="none" strike="noStrike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când este apelată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super()</a:t>
            </a:r>
            <a:r>
              <a:rPr b="0" i="0" lang="en-GB" sz="1200" u="none" cap="none" strike="noStrike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, ea returnează un obiect care ne permite să accesăm metodele și atributele clasei părinte (superclasă) într-o clasă copil(subclasă). Acest lucru este util atunci când vrem să suprascriem sau să extindem metodele din clasa părinte în clasa copil, fără a duplica codul.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3793fd06e_0_675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- Moștenire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b3793fd06e_0_675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b3793fd06e_0_675"/>
          <p:cNvSpPr txBox="1"/>
          <p:nvPr/>
        </p:nvSpPr>
        <p:spPr>
          <a:xfrm>
            <a:off x="311700" y="1023750"/>
            <a:ext cx="85206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1: MOSTENIRE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numită Persoana().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clasă va avea urmatoarele atribute (în constructor):  nume și varsta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Implementează metoda descrie(), care va afișa mesajul: '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Persoana {nume} are {varsta} ani.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Definește clasa Angajat(), care moștenește din clasa Persoana.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clasă va lua în constructor înca doi parametri: salariu și post.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metoda afișează_salariu(), care returnează atributul salariu.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Creează un obiect de tip clasa Persoana(). Accesează și afișează proprietățile acesteia.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Apelează/invocă metoda descrie.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Creează un obiect de tip Angajat(). Accesează și afișează proprietățile acesteia.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Apelează/invocă metodele disponibile pe aceasta.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 Extinde metoda descrie() din clasa Angajat(), astfel încât să se afișeze și o propoziție care conține atributele salariu și post.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39038b04b_0_0"/>
          <p:cNvSpPr txBox="1"/>
          <p:nvPr>
            <p:ph idx="6" type="ctrTitle"/>
          </p:nvPr>
        </p:nvSpPr>
        <p:spPr>
          <a:xfrm>
            <a:off x="346700" y="3603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Polymorphism / Polimorfism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g2b39038b04b_0_0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2b39038b04b_0_0"/>
          <p:cNvSpPr txBox="1"/>
          <p:nvPr/>
        </p:nvSpPr>
        <p:spPr>
          <a:xfrm>
            <a:off x="346700" y="1088650"/>
            <a:ext cx="41763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Polimorfism = mai multe forme.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 realizeaza în principal prin intermediul funcțiilor și metodelor care pot accepta argumente de tipuri diferite.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Când există 2 funcții cu același nume dar au comportament diferit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g2b39038b04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63" y="2877350"/>
            <a:ext cx="3900074" cy="15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b39038b04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5124" y="966900"/>
            <a:ext cx="4176188" cy="38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3793fd06e_0_770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- Polimorfism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g2b3793fd06e_0_770"/>
          <p:cNvCxnSpPr/>
          <p:nvPr/>
        </p:nvCxnSpPr>
        <p:spPr>
          <a:xfrm>
            <a:off x="311700" y="890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2b3793fd06e_0_770"/>
          <p:cNvSpPr txBox="1"/>
          <p:nvPr/>
        </p:nvSpPr>
        <p:spPr>
          <a:xfrm>
            <a:off x="311700" y="1023750"/>
            <a:ext cx="83949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2: POLIMORFISM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a. Definește o clasă Pasare() care implementează metoda zboară().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metoda zboară(), afișează mesajul 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'Majoritatea păsărilor pot zbura.'</a:t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 Definește o clasă Strut(), care moștenește din clasa Pasăre().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metoda zboară(), și afișează mesajul '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Strutii nu pot zbura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."(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 extindem metoda din clasa de baza, ci o suprascriem -&gt; OVERRIDING)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c. Definește  o clasă Rata(), care mostenește din clasa Pasare().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Definește metoda zboară(), și afișează mesajul </a:t>
            </a:r>
            <a:r>
              <a:rPr b="0" i="1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"Ratele pot zbura." 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 extindem metoda din clasa de baza, ci o suprascriem -&gt; OVERRIDING)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 Instanțiază cele 3 clase și apelează metoda zboară() pe fiecare obiect.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POLIMORFISM =&gt; aceeași metodă (același nume) -&gt; comportament diferit.</a:t>
            </a:r>
            <a:endParaRPr b="1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