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oboto Black"/>
      <p:bold r:id="rId26"/>
      <p:boldItalic r:id="rId27"/>
    </p:embeddedFont>
    <p:embeddedFont>
      <p:font typeface="Roboto Thin"/>
      <p:regular r:id="rId28"/>
      <p:bold r:id="rId29"/>
      <p:italic r:id="rId30"/>
      <p:boldItalic r:id="rId31"/>
    </p:embeddedFont>
    <p:embeddedFont>
      <p:font typeface="Roboto"/>
      <p:regular r:id="rId32"/>
      <p:bold r:id="rId33"/>
      <p:italic r:id="rId34"/>
      <p:boldItalic r:id="rId35"/>
    </p:embeddedFont>
    <p:embeddedFont>
      <p:font typeface="Didact Gothic"/>
      <p:regular r:id="rId36"/>
    </p:embeddedFont>
    <p:embeddedFont>
      <p:font typeface="Roboto Light"/>
      <p:regular r:id="rId37"/>
      <p:bold r:id="rId38"/>
      <p:italic r:id="rId39"/>
      <p:boldItalic r:id="rId40"/>
    </p:embeddedFont>
    <p:embeddedFont>
      <p:font typeface="Bree Serif"/>
      <p:regular r:id="rId41"/>
    </p:embeddedFont>
    <p:embeddedFont>
      <p:font typeface="Roboto Mon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6" roundtripDataSignature="AMtx7mhzaVbG1i5s7PHl1CEJeGugprcF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Light-boldItalic.fntdata"/><Relationship Id="rId20" Type="http://schemas.openxmlformats.org/officeDocument/2006/relationships/slide" Target="slides/slide16.xml"/><Relationship Id="rId42" Type="http://schemas.openxmlformats.org/officeDocument/2006/relationships/font" Target="fonts/RobotoMono-regular.fntdata"/><Relationship Id="rId41" Type="http://schemas.openxmlformats.org/officeDocument/2006/relationships/font" Target="fonts/BreeSerif-regular.fntdata"/><Relationship Id="rId22" Type="http://schemas.openxmlformats.org/officeDocument/2006/relationships/slide" Target="slides/slide18.xml"/><Relationship Id="rId44" Type="http://schemas.openxmlformats.org/officeDocument/2006/relationships/font" Target="fonts/RobotoMono-italic.fntdata"/><Relationship Id="rId21" Type="http://schemas.openxmlformats.org/officeDocument/2006/relationships/slide" Target="slides/slide17.xml"/><Relationship Id="rId43" Type="http://schemas.openxmlformats.org/officeDocument/2006/relationships/font" Target="fonts/RobotoMono-bold.fntdata"/><Relationship Id="rId24" Type="http://schemas.openxmlformats.org/officeDocument/2006/relationships/slide" Target="slides/slide20.xml"/><Relationship Id="rId46" Type="http://customschemas.google.com/relationships/presentationmetadata" Target="metadata"/><Relationship Id="rId23" Type="http://schemas.openxmlformats.org/officeDocument/2006/relationships/slide" Target="slides/slide19.xml"/><Relationship Id="rId45"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lack-bold.fntdata"/><Relationship Id="rId25" Type="http://schemas.openxmlformats.org/officeDocument/2006/relationships/slide" Target="slides/slide21.xml"/><Relationship Id="rId28" Type="http://schemas.openxmlformats.org/officeDocument/2006/relationships/font" Target="fonts/RobotoThin-regular.fntdata"/><Relationship Id="rId27" Type="http://schemas.openxmlformats.org/officeDocument/2006/relationships/font" Target="fonts/RobotoBlack-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Thin-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Thin-boldItalic.fntdata"/><Relationship Id="rId30" Type="http://schemas.openxmlformats.org/officeDocument/2006/relationships/font" Target="fonts/RobotoThin-italic.fntdata"/><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37" Type="http://schemas.openxmlformats.org/officeDocument/2006/relationships/font" Target="fonts/RobotoLight-regular.fntdata"/><Relationship Id="rId14" Type="http://schemas.openxmlformats.org/officeDocument/2006/relationships/slide" Target="slides/slide10.xml"/><Relationship Id="rId36" Type="http://schemas.openxmlformats.org/officeDocument/2006/relationships/font" Target="fonts/DidactGothic-regular.fntdata"/><Relationship Id="rId17" Type="http://schemas.openxmlformats.org/officeDocument/2006/relationships/slide" Target="slides/slide13.xml"/><Relationship Id="rId39" Type="http://schemas.openxmlformats.org/officeDocument/2006/relationships/font" Target="fonts/RobotoLight-italic.fntdata"/><Relationship Id="rId16" Type="http://schemas.openxmlformats.org/officeDocument/2006/relationships/slide" Target="slides/slide12.xml"/><Relationship Id="rId38" Type="http://schemas.openxmlformats.org/officeDocument/2006/relationships/font" Target="fonts/RobotoLight-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89ed758f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2b89ed758f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b89ed758f3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2b89ed758f3_0_5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9325fdb5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29325fdb56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b89ed758f3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2b89ed758f3_0_5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b89ed758f3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b89ed758f3_0_7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b89ed758f3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2b89ed758f3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b89ed758f3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2b89ed758f3_0_7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b89ed758f3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2b89ed758f3_0_7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b89ed758f3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2b89ed758f3_0_7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b89ed758f3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2b89ed758f3_0_5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b89ed758f3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2b89ed758f3_0_5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89ed758f3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b89ed758f3_0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b89ed758f3_0_5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2b89ed758f3_0_5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b89ed758f3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2b89ed758f3_0_6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b89ed758f3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2b89ed758f3_0_3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b89ed758f3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b89ed758f3_0_4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b89ed758f3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2b89ed758f3_0_4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08150b07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1108150b074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3e559ef8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23e559ef8a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8" name="Shape 68"/>
        <p:cNvGrpSpPr/>
        <p:nvPr/>
      </p:nvGrpSpPr>
      <p:grpSpPr>
        <a:xfrm>
          <a:off x="0" y="0"/>
          <a:ext cx="0" cy="0"/>
          <a:chOff x="0" y="0"/>
          <a:chExt cx="0" cy="0"/>
        </a:xfrm>
      </p:grpSpPr>
      <p:sp>
        <p:nvSpPr>
          <p:cNvPr id="69" name="Google Shape;69;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70" name="Google Shape;70;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71" name="Google Shape;71;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72" name="Google Shape;72;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73" name="Shape 73"/>
        <p:cNvGrpSpPr/>
        <p:nvPr/>
      </p:nvGrpSpPr>
      <p:grpSpPr>
        <a:xfrm>
          <a:off x="0" y="0"/>
          <a:ext cx="0" cy="0"/>
          <a:chOff x="0" y="0"/>
          <a:chExt cx="0" cy="0"/>
        </a:xfrm>
      </p:grpSpPr>
      <p:sp>
        <p:nvSpPr>
          <p:cNvPr id="74" name="Google Shape;74;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5" name="Google Shape;75;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6" name="Google Shape;76;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7" name="Google Shape;77;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8" name="Google Shape;78;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9" name="Google Shape;79;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80" name="Google Shape;80;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81" name="Shape 81"/>
        <p:cNvGrpSpPr/>
        <p:nvPr/>
      </p:nvGrpSpPr>
      <p:grpSpPr>
        <a:xfrm>
          <a:off x="0" y="0"/>
          <a:ext cx="0" cy="0"/>
          <a:chOff x="0" y="0"/>
          <a:chExt cx="0" cy="0"/>
        </a:xfrm>
      </p:grpSpPr>
      <p:sp>
        <p:nvSpPr>
          <p:cNvPr id="82" name="Google Shape;82;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83" name="Google Shape;83;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4" name="Shape 84"/>
        <p:cNvGrpSpPr/>
        <p:nvPr/>
      </p:nvGrpSpPr>
      <p:grpSpPr>
        <a:xfrm>
          <a:off x="0" y="0"/>
          <a:ext cx="0" cy="0"/>
          <a:chOff x="0" y="0"/>
          <a:chExt cx="0" cy="0"/>
        </a:xfrm>
      </p:grpSpPr>
      <p:sp>
        <p:nvSpPr>
          <p:cNvPr id="85" name="Google Shape;85;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6" name="Google Shape;86;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7" name="Google Shape;87;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8" name="Google Shape;88;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22" name="Google Shape;2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23" name="Google Shape;2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24" name="Shape 24"/>
        <p:cNvGrpSpPr/>
        <p:nvPr/>
      </p:nvGrpSpPr>
      <p:grpSpPr>
        <a:xfrm>
          <a:off x="0" y="0"/>
          <a:ext cx="0" cy="0"/>
          <a:chOff x="0" y="0"/>
          <a:chExt cx="0" cy="0"/>
        </a:xfrm>
      </p:grpSpPr>
      <p:sp>
        <p:nvSpPr>
          <p:cNvPr id="25" name="Google Shape;25;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27" name="Google Shape;27;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8" name="Shape 28"/>
        <p:cNvGrpSpPr/>
        <p:nvPr/>
      </p:nvGrpSpPr>
      <p:grpSpPr>
        <a:xfrm>
          <a:off x="0" y="0"/>
          <a:ext cx="0" cy="0"/>
          <a:chOff x="0" y="0"/>
          <a:chExt cx="0" cy="0"/>
        </a:xfrm>
      </p:grpSpPr>
      <p:sp>
        <p:nvSpPr>
          <p:cNvPr id="29" name="Google Shape;29;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30" name="Shape 30"/>
        <p:cNvGrpSpPr/>
        <p:nvPr/>
      </p:nvGrpSpPr>
      <p:grpSpPr>
        <a:xfrm>
          <a:off x="0" y="0"/>
          <a:ext cx="0" cy="0"/>
          <a:chOff x="0" y="0"/>
          <a:chExt cx="0" cy="0"/>
        </a:xfrm>
      </p:grpSpPr>
      <p:sp>
        <p:nvSpPr>
          <p:cNvPr id="31" name="Google Shape;31;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2" name="Google Shape;32;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37" name="Google Shape;37;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8" name="Google Shape;38;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9" name="Google Shape;39;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0" name="Google Shape;40;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41" name="Google Shape;41;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2" name="Google Shape;42;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43" name="Google Shape;43;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4" name="Google Shape;44;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5" name="Google Shape;45;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6" name="Google Shape;46;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7" name="Google Shape;47;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8" name="Google Shape;48;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9" name="Google Shape;49;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52" name="Google Shape;52;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53" name="Google Shape;53;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54" name="Google Shape;54;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55" name="Google Shape;55;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56" name="Google Shape;56;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57" name="Google Shape;57;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8" name="Shape 58"/>
        <p:cNvGrpSpPr/>
        <p:nvPr/>
      </p:nvGrpSpPr>
      <p:grpSpPr>
        <a:xfrm>
          <a:off x="0" y="0"/>
          <a:ext cx="0" cy="0"/>
          <a:chOff x="0" y="0"/>
          <a:chExt cx="0" cy="0"/>
        </a:xfrm>
      </p:grpSpPr>
      <p:sp>
        <p:nvSpPr>
          <p:cNvPr id="59" name="Google Shape;59;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60" name="Shape 60"/>
        <p:cNvGrpSpPr/>
        <p:nvPr/>
      </p:nvGrpSpPr>
      <p:grpSpPr>
        <a:xfrm>
          <a:off x="0" y="0"/>
          <a:ext cx="0" cy="0"/>
          <a:chOff x="0" y="0"/>
          <a:chExt cx="0" cy="0"/>
        </a:xfrm>
      </p:grpSpPr>
      <p:sp>
        <p:nvSpPr>
          <p:cNvPr id="61" name="Google Shape;61;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2" name="Google Shape;62;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3" name="Google Shape;63;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4" name="Google Shape;64;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5" name="Google Shape;65;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6" name="Google Shape;66;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7" name="Google Shape;67;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w.facebook.com/posts/cosmina/post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eveloper.mozilla.org/en-US/docs/Web/HTTP/Statu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requests.readthedocs.io/en/latest/" TargetMode="External"/><Relationship Id="rId4" Type="http://schemas.openxmlformats.org/officeDocument/2006/relationships/hyperlink" Target="https://www.postman.com/download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jsonapi.org/examples/" TargetMode="External"/><Relationship Id="rId4" Type="http://schemas.openxmlformats.org/officeDocument/2006/relationships/hyperlink" Target="https://dummyjson.com" TargetMode="External"/><Relationship Id="rId5" Type="http://schemas.openxmlformats.org/officeDocument/2006/relationships/hyperlink" Target="https://chrome.google.com/webstore/detail/json-formatter/bcjindcccaagfpapjjmafapmmgkkhgoa?hl=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dummyjson.com/docs/products" TargetMode="External"/><Relationship Id="rId4" Type="http://schemas.openxmlformats.org/officeDocument/2006/relationships/hyperlink" Target="https://dummyjson.com/docs/products" TargetMode="External"/><Relationship Id="rId5" Type="http://schemas.openxmlformats.org/officeDocument/2006/relationships/hyperlink" Target="https://dummyjson.com/docs/users" TargetMode="External"/><Relationship Id="rId6" Type="http://schemas.openxmlformats.org/officeDocument/2006/relationships/hyperlink" Target="https://github.com/vdespa/introduction-to-postman-course/blob/main/simple-books-api.m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w.facebook.com/posts/cosmina/post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b89ed758f3_0_0"/>
          <p:cNvSpPr txBox="1"/>
          <p:nvPr>
            <p:ph type="ctrTitle"/>
          </p:nvPr>
        </p:nvSpPr>
        <p:spPr>
          <a:xfrm>
            <a:off x="6020344" y="2316730"/>
            <a:ext cx="2849100" cy="510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Sesiunea 14</a:t>
            </a:r>
            <a:endParaRPr/>
          </a:p>
        </p:txBody>
      </p:sp>
      <p:sp>
        <p:nvSpPr>
          <p:cNvPr id="99" name="Google Shape;99;g2b89ed758f3_0_0"/>
          <p:cNvSpPr/>
          <p:nvPr/>
        </p:nvSpPr>
        <p:spPr>
          <a:xfrm>
            <a:off x="3510158" y="3988092"/>
            <a:ext cx="584342" cy="316161"/>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2b89ed758f3_0_0"/>
          <p:cNvSpPr/>
          <p:nvPr/>
        </p:nvSpPr>
        <p:spPr>
          <a:xfrm>
            <a:off x="4392055" y="1569334"/>
            <a:ext cx="291089" cy="94022"/>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2b89ed758f3_0_0"/>
          <p:cNvSpPr/>
          <p:nvPr/>
        </p:nvSpPr>
        <p:spPr>
          <a:xfrm>
            <a:off x="4455522" y="1663601"/>
            <a:ext cx="164144" cy="67498"/>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2b89ed758f3_0_0"/>
          <p:cNvSpPr/>
          <p:nvPr/>
        </p:nvSpPr>
        <p:spPr>
          <a:xfrm>
            <a:off x="4502565" y="1750261"/>
            <a:ext cx="82081" cy="72711"/>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2b89ed758f3_0_0"/>
          <p:cNvSpPr/>
          <p:nvPr/>
        </p:nvSpPr>
        <p:spPr>
          <a:xfrm>
            <a:off x="4326405" y="1471096"/>
            <a:ext cx="422397" cy="121114"/>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2b89ed758f3_0_0"/>
          <p:cNvSpPr/>
          <p:nvPr/>
        </p:nvSpPr>
        <p:spPr>
          <a:xfrm>
            <a:off x="1745248" y="1338162"/>
            <a:ext cx="2469744" cy="2933446"/>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2b89ed758f3_0_0"/>
          <p:cNvSpPr/>
          <p:nvPr/>
        </p:nvSpPr>
        <p:spPr>
          <a:xfrm>
            <a:off x="1933451" y="2635451"/>
            <a:ext cx="671887" cy="692179"/>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2b89ed758f3_0_0"/>
          <p:cNvSpPr/>
          <p:nvPr/>
        </p:nvSpPr>
        <p:spPr>
          <a:xfrm>
            <a:off x="3092172" y="2685147"/>
            <a:ext cx="17" cy="18"/>
          </a:xfrm>
          <a:custGeom>
            <a:rect b="b" l="l" r="r" t="t"/>
            <a:pathLst>
              <a:path extrusionOk="0" h="1" w="1">
                <a:moveTo>
                  <a:pt x="1" y="0"/>
                </a:moveTo>
                <a:lnTo>
                  <a:pt x="1"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2b89ed758f3_0_0"/>
          <p:cNvSpPr/>
          <p:nvPr/>
        </p:nvSpPr>
        <p:spPr>
          <a:xfrm>
            <a:off x="2645752" y="2558452"/>
            <a:ext cx="479306" cy="488266"/>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2b89ed758f3_0_0"/>
          <p:cNvSpPr/>
          <p:nvPr/>
        </p:nvSpPr>
        <p:spPr>
          <a:xfrm>
            <a:off x="811928" y="2128499"/>
            <a:ext cx="305316" cy="313910"/>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2b89ed758f3_0_0"/>
          <p:cNvSpPr/>
          <p:nvPr/>
        </p:nvSpPr>
        <p:spPr>
          <a:xfrm>
            <a:off x="1136894" y="2094636"/>
            <a:ext cx="215589" cy="220189"/>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2b89ed758f3_0_0"/>
          <p:cNvSpPr/>
          <p:nvPr/>
        </p:nvSpPr>
        <p:spPr>
          <a:xfrm>
            <a:off x="3335081" y="2125113"/>
            <a:ext cx="706905" cy="28244"/>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2b89ed758f3_0_0"/>
          <p:cNvSpPr/>
          <p:nvPr/>
        </p:nvSpPr>
        <p:spPr>
          <a:xfrm>
            <a:off x="3335081" y="2222216"/>
            <a:ext cx="706905" cy="28244"/>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2b89ed758f3_0_0"/>
          <p:cNvSpPr/>
          <p:nvPr/>
        </p:nvSpPr>
        <p:spPr>
          <a:xfrm>
            <a:off x="3335081" y="2319320"/>
            <a:ext cx="706905" cy="28244"/>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2b89ed758f3_0_0"/>
          <p:cNvSpPr/>
          <p:nvPr/>
        </p:nvSpPr>
        <p:spPr>
          <a:xfrm>
            <a:off x="3335081" y="2514644"/>
            <a:ext cx="706905" cy="28244"/>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2b89ed758f3_0_0"/>
          <p:cNvSpPr/>
          <p:nvPr/>
        </p:nvSpPr>
        <p:spPr>
          <a:xfrm>
            <a:off x="3335081" y="2611747"/>
            <a:ext cx="706905" cy="28244"/>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2b89ed758f3_0_0"/>
          <p:cNvSpPr/>
          <p:nvPr/>
        </p:nvSpPr>
        <p:spPr>
          <a:xfrm>
            <a:off x="3335081" y="2805954"/>
            <a:ext cx="706905" cy="28244"/>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2b89ed758f3_0_0"/>
          <p:cNvSpPr/>
          <p:nvPr/>
        </p:nvSpPr>
        <p:spPr>
          <a:xfrm>
            <a:off x="3335081" y="2903057"/>
            <a:ext cx="706905" cy="28244"/>
          </a:xfrm>
          <a:custGeom>
            <a:rect b="b" l="l" r="r" t="t"/>
            <a:pathLst>
              <a:path extrusionOk="0" h="1593" w="41141">
                <a:moveTo>
                  <a:pt x="1" y="0"/>
                </a:moveTo>
                <a:lnTo>
                  <a:pt x="1" y="1592"/>
                </a:lnTo>
                <a:lnTo>
                  <a:pt x="41140" y="1592"/>
                </a:lnTo>
                <a:lnTo>
                  <a:pt x="41140"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2b89ed758f3_0_0"/>
          <p:cNvSpPr/>
          <p:nvPr/>
        </p:nvSpPr>
        <p:spPr>
          <a:xfrm>
            <a:off x="3335081" y="3097247"/>
            <a:ext cx="706905" cy="28244"/>
          </a:xfrm>
          <a:custGeom>
            <a:rect b="b" l="l" r="r" t="t"/>
            <a:pathLst>
              <a:path extrusionOk="0" h="1593" w="41141">
                <a:moveTo>
                  <a:pt x="1" y="1"/>
                </a:moveTo>
                <a:lnTo>
                  <a:pt x="1" y="1593"/>
                </a:lnTo>
                <a:lnTo>
                  <a:pt x="41140" y="1593"/>
                </a:lnTo>
                <a:lnTo>
                  <a:pt x="41140"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2b89ed758f3_0_0"/>
          <p:cNvSpPr/>
          <p:nvPr/>
        </p:nvSpPr>
        <p:spPr>
          <a:xfrm>
            <a:off x="1948777" y="2125113"/>
            <a:ext cx="1221195" cy="28244"/>
          </a:xfrm>
          <a:custGeom>
            <a:rect b="b" l="l" r="r" t="t"/>
            <a:pathLst>
              <a:path extrusionOk="0" h="1593" w="71072">
                <a:moveTo>
                  <a:pt x="0" y="1"/>
                </a:moveTo>
                <a:lnTo>
                  <a:pt x="0" y="1593"/>
                </a:lnTo>
                <a:lnTo>
                  <a:pt x="71071" y="1593"/>
                </a:lnTo>
                <a:lnTo>
                  <a:pt x="71071"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2b89ed758f3_0_0"/>
          <p:cNvSpPr/>
          <p:nvPr/>
        </p:nvSpPr>
        <p:spPr>
          <a:xfrm>
            <a:off x="1948777" y="2222216"/>
            <a:ext cx="1221195" cy="28244"/>
          </a:xfrm>
          <a:custGeom>
            <a:rect b="b" l="l" r="r" t="t"/>
            <a:pathLst>
              <a:path extrusionOk="0" h="1593" w="71072">
                <a:moveTo>
                  <a:pt x="0" y="1"/>
                </a:moveTo>
                <a:lnTo>
                  <a:pt x="0" y="1593"/>
                </a:lnTo>
                <a:lnTo>
                  <a:pt x="71071" y="1593"/>
                </a:lnTo>
                <a:lnTo>
                  <a:pt x="71071"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b89ed758f3_0_0"/>
          <p:cNvSpPr/>
          <p:nvPr/>
        </p:nvSpPr>
        <p:spPr>
          <a:xfrm>
            <a:off x="1948777" y="2417540"/>
            <a:ext cx="821787" cy="28262"/>
          </a:xfrm>
          <a:custGeom>
            <a:rect b="b" l="l" r="r" t="t"/>
            <a:pathLst>
              <a:path extrusionOk="0" h="1594" w="47827">
                <a:moveTo>
                  <a:pt x="0" y="1"/>
                </a:moveTo>
                <a:lnTo>
                  <a:pt x="0" y="1593"/>
                </a:lnTo>
                <a:lnTo>
                  <a:pt x="47827" y="1593"/>
                </a:lnTo>
                <a:lnTo>
                  <a:pt x="47827"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2b89ed758f3_0_0"/>
          <p:cNvSpPr/>
          <p:nvPr/>
        </p:nvSpPr>
        <p:spPr>
          <a:xfrm>
            <a:off x="3417138" y="1928654"/>
            <a:ext cx="502279" cy="84714"/>
          </a:xfrm>
          <a:custGeom>
            <a:rect b="b" l="l" r="r" t="t"/>
            <a:pathLst>
              <a:path extrusionOk="0" h="4778" w="29232">
                <a:moveTo>
                  <a:pt x="1" y="1"/>
                </a:moveTo>
                <a:lnTo>
                  <a:pt x="1" y="4777"/>
                </a:lnTo>
                <a:lnTo>
                  <a:pt x="29232" y="4777"/>
                </a:lnTo>
                <a:lnTo>
                  <a:pt x="29232"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2b89ed758f3_0_0"/>
          <p:cNvSpPr/>
          <p:nvPr/>
        </p:nvSpPr>
        <p:spPr>
          <a:xfrm>
            <a:off x="2308759" y="1928654"/>
            <a:ext cx="501179" cy="84714"/>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2b89ed758f3_0_0"/>
          <p:cNvSpPr/>
          <p:nvPr/>
        </p:nvSpPr>
        <p:spPr>
          <a:xfrm>
            <a:off x="804265" y="2879336"/>
            <a:ext cx="526352" cy="1099774"/>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2b89ed758f3_0_0"/>
          <p:cNvSpPr/>
          <p:nvPr/>
        </p:nvSpPr>
        <p:spPr>
          <a:xfrm>
            <a:off x="1040610" y="3655011"/>
            <a:ext cx="54726" cy="282297"/>
          </a:xfrm>
          <a:custGeom>
            <a:rect b="b" l="l" r="r" t="t"/>
            <a:pathLst>
              <a:path extrusionOk="0" h="15922" w="3185">
                <a:moveTo>
                  <a:pt x="0" y="1"/>
                </a:moveTo>
                <a:lnTo>
                  <a:pt x="0" y="15922"/>
                </a:lnTo>
                <a:lnTo>
                  <a:pt x="3185" y="15922"/>
                </a:lnTo>
                <a:lnTo>
                  <a:pt x="318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2b89ed758f3_0_0"/>
          <p:cNvSpPr/>
          <p:nvPr/>
        </p:nvSpPr>
        <p:spPr>
          <a:xfrm>
            <a:off x="1924689" y="963310"/>
            <a:ext cx="879796" cy="315027"/>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2b89ed758f3_0_0"/>
          <p:cNvSpPr/>
          <p:nvPr/>
        </p:nvSpPr>
        <p:spPr>
          <a:xfrm>
            <a:off x="3772756" y="745116"/>
            <a:ext cx="788969" cy="272404"/>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2b89ed758f3_0_0"/>
          <p:cNvSpPr/>
          <p:nvPr/>
        </p:nvSpPr>
        <p:spPr>
          <a:xfrm>
            <a:off x="1375422" y="2350931"/>
            <a:ext cx="167443" cy="147815"/>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2b89ed758f3_0_0"/>
          <p:cNvSpPr/>
          <p:nvPr/>
        </p:nvSpPr>
        <p:spPr>
          <a:xfrm>
            <a:off x="3615187" y="1719554"/>
            <a:ext cx="167443" cy="14815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2b89ed758f3_0_0"/>
          <p:cNvSpPr/>
          <p:nvPr/>
        </p:nvSpPr>
        <p:spPr>
          <a:xfrm>
            <a:off x="4297953" y="2499378"/>
            <a:ext cx="135707" cy="119163"/>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2b89ed758f3_0_0"/>
          <p:cNvSpPr/>
          <p:nvPr/>
        </p:nvSpPr>
        <p:spPr>
          <a:xfrm>
            <a:off x="2438958" y="4003339"/>
            <a:ext cx="135707" cy="120263"/>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2b89ed758f3_0_0"/>
          <p:cNvSpPr/>
          <p:nvPr/>
        </p:nvSpPr>
        <p:spPr>
          <a:xfrm>
            <a:off x="4707176" y="1229445"/>
            <a:ext cx="134608" cy="120014"/>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2b89ed758f3_0_0"/>
          <p:cNvSpPr/>
          <p:nvPr/>
        </p:nvSpPr>
        <p:spPr>
          <a:xfrm>
            <a:off x="2781433" y="3783708"/>
            <a:ext cx="197771" cy="147425"/>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2b89ed758f3_0_0"/>
          <p:cNvSpPr/>
          <p:nvPr/>
        </p:nvSpPr>
        <p:spPr>
          <a:xfrm>
            <a:off x="1400592" y="2525937"/>
            <a:ext cx="140072" cy="103541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2b89ed758f3_0_0"/>
          <p:cNvSpPr/>
          <p:nvPr/>
        </p:nvSpPr>
        <p:spPr>
          <a:xfrm>
            <a:off x="4469731" y="1937696"/>
            <a:ext cx="558088" cy="52957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2b89ed758f3_0_0"/>
          <p:cNvSpPr/>
          <p:nvPr/>
        </p:nvSpPr>
        <p:spPr>
          <a:xfrm>
            <a:off x="913675" y="1282828"/>
            <a:ext cx="667523" cy="52957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2b89ed758f3_0_0"/>
          <p:cNvSpPr/>
          <p:nvPr/>
        </p:nvSpPr>
        <p:spPr>
          <a:xfrm>
            <a:off x="4290290" y="2866925"/>
            <a:ext cx="169626" cy="1088480"/>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2b89ed758f3_0_0"/>
          <p:cNvSpPr/>
          <p:nvPr/>
        </p:nvSpPr>
        <p:spPr>
          <a:xfrm>
            <a:off x="4599192" y="2829020"/>
            <a:ext cx="90500" cy="52605"/>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2b89ed758f3_0_0"/>
          <p:cNvSpPr/>
          <p:nvPr/>
        </p:nvSpPr>
        <p:spPr>
          <a:xfrm>
            <a:off x="4919450" y="3355811"/>
            <a:ext cx="108336" cy="125351"/>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2b89ed758f3_0_0"/>
          <p:cNvSpPr/>
          <p:nvPr/>
        </p:nvSpPr>
        <p:spPr>
          <a:xfrm>
            <a:off x="4701695" y="2881498"/>
            <a:ext cx="215589" cy="232706"/>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2b89ed758f3_0_0"/>
          <p:cNvSpPr/>
          <p:nvPr/>
        </p:nvSpPr>
        <p:spPr>
          <a:xfrm>
            <a:off x="4312179" y="2741597"/>
            <a:ext cx="168182" cy="1117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2b89ed758f3_0_0"/>
          <p:cNvSpPr/>
          <p:nvPr/>
        </p:nvSpPr>
        <p:spPr>
          <a:xfrm>
            <a:off x="4943590" y="3243868"/>
            <a:ext cx="40430" cy="83739"/>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2b89ed758f3_0_0"/>
          <p:cNvSpPr/>
          <p:nvPr/>
        </p:nvSpPr>
        <p:spPr>
          <a:xfrm>
            <a:off x="4501465" y="2796415"/>
            <a:ext cx="83180" cy="42304"/>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2b89ed758f3_0_0"/>
          <p:cNvSpPr/>
          <p:nvPr/>
        </p:nvSpPr>
        <p:spPr>
          <a:xfrm>
            <a:off x="4908334" y="3136145"/>
            <a:ext cx="52699" cy="81930"/>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2b89ed758f3_0_0"/>
          <p:cNvSpPr/>
          <p:nvPr/>
        </p:nvSpPr>
        <p:spPr>
          <a:xfrm>
            <a:off x="536203" y="2139740"/>
            <a:ext cx="154299" cy="307190"/>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2b89ed758f3_0_0"/>
          <p:cNvSpPr/>
          <p:nvPr/>
        </p:nvSpPr>
        <p:spPr>
          <a:xfrm>
            <a:off x="659393" y="2577990"/>
            <a:ext cx="62836" cy="76682"/>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2b89ed758f3_0_0"/>
          <p:cNvSpPr/>
          <p:nvPr/>
        </p:nvSpPr>
        <p:spPr>
          <a:xfrm>
            <a:off x="620442" y="2474540"/>
            <a:ext cx="49262" cy="80778"/>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2b89ed758f3_0_0"/>
          <p:cNvSpPr/>
          <p:nvPr/>
        </p:nvSpPr>
        <p:spPr>
          <a:xfrm>
            <a:off x="633569" y="2034906"/>
            <a:ext cx="55534" cy="80069"/>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2b89ed758f3_0_0"/>
          <p:cNvSpPr/>
          <p:nvPr/>
        </p:nvSpPr>
        <p:spPr>
          <a:xfrm>
            <a:off x="727671" y="1793166"/>
            <a:ext cx="153216" cy="158098"/>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2b89ed758f3_0_0"/>
          <p:cNvSpPr/>
          <p:nvPr/>
        </p:nvSpPr>
        <p:spPr>
          <a:xfrm>
            <a:off x="682810" y="1940551"/>
            <a:ext cx="62390" cy="73934"/>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2b89ed758f3_0_0"/>
          <p:cNvSpPr/>
          <p:nvPr/>
        </p:nvSpPr>
        <p:spPr>
          <a:xfrm>
            <a:off x="719287" y="2670608"/>
            <a:ext cx="159419" cy="166981"/>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2b89ed758f3_0_0"/>
          <p:cNvSpPr/>
          <p:nvPr/>
        </p:nvSpPr>
        <p:spPr>
          <a:xfrm>
            <a:off x="1313603" y="4023976"/>
            <a:ext cx="221603" cy="232866"/>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2b89ed758f3_0_0"/>
          <p:cNvSpPr/>
          <p:nvPr/>
        </p:nvSpPr>
        <p:spPr>
          <a:xfrm>
            <a:off x="1643329" y="4298710"/>
            <a:ext cx="89916" cy="42800"/>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2b89ed758f3_0_0"/>
          <p:cNvSpPr/>
          <p:nvPr/>
        </p:nvSpPr>
        <p:spPr>
          <a:xfrm>
            <a:off x="1249500" y="3810426"/>
            <a:ext cx="38403" cy="8283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2b89ed758f3_0_0"/>
          <p:cNvSpPr/>
          <p:nvPr/>
        </p:nvSpPr>
        <p:spPr>
          <a:xfrm>
            <a:off x="1271458" y="3920277"/>
            <a:ext cx="51462" cy="81381"/>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2b89ed758f3_0_0"/>
          <p:cNvSpPr/>
          <p:nvPr/>
        </p:nvSpPr>
        <p:spPr>
          <a:xfrm>
            <a:off x="1206925" y="3656146"/>
            <a:ext cx="108336" cy="126468"/>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2b89ed758f3_0_0"/>
          <p:cNvSpPr/>
          <p:nvPr/>
        </p:nvSpPr>
        <p:spPr>
          <a:xfrm>
            <a:off x="1542337" y="4256745"/>
            <a:ext cx="90242" cy="52020"/>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2b89ed758f3_0_0"/>
          <p:cNvSpPr/>
          <p:nvPr/>
        </p:nvSpPr>
        <p:spPr>
          <a:xfrm>
            <a:off x="1757292" y="4285040"/>
            <a:ext cx="163062" cy="1117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2b89ed758f3_0_0"/>
          <p:cNvSpPr/>
          <p:nvPr/>
        </p:nvSpPr>
        <p:spPr>
          <a:xfrm>
            <a:off x="2860209" y="1885749"/>
            <a:ext cx="165261" cy="170527"/>
          </a:xfrm>
          <a:custGeom>
            <a:rect b="b" l="l" r="r" t="t"/>
            <a:pathLst>
              <a:path extrusionOk="0" h="9618" w="9618">
                <a:moveTo>
                  <a:pt x="1" y="1"/>
                </a:moveTo>
                <a:lnTo>
                  <a:pt x="1" y="9617"/>
                </a:lnTo>
                <a:lnTo>
                  <a:pt x="9617" y="9617"/>
                </a:lnTo>
                <a:lnTo>
                  <a:pt x="9617"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2b89ed758f3_0_0"/>
          <p:cNvSpPr/>
          <p:nvPr/>
        </p:nvSpPr>
        <p:spPr>
          <a:xfrm>
            <a:off x="3615187" y="1106687"/>
            <a:ext cx="165244" cy="170527"/>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2b89ed758f3_0_0"/>
          <p:cNvSpPr/>
          <p:nvPr/>
        </p:nvSpPr>
        <p:spPr>
          <a:xfrm>
            <a:off x="4028792" y="1106687"/>
            <a:ext cx="165244" cy="170527"/>
          </a:xfrm>
          <a:custGeom>
            <a:rect b="b" l="l" r="r" t="t"/>
            <a:pathLst>
              <a:path extrusionOk="0" h="9618" w="9617">
                <a:moveTo>
                  <a:pt x="0" y="1"/>
                </a:moveTo>
                <a:lnTo>
                  <a:pt x="0" y="9617"/>
                </a:lnTo>
                <a:lnTo>
                  <a:pt x="9617" y="9617"/>
                </a:lnTo>
                <a:lnTo>
                  <a:pt x="9617"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2b89ed758f3_0_0"/>
          <p:cNvSpPr/>
          <p:nvPr/>
        </p:nvSpPr>
        <p:spPr>
          <a:xfrm>
            <a:off x="1553780" y="3676463"/>
            <a:ext cx="325007" cy="431335"/>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2b89ed758f3_0_0"/>
          <p:cNvSpPr/>
          <p:nvPr/>
        </p:nvSpPr>
        <p:spPr>
          <a:xfrm>
            <a:off x="1621612" y="3748728"/>
            <a:ext cx="192599" cy="28244"/>
          </a:xfrm>
          <a:custGeom>
            <a:rect b="b" l="l" r="r" t="t"/>
            <a:pathLst>
              <a:path extrusionOk="0" h="1593" w="11209">
                <a:moveTo>
                  <a:pt x="1" y="0"/>
                </a:moveTo>
                <a:lnTo>
                  <a:pt x="1" y="1592"/>
                </a:lnTo>
                <a:lnTo>
                  <a:pt x="11209" y="1592"/>
                </a:lnTo>
                <a:lnTo>
                  <a:pt x="11209"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2b89ed758f3_0_0"/>
          <p:cNvSpPr/>
          <p:nvPr/>
        </p:nvSpPr>
        <p:spPr>
          <a:xfrm>
            <a:off x="1621612" y="3802926"/>
            <a:ext cx="192599" cy="28244"/>
          </a:xfrm>
          <a:custGeom>
            <a:rect b="b" l="l" r="r" t="t"/>
            <a:pathLst>
              <a:path extrusionOk="0" h="1593" w="11209">
                <a:moveTo>
                  <a:pt x="1" y="0"/>
                </a:moveTo>
                <a:lnTo>
                  <a:pt x="1" y="1592"/>
                </a:lnTo>
                <a:lnTo>
                  <a:pt x="11209" y="1592"/>
                </a:lnTo>
                <a:lnTo>
                  <a:pt x="11209"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2b89ed758f3_0_0"/>
          <p:cNvSpPr/>
          <p:nvPr/>
        </p:nvSpPr>
        <p:spPr>
          <a:xfrm>
            <a:off x="1621612" y="3857107"/>
            <a:ext cx="152117" cy="28262"/>
          </a:xfrm>
          <a:custGeom>
            <a:rect b="b" l="l" r="r" t="t"/>
            <a:pathLst>
              <a:path extrusionOk="0" h="1594" w="8853">
                <a:moveTo>
                  <a:pt x="1" y="1"/>
                </a:moveTo>
                <a:lnTo>
                  <a:pt x="1" y="1593"/>
                </a:lnTo>
                <a:lnTo>
                  <a:pt x="8853" y="1593"/>
                </a:lnTo>
                <a:lnTo>
                  <a:pt x="8853"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2b89ed758f3_0_0"/>
          <p:cNvSpPr/>
          <p:nvPr/>
        </p:nvSpPr>
        <p:spPr>
          <a:xfrm>
            <a:off x="4742191" y="2433355"/>
            <a:ext cx="275762" cy="316179"/>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2b89ed758f3_0_0"/>
          <p:cNvSpPr/>
          <p:nvPr/>
        </p:nvSpPr>
        <p:spPr>
          <a:xfrm>
            <a:off x="2865689" y="785291"/>
            <a:ext cx="361107" cy="319175"/>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2b89ed758f3_0_0"/>
          <p:cNvSpPr/>
          <p:nvPr/>
        </p:nvSpPr>
        <p:spPr>
          <a:xfrm>
            <a:off x="2969636" y="843620"/>
            <a:ext cx="70036" cy="167123"/>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2b89ed758f3_0_0"/>
          <p:cNvSpPr/>
          <p:nvPr/>
        </p:nvSpPr>
        <p:spPr>
          <a:xfrm>
            <a:off x="1124850" y="2467235"/>
            <a:ext cx="118198" cy="123082"/>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2b89ed758f3_0_0"/>
          <p:cNvSpPr/>
          <p:nvPr/>
        </p:nvSpPr>
        <p:spPr>
          <a:xfrm>
            <a:off x="1557062" y="1740103"/>
            <a:ext cx="103971" cy="10728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2b89ed758f3_0_0"/>
          <p:cNvSpPr/>
          <p:nvPr/>
        </p:nvSpPr>
        <p:spPr>
          <a:xfrm>
            <a:off x="4725766" y="868458"/>
            <a:ext cx="102889" cy="10728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2b89ed758f3_0_0"/>
          <p:cNvSpPr/>
          <p:nvPr/>
        </p:nvSpPr>
        <p:spPr>
          <a:xfrm>
            <a:off x="1124850" y="2665945"/>
            <a:ext cx="118198" cy="123082"/>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2b89ed758f3_0_0"/>
          <p:cNvSpPr/>
          <p:nvPr/>
        </p:nvSpPr>
        <p:spPr>
          <a:xfrm>
            <a:off x="2028636" y="1732195"/>
            <a:ext cx="118198" cy="123099"/>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2b89ed758f3_0_0"/>
          <p:cNvSpPr/>
          <p:nvPr/>
        </p:nvSpPr>
        <p:spPr>
          <a:xfrm>
            <a:off x="2515552" y="1745741"/>
            <a:ext cx="1040641" cy="96008"/>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2b89ed758f3_0_0"/>
          <p:cNvSpPr/>
          <p:nvPr/>
        </p:nvSpPr>
        <p:spPr>
          <a:xfrm>
            <a:off x="1299927" y="788287"/>
            <a:ext cx="1444430" cy="436991"/>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2b89ed758f3_0_0"/>
          <p:cNvSpPr/>
          <p:nvPr/>
        </p:nvSpPr>
        <p:spPr>
          <a:xfrm>
            <a:off x="4374547" y="1064917"/>
            <a:ext cx="579961" cy="788134"/>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2b89ed758f3_0_0"/>
          <p:cNvSpPr/>
          <p:nvPr/>
        </p:nvSpPr>
        <p:spPr>
          <a:xfrm>
            <a:off x="1007777" y="1027650"/>
            <a:ext cx="93026" cy="223309"/>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2b89ed758f3_0_0"/>
          <p:cNvSpPr/>
          <p:nvPr/>
        </p:nvSpPr>
        <p:spPr>
          <a:xfrm>
            <a:off x="1597541" y="3329838"/>
            <a:ext cx="93026" cy="223575"/>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2b89ed758f3_0_0"/>
          <p:cNvSpPr/>
          <p:nvPr/>
        </p:nvSpPr>
        <p:spPr>
          <a:xfrm>
            <a:off x="1137994" y="1027650"/>
            <a:ext cx="91926" cy="223309"/>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2b89ed758f3_0_0"/>
          <p:cNvSpPr/>
          <p:nvPr/>
        </p:nvSpPr>
        <p:spPr>
          <a:xfrm>
            <a:off x="1597541" y="2105929"/>
            <a:ext cx="93026" cy="1183318"/>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2b89ed758f3_0_0"/>
          <p:cNvSpPr/>
          <p:nvPr/>
        </p:nvSpPr>
        <p:spPr>
          <a:xfrm>
            <a:off x="4204950" y="4023089"/>
            <a:ext cx="720033" cy="112922"/>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2b89ed758f3_0_0"/>
          <p:cNvSpPr/>
          <p:nvPr/>
        </p:nvSpPr>
        <p:spPr>
          <a:xfrm>
            <a:off x="2027880" y="4119058"/>
            <a:ext cx="845534" cy="279318"/>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2b89ed758f3_0_0"/>
          <p:cNvSpPr/>
          <p:nvPr/>
        </p:nvSpPr>
        <p:spPr>
          <a:xfrm>
            <a:off x="935564" y="2566590"/>
            <a:ext cx="135707" cy="119163"/>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2b89ed758f3_0_0"/>
          <p:cNvSpPr/>
          <p:nvPr/>
        </p:nvSpPr>
        <p:spPr>
          <a:xfrm>
            <a:off x="964016" y="1865431"/>
            <a:ext cx="425679" cy="95990"/>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2b89ed758f3_0_0"/>
          <p:cNvSpPr/>
          <p:nvPr/>
        </p:nvSpPr>
        <p:spPr>
          <a:xfrm>
            <a:off x="4548524" y="3169511"/>
            <a:ext cx="121480" cy="322952"/>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2b89ed758f3_0_0"/>
          <p:cNvSpPr/>
          <p:nvPr/>
        </p:nvSpPr>
        <p:spPr>
          <a:xfrm>
            <a:off x="4682005" y="3168376"/>
            <a:ext cx="122580" cy="324087"/>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2b89ed758f3_0_0"/>
          <p:cNvSpPr/>
          <p:nvPr/>
        </p:nvSpPr>
        <p:spPr>
          <a:xfrm>
            <a:off x="4613074" y="3233869"/>
            <a:ext cx="126944" cy="82445"/>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2b89ed758f3_0_0"/>
          <p:cNvSpPr/>
          <p:nvPr/>
        </p:nvSpPr>
        <p:spPr>
          <a:xfrm>
            <a:off x="4676542" y="3344518"/>
            <a:ext cx="17" cy="18"/>
          </a:xfrm>
          <a:custGeom>
            <a:rect b="b" l="l" r="r" t="t"/>
            <a:pathLst>
              <a:path extrusionOk="0" h="1" w="1">
                <a:moveTo>
                  <a:pt x="0" y="0"/>
                </a:moveTo>
                <a:lnTo>
                  <a:pt x="0"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2b89ed758f3_0_0"/>
          <p:cNvSpPr/>
          <p:nvPr/>
        </p:nvSpPr>
        <p:spPr>
          <a:xfrm>
            <a:off x="4521172" y="3132245"/>
            <a:ext cx="307498" cy="28244"/>
          </a:xfrm>
          <a:custGeom>
            <a:rect b="b" l="l" r="r" t="t"/>
            <a:pathLst>
              <a:path extrusionOk="0" h="1593" w="17896">
                <a:moveTo>
                  <a:pt x="0" y="1"/>
                </a:moveTo>
                <a:lnTo>
                  <a:pt x="0" y="1593"/>
                </a:lnTo>
                <a:lnTo>
                  <a:pt x="17895" y="1593"/>
                </a:lnTo>
                <a:lnTo>
                  <a:pt x="1789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2b89ed758f3_0_0"/>
          <p:cNvSpPr/>
          <p:nvPr/>
        </p:nvSpPr>
        <p:spPr>
          <a:xfrm>
            <a:off x="4521172" y="3501458"/>
            <a:ext cx="307498" cy="28244"/>
          </a:xfrm>
          <a:custGeom>
            <a:rect b="b" l="l" r="r" t="t"/>
            <a:pathLst>
              <a:path extrusionOk="0" h="1593" w="17896">
                <a:moveTo>
                  <a:pt x="0" y="1"/>
                </a:moveTo>
                <a:lnTo>
                  <a:pt x="0" y="1593"/>
                </a:lnTo>
                <a:lnTo>
                  <a:pt x="17895" y="1593"/>
                </a:lnTo>
                <a:lnTo>
                  <a:pt x="1789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2b89ed758f3_0_0"/>
          <p:cNvSpPr/>
          <p:nvPr/>
        </p:nvSpPr>
        <p:spPr>
          <a:xfrm>
            <a:off x="4608693" y="2063024"/>
            <a:ext cx="84246" cy="125351"/>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2b89ed758f3_0_0"/>
          <p:cNvSpPr/>
          <p:nvPr/>
        </p:nvSpPr>
        <p:spPr>
          <a:xfrm>
            <a:off x="4703894" y="2063024"/>
            <a:ext cx="95208" cy="125351"/>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2b89ed758f3_0_0"/>
          <p:cNvSpPr/>
          <p:nvPr/>
        </p:nvSpPr>
        <p:spPr>
          <a:xfrm>
            <a:off x="4820967" y="2063024"/>
            <a:ext cx="83180" cy="125351"/>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2b89ed758f3_0_0"/>
          <p:cNvSpPr/>
          <p:nvPr/>
        </p:nvSpPr>
        <p:spPr>
          <a:xfrm>
            <a:off x="1532991" y="1027650"/>
            <a:ext cx="63472" cy="126486"/>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2b89ed758f3_0_0"/>
          <p:cNvSpPr/>
          <p:nvPr/>
        </p:nvSpPr>
        <p:spPr>
          <a:xfrm>
            <a:off x="1609568" y="1025399"/>
            <a:ext cx="101789" cy="129872"/>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2b89ed758f3_0_0"/>
          <p:cNvSpPr/>
          <p:nvPr/>
        </p:nvSpPr>
        <p:spPr>
          <a:xfrm>
            <a:off x="1037329" y="1411543"/>
            <a:ext cx="94126" cy="125351"/>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2b89ed758f3_0_0"/>
          <p:cNvSpPr/>
          <p:nvPr/>
        </p:nvSpPr>
        <p:spPr>
          <a:xfrm>
            <a:off x="1143457" y="1411543"/>
            <a:ext cx="96308" cy="125351"/>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2b89ed758f3_0_0"/>
          <p:cNvSpPr/>
          <p:nvPr/>
        </p:nvSpPr>
        <p:spPr>
          <a:xfrm>
            <a:off x="1240841" y="1411543"/>
            <a:ext cx="160880" cy="125351"/>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2b89ed758f3_0_0"/>
          <p:cNvSpPr/>
          <p:nvPr/>
        </p:nvSpPr>
        <p:spPr>
          <a:xfrm>
            <a:off x="1413719" y="1411543"/>
            <a:ext cx="70053" cy="125351"/>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2b89ed758f3_0_0"/>
          <p:cNvSpPr/>
          <p:nvPr/>
        </p:nvSpPr>
        <p:spPr>
          <a:xfrm>
            <a:off x="1915943" y="3984705"/>
            <a:ext cx="111635" cy="150191"/>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2b89ed758f3_0_0"/>
          <p:cNvSpPr/>
          <p:nvPr/>
        </p:nvSpPr>
        <p:spPr>
          <a:xfrm>
            <a:off x="2045061" y="3911306"/>
            <a:ext cx="142271" cy="269886"/>
          </a:xfrm>
          <a:custGeom>
            <a:rect b="b" l="l" r="r" t="t"/>
            <a:pathLst>
              <a:path extrusionOk="0" h="15222" w="8280">
                <a:moveTo>
                  <a:pt x="6114" y="1"/>
                </a:moveTo>
                <a:lnTo>
                  <a:pt x="0" y="15221"/>
                </a:lnTo>
                <a:lnTo>
                  <a:pt x="2165" y="15221"/>
                </a:lnTo>
                <a:lnTo>
                  <a:pt x="8279"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2b89ed758f3_0_0"/>
          <p:cNvSpPr/>
          <p:nvPr/>
        </p:nvSpPr>
        <p:spPr>
          <a:xfrm>
            <a:off x="4629486" y="3691126"/>
            <a:ext cx="165244" cy="170527"/>
          </a:xfrm>
          <a:custGeom>
            <a:rect b="b" l="l" r="r" t="t"/>
            <a:pathLst>
              <a:path extrusionOk="0" h="9618" w="9617">
                <a:moveTo>
                  <a:pt x="1" y="1"/>
                </a:moveTo>
                <a:lnTo>
                  <a:pt x="1" y="9617"/>
                </a:lnTo>
                <a:lnTo>
                  <a:pt x="9617" y="9617"/>
                </a:lnTo>
                <a:lnTo>
                  <a:pt x="9617" y="1"/>
                </a:lnTo>
                <a:close/>
              </a:path>
            </a:pathLst>
          </a:custGeom>
          <a:solidFill>
            <a:srgbClr val="FFB2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2b89ed758f3_0_0"/>
          <p:cNvSpPr txBox="1"/>
          <p:nvPr>
            <p:ph idx="1" type="subTitle"/>
          </p:nvPr>
        </p:nvSpPr>
        <p:spPr>
          <a:xfrm>
            <a:off x="5625175" y="2740338"/>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200"/>
              <a:buFont typeface="Arial"/>
              <a:buNone/>
            </a:pPr>
            <a:r>
              <a:rPr lang="en-GB" sz="1700"/>
              <a:t>REST API, HTTP</a:t>
            </a:r>
            <a:endParaRPr sz="1700"/>
          </a:p>
          <a:p>
            <a:pPr indent="0" lvl="0" marL="0" rtl="0" algn="r">
              <a:lnSpc>
                <a:spcPct val="100000"/>
              </a:lnSpc>
              <a:spcBef>
                <a:spcPts val="0"/>
              </a:spcBef>
              <a:spcAft>
                <a:spcPts val="0"/>
              </a:spcAft>
              <a:buSzPts val="1200"/>
              <a:buNone/>
            </a:pPr>
            <a:r>
              <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b89ed758f3_0_511"/>
          <p:cNvSpPr txBox="1"/>
          <p:nvPr>
            <p:ph idx="4294967295" type="ctrTitle"/>
          </p:nvPr>
        </p:nvSpPr>
        <p:spPr>
          <a:xfrm>
            <a:off x="232525" y="1552750"/>
            <a:ext cx="4133100" cy="1950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Roboto Black"/>
              <a:buNone/>
            </a:pPr>
            <a:r>
              <a:rPr b="0" i="0" lang="en-GB" sz="4000" u="none" cap="none" strike="noStrike">
                <a:solidFill>
                  <a:schemeClr val="lt1"/>
                </a:solidFill>
                <a:latin typeface="Roboto Black"/>
                <a:ea typeface="Roboto Black"/>
                <a:cs typeface="Roboto Black"/>
                <a:sym typeface="Roboto Black"/>
              </a:rPr>
              <a:t>HTTP/HTTPS</a:t>
            </a:r>
            <a:endParaRPr b="0" i="0" sz="4000" u="none" cap="none" strike="noStrike">
              <a:solidFill>
                <a:schemeClr val="lt1"/>
              </a:solidFill>
              <a:latin typeface="Roboto Black"/>
              <a:ea typeface="Roboto Black"/>
              <a:cs typeface="Roboto Black"/>
              <a:sym typeface="Roboto Black"/>
            </a:endParaRPr>
          </a:p>
          <a:p>
            <a:pPr indent="0" lvl="0" marL="0" marR="0" rtl="0" algn="l">
              <a:lnSpc>
                <a:spcPct val="100000"/>
              </a:lnSpc>
              <a:spcBef>
                <a:spcPts val="0"/>
              </a:spcBef>
              <a:spcAft>
                <a:spcPts val="0"/>
              </a:spcAft>
              <a:buClr>
                <a:srgbClr val="000000"/>
              </a:buClr>
              <a:buSzPts val="3000"/>
              <a:buFont typeface="Arial"/>
              <a:buNone/>
            </a:pPr>
            <a:r>
              <a:rPr b="0" i="0" lang="en-GB" sz="3400" u="none" cap="none" strike="noStrike">
                <a:solidFill>
                  <a:schemeClr val="lt1"/>
                </a:solidFill>
                <a:latin typeface="Roboto Black"/>
                <a:ea typeface="Roboto Black"/>
                <a:cs typeface="Roboto Black"/>
                <a:sym typeface="Roboto Black"/>
              </a:rPr>
              <a:t>HTTP Request </a:t>
            </a:r>
            <a:endParaRPr b="0" i="0" sz="3400" u="none" cap="none" strike="noStrike">
              <a:solidFill>
                <a:schemeClr val="lt1"/>
              </a:solidFill>
              <a:latin typeface="Roboto Black"/>
              <a:ea typeface="Roboto Black"/>
              <a:cs typeface="Roboto Black"/>
              <a:sym typeface="Roboto Black"/>
            </a:endParaRPr>
          </a:p>
          <a:p>
            <a:pPr indent="0" lvl="0" marL="0" marR="0" rtl="0" algn="l">
              <a:lnSpc>
                <a:spcPct val="100000"/>
              </a:lnSpc>
              <a:spcBef>
                <a:spcPts val="0"/>
              </a:spcBef>
              <a:spcAft>
                <a:spcPts val="0"/>
              </a:spcAft>
              <a:buClr>
                <a:srgbClr val="000000"/>
              </a:buClr>
              <a:buSzPts val="3000"/>
              <a:buFont typeface="Arial"/>
              <a:buNone/>
            </a:pPr>
            <a:r>
              <a:rPr b="0" i="0" lang="en-GB" sz="3400" u="none" cap="none" strike="noStrike">
                <a:solidFill>
                  <a:schemeClr val="lt1"/>
                </a:solidFill>
                <a:latin typeface="Roboto Black"/>
                <a:ea typeface="Roboto Black"/>
                <a:cs typeface="Roboto Black"/>
                <a:sym typeface="Roboto Black"/>
              </a:rPr>
              <a:t>HTTP Response</a:t>
            </a:r>
            <a:r>
              <a:rPr b="0" i="0" lang="en-GB" sz="4000" u="none" cap="none" strike="noStrike">
                <a:solidFill>
                  <a:schemeClr val="lt1"/>
                </a:solidFill>
                <a:latin typeface="Roboto Black"/>
                <a:ea typeface="Roboto Black"/>
                <a:cs typeface="Roboto Black"/>
                <a:sym typeface="Roboto Black"/>
              </a:rPr>
              <a:t> </a:t>
            </a:r>
            <a:endParaRPr b="0" i="0" sz="4000" u="none" cap="none" strike="noStrike">
              <a:solidFill>
                <a:schemeClr val="lt1"/>
              </a:solidFill>
              <a:latin typeface="Roboto Black"/>
              <a:ea typeface="Roboto Black"/>
              <a:cs typeface="Roboto Black"/>
              <a:sym typeface="Roboto Black"/>
            </a:endParaRPr>
          </a:p>
        </p:txBody>
      </p:sp>
      <p:sp>
        <p:nvSpPr>
          <p:cNvPr id="267" name="Google Shape;267;g2b89ed758f3_0_511"/>
          <p:cNvSpPr txBox="1"/>
          <p:nvPr/>
        </p:nvSpPr>
        <p:spPr>
          <a:xfrm>
            <a:off x="3728100" y="1305200"/>
            <a:ext cx="5463300" cy="32556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E2A47"/>
              </a:buClr>
              <a:buSzPts val="1200"/>
              <a:buFont typeface="Arial"/>
              <a:buChar char="●"/>
            </a:pPr>
            <a:r>
              <a:rPr b="1" i="0" lang="en-GB" sz="1200" u="none" cap="none" strike="noStrike">
                <a:solidFill>
                  <a:srgbClr val="0E2A47"/>
                </a:solidFill>
                <a:latin typeface="Arial"/>
                <a:ea typeface="Arial"/>
                <a:cs typeface="Arial"/>
                <a:sym typeface="Arial"/>
              </a:rPr>
              <a:t>HTTP Request </a:t>
            </a:r>
            <a:r>
              <a:rPr b="0" i="0" lang="en-GB" sz="1200" u="none" cap="none" strike="noStrike">
                <a:solidFill>
                  <a:srgbClr val="0E2A47"/>
                </a:solidFill>
                <a:latin typeface="Arial"/>
                <a:ea typeface="Arial"/>
                <a:cs typeface="Arial"/>
                <a:sym typeface="Arial"/>
              </a:rPr>
              <a:t>- părțile componente sunt:</a:t>
            </a:r>
            <a:endParaRPr b="0" i="0" sz="1200" u="none" cap="none" strike="noStrike">
              <a:solidFill>
                <a:srgbClr val="0E2A47"/>
              </a:solidFill>
              <a:latin typeface="Arial"/>
              <a:ea typeface="Arial"/>
              <a:cs typeface="Arial"/>
              <a:sym typeface="Arial"/>
            </a:endParaRPr>
          </a:p>
          <a:p>
            <a:pPr indent="-304800" lvl="0" marL="914400" marR="0" rtl="0" algn="l">
              <a:lnSpc>
                <a:spcPct val="115000"/>
              </a:lnSpc>
              <a:spcBef>
                <a:spcPts val="0"/>
              </a:spcBef>
              <a:spcAft>
                <a:spcPts val="0"/>
              </a:spcAft>
              <a:buClr>
                <a:srgbClr val="0E2A47"/>
              </a:buClr>
              <a:buSzPts val="1200"/>
              <a:buFont typeface="Arial"/>
              <a:buAutoNum type="arabicPeriod"/>
            </a:pPr>
            <a:r>
              <a:rPr b="1" i="0" lang="en-GB" sz="1200" u="none" cap="none" strike="noStrike">
                <a:solidFill>
                  <a:srgbClr val="0E2A47"/>
                </a:solidFill>
                <a:latin typeface="Arial"/>
                <a:ea typeface="Arial"/>
                <a:cs typeface="Arial"/>
                <a:sym typeface="Arial"/>
              </a:rPr>
              <a:t>request URL/URI </a:t>
            </a:r>
            <a:r>
              <a:rPr b="0" i="0" lang="en-GB" sz="1200" u="none" cap="none" strike="noStrike">
                <a:solidFill>
                  <a:srgbClr val="0E2A47"/>
                </a:solidFill>
                <a:latin typeface="Arial"/>
                <a:ea typeface="Arial"/>
                <a:cs typeface="Arial"/>
                <a:sym typeface="Arial"/>
              </a:rPr>
              <a:t>(aka adresa/endpoint, de ex: </a:t>
            </a:r>
            <a:r>
              <a:rPr b="0" i="0" lang="en-GB" sz="1200" u="none" cap="none" strike="noStrike">
                <a:solidFill>
                  <a:srgbClr val="0E2A47"/>
                </a:solidFill>
                <a:uFill>
                  <a:noFill/>
                </a:uFill>
                <a:latin typeface="Arial"/>
                <a:ea typeface="Arial"/>
                <a:cs typeface="Arial"/>
                <a:sym typeface="Arial"/>
                <a:hlinkClick r:id="rId3">
                  <a:extLst>
                    <a:ext uri="{A12FA001-AC4F-418D-AE19-62706E023703}">
                      <ahyp:hlinkClr val="tx"/>
                    </a:ext>
                  </a:extLst>
                </a:hlinkClick>
              </a:rPr>
              <a:t>https://wwww.facebook.com/posts/cosmina/post1</a:t>
            </a:r>
            <a:r>
              <a:rPr b="0" i="0" lang="en-GB" sz="1200" u="none" cap="none" strike="noStrike">
                <a:solidFill>
                  <a:srgbClr val="0E2A47"/>
                </a:solidFill>
                <a:latin typeface="Arial"/>
                <a:ea typeface="Arial"/>
                <a:cs typeface="Arial"/>
                <a:sym typeface="Arial"/>
              </a:rPr>
              <a:t>)</a:t>
            </a:r>
            <a:endParaRPr b="0" i="0" sz="1200" u="none" cap="none" strike="noStrike">
              <a:solidFill>
                <a:srgbClr val="0E2A47"/>
              </a:solidFill>
              <a:latin typeface="Arial"/>
              <a:ea typeface="Arial"/>
              <a:cs typeface="Arial"/>
              <a:sym typeface="Arial"/>
            </a:endParaRPr>
          </a:p>
          <a:p>
            <a:pPr indent="-304800" lvl="0" marL="914400" marR="0" rtl="0" algn="l">
              <a:lnSpc>
                <a:spcPct val="115000"/>
              </a:lnSpc>
              <a:spcBef>
                <a:spcPts val="0"/>
              </a:spcBef>
              <a:spcAft>
                <a:spcPts val="0"/>
              </a:spcAft>
              <a:buClr>
                <a:srgbClr val="0E2A47"/>
              </a:buClr>
              <a:buSzPts val="1200"/>
              <a:buFont typeface="Arial"/>
              <a:buAutoNum type="arabicPeriod"/>
            </a:pPr>
            <a:r>
              <a:rPr b="1" i="0" lang="en-GB" sz="1200" u="none" cap="none" strike="noStrike">
                <a:solidFill>
                  <a:srgbClr val="0E2A47"/>
                </a:solidFill>
                <a:latin typeface="Arial"/>
                <a:ea typeface="Arial"/>
                <a:cs typeface="Arial"/>
                <a:sym typeface="Arial"/>
              </a:rPr>
              <a:t>metoda</a:t>
            </a:r>
            <a:r>
              <a:rPr b="0" i="0" lang="en-GB" sz="1200" u="none" cap="none" strike="noStrike">
                <a:solidFill>
                  <a:srgbClr val="0E2A47"/>
                </a:solidFill>
                <a:latin typeface="Arial"/>
                <a:ea typeface="Arial"/>
                <a:cs typeface="Arial"/>
                <a:sym typeface="Arial"/>
              </a:rPr>
              <a:t> (GET/POST/PUT/DELETE/...)</a:t>
            </a:r>
            <a:endParaRPr b="0" i="0" sz="1200" u="none" cap="none" strike="noStrike">
              <a:solidFill>
                <a:srgbClr val="0E2A47"/>
              </a:solidFill>
              <a:latin typeface="Arial"/>
              <a:ea typeface="Arial"/>
              <a:cs typeface="Arial"/>
              <a:sym typeface="Arial"/>
            </a:endParaRPr>
          </a:p>
          <a:p>
            <a:pPr indent="-304800" lvl="0" marL="914400" marR="0" rtl="0" algn="l">
              <a:lnSpc>
                <a:spcPct val="115000"/>
              </a:lnSpc>
              <a:spcBef>
                <a:spcPts val="0"/>
              </a:spcBef>
              <a:spcAft>
                <a:spcPts val="0"/>
              </a:spcAft>
              <a:buClr>
                <a:srgbClr val="0E2A47"/>
              </a:buClr>
              <a:buSzPts val="1200"/>
              <a:buFont typeface="Arial"/>
              <a:buAutoNum type="arabicPeriod"/>
            </a:pPr>
            <a:r>
              <a:rPr b="1" i="0" lang="en-GB" sz="1200" u="none" cap="none" strike="noStrike">
                <a:solidFill>
                  <a:srgbClr val="0E2A47"/>
                </a:solidFill>
                <a:latin typeface="Arial"/>
                <a:ea typeface="Arial"/>
                <a:cs typeface="Arial"/>
                <a:sym typeface="Arial"/>
              </a:rPr>
              <a:t>headers</a:t>
            </a:r>
            <a:r>
              <a:rPr b="0" i="0" lang="en-GB" sz="1200" u="none" cap="none" strike="noStrike">
                <a:solidFill>
                  <a:srgbClr val="0E2A47"/>
                </a:solidFill>
                <a:latin typeface="Arial"/>
                <a:ea typeface="Arial"/>
                <a:cs typeface="Arial"/>
                <a:sym typeface="Arial"/>
              </a:rPr>
              <a:t>: detalii despre mesaj</a:t>
            </a:r>
            <a:endParaRPr b="0" i="0" sz="1200" u="none" cap="none" strike="noStrike">
              <a:solidFill>
                <a:srgbClr val="0E2A47"/>
              </a:solidFill>
              <a:latin typeface="Arial"/>
              <a:ea typeface="Arial"/>
              <a:cs typeface="Arial"/>
              <a:sym typeface="Arial"/>
            </a:endParaRPr>
          </a:p>
          <a:p>
            <a:pPr indent="-304800" lvl="0" marL="914400" marR="0" rtl="0" algn="l">
              <a:lnSpc>
                <a:spcPct val="115000"/>
              </a:lnSpc>
              <a:spcBef>
                <a:spcPts val="0"/>
              </a:spcBef>
              <a:spcAft>
                <a:spcPts val="0"/>
              </a:spcAft>
              <a:buClr>
                <a:srgbClr val="0E2A47"/>
              </a:buClr>
              <a:buSzPts val="1200"/>
              <a:buFont typeface="Arial"/>
              <a:buAutoNum type="arabicPeriod"/>
            </a:pPr>
            <a:r>
              <a:rPr b="1" i="0" lang="en-GB" sz="1200" u="none" cap="none" strike="noStrike">
                <a:solidFill>
                  <a:srgbClr val="0E2A47"/>
                </a:solidFill>
                <a:latin typeface="Arial"/>
                <a:ea typeface="Arial"/>
                <a:cs typeface="Arial"/>
                <a:sym typeface="Arial"/>
              </a:rPr>
              <a:t>request body</a:t>
            </a:r>
            <a:r>
              <a:rPr b="0" i="0" lang="en-GB" sz="1200" u="none" cap="none" strike="noStrike">
                <a:solidFill>
                  <a:srgbClr val="0E2A47"/>
                </a:solidFill>
                <a:latin typeface="Arial"/>
                <a:ea typeface="Arial"/>
                <a:cs typeface="Arial"/>
                <a:sym typeface="Arial"/>
              </a:rPr>
              <a:t>: mesajul requestului (în cazul requestului POST așa se trimit datele)</a:t>
            </a:r>
            <a:endParaRPr b="1" i="0" sz="1200" u="none" cap="none" strike="noStrike">
              <a:solidFill>
                <a:srgbClr val="E6EDF3"/>
              </a:solidFill>
              <a:latin typeface="Arial"/>
              <a:ea typeface="Arial"/>
              <a:cs typeface="Arial"/>
              <a:sym typeface="Arial"/>
            </a:endParaRPr>
          </a:p>
          <a:p>
            <a:pPr indent="-304800" lvl="0" marL="457200" marR="0" rtl="0" algn="l">
              <a:lnSpc>
                <a:spcPct val="115000"/>
              </a:lnSpc>
              <a:spcBef>
                <a:spcPts val="0"/>
              </a:spcBef>
              <a:spcAft>
                <a:spcPts val="0"/>
              </a:spcAft>
              <a:buClr>
                <a:srgbClr val="0E2A47"/>
              </a:buClr>
              <a:buSzPts val="1200"/>
              <a:buFont typeface="Arial"/>
              <a:buChar char="●"/>
            </a:pPr>
            <a:r>
              <a:rPr b="1" i="0" lang="en-GB" sz="1200" u="none" cap="none" strike="noStrike">
                <a:solidFill>
                  <a:srgbClr val="0E2A47"/>
                </a:solidFill>
                <a:latin typeface="Arial"/>
                <a:ea typeface="Arial"/>
                <a:cs typeface="Arial"/>
                <a:sym typeface="Arial"/>
              </a:rPr>
              <a:t>HTTP Response</a:t>
            </a:r>
            <a:r>
              <a:rPr b="0" i="0" lang="en-GB" sz="1200" u="none" cap="none" strike="noStrike">
                <a:solidFill>
                  <a:srgbClr val="0E2A47"/>
                </a:solidFill>
                <a:latin typeface="Arial"/>
                <a:ea typeface="Arial"/>
                <a:cs typeface="Arial"/>
                <a:sym typeface="Arial"/>
              </a:rPr>
              <a:t> - părțile componente sunt:</a:t>
            </a:r>
            <a:endParaRPr b="0" i="0" sz="1200" u="none" cap="none" strike="noStrike">
              <a:solidFill>
                <a:srgbClr val="0E2A47"/>
              </a:solidFill>
              <a:latin typeface="Arial"/>
              <a:ea typeface="Arial"/>
              <a:cs typeface="Arial"/>
              <a:sym typeface="Arial"/>
            </a:endParaRPr>
          </a:p>
          <a:p>
            <a:pPr indent="-304800" lvl="0" marL="914400" marR="0" rtl="0" algn="l">
              <a:lnSpc>
                <a:spcPct val="115000"/>
              </a:lnSpc>
              <a:spcBef>
                <a:spcPts val="0"/>
              </a:spcBef>
              <a:spcAft>
                <a:spcPts val="0"/>
              </a:spcAft>
              <a:buClr>
                <a:srgbClr val="0E2A47"/>
              </a:buClr>
              <a:buSzPts val="1200"/>
              <a:buFont typeface="Arial"/>
              <a:buAutoNum type="arabicPeriod"/>
            </a:pPr>
            <a:r>
              <a:rPr b="1" i="0" lang="en-GB" sz="1200" u="none" cap="none" strike="noStrike">
                <a:solidFill>
                  <a:srgbClr val="0E2A47"/>
                </a:solidFill>
                <a:latin typeface="Arial"/>
                <a:ea typeface="Arial"/>
                <a:cs typeface="Arial"/>
                <a:sym typeface="Arial"/>
              </a:rPr>
              <a:t>Status code: </a:t>
            </a:r>
            <a:endParaRPr b="1" i="0" sz="1200" u="none" cap="none" strike="noStrike">
              <a:solidFill>
                <a:srgbClr val="0E2A47"/>
              </a:solidFill>
              <a:latin typeface="Arial"/>
              <a:ea typeface="Arial"/>
              <a:cs typeface="Arial"/>
              <a:sym typeface="Arial"/>
            </a:endParaRPr>
          </a:p>
          <a:p>
            <a:pPr indent="-304800" lvl="1" marL="1371600" marR="0" rtl="0" algn="l">
              <a:lnSpc>
                <a:spcPct val="115000"/>
              </a:lnSpc>
              <a:spcBef>
                <a:spcPts val="0"/>
              </a:spcBef>
              <a:spcAft>
                <a:spcPts val="0"/>
              </a:spcAft>
              <a:buClr>
                <a:srgbClr val="0E2A47"/>
              </a:buClr>
              <a:buSzPts val="1200"/>
              <a:buFont typeface="Arial"/>
              <a:buChar char="○"/>
            </a:pPr>
            <a:r>
              <a:rPr b="0" i="0" lang="en-GB" sz="1200" u="none" cap="none" strike="noStrike">
                <a:solidFill>
                  <a:srgbClr val="0E2A47"/>
                </a:solidFill>
                <a:latin typeface="Arial"/>
                <a:ea typeface="Arial"/>
                <a:cs typeface="Arial"/>
                <a:sym typeface="Arial"/>
              </a:rPr>
              <a:t>informational: 100 - 199</a:t>
            </a:r>
            <a:endParaRPr b="0" i="0" sz="1200" u="none" cap="none" strike="noStrike">
              <a:solidFill>
                <a:srgbClr val="0E2A47"/>
              </a:solidFill>
              <a:latin typeface="Arial"/>
              <a:ea typeface="Arial"/>
              <a:cs typeface="Arial"/>
              <a:sym typeface="Arial"/>
            </a:endParaRPr>
          </a:p>
          <a:p>
            <a:pPr indent="-304800" lvl="1" marL="1371600" marR="0" rtl="0" algn="l">
              <a:lnSpc>
                <a:spcPct val="115000"/>
              </a:lnSpc>
              <a:spcBef>
                <a:spcPts val="0"/>
              </a:spcBef>
              <a:spcAft>
                <a:spcPts val="0"/>
              </a:spcAft>
              <a:buClr>
                <a:srgbClr val="0E2A47"/>
              </a:buClr>
              <a:buSzPts val="1200"/>
              <a:buFont typeface="Arial"/>
              <a:buChar char="○"/>
            </a:pPr>
            <a:r>
              <a:rPr b="0" i="0" lang="en-GB" sz="1200" u="none" cap="none" strike="noStrike">
                <a:solidFill>
                  <a:srgbClr val="0E2A47"/>
                </a:solidFill>
                <a:latin typeface="Arial"/>
                <a:ea typeface="Arial"/>
                <a:cs typeface="Arial"/>
                <a:sym typeface="Arial"/>
              </a:rPr>
              <a:t>successful: 200 - 299</a:t>
            </a:r>
            <a:endParaRPr b="0" i="0" sz="1200" u="none" cap="none" strike="noStrike">
              <a:solidFill>
                <a:srgbClr val="0E2A47"/>
              </a:solidFill>
              <a:latin typeface="Arial"/>
              <a:ea typeface="Arial"/>
              <a:cs typeface="Arial"/>
              <a:sym typeface="Arial"/>
            </a:endParaRPr>
          </a:p>
          <a:p>
            <a:pPr indent="-304800" lvl="1" marL="1371600" marR="0" rtl="0" algn="l">
              <a:lnSpc>
                <a:spcPct val="115000"/>
              </a:lnSpc>
              <a:spcBef>
                <a:spcPts val="0"/>
              </a:spcBef>
              <a:spcAft>
                <a:spcPts val="0"/>
              </a:spcAft>
              <a:buClr>
                <a:srgbClr val="0E2A47"/>
              </a:buClr>
              <a:buSzPts val="1200"/>
              <a:buFont typeface="Arial"/>
              <a:buChar char="○"/>
            </a:pPr>
            <a:r>
              <a:rPr b="0" i="0" lang="en-GB" sz="1200" u="none" cap="none" strike="noStrike">
                <a:solidFill>
                  <a:srgbClr val="0E2A47"/>
                </a:solidFill>
                <a:latin typeface="Arial"/>
                <a:ea typeface="Arial"/>
                <a:cs typeface="Arial"/>
                <a:sym typeface="Arial"/>
              </a:rPr>
              <a:t>redirectional: 300 - 399</a:t>
            </a:r>
            <a:endParaRPr b="0" i="0" sz="1200" u="none" cap="none" strike="noStrike">
              <a:solidFill>
                <a:srgbClr val="0E2A47"/>
              </a:solidFill>
              <a:latin typeface="Arial"/>
              <a:ea typeface="Arial"/>
              <a:cs typeface="Arial"/>
              <a:sym typeface="Arial"/>
            </a:endParaRPr>
          </a:p>
          <a:p>
            <a:pPr indent="-304800" lvl="1" marL="1371600" marR="0" rtl="0" algn="l">
              <a:lnSpc>
                <a:spcPct val="115000"/>
              </a:lnSpc>
              <a:spcBef>
                <a:spcPts val="0"/>
              </a:spcBef>
              <a:spcAft>
                <a:spcPts val="0"/>
              </a:spcAft>
              <a:buClr>
                <a:srgbClr val="0E2A47"/>
              </a:buClr>
              <a:buSzPts val="1200"/>
              <a:buFont typeface="Arial"/>
              <a:buChar char="○"/>
            </a:pPr>
            <a:r>
              <a:rPr b="0" i="0" lang="en-GB" sz="1200" u="none" cap="none" strike="noStrike">
                <a:solidFill>
                  <a:srgbClr val="0E2A47"/>
                </a:solidFill>
                <a:latin typeface="Arial"/>
                <a:ea typeface="Arial"/>
                <a:cs typeface="Arial"/>
                <a:sym typeface="Arial"/>
              </a:rPr>
              <a:t>client side error: 400 - 499</a:t>
            </a:r>
            <a:endParaRPr b="0" i="0" sz="1200" u="none" cap="none" strike="noStrike">
              <a:solidFill>
                <a:srgbClr val="0E2A47"/>
              </a:solidFill>
              <a:latin typeface="Arial"/>
              <a:ea typeface="Arial"/>
              <a:cs typeface="Arial"/>
              <a:sym typeface="Arial"/>
            </a:endParaRPr>
          </a:p>
          <a:p>
            <a:pPr indent="-304800" lvl="1" marL="1371600" marR="0" rtl="0" algn="l">
              <a:lnSpc>
                <a:spcPct val="115000"/>
              </a:lnSpc>
              <a:spcBef>
                <a:spcPts val="0"/>
              </a:spcBef>
              <a:spcAft>
                <a:spcPts val="0"/>
              </a:spcAft>
              <a:buClr>
                <a:srgbClr val="0E2A47"/>
              </a:buClr>
              <a:buSzPts val="1200"/>
              <a:buFont typeface="Arial"/>
              <a:buChar char="○"/>
            </a:pPr>
            <a:r>
              <a:rPr b="0" i="0" lang="en-GB" sz="1200" u="none" cap="none" strike="noStrike">
                <a:solidFill>
                  <a:srgbClr val="0E2A47"/>
                </a:solidFill>
                <a:latin typeface="Arial"/>
                <a:ea typeface="Arial"/>
                <a:cs typeface="Arial"/>
                <a:sym typeface="Arial"/>
              </a:rPr>
              <a:t>server side error: 500 - 599</a:t>
            </a:r>
            <a:endParaRPr b="0" i="0" sz="1200" u="none" cap="none" strike="noStrike">
              <a:solidFill>
                <a:srgbClr val="0E2A47"/>
              </a:solidFill>
              <a:latin typeface="Arial"/>
              <a:ea typeface="Arial"/>
              <a:cs typeface="Arial"/>
              <a:sym typeface="Arial"/>
            </a:endParaRPr>
          </a:p>
          <a:p>
            <a:pPr indent="-304800" lvl="0" marL="914400" marR="0" rtl="0" algn="l">
              <a:lnSpc>
                <a:spcPct val="115000"/>
              </a:lnSpc>
              <a:spcBef>
                <a:spcPts val="0"/>
              </a:spcBef>
              <a:spcAft>
                <a:spcPts val="0"/>
              </a:spcAft>
              <a:buClr>
                <a:srgbClr val="0E2A47"/>
              </a:buClr>
              <a:buSzPts val="1200"/>
              <a:buFont typeface="Arial"/>
              <a:buAutoNum type="arabicPeriod"/>
            </a:pPr>
            <a:r>
              <a:rPr b="1" i="0" lang="en-GB" sz="1200" u="none" cap="none" strike="noStrike">
                <a:solidFill>
                  <a:srgbClr val="0E2A47"/>
                </a:solidFill>
                <a:latin typeface="Arial"/>
                <a:ea typeface="Arial"/>
                <a:cs typeface="Arial"/>
                <a:sym typeface="Arial"/>
              </a:rPr>
              <a:t>Response body:</a:t>
            </a:r>
            <a:r>
              <a:rPr b="0" i="0" lang="en-GB" sz="1200" u="none" cap="none" strike="noStrike">
                <a:solidFill>
                  <a:srgbClr val="0E2A47"/>
                </a:solidFill>
                <a:latin typeface="Arial"/>
                <a:ea typeface="Arial"/>
                <a:cs typeface="Arial"/>
                <a:sym typeface="Arial"/>
              </a:rPr>
              <a:t> mesajul cu informația/resursa cerută</a:t>
            </a:r>
            <a:endParaRPr b="0" i="0" sz="1200" u="none" cap="none" strike="noStrike">
              <a:solidFill>
                <a:srgbClr val="0E2A47"/>
              </a:solidFill>
              <a:latin typeface="Roboto"/>
              <a:ea typeface="Roboto"/>
              <a:cs typeface="Roboto"/>
              <a:sym typeface="Roboto"/>
            </a:endParaRPr>
          </a:p>
        </p:txBody>
      </p:sp>
      <p:sp>
        <p:nvSpPr>
          <p:cNvPr id="268" name="Google Shape;268;g2b89ed758f3_0_511"/>
          <p:cNvSpPr txBox="1"/>
          <p:nvPr/>
        </p:nvSpPr>
        <p:spPr>
          <a:xfrm>
            <a:off x="3728100" y="557625"/>
            <a:ext cx="5743500" cy="794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15000"/>
              </a:lnSpc>
              <a:spcBef>
                <a:spcPts val="0"/>
              </a:spcBef>
              <a:spcAft>
                <a:spcPts val="0"/>
              </a:spcAft>
              <a:buClr>
                <a:srgbClr val="0E2A47"/>
              </a:buClr>
              <a:buSzPts val="1200"/>
              <a:buFont typeface="Arial"/>
              <a:buChar char="➢"/>
            </a:pPr>
            <a:r>
              <a:rPr b="1" i="0" lang="en-GB" sz="1200" u="none" cap="none" strike="noStrike">
                <a:solidFill>
                  <a:srgbClr val="0E2A47"/>
                </a:solidFill>
                <a:latin typeface="Arial"/>
                <a:ea typeface="Arial"/>
                <a:cs typeface="Arial"/>
                <a:sym typeface="Arial"/>
              </a:rPr>
              <a:t>HTTP/S = Hypertext Transfer Protocol/ Secure</a:t>
            </a:r>
            <a:endParaRPr b="1" i="0" sz="1200" u="none" cap="none" strike="noStrike">
              <a:solidFill>
                <a:srgbClr val="0E2A47"/>
              </a:solidFill>
              <a:latin typeface="Arial"/>
              <a:ea typeface="Arial"/>
              <a:cs typeface="Arial"/>
              <a:sym typeface="Arial"/>
            </a:endParaRPr>
          </a:p>
          <a:p>
            <a:pPr indent="-304800" lvl="0" marL="457200" marR="0" rtl="0" algn="l">
              <a:lnSpc>
                <a:spcPct val="115000"/>
              </a:lnSpc>
              <a:spcBef>
                <a:spcPts val="0"/>
              </a:spcBef>
              <a:spcAft>
                <a:spcPts val="0"/>
              </a:spcAft>
              <a:buClr>
                <a:srgbClr val="0E2A47"/>
              </a:buClr>
              <a:buSzPts val="1200"/>
              <a:buFont typeface="Arial"/>
              <a:buChar char="➢"/>
            </a:pPr>
            <a:r>
              <a:rPr b="0" i="0" lang="en-GB" sz="1200" u="none" cap="none" strike="noStrike">
                <a:solidFill>
                  <a:srgbClr val="0E2A47"/>
                </a:solidFill>
                <a:latin typeface="Arial"/>
                <a:ea typeface="Arial"/>
                <a:cs typeface="Arial"/>
                <a:sym typeface="Arial"/>
              </a:rPr>
              <a:t>Protocol de comunicare între client și server</a:t>
            </a:r>
            <a:endParaRPr b="0" i="0" sz="1200" u="none" cap="none" strike="noStrike">
              <a:solidFill>
                <a:srgbClr val="0E2A47"/>
              </a:solidFill>
              <a:latin typeface="Arial"/>
              <a:ea typeface="Arial"/>
              <a:cs typeface="Arial"/>
              <a:sym typeface="Arial"/>
            </a:endParaRPr>
          </a:p>
          <a:p>
            <a:pPr indent="-304800" lvl="0" marL="457200" marR="0" rtl="0" algn="l">
              <a:lnSpc>
                <a:spcPct val="115000"/>
              </a:lnSpc>
              <a:spcBef>
                <a:spcPts val="0"/>
              </a:spcBef>
              <a:spcAft>
                <a:spcPts val="0"/>
              </a:spcAft>
              <a:buClr>
                <a:srgbClr val="0E2A47"/>
              </a:buClr>
              <a:buSzPts val="1200"/>
              <a:buFont typeface="Arial"/>
              <a:buChar char="➢"/>
            </a:pPr>
            <a:r>
              <a:rPr b="0" i="0" lang="en-GB" sz="1200" u="none" cap="none" strike="noStrike">
                <a:solidFill>
                  <a:srgbClr val="0E2A47"/>
                </a:solidFill>
                <a:latin typeface="Arial"/>
                <a:ea typeface="Arial"/>
                <a:cs typeface="Arial"/>
                <a:sym typeface="Arial"/>
              </a:rPr>
              <a:t>Ne ajută să transferăm informații/date prin rețea</a:t>
            </a:r>
            <a:endParaRPr b="0" i="0" sz="1200" u="none" cap="none" strike="noStrike">
              <a:solidFill>
                <a:srgbClr val="0E2A47"/>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9325fdb563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Status codes</a:t>
            </a:r>
            <a:endParaRPr b="1">
              <a:solidFill>
                <a:schemeClr val="lt2"/>
              </a:solidFill>
              <a:latin typeface="Roboto"/>
              <a:ea typeface="Roboto"/>
              <a:cs typeface="Roboto"/>
              <a:sym typeface="Roboto"/>
            </a:endParaRPr>
          </a:p>
        </p:txBody>
      </p:sp>
      <p:cxnSp>
        <p:nvCxnSpPr>
          <p:cNvPr id="274" name="Google Shape;274;g29325fdb563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75" name="Google Shape;275;g29325fdb563_0_0"/>
          <p:cNvSpPr txBox="1"/>
          <p:nvPr/>
        </p:nvSpPr>
        <p:spPr>
          <a:xfrm>
            <a:off x="379225" y="1191700"/>
            <a:ext cx="8520600" cy="1218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15000"/>
              </a:lnSpc>
              <a:spcBef>
                <a:spcPts val="0"/>
              </a:spcBef>
              <a:spcAft>
                <a:spcPts val="0"/>
              </a:spcAft>
              <a:buClr>
                <a:srgbClr val="E6EDF3"/>
              </a:buClr>
              <a:buSzPts val="1200"/>
              <a:buFont typeface="Arial"/>
              <a:buChar char="➢"/>
            </a:pPr>
            <a:r>
              <a:rPr b="0" i="0" lang="en-GB" sz="1200" u="none" cap="none" strike="noStrike">
                <a:solidFill>
                  <a:srgbClr val="E6EDF3"/>
                </a:solidFill>
                <a:latin typeface="Arial"/>
                <a:ea typeface="Arial"/>
                <a:cs typeface="Arial"/>
                <a:sym typeface="Arial"/>
              </a:rPr>
              <a:t>informational: 100 - 199</a:t>
            </a:r>
            <a:endParaRPr b="0" i="0" sz="1200" u="none" cap="none" strike="noStrike">
              <a:solidFill>
                <a:srgbClr val="E6EDF3"/>
              </a:solidFill>
              <a:latin typeface="Arial"/>
              <a:ea typeface="Arial"/>
              <a:cs typeface="Arial"/>
              <a:sym typeface="Arial"/>
            </a:endParaRPr>
          </a:p>
          <a:p>
            <a:pPr indent="-304800" lvl="0" marL="457200" marR="0" rtl="0" algn="l">
              <a:lnSpc>
                <a:spcPct val="115000"/>
              </a:lnSpc>
              <a:spcBef>
                <a:spcPts val="0"/>
              </a:spcBef>
              <a:spcAft>
                <a:spcPts val="0"/>
              </a:spcAft>
              <a:buClr>
                <a:srgbClr val="E6EDF3"/>
              </a:buClr>
              <a:buSzPts val="1200"/>
              <a:buFont typeface="Arial"/>
              <a:buChar char="➢"/>
            </a:pPr>
            <a:r>
              <a:rPr b="0" i="0" lang="en-GB" sz="1200" u="none" cap="none" strike="noStrike">
                <a:solidFill>
                  <a:srgbClr val="E6EDF3"/>
                </a:solidFill>
                <a:latin typeface="Arial"/>
                <a:ea typeface="Arial"/>
                <a:cs typeface="Arial"/>
                <a:sym typeface="Arial"/>
              </a:rPr>
              <a:t>successful: 200 - 299</a:t>
            </a:r>
            <a:endParaRPr b="0" i="0" sz="1200" u="none" cap="none" strike="noStrike">
              <a:solidFill>
                <a:srgbClr val="E6EDF3"/>
              </a:solidFill>
              <a:latin typeface="Arial"/>
              <a:ea typeface="Arial"/>
              <a:cs typeface="Arial"/>
              <a:sym typeface="Arial"/>
            </a:endParaRPr>
          </a:p>
          <a:p>
            <a:pPr indent="-304800" lvl="0" marL="457200" marR="0" rtl="0" algn="l">
              <a:lnSpc>
                <a:spcPct val="115000"/>
              </a:lnSpc>
              <a:spcBef>
                <a:spcPts val="0"/>
              </a:spcBef>
              <a:spcAft>
                <a:spcPts val="0"/>
              </a:spcAft>
              <a:buClr>
                <a:srgbClr val="E6EDF3"/>
              </a:buClr>
              <a:buSzPts val="1200"/>
              <a:buFont typeface="Arial"/>
              <a:buChar char="➢"/>
            </a:pPr>
            <a:r>
              <a:rPr b="0" i="0" lang="en-GB" sz="1200" u="none" cap="none" strike="noStrike">
                <a:solidFill>
                  <a:srgbClr val="E6EDF3"/>
                </a:solidFill>
                <a:latin typeface="Arial"/>
                <a:ea typeface="Arial"/>
                <a:cs typeface="Arial"/>
                <a:sym typeface="Arial"/>
              </a:rPr>
              <a:t>redirectional: 300 - 399</a:t>
            </a:r>
            <a:endParaRPr b="0" i="0" sz="1200" u="none" cap="none" strike="noStrike">
              <a:solidFill>
                <a:srgbClr val="E6EDF3"/>
              </a:solidFill>
              <a:latin typeface="Arial"/>
              <a:ea typeface="Arial"/>
              <a:cs typeface="Arial"/>
              <a:sym typeface="Arial"/>
            </a:endParaRPr>
          </a:p>
          <a:p>
            <a:pPr indent="-304800" lvl="0" marL="457200" marR="0" rtl="0" algn="l">
              <a:lnSpc>
                <a:spcPct val="115000"/>
              </a:lnSpc>
              <a:spcBef>
                <a:spcPts val="0"/>
              </a:spcBef>
              <a:spcAft>
                <a:spcPts val="0"/>
              </a:spcAft>
              <a:buClr>
                <a:srgbClr val="E6EDF3"/>
              </a:buClr>
              <a:buSzPts val="1200"/>
              <a:buFont typeface="Arial"/>
              <a:buChar char="➢"/>
            </a:pPr>
            <a:r>
              <a:rPr b="0" i="0" lang="en-GB" sz="1200" u="none" cap="none" strike="noStrike">
                <a:solidFill>
                  <a:srgbClr val="E6EDF3"/>
                </a:solidFill>
                <a:latin typeface="Arial"/>
                <a:ea typeface="Arial"/>
                <a:cs typeface="Arial"/>
                <a:sym typeface="Arial"/>
              </a:rPr>
              <a:t>client side error: 400 - 499</a:t>
            </a:r>
            <a:endParaRPr b="0" i="0" sz="1200" u="none" cap="none" strike="noStrike">
              <a:solidFill>
                <a:srgbClr val="E6EDF3"/>
              </a:solidFill>
              <a:latin typeface="Arial"/>
              <a:ea typeface="Arial"/>
              <a:cs typeface="Arial"/>
              <a:sym typeface="Arial"/>
            </a:endParaRPr>
          </a:p>
          <a:p>
            <a:pPr indent="-304800" lvl="0" marL="457200" marR="0" rtl="0" algn="l">
              <a:lnSpc>
                <a:spcPct val="115000"/>
              </a:lnSpc>
              <a:spcBef>
                <a:spcPts val="0"/>
              </a:spcBef>
              <a:spcAft>
                <a:spcPts val="0"/>
              </a:spcAft>
              <a:buClr>
                <a:srgbClr val="E6EDF3"/>
              </a:buClr>
              <a:buSzPts val="1200"/>
              <a:buFont typeface="Arial"/>
              <a:buChar char="➢"/>
            </a:pPr>
            <a:r>
              <a:rPr b="0" i="0" lang="en-GB" sz="1200" u="none" cap="none" strike="noStrike">
                <a:solidFill>
                  <a:srgbClr val="E6EDF3"/>
                </a:solidFill>
                <a:latin typeface="Arial"/>
                <a:ea typeface="Arial"/>
                <a:cs typeface="Arial"/>
                <a:sym typeface="Arial"/>
              </a:rPr>
              <a:t>server side error: 500 - 599</a:t>
            </a:r>
            <a:endParaRPr b="1" i="0" sz="1400" u="none" cap="none" strike="noStrike">
              <a:solidFill>
                <a:schemeClr val="lt1"/>
              </a:solidFill>
              <a:latin typeface="Roboto"/>
              <a:ea typeface="Roboto"/>
              <a:cs typeface="Roboto"/>
              <a:sym typeface="Roboto"/>
            </a:endParaRPr>
          </a:p>
        </p:txBody>
      </p:sp>
      <p:sp>
        <p:nvSpPr>
          <p:cNvPr id="276" name="Google Shape;276;g29325fdb563_0_0"/>
          <p:cNvSpPr txBox="1"/>
          <p:nvPr/>
        </p:nvSpPr>
        <p:spPr>
          <a:xfrm>
            <a:off x="311700" y="2362900"/>
            <a:ext cx="8776500" cy="27060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15000"/>
              </a:lnSpc>
              <a:spcBef>
                <a:spcPts val="300"/>
              </a:spcBef>
              <a:spcAft>
                <a:spcPts val="0"/>
              </a:spcAft>
              <a:buClr>
                <a:srgbClr val="E6EDF3"/>
              </a:buClr>
              <a:buSzPts val="1200"/>
              <a:buFont typeface="Arial"/>
              <a:buChar char="●"/>
            </a:pPr>
            <a:r>
              <a:rPr b="0" i="0" lang="en-GB" sz="1200" u="none" cap="none" strike="noStrike">
                <a:solidFill>
                  <a:srgbClr val="E6EDF3"/>
                </a:solidFill>
                <a:latin typeface="Arial"/>
                <a:ea typeface="Arial"/>
                <a:cs typeface="Arial"/>
                <a:sym typeface="Arial"/>
              </a:rPr>
              <a:t>Cele mai folosite:</a:t>
            </a:r>
            <a:endParaRPr b="0" i="0" sz="1200" u="none" cap="none" strike="noStrike">
              <a:solidFill>
                <a:srgbClr val="E6EDF3"/>
              </a:solidFill>
              <a:latin typeface="Arial"/>
              <a:ea typeface="Arial"/>
              <a:cs typeface="Arial"/>
              <a:sym typeface="Arial"/>
            </a:endParaRPr>
          </a:p>
          <a:p>
            <a:pPr indent="-304800" lvl="1" marL="914400" marR="0" rtl="0" algn="l">
              <a:lnSpc>
                <a:spcPct val="115000"/>
              </a:lnSpc>
              <a:spcBef>
                <a:spcPts val="0"/>
              </a:spcBef>
              <a:spcAft>
                <a:spcPts val="0"/>
              </a:spcAft>
              <a:buClr>
                <a:srgbClr val="E6EDF3"/>
              </a:buClr>
              <a:buSzPts val="1200"/>
              <a:buFont typeface="Arial"/>
              <a:buChar char="○"/>
            </a:pPr>
            <a:r>
              <a:rPr b="0" i="0" lang="en-GB" sz="1200" u="none" cap="none" strike="noStrike">
                <a:solidFill>
                  <a:schemeClr val="accent1"/>
                </a:solidFill>
                <a:latin typeface="Arial"/>
                <a:ea typeface="Arial"/>
                <a:cs typeface="Arial"/>
                <a:sym typeface="Arial"/>
              </a:rPr>
              <a:t>200 OK </a:t>
            </a:r>
            <a:r>
              <a:rPr b="0" i="0" lang="en-GB" sz="1200" u="none" cap="none" strike="noStrike">
                <a:solidFill>
                  <a:srgbClr val="E6EDF3"/>
                </a:solidFill>
                <a:latin typeface="Arial"/>
                <a:ea typeface="Arial"/>
                <a:cs typeface="Arial"/>
                <a:sym typeface="Arial"/>
              </a:rPr>
              <a:t>- succes - de obicei când se cer date de la server</a:t>
            </a:r>
            <a:endParaRPr b="0" i="0" sz="1200" u="none" cap="none" strike="noStrike">
              <a:solidFill>
                <a:srgbClr val="E6EDF3"/>
              </a:solidFill>
              <a:latin typeface="Arial"/>
              <a:ea typeface="Arial"/>
              <a:cs typeface="Arial"/>
              <a:sym typeface="Arial"/>
            </a:endParaRPr>
          </a:p>
          <a:p>
            <a:pPr indent="-304800" lvl="1" marL="914400" marR="0" rtl="0" algn="l">
              <a:lnSpc>
                <a:spcPct val="115000"/>
              </a:lnSpc>
              <a:spcBef>
                <a:spcPts val="0"/>
              </a:spcBef>
              <a:spcAft>
                <a:spcPts val="0"/>
              </a:spcAft>
              <a:buClr>
                <a:srgbClr val="E6EDF3"/>
              </a:buClr>
              <a:buSzPts val="1200"/>
              <a:buFont typeface="Arial"/>
              <a:buChar char="○"/>
            </a:pPr>
            <a:r>
              <a:rPr b="0" i="0" lang="en-GB" sz="1200" u="none" cap="none" strike="noStrike">
                <a:solidFill>
                  <a:schemeClr val="accent1"/>
                </a:solidFill>
                <a:latin typeface="Arial"/>
                <a:ea typeface="Arial"/>
                <a:cs typeface="Arial"/>
                <a:sym typeface="Arial"/>
              </a:rPr>
              <a:t>201 Created </a:t>
            </a:r>
            <a:r>
              <a:rPr b="0" i="0" lang="en-GB" sz="1200" u="none" cap="none" strike="noStrike">
                <a:solidFill>
                  <a:srgbClr val="E6EDF3"/>
                </a:solidFill>
                <a:latin typeface="Arial"/>
                <a:ea typeface="Arial"/>
                <a:cs typeface="Arial"/>
                <a:sym typeface="Arial"/>
              </a:rPr>
              <a:t>- success - când se pun date în server</a:t>
            </a:r>
            <a:endParaRPr b="0" i="0" sz="1200" u="none" cap="none" strike="noStrike">
              <a:solidFill>
                <a:srgbClr val="E6EDF3"/>
              </a:solidFill>
              <a:latin typeface="Arial"/>
              <a:ea typeface="Arial"/>
              <a:cs typeface="Arial"/>
              <a:sym typeface="Arial"/>
            </a:endParaRPr>
          </a:p>
          <a:p>
            <a:pPr indent="-304800" lvl="1" marL="914400" marR="0" rtl="0" algn="l">
              <a:lnSpc>
                <a:spcPct val="115000"/>
              </a:lnSpc>
              <a:spcBef>
                <a:spcPts val="0"/>
              </a:spcBef>
              <a:spcAft>
                <a:spcPts val="0"/>
              </a:spcAft>
              <a:buClr>
                <a:srgbClr val="E6EDF3"/>
              </a:buClr>
              <a:buSzPts val="1200"/>
              <a:buFont typeface="Arial"/>
              <a:buChar char="○"/>
            </a:pPr>
            <a:r>
              <a:rPr b="0" i="0" lang="en-GB" sz="1200" u="none" cap="none" strike="noStrike">
                <a:solidFill>
                  <a:schemeClr val="accent1"/>
                </a:solidFill>
                <a:latin typeface="Arial"/>
                <a:ea typeface="Arial"/>
                <a:cs typeface="Arial"/>
                <a:sym typeface="Arial"/>
              </a:rPr>
              <a:t>204 No Content</a:t>
            </a:r>
            <a:r>
              <a:rPr b="0" i="0" lang="en-GB" sz="1200" u="none" cap="none" strike="noStrike">
                <a:solidFill>
                  <a:srgbClr val="E6EDF3"/>
                </a:solidFill>
                <a:latin typeface="Arial"/>
                <a:ea typeface="Arial"/>
                <a:cs typeface="Arial"/>
                <a:sym typeface="Arial"/>
              </a:rPr>
              <a:t> - success - de obicei când ștergem ceva</a:t>
            </a:r>
            <a:endParaRPr b="0" i="0" sz="1200" u="none" cap="none" strike="noStrike">
              <a:solidFill>
                <a:srgbClr val="E6EDF3"/>
              </a:solidFill>
              <a:latin typeface="Arial"/>
              <a:ea typeface="Arial"/>
              <a:cs typeface="Arial"/>
              <a:sym typeface="Arial"/>
            </a:endParaRPr>
          </a:p>
          <a:p>
            <a:pPr indent="-304800" lvl="1" marL="914400" marR="0" rtl="0" algn="l">
              <a:lnSpc>
                <a:spcPct val="115000"/>
              </a:lnSpc>
              <a:spcBef>
                <a:spcPts val="0"/>
              </a:spcBef>
              <a:spcAft>
                <a:spcPts val="0"/>
              </a:spcAft>
              <a:buClr>
                <a:srgbClr val="E6EDF3"/>
              </a:buClr>
              <a:buSzPts val="1200"/>
              <a:buFont typeface="Arial"/>
              <a:buChar char="○"/>
            </a:pPr>
            <a:r>
              <a:rPr b="0" i="0" lang="en-GB" sz="1200" u="none" cap="none" strike="noStrike">
                <a:solidFill>
                  <a:schemeClr val="accent1"/>
                </a:solidFill>
                <a:latin typeface="Arial"/>
                <a:ea typeface="Arial"/>
                <a:cs typeface="Arial"/>
                <a:sym typeface="Arial"/>
              </a:rPr>
              <a:t>400 Bad request</a:t>
            </a:r>
            <a:r>
              <a:rPr b="0" i="0" lang="en-GB" sz="1200" u="none" cap="none" strike="noStrike">
                <a:solidFill>
                  <a:srgbClr val="E6EDF3"/>
                </a:solidFill>
                <a:latin typeface="Arial"/>
                <a:ea typeface="Arial"/>
                <a:cs typeface="Arial"/>
                <a:sym typeface="Arial"/>
              </a:rPr>
              <a:t> - ceva nu a mers bine, probabil valori invalide pentru parametri</a:t>
            </a:r>
            <a:endParaRPr b="0" i="0" sz="1200" u="none" cap="none" strike="noStrike">
              <a:solidFill>
                <a:srgbClr val="E6EDF3"/>
              </a:solidFill>
              <a:latin typeface="Arial"/>
              <a:ea typeface="Arial"/>
              <a:cs typeface="Arial"/>
              <a:sym typeface="Arial"/>
            </a:endParaRPr>
          </a:p>
          <a:p>
            <a:pPr indent="-304800" lvl="1" marL="914400" marR="0" rtl="0" algn="l">
              <a:lnSpc>
                <a:spcPct val="115000"/>
              </a:lnSpc>
              <a:spcBef>
                <a:spcPts val="0"/>
              </a:spcBef>
              <a:spcAft>
                <a:spcPts val="0"/>
              </a:spcAft>
              <a:buClr>
                <a:srgbClr val="E6EDF3"/>
              </a:buClr>
              <a:buSzPts val="1200"/>
              <a:buFont typeface="Arial"/>
              <a:buChar char="○"/>
            </a:pPr>
            <a:r>
              <a:rPr b="0" i="0" lang="en-GB" sz="1200" u="none" cap="none" strike="noStrike">
                <a:solidFill>
                  <a:schemeClr val="accent1"/>
                </a:solidFill>
                <a:latin typeface="Arial"/>
                <a:ea typeface="Arial"/>
                <a:cs typeface="Arial"/>
                <a:sym typeface="Arial"/>
              </a:rPr>
              <a:t>401 Unauthorized</a:t>
            </a:r>
            <a:r>
              <a:rPr b="0" i="0" lang="en-GB" sz="1200" u="none" cap="none" strike="noStrike">
                <a:solidFill>
                  <a:srgbClr val="E6EDF3"/>
                </a:solidFill>
                <a:latin typeface="Arial"/>
                <a:ea typeface="Arial"/>
                <a:cs typeface="Arial"/>
                <a:sym typeface="Arial"/>
              </a:rPr>
              <a:t> - nu suntem logați în app</a:t>
            </a:r>
            <a:endParaRPr b="0" i="0" sz="1200" u="none" cap="none" strike="noStrike">
              <a:solidFill>
                <a:srgbClr val="E6EDF3"/>
              </a:solidFill>
              <a:latin typeface="Arial"/>
              <a:ea typeface="Arial"/>
              <a:cs typeface="Arial"/>
              <a:sym typeface="Arial"/>
            </a:endParaRPr>
          </a:p>
          <a:p>
            <a:pPr indent="-304800" lvl="1" marL="914400" marR="0" rtl="0" algn="l">
              <a:lnSpc>
                <a:spcPct val="115000"/>
              </a:lnSpc>
              <a:spcBef>
                <a:spcPts val="0"/>
              </a:spcBef>
              <a:spcAft>
                <a:spcPts val="0"/>
              </a:spcAft>
              <a:buClr>
                <a:srgbClr val="E6EDF3"/>
              </a:buClr>
              <a:buSzPts val="1200"/>
              <a:buFont typeface="Arial"/>
              <a:buChar char="○"/>
            </a:pPr>
            <a:r>
              <a:rPr b="0" i="0" lang="en-GB" sz="1200" u="none" cap="none" strike="noStrike">
                <a:solidFill>
                  <a:schemeClr val="accent1"/>
                </a:solidFill>
                <a:latin typeface="Arial"/>
                <a:ea typeface="Arial"/>
                <a:cs typeface="Arial"/>
                <a:sym typeface="Arial"/>
              </a:rPr>
              <a:t>403 Forbidden</a:t>
            </a:r>
            <a:r>
              <a:rPr b="0" i="0" lang="en-GB" sz="1200" u="none" cap="none" strike="noStrike">
                <a:solidFill>
                  <a:srgbClr val="E6EDF3"/>
                </a:solidFill>
                <a:latin typeface="Arial"/>
                <a:ea typeface="Arial"/>
                <a:cs typeface="Arial"/>
                <a:sym typeface="Arial"/>
              </a:rPr>
              <a:t> - suntem logați dar nu avem drepturi de edit de exemplu</a:t>
            </a:r>
            <a:endParaRPr b="0" i="0" sz="1200" u="none" cap="none" strike="noStrike">
              <a:solidFill>
                <a:srgbClr val="E6EDF3"/>
              </a:solidFill>
              <a:latin typeface="Arial"/>
              <a:ea typeface="Arial"/>
              <a:cs typeface="Arial"/>
              <a:sym typeface="Arial"/>
            </a:endParaRPr>
          </a:p>
          <a:p>
            <a:pPr indent="-304800" lvl="1" marL="914400" marR="0" rtl="0" algn="l">
              <a:lnSpc>
                <a:spcPct val="115000"/>
              </a:lnSpc>
              <a:spcBef>
                <a:spcPts val="0"/>
              </a:spcBef>
              <a:spcAft>
                <a:spcPts val="0"/>
              </a:spcAft>
              <a:buClr>
                <a:srgbClr val="E6EDF3"/>
              </a:buClr>
              <a:buSzPts val="1200"/>
              <a:buFont typeface="Arial"/>
              <a:buChar char="○"/>
            </a:pPr>
            <a:r>
              <a:rPr b="0" i="0" lang="en-GB" sz="1200" u="none" cap="none" strike="noStrike">
                <a:solidFill>
                  <a:schemeClr val="accent1"/>
                </a:solidFill>
                <a:latin typeface="Arial"/>
                <a:ea typeface="Arial"/>
                <a:cs typeface="Arial"/>
                <a:sym typeface="Arial"/>
              </a:rPr>
              <a:t>404 Not Found</a:t>
            </a:r>
            <a:r>
              <a:rPr b="0" i="0" lang="en-GB" sz="1200" u="none" cap="none" strike="noStrike">
                <a:solidFill>
                  <a:srgbClr val="E6EDF3"/>
                </a:solidFill>
                <a:latin typeface="Arial"/>
                <a:ea typeface="Arial"/>
                <a:cs typeface="Arial"/>
                <a:sym typeface="Arial"/>
              </a:rPr>
              <a:t> - nu găsește endpoint - probabil</a:t>
            </a:r>
            <a:endParaRPr b="0" i="0" sz="1200" u="none" cap="none" strike="noStrike">
              <a:solidFill>
                <a:srgbClr val="E6EDF3"/>
              </a:solidFill>
              <a:latin typeface="Arial"/>
              <a:ea typeface="Arial"/>
              <a:cs typeface="Arial"/>
              <a:sym typeface="Arial"/>
            </a:endParaRPr>
          </a:p>
          <a:p>
            <a:pPr indent="-304800" lvl="1" marL="914400" marR="0" rtl="0" algn="l">
              <a:lnSpc>
                <a:spcPct val="115000"/>
              </a:lnSpc>
              <a:spcBef>
                <a:spcPts val="0"/>
              </a:spcBef>
              <a:spcAft>
                <a:spcPts val="0"/>
              </a:spcAft>
              <a:buClr>
                <a:srgbClr val="E6EDF3"/>
              </a:buClr>
              <a:buSzPts val="1200"/>
              <a:buFont typeface="Arial"/>
              <a:buChar char="○"/>
            </a:pPr>
            <a:r>
              <a:rPr b="0" i="0" lang="en-GB" sz="1200" u="none" cap="none" strike="noStrike">
                <a:solidFill>
                  <a:schemeClr val="accent1"/>
                </a:solidFill>
                <a:latin typeface="Arial"/>
                <a:ea typeface="Arial"/>
                <a:cs typeface="Arial"/>
                <a:sym typeface="Arial"/>
              </a:rPr>
              <a:t>408 Request Timeout</a:t>
            </a:r>
            <a:r>
              <a:rPr b="0" i="0" lang="en-GB" sz="1200" u="none" cap="none" strike="noStrike">
                <a:solidFill>
                  <a:srgbClr val="E6EDF3"/>
                </a:solidFill>
                <a:latin typeface="Arial"/>
                <a:ea typeface="Arial"/>
                <a:cs typeface="Arial"/>
                <a:sym typeface="Arial"/>
              </a:rPr>
              <a:t> - a durat prea mult până să ajungă la server requestul</a:t>
            </a:r>
            <a:endParaRPr b="0" i="0" sz="1200" u="none" cap="none" strike="noStrike">
              <a:solidFill>
                <a:srgbClr val="E6EDF3"/>
              </a:solidFill>
              <a:latin typeface="Arial"/>
              <a:ea typeface="Arial"/>
              <a:cs typeface="Arial"/>
              <a:sym typeface="Arial"/>
            </a:endParaRPr>
          </a:p>
          <a:p>
            <a:pPr indent="-304800" lvl="1" marL="914400" marR="0" rtl="0" algn="l">
              <a:lnSpc>
                <a:spcPct val="115000"/>
              </a:lnSpc>
              <a:spcBef>
                <a:spcPts val="0"/>
              </a:spcBef>
              <a:spcAft>
                <a:spcPts val="0"/>
              </a:spcAft>
              <a:buClr>
                <a:srgbClr val="E6EDF3"/>
              </a:buClr>
              <a:buSzPts val="1200"/>
              <a:buFont typeface="Arial"/>
              <a:buChar char="○"/>
            </a:pPr>
            <a:r>
              <a:rPr b="0" i="0" lang="en-GB" sz="1200" u="none" cap="none" strike="noStrike">
                <a:solidFill>
                  <a:schemeClr val="accent1"/>
                </a:solidFill>
                <a:latin typeface="Arial"/>
                <a:ea typeface="Arial"/>
                <a:cs typeface="Arial"/>
                <a:sym typeface="Arial"/>
              </a:rPr>
              <a:t>500 Internal Server Error</a:t>
            </a:r>
            <a:r>
              <a:rPr b="0" i="0" lang="en-GB" sz="1200" u="none" cap="none" strike="noStrike">
                <a:solidFill>
                  <a:srgbClr val="E6EDF3"/>
                </a:solidFill>
                <a:latin typeface="Arial"/>
                <a:ea typeface="Arial"/>
                <a:cs typeface="Arial"/>
                <a:sym typeface="Arial"/>
              </a:rPr>
              <a:t> - request-ul ajunge la server dar cel mai probabil este un bug</a:t>
            </a:r>
            <a:endParaRPr b="0" i="0" sz="1200" u="none" cap="none" strike="noStrike">
              <a:solidFill>
                <a:srgbClr val="E6EDF3"/>
              </a:solidFill>
              <a:latin typeface="Arial"/>
              <a:ea typeface="Arial"/>
              <a:cs typeface="Arial"/>
              <a:sym typeface="Arial"/>
            </a:endParaRPr>
          </a:p>
          <a:p>
            <a:pPr indent="-304800" lvl="1" marL="914400" marR="0" rtl="0" algn="l">
              <a:lnSpc>
                <a:spcPct val="115000"/>
              </a:lnSpc>
              <a:spcBef>
                <a:spcPts val="0"/>
              </a:spcBef>
              <a:spcAft>
                <a:spcPts val="0"/>
              </a:spcAft>
              <a:buClr>
                <a:srgbClr val="E6EDF3"/>
              </a:buClr>
              <a:buSzPts val="1200"/>
              <a:buFont typeface="Arial"/>
              <a:buChar char="○"/>
            </a:pPr>
            <a:r>
              <a:rPr b="0" i="0" lang="en-GB" sz="1200" u="none" cap="none" strike="noStrike">
                <a:solidFill>
                  <a:schemeClr val="accent1"/>
                </a:solidFill>
                <a:latin typeface="Arial"/>
                <a:ea typeface="Arial"/>
                <a:cs typeface="Arial"/>
                <a:sym typeface="Arial"/>
              </a:rPr>
              <a:t>503 Service Unavailable</a:t>
            </a:r>
            <a:r>
              <a:rPr b="0" i="0" lang="en-GB" sz="1200" u="none" cap="none" strike="noStrike">
                <a:solidFill>
                  <a:srgbClr val="E6EDF3"/>
                </a:solidFill>
                <a:latin typeface="Arial"/>
                <a:ea typeface="Arial"/>
                <a:cs typeface="Arial"/>
                <a:sym typeface="Arial"/>
              </a:rPr>
              <a:t> - serverul e oprit pentru mentenanță de exemplu</a:t>
            </a:r>
            <a:endParaRPr b="0" i="0" sz="1200" u="none" cap="none" strike="noStrike">
              <a:solidFill>
                <a:srgbClr val="E6EDF3"/>
              </a:solidFill>
              <a:latin typeface="Arial"/>
              <a:ea typeface="Arial"/>
              <a:cs typeface="Arial"/>
              <a:sym typeface="Arial"/>
            </a:endParaRPr>
          </a:p>
          <a:p>
            <a:pPr indent="-304800" lvl="0" marL="457200" marR="0" rtl="0" algn="l">
              <a:lnSpc>
                <a:spcPct val="115000"/>
              </a:lnSpc>
              <a:spcBef>
                <a:spcPts val="0"/>
              </a:spcBef>
              <a:spcAft>
                <a:spcPts val="0"/>
              </a:spcAft>
              <a:buClr>
                <a:srgbClr val="E6EDF3"/>
              </a:buClr>
              <a:buSzPts val="1200"/>
              <a:buFont typeface="Arial"/>
              <a:buChar char="●"/>
            </a:pPr>
            <a:r>
              <a:rPr b="0" i="0" lang="en-GB" sz="1200" u="sng" cap="none" strike="noStrike">
                <a:solidFill>
                  <a:schemeClr val="hlink"/>
                </a:solidFill>
                <a:latin typeface="Arial"/>
                <a:ea typeface="Arial"/>
                <a:cs typeface="Arial"/>
                <a:sym typeface="Arial"/>
                <a:hlinkClick r:id="rId3"/>
              </a:rPr>
              <a:t>https://developer.mozilla.org/en-US/docs/Web/HTTP/Status</a:t>
            </a:r>
            <a:endParaRPr b="0" i="0" sz="1200" u="none" cap="none" strike="noStrike">
              <a:solidFill>
                <a:srgbClr val="E6EDF3"/>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1000"/>
                                        <p:tgtEl>
                                          <p:spTgt spid="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animEffect filter="fade" transition="in">
                                      <p:cBhvr>
                                        <p:cTn dur="1000"/>
                                        <p:tgtEl>
                                          <p:spTgt spid="2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animEffect filter="fade" transition="in">
                                      <p:cBhvr>
                                        <p:cTn dur="1000"/>
                                        <p:tgtEl>
                                          <p:spTgt spid="2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animEffect filter="fade" transition="in">
                                      <p:cBhvr>
                                        <p:cTn dur="1000"/>
                                        <p:tgtEl>
                                          <p:spTgt spid="2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4" st="4"/>
                                            </p:txEl>
                                          </p:spTgt>
                                        </p:tgtEl>
                                        <p:attrNameLst>
                                          <p:attrName>style.visibility</p:attrName>
                                        </p:attrNameLst>
                                      </p:cBhvr>
                                      <p:to>
                                        <p:strVal val="visible"/>
                                      </p:to>
                                    </p:set>
                                    <p:animEffect filter="fade" transition="in">
                                      <p:cBhvr>
                                        <p:cTn dur="1000"/>
                                        <p:tgtEl>
                                          <p:spTgt spid="27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b89ed758f3_0_537"/>
          <p:cNvSpPr txBox="1"/>
          <p:nvPr>
            <p:ph idx="4294967295" type="ctrTitle"/>
          </p:nvPr>
        </p:nvSpPr>
        <p:spPr>
          <a:xfrm>
            <a:off x="68925" y="1550750"/>
            <a:ext cx="4166100" cy="1950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Roboto Black"/>
              <a:buNone/>
            </a:pPr>
            <a:r>
              <a:rPr b="0" i="0" lang="en-GB" sz="3400" u="none" cap="none" strike="noStrike">
                <a:solidFill>
                  <a:schemeClr val="lt1"/>
                </a:solidFill>
                <a:latin typeface="Roboto Black"/>
                <a:ea typeface="Roboto Black"/>
                <a:cs typeface="Roboto Black"/>
                <a:sym typeface="Roboto Black"/>
              </a:rPr>
              <a:t>Methods HTTP</a:t>
            </a:r>
            <a:endParaRPr b="0" i="0" sz="3400" u="none" cap="none" strike="noStrike">
              <a:solidFill>
                <a:schemeClr val="lt1"/>
              </a:solidFill>
              <a:latin typeface="Roboto Black"/>
              <a:ea typeface="Roboto Black"/>
              <a:cs typeface="Roboto Black"/>
              <a:sym typeface="Roboto Black"/>
            </a:endParaRPr>
          </a:p>
          <a:p>
            <a:pPr indent="0" lvl="0" marL="0" marR="0" rtl="0" algn="l">
              <a:lnSpc>
                <a:spcPct val="100000"/>
              </a:lnSpc>
              <a:spcBef>
                <a:spcPts val="0"/>
              </a:spcBef>
              <a:spcAft>
                <a:spcPts val="0"/>
              </a:spcAft>
              <a:buClr>
                <a:schemeClr val="lt1"/>
              </a:buClr>
              <a:buSzPts val="3000"/>
              <a:buFont typeface="Roboto Black"/>
              <a:buNone/>
            </a:pPr>
            <a:r>
              <a:rPr b="0" i="0" lang="en-GB" sz="3400" u="none" cap="none" strike="noStrike">
                <a:solidFill>
                  <a:schemeClr val="lt1"/>
                </a:solidFill>
                <a:latin typeface="Roboto Black"/>
                <a:ea typeface="Roboto Black"/>
                <a:cs typeface="Roboto Black"/>
                <a:sym typeface="Roboto Black"/>
              </a:rPr>
              <a:t>CRUD Operations</a:t>
            </a:r>
            <a:endParaRPr b="0" i="0" sz="3400" u="none" cap="none" strike="noStrike">
              <a:solidFill>
                <a:schemeClr val="lt1"/>
              </a:solidFill>
              <a:latin typeface="Roboto Black"/>
              <a:ea typeface="Roboto Black"/>
              <a:cs typeface="Roboto Black"/>
              <a:sym typeface="Roboto Black"/>
            </a:endParaRPr>
          </a:p>
          <a:p>
            <a:pPr indent="0" lvl="0" marL="0" marR="0" rtl="0" algn="l">
              <a:lnSpc>
                <a:spcPct val="100000"/>
              </a:lnSpc>
              <a:spcBef>
                <a:spcPts val="0"/>
              </a:spcBef>
              <a:spcAft>
                <a:spcPts val="0"/>
              </a:spcAft>
              <a:buClr>
                <a:schemeClr val="lt1"/>
              </a:buClr>
              <a:buSzPts val="3000"/>
              <a:buFont typeface="Roboto Black"/>
              <a:buNone/>
            </a:pPr>
            <a:r>
              <a:rPr b="0" i="0" lang="en-GB" sz="3400" u="none" cap="none" strike="noStrike">
                <a:solidFill>
                  <a:schemeClr val="lt1"/>
                </a:solidFill>
                <a:latin typeface="Roboto Black"/>
                <a:ea typeface="Roboto Black"/>
                <a:cs typeface="Roboto Black"/>
                <a:sym typeface="Roboto Black"/>
              </a:rPr>
              <a:t> </a:t>
            </a:r>
            <a:endParaRPr b="0" i="0" sz="3400" u="none" cap="none" strike="noStrike">
              <a:solidFill>
                <a:schemeClr val="lt1"/>
              </a:solidFill>
              <a:latin typeface="Roboto Black"/>
              <a:ea typeface="Roboto Black"/>
              <a:cs typeface="Roboto Black"/>
              <a:sym typeface="Roboto Black"/>
            </a:endParaRPr>
          </a:p>
        </p:txBody>
      </p:sp>
      <p:sp>
        <p:nvSpPr>
          <p:cNvPr id="282" name="Google Shape;282;g2b89ed758f3_0_537"/>
          <p:cNvSpPr txBox="1"/>
          <p:nvPr/>
        </p:nvSpPr>
        <p:spPr>
          <a:xfrm>
            <a:off x="3788125" y="587625"/>
            <a:ext cx="5355900" cy="18564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15000"/>
              </a:lnSpc>
              <a:spcBef>
                <a:spcPts val="0"/>
              </a:spcBef>
              <a:spcAft>
                <a:spcPts val="0"/>
              </a:spcAft>
              <a:buClr>
                <a:srgbClr val="0E2A47"/>
              </a:buClr>
              <a:buSzPts val="1200"/>
              <a:buFont typeface="Arial"/>
              <a:buChar char="➢"/>
            </a:pPr>
            <a:r>
              <a:rPr b="1" i="0" lang="en-GB" sz="1200" u="none" cap="none" strike="noStrike">
                <a:solidFill>
                  <a:srgbClr val="0E2A47"/>
                </a:solidFill>
                <a:latin typeface="Arial"/>
                <a:ea typeface="Arial"/>
                <a:cs typeface="Arial"/>
                <a:sym typeface="Arial"/>
              </a:rPr>
              <a:t>REST APIs </a:t>
            </a:r>
            <a:r>
              <a:rPr b="0" i="0" lang="en-GB" sz="1200" u="none" cap="none" strike="noStrike">
                <a:solidFill>
                  <a:srgbClr val="0E2A47"/>
                </a:solidFill>
                <a:latin typeface="Arial"/>
                <a:ea typeface="Arial"/>
                <a:cs typeface="Arial"/>
                <a:sym typeface="Arial"/>
              </a:rPr>
              <a:t>permit developerul să implementeze multe tipuri de web applications având toate posibilele </a:t>
            </a:r>
            <a:r>
              <a:rPr b="1" i="0" lang="en-GB" sz="1200" u="none" cap="none" strike="noStrike">
                <a:solidFill>
                  <a:srgbClr val="0E2A47"/>
                </a:solidFill>
                <a:latin typeface="Arial"/>
                <a:ea typeface="Arial"/>
                <a:cs typeface="Arial"/>
                <a:sym typeface="Arial"/>
              </a:rPr>
              <a:t>operații CRUD:</a:t>
            </a:r>
            <a:endParaRPr b="1" i="0" sz="1200" u="none" cap="none" strike="noStrike">
              <a:solidFill>
                <a:srgbClr val="0E2A47"/>
              </a:solidFill>
              <a:latin typeface="Arial"/>
              <a:ea typeface="Arial"/>
              <a:cs typeface="Arial"/>
              <a:sym typeface="Arial"/>
            </a:endParaRPr>
          </a:p>
          <a:p>
            <a:pPr indent="-304800" lvl="1" marL="914400" marR="0" rtl="0" algn="l">
              <a:lnSpc>
                <a:spcPct val="115000"/>
              </a:lnSpc>
              <a:spcBef>
                <a:spcPts val="0"/>
              </a:spcBef>
              <a:spcAft>
                <a:spcPts val="0"/>
              </a:spcAft>
              <a:buClr>
                <a:srgbClr val="052643"/>
              </a:buClr>
              <a:buSzPts val="1200"/>
              <a:buFont typeface="Arial"/>
              <a:buChar char="○"/>
            </a:pPr>
            <a:r>
              <a:rPr b="1" i="0" lang="en-GB" sz="1200" u="none" cap="none" strike="noStrike">
                <a:solidFill>
                  <a:srgbClr val="052643"/>
                </a:solidFill>
                <a:latin typeface="Arial"/>
                <a:ea typeface="Arial"/>
                <a:cs typeface="Arial"/>
                <a:sym typeface="Arial"/>
              </a:rPr>
              <a:t>Create:</a:t>
            </a:r>
            <a:r>
              <a:rPr b="0" i="0" lang="en-GB" sz="1200" u="none" cap="none" strike="noStrike">
                <a:solidFill>
                  <a:srgbClr val="052643"/>
                </a:solidFill>
                <a:latin typeface="Arial"/>
                <a:ea typeface="Arial"/>
                <a:cs typeface="Arial"/>
                <a:sym typeface="Arial"/>
              </a:rPr>
              <a:t> adăugarea unei noi intrări în DB - POST</a:t>
            </a:r>
            <a:endParaRPr b="0" i="0" sz="1200" u="none" cap="none" strike="noStrike">
              <a:solidFill>
                <a:srgbClr val="052643"/>
              </a:solidFill>
              <a:latin typeface="Arial"/>
              <a:ea typeface="Arial"/>
              <a:cs typeface="Arial"/>
              <a:sym typeface="Arial"/>
            </a:endParaRPr>
          </a:p>
          <a:p>
            <a:pPr indent="-304800" lvl="1" marL="914400" marR="0" rtl="0" algn="l">
              <a:lnSpc>
                <a:spcPct val="115000"/>
              </a:lnSpc>
              <a:spcBef>
                <a:spcPts val="0"/>
              </a:spcBef>
              <a:spcAft>
                <a:spcPts val="0"/>
              </a:spcAft>
              <a:buClr>
                <a:srgbClr val="052643"/>
              </a:buClr>
              <a:buSzPts val="1200"/>
              <a:buFont typeface="Arial"/>
              <a:buChar char="○"/>
            </a:pPr>
            <a:r>
              <a:rPr b="1" i="0" lang="en-GB" sz="1200" u="none" cap="none" strike="noStrike">
                <a:solidFill>
                  <a:srgbClr val="052643"/>
                </a:solidFill>
                <a:latin typeface="Arial"/>
                <a:ea typeface="Arial"/>
                <a:cs typeface="Arial"/>
                <a:sym typeface="Arial"/>
              </a:rPr>
              <a:t>Read: </a:t>
            </a:r>
            <a:r>
              <a:rPr b="0" i="0" lang="en-GB" sz="1200" u="none" cap="none" strike="noStrike">
                <a:solidFill>
                  <a:srgbClr val="052643"/>
                </a:solidFill>
                <a:latin typeface="Arial"/>
                <a:ea typeface="Arial"/>
                <a:cs typeface="Arial"/>
                <a:sym typeface="Arial"/>
              </a:rPr>
              <a:t>citim intrări din DB - GET</a:t>
            </a:r>
            <a:endParaRPr b="0" i="0" sz="1200" u="none" cap="none" strike="noStrike">
              <a:solidFill>
                <a:srgbClr val="052643"/>
              </a:solidFill>
              <a:latin typeface="Arial"/>
              <a:ea typeface="Arial"/>
              <a:cs typeface="Arial"/>
              <a:sym typeface="Arial"/>
            </a:endParaRPr>
          </a:p>
          <a:p>
            <a:pPr indent="-304800" lvl="1" marL="914400" marR="0" rtl="0" algn="l">
              <a:lnSpc>
                <a:spcPct val="115000"/>
              </a:lnSpc>
              <a:spcBef>
                <a:spcPts val="0"/>
              </a:spcBef>
              <a:spcAft>
                <a:spcPts val="0"/>
              </a:spcAft>
              <a:buClr>
                <a:srgbClr val="052643"/>
              </a:buClr>
              <a:buSzPts val="1200"/>
              <a:buFont typeface="Arial"/>
              <a:buChar char="○"/>
            </a:pPr>
            <a:r>
              <a:rPr b="1" i="0" lang="en-GB" sz="1200" u="none" cap="none" strike="noStrike">
                <a:solidFill>
                  <a:srgbClr val="052643"/>
                </a:solidFill>
                <a:latin typeface="Arial"/>
                <a:ea typeface="Arial"/>
                <a:cs typeface="Arial"/>
                <a:sym typeface="Arial"/>
              </a:rPr>
              <a:t>Update:</a:t>
            </a:r>
            <a:r>
              <a:rPr b="0" i="0" lang="en-GB" sz="1200" u="none" cap="none" strike="noStrike">
                <a:solidFill>
                  <a:srgbClr val="052643"/>
                </a:solidFill>
                <a:latin typeface="Arial"/>
                <a:ea typeface="Arial"/>
                <a:cs typeface="Arial"/>
                <a:sym typeface="Arial"/>
              </a:rPr>
              <a:t> actualizarea unei/unor intrări din DB - PUT/PATCH</a:t>
            </a:r>
            <a:endParaRPr b="0" i="0" sz="1200" u="none" cap="none" strike="noStrike">
              <a:solidFill>
                <a:srgbClr val="052643"/>
              </a:solidFill>
              <a:latin typeface="Arial"/>
              <a:ea typeface="Arial"/>
              <a:cs typeface="Arial"/>
              <a:sym typeface="Arial"/>
            </a:endParaRPr>
          </a:p>
          <a:p>
            <a:pPr indent="-304800" lvl="1" marL="914400" marR="0" rtl="0" algn="l">
              <a:lnSpc>
                <a:spcPct val="115000"/>
              </a:lnSpc>
              <a:spcBef>
                <a:spcPts val="0"/>
              </a:spcBef>
              <a:spcAft>
                <a:spcPts val="0"/>
              </a:spcAft>
              <a:buClr>
                <a:srgbClr val="052643"/>
              </a:buClr>
              <a:buSzPts val="1200"/>
              <a:buFont typeface="Arial"/>
              <a:buChar char="○"/>
            </a:pPr>
            <a:r>
              <a:rPr b="1" i="0" lang="en-GB" sz="1200" u="none" cap="none" strike="noStrike">
                <a:solidFill>
                  <a:srgbClr val="052643"/>
                </a:solidFill>
                <a:latin typeface="Arial"/>
                <a:ea typeface="Arial"/>
                <a:cs typeface="Arial"/>
                <a:sym typeface="Arial"/>
              </a:rPr>
              <a:t>Delete: </a:t>
            </a:r>
            <a:r>
              <a:rPr b="0" i="0" lang="en-GB" sz="1200" u="none" cap="none" strike="noStrike">
                <a:solidFill>
                  <a:srgbClr val="052643"/>
                </a:solidFill>
                <a:latin typeface="Arial"/>
                <a:ea typeface="Arial"/>
                <a:cs typeface="Arial"/>
                <a:sym typeface="Arial"/>
              </a:rPr>
              <a:t>ștergerea unei intrări din DB - DELETE</a:t>
            </a:r>
            <a:endParaRPr b="0" i="0" sz="1200" u="none" cap="none" strike="noStrike">
              <a:solidFill>
                <a:srgbClr val="052643"/>
              </a:solidFill>
              <a:latin typeface="Arial"/>
              <a:ea typeface="Arial"/>
              <a:cs typeface="Arial"/>
              <a:sym typeface="Arial"/>
            </a:endParaRPr>
          </a:p>
          <a:p>
            <a:pPr indent="-304800" lvl="0" marL="457200" marR="0" rtl="0" algn="l">
              <a:lnSpc>
                <a:spcPct val="115000"/>
              </a:lnSpc>
              <a:spcBef>
                <a:spcPts val="0"/>
              </a:spcBef>
              <a:spcAft>
                <a:spcPts val="0"/>
              </a:spcAft>
              <a:buClr>
                <a:srgbClr val="0E2A47"/>
              </a:buClr>
              <a:buSzPts val="1200"/>
              <a:buFont typeface="Arial"/>
              <a:buChar char="➢"/>
            </a:pPr>
            <a:r>
              <a:rPr b="0" i="0" lang="en-GB" sz="1200" u="none" cap="none" strike="noStrike">
                <a:solidFill>
                  <a:srgbClr val="0E2A47"/>
                </a:solidFill>
                <a:latin typeface="Arial"/>
                <a:ea typeface="Arial"/>
                <a:cs typeface="Arial"/>
                <a:sym typeface="Arial"/>
              </a:rPr>
              <a:t>Cele mai populare și des folosite metode http sunt: </a:t>
            </a:r>
            <a:r>
              <a:rPr b="1" i="0" lang="en-GB" sz="1200" u="none" cap="none" strike="noStrike">
                <a:solidFill>
                  <a:srgbClr val="0E2A47"/>
                </a:solidFill>
                <a:latin typeface="Arial"/>
                <a:ea typeface="Arial"/>
                <a:cs typeface="Arial"/>
                <a:sym typeface="Arial"/>
              </a:rPr>
              <a:t>POST, GET, PUT, PATCH, DELETE</a:t>
            </a:r>
            <a:endParaRPr b="1" i="0" sz="1200" u="none" cap="none" strike="noStrike">
              <a:solidFill>
                <a:srgbClr val="0E2A47"/>
              </a:solidFill>
              <a:latin typeface="Arial"/>
              <a:ea typeface="Arial"/>
              <a:cs typeface="Arial"/>
              <a:sym typeface="Arial"/>
            </a:endParaRPr>
          </a:p>
        </p:txBody>
      </p:sp>
      <p:pic>
        <p:nvPicPr>
          <p:cNvPr id="283" name="Google Shape;283;g2b89ed758f3_0_537"/>
          <p:cNvPicPr preferRelativeResize="0"/>
          <p:nvPr/>
        </p:nvPicPr>
        <p:blipFill rotWithShape="1">
          <a:blip r:embed="rId3">
            <a:alphaModFix/>
          </a:blip>
          <a:srcRect b="0" l="0" r="0" t="0"/>
          <a:stretch/>
        </p:blipFill>
        <p:spPr>
          <a:xfrm>
            <a:off x="3788125" y="2366425"/>
            <a:ext cx="5230600" cy="2176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b89ed758f3_0_749"/>
          <p:cNvSpPr txBox="1"/>
          <p:nvPr>
            <p:ph idx="1" type="body"/>
          </p:nvPr>
        </p:nvSpPr>
        <p:spPr>
          <a:xfrm>
            <a:off x="229750" y="1671200"/>
            <a:ext cx="6141900" cy="2793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E2A47"/>
              </a:buClr>
              <a:buSzPts val="1300"/>
              <a:buFont typeface="Roboto"/>
              <a:buChar char="➢"/>
            </a:pPr>
            <a:r>
              <a:rPr lang="en-GB" sz="1300">
                <a:solidFill>
                  <a:srgbClr val="0E2A47"/>
                </a:solidFill>
                <a:latin typeface="Roboto"/>
                <a:ea typeface="Roboto"/>
                <a:cs typeface="Roboto"/>
                <a:sym typeface="Roboto"/>
              </a:rPr>
              <a:t>Request-urile de tip GET doar aduce informația, nu modifică starea unei resurse</a:t>
            </a:r>
            <a:endParaRPr sz="1300">
              <a:solidFill>
                <a:srgbClr val="0E2A47"/>
              </a:solidFill>
              <a:latin typeface="Roboto"/>
              <a:ea typeface="Roboto"/>
              <a:cs typeface="Roboto"/>
              <a:sym typeface="Roboto"/>
            </a:endParaRPr>
          </a:p>
          <a:p>
            <a:pPr indent="-311150" lvl="0" marL="457200" rtl="0" algn="l">
              <a:lnSpc>
                <a:spcPct val="115000"/>
              </a:lnSpc>
              <a:spcBef>
                <a:spcPts val="0"/>
              </a:spcBef>
              <a:spcAft>
                <a:spcPts val="0"/>
              </a:spcAft>
              <a:buClr>
                <a:srgbClr val="0E2A47"/>
              </a:buClr>
              <a:buSzPts val="1300"/>
              <a:buFont typeface="Roboto"/>
              <a:buChar char="➢"/>
            </a:pPr>
            <a:r>
              <a:rPr lang="en-GB" sz="1300">
                <a:solidFill>
                  <a:srgbClr val="0E2A47"/>
                </a:solidFill>
                <a:latin typeface="Roboto"/>
                <a:ea typeface="Roboto"/>
                <a:cs typeface="Roboto"/>
                <a:sym typeface="Roboto"/>
              </a:rPr>
              <a:t>Request-urile de tip GET ar trebui să fie idempotente, adică făcând același request de multe ori va returna tot timpul același rezultat.</a:t>
            </a:r>
            <a:endParaRPr sz="1300">
              <a:solidFill>
                <a:srgbClr val="0E2A47"/>
              </a:solidFill>
              <a:latin typeface="Roboto"/>
              <a:ea typeface="Roboto"/>
              <a:cs typeface="Roboto"/>
              <a:sym typeface="Roboto"/>
            </a:endParaRPr>
          </a:p>
          <a:p>
            <a:pPr indent="-311150" lvl="0" marL="457200" rtl="0" algn="l">
              <a:lnSpc>
                <a:spcPct val="115000"/>
              </a:lnSpc>
              <a:spcBef>
                <a:spcPts val="0"/>
              </a:spcBef>
              <a:spcAft>
                <a:spcPts val="0"/>
              </a:spcAft>
              <a:buClr>
                <a:srgbClr val="0E2A47"/>
              </a:buClr>
              <a:buSzPts val="1300"/>
              <a:buFont typeface="Roboto"/>
              <a:buChar char="➢"/>
            </a:pPr>
            <a:r>
              <a:rPr lang="en-GB" sz="1300">
                <a:solidFill>
                  <a:srgbClr val="0E2A47"/>
                </a:solidFill>
                <a:latin typeface="Roboto"/>
                <a:ea typeface="Roboto"/>
                <a:cs typeface="Roboto"/>
                <a:sym typeface="Roboto"/>
              </a:rPr>
              <a:t>Orice request de tip GET, dacă resursa căutată este găsită, va returna un răspuns compus din 2 elemente: </a:t>
            </a:r>
            <a:r>
              <a:rPr lang="en-GB" sz="1300">
                <a:solidFill>
                  <a:srgbClr val="0E2A47"/>
                </a:solidFill>
                <a:highlight>
                  <a:schemeClr val="lt1"/>
                </a:highlight>
                <a:latin typeface="Roboto"/>
                <a:ea typeface="Roboto"/>
                <a:cs typeface="Roboto"/>
                <a:sym typeface="Roboto"/>
              </a:rPr>
              <a:t>HTTP response code 200 (ok) </a:t>
            </a:r>
            <a:r>
              <a:rPr lang="en-GB" sz="1300">
                <a:solidFill>
                  <a:srgbClr val="0E2A47"/>
                </a:solidFill>
                <a:latin typeface="Roboto"/>
                <a:ea typeface="Roboto"/>
                <a:cs typeface="Roboto"/>
                <a:sym typeface="Roboto"/>
              </a:rPr>
              <a:t> împreună cu un </a:t>
            </a:r>
            <a:r>
              <a:rPr lang="en-GB" sz="1300">
                <a:solidFill>
                  <a:srgbClr val="0E2A47"/>
                </a:solidFill>
                <a:highlight>
                  <a:schemeClr val="lt1"/>
                </a:highlight>
                <a:latin typeface="Roboto"/>
                <a:ea typeface="Roboto"/>
                <a:cs typeface="Roboto"/>
                <a:sym typeface="Roboto"/>
              </a:rPr>
              <a:t>HTTP response body,</a:t>
            </a:r>
            <a:r>
              <a:rPr lang="en-GB" sz="1300">
                <a:solidFill>
                  <a:srgbClr val="0E2A47"/>
                </a:solidFill>
                <a:latin typeface="Roboto"/>
                <a:ea typeface="Roboto"/>
                <a:cs typeface="Roboto"/>
                <a:sym typeface="Roboto"/>
              </a:rPr>
              <a:t> în general fiind un XML sau JSON</a:t>
            </a:r>
            <a:endParaRPr sz="1300">
              <a:solidFill>
                <a:srgbClr val="0E2A47"/>
              </a:solidFill>
              <a:latin typeface="Roboto"/>
              <a:ea typeface="Roboto"/>
              <a:cs typeface="Roboto"/>
              <a:sym typeface="Roboto"/>
            </a:endParaRPr>
          </a:p>
          <a:p>
            <a:pPr indent="-311150" lvl="0" marL="457200" rtl="0" algn="l">
              <a:lnSpc>
                <a:spcPct val="115000"/>
              </a:lnSpc>
              <a:spcBef>
                <a:spcPts val="0"/>
              </a:spcBef>
              <a:spcAft>
                <a:spcPts val="0"/>
              </a:spcAft>
              <a:buClr>
                <a:srgbClr val="0E2A47"/>
              </a:buClr>
              <a:buSzPts val="1300"/>
              <a:buFont typeface="Roboto"/>
              <a:buChar char="➢"/>
            </a:pPr>
            <a:r>
              <a:rPr lang="en-GB" sz="1300">
                <a:solidFill>
                  <a:srgbClr val="0E2A47"/>
                </a:solidFill>
                <a:latin typeface="Roboto"/>
                <a:ea typeface="Roboto"/>
                <a:cs typeface="Roboto"/>
                <a:sym typeface="Roboto"/>
              </a:rPr>
              <a:t>În cazul în care resursa nu este găsită, API-ul trebuie să returneze </a:t>
            </a:r>
            <a:r>
              <a:rPr lang="en-GB" sz="1300">
                <a:solidFill>
                  <a:srgbClr val="0E2A47"/>
                </a:solidFill>
                <a:highlight>
                  <a:schemeClr val="lt1"/>
                </a:highlight>
                <a:latin typeface="Roboto"/>
                <a:ea typeface="Roboto"/>
                <a:cs typeface="Roboto"/>
                <a:sym typeface="Roboto"/>
              </a:rPr>
              <a:t>HTTP response code 404 (NOT FOUND)</a:t>
            </a:r>
            <a:r>
              <a:rPr lang="en-GB" sz="1300">
                <a:solidFill>
                  <a:srgbClr val="0E2A47"/>
                </a:solidFill>
                <a:highlight>
                  <a:srgbClr val="6AA84F"/>
                </a:highlight>
                <a:latin typeface="Roboto"/>
                <a:ea typeface="Roboto"/>
                <a:cs typeface="Roboto"/>
                <a:sym typeface="Roboto"/>
              </a:rPr>
              <a:t>  </a:t>
            </a:r>
            <a:endParaRPr sz="1300">
              <a:solidFill>
                <a:srgbClr val="0E2A47"/>
              </a:solidFill>
              <a:highlight>
                <a:srgbClr val="6AA84F"/>
              </a:highlight>
              <a:latin typeface="Roboto"/>
              <a:ea typeface="Roboto"/>
              <a:cs typeface="Roboto"/>
              <a:sym typeface="Roboto"/>
            </a:endParaRPr>
          </a:p>
          <a:p>
            <a:pPr indent="-311150" lvl="0" marL="457200" rtl="0" algn="l">
              <a:lnSpc>
                <a:spcPct val="115000"/>
              </a:lnSpc>
              <a:spcBef>
                <a:spcPts val="0"/>
              </a:spcBef>
              <a:spcAft>
                <a:spcPts val="0"/>
              </a:spcAft>
              <a:buClr>
                <a:srgbClr val="0E2A47"/>
              </a:buClr>
              <a:buSzPts val="1300"/>
              <a:buFont typeface="Roboto"/>
              <a:buChar char="➢"/>
            </a:pPr>
            <a:r>
              <a:rPr lang="en-GB" sz="1300">
                <a:solidFill>
                  <a:srgbClr val="0E2A47"/>
                </a:solidFill>
                <a:latin typeface="Roboto"/>
                <a:ea typeface="Roboto"/>
                <a:cs typeface="Roboto"/>
                <a:sym typeface="Roboto"/>
              </a:rPr>
              <a:t>În cazul în care requestul de tip GET nu a fost format corect, API-ul trebuie să returneze </a:t>
            </a:r>
            <a:r>
              <a:rPr lang="en-GB" sz="1300">
                <a:solidFill>
                  <a:srgbClr val="0E2A47"/>
                </a:solidFill>
                <a:highlight>
                  <a:schemeClr val="lt2"/>
                </a:highlight>
                <a:latin typeface="Roboto"/>
                <a:ea typeface="Roboto"/>
                <a:cs typeface="Roboto"/>
                <a:sym typeface="Roboto"/>
              </a:rPr>
              <a:t>HTTP response code 400 (BAD REQUEST)</a:t>
            </a:r>
            <a:endParaRPr sz="1300">
              <a:solidFill>
                <a:srgbClr val="0E2A47"/>
              </a:solidFill>
              <a:highlight>
                <a:schemeClr val="lt2"/>
              </a:highlight>
            </a:endParaRPr>
          </a:p>
        </p:txBody>
      </p:sp>
      <p:sp>
        <p:nvSpPr>
          <p:cNvPr id="289" name="Google Shape;289;g2b89ed758f3_0_749"/>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HTTP GET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b89ed758f3_0_754"/>
          <p:cNvSpPr txBox="1"/>
          <p:nvPr>
            <p:ph idx="1" type="body"/>
          </p:nvPr>
        </p:nvSpPr>
        <p:spPr>
          <a:xfrm>
            <a:off x="229750" y="1671200"/>
            <a:ext cx="6141900" cy="2793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52643"/>
              </a:buClr>
              <a:buSzPts val="1300"/>
              <a:buFont typeface="Roboto"/>
              <a:buChar char="➢"/>
            </a:pPr>
            <a:r>
              <a:rPr lang="en-GB" sz="1300">
                <a:solidFill>
                  <a:srgbClr val="052643"/>
                </a:solidFill>
                <a:latin typeface="Roboto"/>
                <a:ea typeface="Roboto"/>
                <a:cs typeface="Roboto"/>
                <a:sym typeface="Roboto"/>
              </a:rPr>
              <a:t>Request-urile de tip POST sunt folosite pentru creare de resurse noi</a:t>
            </a:r>
            <a:endParaRPr sz="1300">
              <a:solidFill>
                <a:srgbClr val="052643"/>
              </a:solidFill>
              <a:latin typeface="Roboto"/>
              <a:ea typeface="Roboto"/>
              <a:cs typeface="Roboto"/>
              <a:sym typeface="Roboto"/>
            </a:endParaRPr>
          </a:p>
          <a:p>
            <a:pPr indent="-311150" lvl="0" marL="457200" rtl="0" algn="l">
              <a:lnSpc>
                <a:spcPct val="115000"/>
              </a:lnSpc>
              <a:spcBef>
                <a:spcPts val="0"/>
              </a:spcBef>
              <a:spcAft>
                <a:spcPts val="0"/>
              </a:spcAft>
              <a:buClr>
                <a:srgbClr val="052643"/>
              </a:buClr>
              <a:buSzPts val="1300"/>
              <a:buFont typeface="Roboto"/>
              <a:buChar char="➢"/>
            </a:pPr>
            <a:r>
              <a:rPr lang="en-GB" sz="1300">
                <a:solidFill>
                  <a:srgbClr val="052643"/>
                </a:solidFill>
                <a:latin typeface="Roboto"/>
                <a:ea typeface="Roboto"/>
                <a:cs typeface="Roboto"/>
                <a:sym typeface="Roboto"/>
              </a:rPr>
              <a:t>Request-urile de tip POST NU sunt idempotente, adică făcând același request de multe ori va creea resurse identice sub id-uri diferite. (aceasta dacă nu există constrângeri implementate)</a:t>
            </a:r>
            <a:endParaRPr sz="1300">
              <a:solidFill>
                <a:srgbClr val="052643"/>
              </a:solidFill>
              <a:latin typeface="Roboto"/>
              <a:ea typeface="Roboto"/>
              <a:cs typeface="Roboto"/>
              <a:sym typeface="Roboto"/>
            </a:endParaRPr>
          </a:p>
          <a:p>
            <a:pPr indent="-311150" lvl="0" marL="457200" rtl="0" algn="l">
              <a:lnSpc>
                <a:spcPct val="115000"/>
              </a:lnSpc>
              <a:spcBef>
                <a:spcPts val="0"/>
              </a:spcBef>
              <a:spcAft>
                <a:spcPts val="0"/>
              </a:spcAft>
              <a:buClr>
                <a:srgbClr val="052643"/>
              </a:buClr>
              <a:buSzPts val="1300"/>
              <a:buFont typeface="Roboto"/>
              <a:buChar char="➢"/>
            </a:pPr>
            <a:r>
              <a:rPr lang="en-GB" sz="1300">
                <a:solidFill>
                  <a:srgbClr val="052643"/>
                </a:solidFill>
                <a:latin typeface="Roboto"/>
                <a:ea typeface="Roboto"/>
                <a:cs typeface="Roboto"/>
                <a:sym typeface="Roboto"/>
              </a:rPr>
              <a:t>Orice request de tip POST, va primi sau parametrii, sau un request body sau ambele, iar apoi va returna un răspuns compus din 2 elemente: </a:t>
            </a:r>
            <a:r>
              <a:rPr lang="en-GB" sz="1300">
                <a:solidFill>
                  <a:srgbClr val="052643"/>
                </a:solidFill>
                <a:highlight>
                  <a:schemeClr val="lt2"/>
                </a:highlight>
                <a:latin typeface="Roboto"/>
                <a:ea typeface="Roboto"/>
                <a:cs typeface="Roboto"/>
                <a:sym typeface="Roboto"/>
              </a:rPr>
              <a:t>HTTP response code 201 (Created)</a:t>
            </a:r>
            <a:r>
              <a:rPr lang="en-GB" sz="1300">
                <a:solidFill>
                  <a:srgbClr val="052643"/>
                </a:solidFill>
                <a:latin typeface="Roboto"/>
                <a:ea typeface="Roboto"/>
                <a:cs typeface="Roboto"/>
                <a:sym typeface="Roboto"/>
              </a:rPr>
              <a:t> împreună cu un </a:t>
            </a:r>
            <a:r>
              <a:rPr lang="en-GB" sz="1300">
                <a:solidFill>
                  <a:srgbClr val="052643"/>
                </a:solidFill>
                <a:highlight>
                  <a:schemeClr val="lt2"/>
                </a:highlight>
                <a:latin typeface="Roboto"/>
                <a:ea typeface="Roboto"/>
                <a:cs typeface="Roboto"/>
                <a:sym typeface="Roboto"/>
              </a:rPr>
              <a:t>HTTP response body</a:t>
            </a:r>
            <a:r>
              <a:rPr lang="en-GB" sz="1300">
                <a:solidFill>
                  <a:srgbClr val="052643"/>
                </a:solidFill>
                <a:latin typeface="Roboto"/>
                <a:ea typeface="Roboto"/>
                <a:cs typeface="Roboto"/>
                <a:sym typeface="Roboto"/>
              </a:rPr>
              <a:t>, în general fiind un XML sau JSON</a:t>
            </a:r>
            <a:r>
              <a:rPr lang="en-GB" sz="1300">
                <a:solidFill>
                  <a:srgbClr val="052643"/>
                </a:solidFill>
                <a:highlight>
                  <a:srgbClr val="6AA84F"/>
                </a:highlight>
                <a:latin typeface="Roboto"/>
                <a:ea typeface="Roboto"/>
                <a:cs typeface="Roboto"/>
                <a:sym typeface="Roboto"/>
              </a:rPr>
              <a:t> </a:t>
            </a:r>
            <a:endParaRPr sz="1300">
              <a:solidFill>
                <a:srgbClr val="052643"/>
              </a:solidFill>
              <a:highlight>
                <a:srgbClr val="6AA84F"/>
              </a:highlight>
              <a:latin typeface="Roboto"/>
              <a:ea typeface="Roboto"/>
              <a:cs typeface="Roboto"/>
              <a:sym typeface="Roboto"/>
            </a:endParaRPr>
          </a:p>
          <a:p>
            <a:pPr indent="-311150" lvl="0" marL="457200" rtl="0" algn="l">
              <a:lnSpc>
                <a:spcPct val="115000"/>
              </a:lnSpc>
              <a:spcBef>
                <a:spcPts val="0"/>
              </a:spcBef>
              <a:spcAft>
                <a:spcPts val="0"/>
              </a:spcAft>
              <a:buClr>
                <a:srgbClr val="052643"/>
              </a:buClr>
              <a:buSzPts val="1300"/>
              <a:buFont typeface="Roboto"/>
              <a:buChar char="➢"/>
            </a:pPr>
            <a:r>
              <a:rPr lang="en-GB" sz="1300">
                <a:solidFill>
                  <a:srgbClr val="052643"/>
                </a:solidFill>
                <a:latin typeface="Roboto"/>
                <a:ea typeface="Roboto"/>
                <a:cs typeface="Roboto"/>
                <a:sym typeface="Roboto"/>
              </a:rPr>
              <a:t>Există situații în care ne folosim de request-uri de tip POST pentru a executa alte operații în afară de creare de resurse, în acele situații trebuie să returnăm </a:t>
            </a:r>
            <a:r>
              <a:rPr lang="en-GB" sz="1300">
                <a:solidFill>
                  <a:srgbClr val="052643"/>
                </a:solidFill>
                <a:highlight>
                  <a:schemeClr val="lt2"/>
                </a:highlight>
                <a:latin typeface="Roboto"/>
                <a:ea typeface="Roboto"/>
                <a:cs typeface="Roboto"/>
                <a:sym typeface="Roboto"/>
              </a:rPr>
              <a:t>HTTP response code 200 (ok) </a:t>
            </a:r>
            <a:r>
              <a:rPr lang="en-GB" sz="1300">
                <a:solidFill>
                  <a:srgbClr val="052643"/>
                </a:solidFill>
                <a:latin typeface="Roboto"/>
                <a:ea typeface="Roboto"/>
                <a:cs typeface="Roboto"/>
                <a:sym typeface="Roboto"/>
              </a:rPr>
              <a:t> împreună cu un </a:t>
            </a:r>
            <a:r>
              <a:rPr lang="en-GB" sz="1300">
                <a:solidFill>
                  <a:srgbClr val="052643"/>
                </a:solidFill>
                <a:highlight>
                  <a:schemeClr val="lt2"/>
                </a:highlight>
                <a:latin typeface="Roboto"/>
                <a:ea typeface="Roboto"/>
                <a:cs typeface="Roboto"/>
                <a:sym typeface="Roboto"/>
              </a:rPr>
              <a:t>HTTP response body</a:t>
            </a:r>
            <a:endParaRPr sz="1300">
              <a:solidFill>
                <a:srgbClr val="052643"/>
              </a:solidFill>
              <a:highlight>
                <a:schemeClr val="lt2"/>
              </a:highlight>
              <a:latin typeface="Roboto"/>
              <a:ea typeface="Roboto"/>
              <a:cs typeface="Roboto"/>
              <a:sym typeface="Roboto"/>
            </a:endParaRPr>
          </a:p>
        </p:txBody>
      </p:sp>
      <p:sp>
        <p:nvSpPr>
          <p:cNvPr id="295" name="Google Shape;295;g2b89ed758f3_0_754"/>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rPr lang="en-GB"/>
              <a:t>HTTP POST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b89ed758f3_0_759"/>
          <p:cNvSpPr txBox="1"/>
          <p:nvPr>
            <p:ph idx="1" type="body"/>
          </p:nvPr>
        </p:nvSpPr>
        <p:spPr>
          <a:xfrm>
            <a:off x="229750" y="1671200"/>
            <a:ext cx="6141900" cy="2793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E2A47"/>
              </a:buClr>
              <a:buSzPts val="1300"/>
              <a:buFont typeface="Roboto"/>
              <a:buChar char="➢"/>
            </a:pPr>
            <a:r>
              <a:rPr lang="en-GB" sz="1300">
                <a:solidFill>
                  <a:srgbClr val="0E2A47"/>
                </a:solidFill>
                <a:latin typeface="Roboto"/>
                <a:ea typeface="Roboto"/>
                <a:cs typeface="Roboto"/>
                <a:sym typeface="Roboto"/>
              </a:rPr>
              <a:t>Request-urile de tip PUT sunt folosite pentru a actualiza o resursă, în situația în care resursa nu există, API-ul ar putea decide dacă dorește să o creeze sau nu.</a:t>
            </a:r>
            <a:endParaRPr sz="1300">
              <a:solidFill>
                <a:srgbClr val="0E2A47"/>
              </a:solidFill>
              <a:latin typeface="Roboto"/>
              <a:ea typeface="Roboto"/>
              <a:cs typeface="Roboto"/>
              <a:sym typeface="Roboto"/>
            </a:endParaRPr>
          </a:p>
          <a:p>
            <a:pPr indent="-311150" lvl="0" marL="457200" rtl="0" algn="l">
              <a:lnSpc>
                <a:spcPct val="115000"/>
              </a:lnSpc>
              <a:spcBef>
                <a:spcPts val="0"/>
              </a:spcBef>
              <a:spcAft>
                <a:spcPts val="0"/>
              </a:spcAft>
              <a:buClr>
                <a:srgbClr val="0E2A47"/>
              </a:buClr>
              <a:buSzPts val="1300"/>
              <a:buFont typeface="Roboto"/>
              <a:buChar char="➢"/>
            </a:pPr>
            <a:r>
              <a:rPr lang="en-GB" sz="1300">
                <a:solidFill>
                  <a:srgbClr val="0E2A47"/>
                </a:solidFill>
                <a:latin typeface="Roboto"/>
                <a:ea typeface="Roboto"/>
                <a:cs typeface="Roboto"/>
                <a:sym typeface="Roboto"/>
              </a:rPr>
              <a:t>Dacă nu există resursa și optăm să o creăm, request-ul de tip PUT , va primi sau parametrii, sau un request body sau ambele, iar apoi va returna un răspuns compus din 2 elemente: </a:t>
            </a:r>
            <a:r>
              <a:rPr lang="en-GB" sz="1300">
                <a:solidFill>
                  <a:srgbClr val="0E2A47"/>
                </a:solidFill>
                <a:highlight>
                  <a:schemeClr val="lt2"/>
                </a:highlight>
                <a:latin typeface="Roboto"/>
                <a:ea typeface="Roboto"/>
                <a:cs typeface="Roboto"/>
                <a:sym typeface="Roboto"/>
              </a:rPr>
              <a:t>HTTP response code 201 (Created)</a:t>
            </a:r>
            <a:r>
              <a:rPr lang="en-GB" sz="1300">
                <a:solidFill>
                  <a:srgbClr val="0E2A47"/>
                </a:solidFill>
                <a:latin typeface="Roboto"/>
                <a:ea typeface="Roboto"/>
                <a:cs typeface="Roboto"/>
                <a:sym typeface="Roboto"/>
              </a:rPr>
              <a:t> împreună cu un </a:t>
            </a:r>
            <a:r>
              <a:rPr lang="en-GB" sz="1300">
                <a:solidFill>
                  <a:srgbClr val="0E2A47"/>
                </a:solidFill>
                <a:highlight>
                  <a:schemeClr val="lt2"/>
                </a:highlight>
                <a:latin typeface="Roboto"/>
                <a:ea typeface="Roboto"/>
                <a:cs typeface="Roboto"/>
                <a:sym typeface="Roboto"/>
              </a:rPr>
              <a:t>HTTP response body,</a:t>
            </a:r>
            <a:r>
              <a:rPr lang="en-GB" sz="1300">
                <a:solidFill>
                  <a:srgbClr val="0E2A47"/>
                </a:solidFill>
                <a:latin typeface="Roboto"/>
                <a:ea typeface="Roboto"/>
                <a:cs typeface="Roboto"/>
                <a:sym typeface="Roboto"/>
              </a:rPr>
              <a:t> în general fiind un XML sau JSON</a:t>
            </a:r>
            <a:r>
              <a:rPr lang="en-GB" sz="1300">
                <a:solidFill>
                  <a:srgbClr val="0E2A47"/>
                </a:solidFill>
                <a:highlight>
                  <a:srgbClr val="6AA84F"/>
                </a:highlight>
                <a:latin typeface="Roboto"/>
                <a:ea typeface="Roboto"/>
                <a:cs typeface="Roboto"/>
                <a:sym typeface="Roboto"/>
              </a:rPr>
              <a:t> </a:t>
            </a:r>
            <a:endParaRPr sz="1300">
              <a:solidFill>
                <a:srgbClr val="0E2A47"/>
              </a:solidFill>
              <a:highlight>
                <a:srgbClr val="6AA84F"/>
              </a:highlight>
              <a:latin typeface="Roboto"/>
              <a:ea typeface="Roboto"/>
              <a:cs typeface="Roboto"/>
              <a:sym typeface="Roboto"/>
            </a:endParaRPr>
          </a:p>
          <a:p>
            <a:pPr indent="-311150" lvl="0" marL="457200" rtl="0" algn="l">
              <a:lnSpc>
                <a:spcPct val="115000"/>
              </a:lnSpc>
              <a:spcBef>
                <a:spcPts val="0"/>
              </a:spcBef>
              <a:spcAft>
                <a:spcPts val="0"/>
              </a:spcAft>
              <a:buClr>
                <a:srgbClr val="0E2A47"/>
              </a:buClr>
              <a:buSzPts val="1300"/>
              <a:buFont typeface="Roboto"/>
              <a:buChar char="➢"/>
            </a:pPr>
            <a:r>
              <a:rPr lang="en-GB" sz="1300">
                <a:solidFill>
                  <a:srgbClr val="0E2A47"/>
                </a:solidFill>
                <a:latin typeface="Roboto"/>
                <a:ea typeface="Roboto"/>
                <a:cs typeface="Roboto"/>
                <a:sym typeface="Roboto"/>
              </a:rPr>
              <a:t>Dacă resursa deja există, request-uri de tip PUT vor returna un </a:t>
            </a:r>
            <a:r>
              <a:rPr lang="en-GB" sz="1300">
                <a:solidFill>
                  <a:srgbClr val="0E2A47"/>
                </a:solidFill>
                <a:highlight>
                  <a:schemeClr val="lt2"/>
                </a:highlight>
                <a:latin typeface="Roboto"/>
                <a:ea typeface="Roboto"/>
                <a:cs typeface="Roboto"/>
                <a:sym typeface="Roboto"/>
              </a:rPr>
              <a:t>HTTP response code 200 (ok) </a:t>
            </a:r>
            <a:r>
              <a:rPr lang="en-GB" sz="1300">
                <a:solidFill>
                  <a:srgbClr val="0E2A47"/>
                </a:solidFill>
                <a:latin typeface="Roboto"/>
                <a:ea typeface="Roboto"/>
                <a:cs typeface="Roboto"/>
                <a:sym typeface="Roboto"/>
              </a:rPr>
              <a:t> împreună cu un </a:t>
            </a:r>
            <a:r>
              <a:rPr lang="en-GB" sz="1300">
                <a:solidFill>
                  <a:srgbClr val="0E2A47"/>
                </a:solidFill>
                <a:highlight>
                  <a:schemeClr val="lt2"/>
                </a:highlight>
                <a:latin typeface="Roboto"/>
                <a:ea typeface="Roboto"/>
                <a:cs typeface="Roboto"/>
                <a:sym typeface="Roboto"/>
              </a:rPr>
              <a:t>HTTP response body</a:t>
            </a:r>
            <a:endParaRPr sz="1300">
              <a:solidFill>
                <a:srgbClr val="0E2A47"/>
              </a:solidFill>
              <a:highlight>
                <a:schemeClr val="lt2"/>
              </a:highlight>
              <a:latin typeface="Roboto"/>
              <a:ea typeface="Roboto"/>
              <a:cs typeface="Roboto"/>
              <a:sym typeface="Roboto"/>
            </a:endParaRPr>
          </a:p>
        </p:txBody>
      </p:sp>
      <p:sp>
        <p:nvSpPr>
          <p:cNvPr id="301" name="Google Shape;301;g2b89ed758f3_0_759"/>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rPr lang="en-GB"/>
              <a:t>HTTP PUT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b89ed758f3_0_764"/>
          <p:cNvSpPr txBox="1"/>
          <p:nvPr>
            <p:ph idx="1" type="body"/>
          </p:nvPr>
        </p:nvSpPr>
        <p:spPr>
          <a:xfrm>
            <a:off x="229750" y="1671200"/>
            <a:ext cx="6141900" cy="2793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E2A47"/>
              </a:buClr>
              <a:buSzPts val="1300"/>
              <a:buFont typeface="Roboto"/>
              <a:buChar char="➢"/>
            </a:pPr>
            <a:r>
              <a:rPr lang="en-GB" sz="1300">
                <a:solidFill>
                  <a:srgbClr val="0E2A47"/>
                </a:solidFill>
                <a:latin typeface="Roboto"/>
                <a:ea typeface="Roboto"/>
                <a:cs typeface="Roboto"/>
                <a:sym typeface="Roboto"/>
              </a:rPr>
              <a:t>Request-urile de tip PATCH sunt folosite pentru a actualiza parțial o resursă. </a:t>
            </a:r>
            <a:endParaRPr sz="1300">
              <a:solidFill>
                <a:srgbClr val="0E2A47"/>
              </a:solidFill>
              <a:latin typeface="Roboto"/>
              <a:ea typeface="Roboto"/>
              <a:cs typeface="Roboto"/>
              <a:sym typeface="Roboto"/>
            </a:endParaRPr>
          </a:p>
          <a:p>
            <a:pPr indent="-311150" lvl="0" marL="457200" rtl="0" algn="l">
              <a:lnSpc>
                <a:spcPct val="115000"/>
              </a:lnSpc>
              <a:spcBef>
                <a:spcPts val="0"/>
              </a:spcBef>
              <a:spcAft>
                <a:spcPts val="0"/>
              </a:spcAft>
              <a:buClr>
                <a:srgbClr val="0E2A47"/>
              </a:buClr>
              <a:buSzPts val="1300"/>
              <a:buFont typeface="Roboto"/>
              <a:buChar char="➢"/>
            </a:pPr>
            <a:r>
              <a:rPr lang="en-GB" sz="1300">
                <a:solidFill>
                  <a:srgbClr val="0E2A47"/>
                </a:solidFill>
                <a:latin typeface="Roboto"/>
                <a:ea typeface="Roboto"/>
                <a:cs typeface="Roboto"/>
                <a:sym typeface="Roboto"/>
              </a:rPr>
              <a:t>Deși ar fi recomandat să folosim PATCH în loc de PUT, ținând cont că actualizăm doar o parte dintr-o resursă, din păcate nu există implementat suport universal pentru metoda PATCH. Dacă doriți să folosiți această metodă să vă documentați bine dacă framework-urile cu care lucrați au suport bun pentru ea.</a:t>
            </a:r>
            <a:endParaRPr sz="1300">
              <a:solidFill>
                <a:srgbClr val="0E2A47"/>
              </a:solidFill>
              <a:latin typeface="Roboto"/>
              <a:ea typeface="Roboto"/>
              <a:cs typeface="Roboto"/>
              <a:sym typeface="Roboto"/>
            </a:endParaRPr>
          </a:p>
          <a:p>
            <a:pPr indent="-311150" lvl="0" marL="457200" rtl="0" algn="l">
              <a:lnSpc>
                <a:spcPct val="115000"/>
              </a:lnSpc>
              <a:spcBef>
                <a:spcPts val="0"/>
              </a:spcBef>
              <a:spcAft>
                <a:spcPts val="0"/>
              </a:spcAft>
              <a:buClr>
                <a:srgbClr val="0E2A47"/>
              </a:buClr>
              <a:buSzPts val="1300"/>
              <a:buFont typeface="Roboto"/>
              <a:buChar char="➢"/>
            </a:pPr>
            <a:r>
              <a:rPr lang="en-GB" sz="1300">
                <a:solidFill>
                  <a:srgbClr val="0E2A47"/>
                </a:solidFill>
                <a:latin typeface="Roboto"/>
                <a:ea typeface="Roboto"/>
                <a:cs typeface="Roboto"/>
                <a:sym typeface="Roboto"/>
              </a:rPr>
              <a:t>Request- urile de tip PATCH dacă sunt cu success ar trebui să returneze un </a:t>
            </a:r>
            <a:r>
              <a:rPr lang="en-GB" sz="1300">
                <a:solidFill>
                  <a:srgbClr val="0E2A47"/>
                </a:solidFill>
                <a:highlight>
                  <a:schemeClr val="lt2"/>
                </a:highlight>
                <a:latin typeface="Roboto"/>
                <a:ea typeface="Roboto"/>
                <a:cs typeface="Roboto"/>
                <a:sym typeface="Roboto"/>
              </a:rPr>
              <a:t>HTTP response code 200</a:t>
            </a:r>
            <a:endParaRPr sz="1300">
              <a:solidFill>
                <a:srgbClr val="0E2A47"/>
              </a:solidFill>
              <a:highlight>
                <a:schemeClr val="lt2"/>
              </a:highlight>
              <a:latin typeface="Roboto"/>
              <a:ea typeface="Roboto"/>
              <a:cs typeface="Roboto"/>
              <a:sym typeface="Roboto"/>
            </a:endParaRPr>
          </a:p>
          <a:p>
            <a:pPr indent="-311150" lvl="0" marL="457200" rtl="0" algn="l">
              <a:lnSpc>
                <a:spcPct val="115000"/>
              </a:lnSpc>
              <a:spcBef>
                <a:spcPts val="0"/>
              </a:spcBef>
              <a:spcAft>
                <a:spcPts val="0"/>
              </a:spcAft>
              <a:buClr>
                <a:srgbClr val="0E2A47"/>
              </a:buClr>
              <a:buSzPts val="1300"/>
              <a:buFont typeface="Roboto"/>
              <a:buChar char="➢"/>
            </a:pPr>
            <a:r>
              <a:rPr lang="en-GB" sz="1300">
                <a:solidFill>
                  <a:srgbClr val="0E2A47"/>
                </a:solidFill>
                <a:latin typeface="Roboto"/>
                <a:ea typeface="Roboto"/>
                <a:cs typeface="Roboto"/>
                <a:sym typeface="Roboto"/>
              </a:rPr>
              <a:t>Dacă resursa nu este găsită, trebuie să returneze </a:t>
            </a:r>
            <a:r>
              <a:rPr lang="en-GB" sz="1300">
                <a:solidFill>
                  <a:srgbClr val="0E2A47"/>
                </a:solidFill>
                <a:highlight>
                  <a:schemeClr val="lt1"/>
                </a:highlight>
                <a:latin typeface="Roboto"/>
                <a:ea typeface="Roboto"/>
                <a:cs typeface="Roboto"/>
                <a:sym typeface="Roboto"/>
              </a:rPr>
              <a:t>HTTP response code 404 (NOT FOUND)</a:t>
            </a:r>
            <a:endParaRPr sz="1300">
              <a:solidFill>
                <a:srgbClr val="0E2A47"/>
              </a:solidFill>
              <a:highlight>
                <a:schemeClr val="lt1"/>
              </a:highlight>
              <a:latin typeface="Roboto"/>
              <a:ea typeface="Roboto"/>
              <a:cs typeface="Roboto"/>
              <a:sym typeface="Roboto"/>
            </a:endParaRPr>
          </a:p>
        </p:txBody>
      </p:sp>
      <p:sp>
        <p:nvSpPr>
          <p:cNvPr id="307" name="Google Shape;307;g2b89ed758f3_0_764"/>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rPr lang="en-GB"/>
              <a:t>HTTP PATCH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2b89ed758f3_0_769"/>
          <p:cNvSpPr txBox="1"/>
          <p:nvPr>
            <p:ph idx="1" type="body"/>
          </p:nvPr>
        </p:nvSpPr>
        <p:spPr>
          <a:xfrm>
            <a:off x="229750" y="1671200"/>
            <a:ext cx="6141900" cy="2793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E2A47"/>
              </a:buClr>
              <a:buSzPts val="1300"/>
              <a:buFont typeface="Roboto"/>
              <a:buChar char="➢"/>
            </a:pPr>
            <a:r>
              <a:rPr lang="en-GB" sz="1300">
                <a:solidFill>
                  <a:srgbClr val="0E2A47"/>
                </a:solidFill>
                <a:latin typeface="Roboto"/>
                <a:ea typeface="Roboto"/>
                <a:cs typeface="Roboto"/>
                <a:sym typeface="Roboto"/>
              </a:rPr>
              <a:t>Request -urile de tip DELETE dacă sunt cu succes ar trebui să returneze un </a:t>
            </a:r>
            <a:r>
              <a:rPr lang="en-GB" sz="1300">
                <a:solidFill>
                  <a:srgbClr val="0E2A47"/>
                </a:solidFill>
                <a:highlight>
                  <a:schemeClr val="lt2"/>
                </a:highlight>
                <a:latin typeface="Roboto"/>
                <a:ea typeface="Roboto"/>
                <a:cs typeface="Roboto"/>
                <a:sym typeface="Roboto"/>
              </a:rPr>
              <a:t>HTTP response code 200</a:t>
            </a:r>
            <a:endParaRPr sz="1300">
              <a:solidFill>
                <a:srgbClr val="0E2A47"/>
              </a:solidFill>
              <a:highlight>
                <a:schemeClr val="lt2"/>
              </a:highlight>
              <a:latin typeface="Roboto"/>
              <a:ea typeface="Roboto"/>
              <a:cs typeface="Roboto"/>
              <a:sym typeface="Roboto"/>
            </a:endParaRPr>
          </a:p>
          <a:p>
            <a:pPr indent="-311150" lvl="0" marL="457200" rtl="0" algn="l">
              <a:lnSpc>
                <a:spcPct val="115000"/>
              </a:lnSpc>
              <a:spcBef>
                <a:spcPts val="0"/>
              </a:spcBef>
              <a:spcAft>
                <a:spcPts val="0"/>
              </a:spcAft>
              <a:buClr>
                <a:srgbClr val="0E2A47"/>
              </a:buClr>
              <a:buSzPts val="1300"/>
              <a:buFont typeface="Roboto"/>
              <a:buChar char="➢"/>
            </a:pPr>
            <a:r>
              <a:rPr lang="en-GB" sz="1300">
                <a:solidFill>
                  <a:srgbClr val="0E2A47"/>
                </a:solidFill>
                <a:latin typeface="Roboto"/>
                <a:ea typeface="Roboto"/>
                <a:cs typeface="Roboto"/>
                <a:sym typeface="Roboto"/>
              </a:rPr>
              <a:t>Dacă resursa nu este găsită, trebuie să returneze </a:t>
            </a:r>
            <a:r>
              <a:rPr lang="en-GB" sz="1300">
                <a:solidFill>
                  <a:srgbClr val="0E2A47"/>
                </a:solidFill>
                <a:highlight>
                  <a:schemeClr val="lt1"/>
                </a:highlight>
                <a:latin typeface="Roboto"/>
                <a:ea typeface="Roboto"/>
                <a:cs typeface="Roboto"/>
                <a:sym typeface="Roboto"/>
              </a:rPr>
              <a:t>HTTP response code 404 (NOT FOUND)</a:t>
            </a:r>
            <a:endParaRPr sz="1300">
              <a:solidFill>
                <a:srgbClr val="0E2A47"/>
              </a:solidFill>
              <a:highlight>
                <a:schemeClr val="lt1"/>
              </a:highlight>
              <a:latin typeface="Roboto"/>
              <a:ea typeface="Roboto"/>
              <a:cs typeface="Roboto"/>
              <a:sym typeface="Roboto"/>
            </a:endParaRPr>
          </a:p>
          <a:p>
            <a:pPr indent="-311150" lvl="0" marL="457200" rtl="0" algn="l">
              <a:lnSpc>
                <a:spcPct val="115000"/>
              </a:lnSpc>
              <a:spcBef>
                <a:spcPts val="0"/>
              </a:spcBef>
              <a:spcAft>
                <a:spcPts val="0"/>
              </a:spcAft>
              <a:buClr>
                <a:srgbClr val="0E2A47"/>
              </a:buClr>
              <a:buSzPts val="1300"/>
              <a:buFont typeface="Roboto"/>
              <a:buChar char="➢"/>
            </a:pPr>
            <a:r>
              <a:rPr lang="en-GB" sz="1300">
                <a:solidFill>
                  <a:srgbClr val="0E2A47"/>
                </a:solidFill>
                <a:latin typeface="Roboto"/>
                <a:ea typeface="Roboto"/>
                <a:cs typeface="Roboto"/>
                <a:sym typeface="Roboto"/>
              </a:rPr>
              <a:t>Dacă facem request de DELETE de repetate ori, nu v-a schimba rezultatul cu nimic, doar că la a 2-a încercare vom primi un </a:t>
            </a:r>
            <a:r>
              <a:rPr lang="en-GB" sz="1300">
                <a:solidFill>
                  <a:srgbClr val="0E2A47"/>
                </a:solidFill>
                <a:highlight>
                  <a:schemeClr val="lt1"/>
                </a:highlight>
                <a:latin typeface="Roboto"/>
                <a:ea typeface="Roboto"/>
                <a:cs typeface="Roboto"/>
                <a:sym typeface="Roboto"/>
              </a:rPr>
              <a:t>HTTP response code 404 (NOT FOUND)</a:t>
            </a:r>
            <a:endParaRPr sz="1300">
              <a:solidFill>
                <a:srgbClr val="0E2A47"/>
              </a:solidFill>
              <a:highlight>
                <a:schemeClr val="lt1"/>
              </a:highlight>
              <a:latin typeface="Roboto"/>
              <a:ea typeface="Roboto"/>
              <a:cs typeface="Roboto"/>
              <a:sym typeface="Roboto"/>
            </a:endParaRPr>
          </a:p>
        </p:txBody>
      </p:sp>
      <p:sp>
        <p:nvSpPr>
          <p:cNvPr id="313" name="Google Shape;313;g2b89ed758f3_0_769"/>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rPr lang="en-GB"/>
              <a:t>HTTP DELETE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b89ed758f3_0_545"/>
          <p:cNvSpPr txBox="1"/>
          <p:nvPr>
            <p:ph idx="4294967295" type="ctrTitle"/>
          </p:nvPr>
        </p:nvSpPr>
        <p:spPr>
          <a:xfrm>
            <a:off x="107225" y="1550750"/>
            <a:ext cx="4166100" cy="1950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Roboto Black"/>
              <a:buNone/>
            </a:pPr>
            <a:r>
              <a:rPr b="0" i="0" lang="en-GB" sz="3400" u="none" cap="none" strike="noStrike">
                <a:solidFill>
                  <a:schemeClr val="lt1"/>
                </a:solidFill>
                <a:latin typeface="Roboto Black"/>
                <a:ea typeface="Roboto Black"/>
                <a:cs typeface="Roboto Black"/>
                <a:sym typeface="Roboto Black"/>
              </a:rPr>
              <a:t>I</a:t>
            </a:r>
            <a:r>
              <a:rPr b="1" i="0" lang="en-GB" sz="3400" u="none" cap="none" strike="noStrike">
                <a:solidFill>
                  <a:srgbClr val="E6EDF3"/>
                </a:solidFill>
                <a:latin typeface="Arial"/>
                <a:ea typeface="Arial"/>
                <a:cs typeface="Arial"/>
                <a:sym typeface="Arial"/>
              </a:rPr>
              <a:t>nteracțiune API</a:t>
            </a:r>
            <a:endParaRPr b="1" i="0" sz="3400" u="none" cap="none" strike="noStrike">
              <a:solidFill>
                <a:srgbClr val="E6EDF3"/>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000"/>
              <a:buFont typeface="Roboto Black"/>
              <a:buNone/>
            </a:pPr>
            <a:r>
              <a:rPr b="1" i="0" lang="en-GB" sz="3400" u="none" cap="none" strike="noStrike">
                <a:solidFill>
                  <a:srgbClr val="E6EDF3"/>
                </a:solidFill>
                <a:latin typeface="Arial"/>
                <a:ea typeface="Arial"/>
                <a:cs typeface="Arial"/>
                <a:sym typeface="Arial"/>
              </a:rPr>
              <a:t>Libraria request</a:t>
            </a:r>
            <a:endParaRPr b="1" i="0" sz="3400" u="none" cap="none" strike="noStrike">
              <a:solidFill>
                <a:srgbClr val="E6EDF3"/>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000"/>
              <a:buFont typeface="Roboto Black"/>
              <a:buNone/>
            </a:pPr>
            <a:r>
              <a:t/>
            </a:r>
            <a:endParaRPr b="0" i="0" sz="2800" u="none" cap="none" strike="noStrike">
              <a:solidFill>
                <a:schemeClr val="lt1"/>
              </a:solidFill>
              <a:latin typeface="Roboto Black"/>
              <a:ea typeface="Roboto Black"/>
              <a:cs typeface="Roboto Black"/>
              <a:sym typeface="Roboto Black"/>
            </a:endParaRPr>
          </a:p>
          <a:p>
            <a:pPr indent="0" lvl="0" marL="0" marR="0" rtl="0" algn="l">
              <a:lnSpc>
                <a:spcPct val="100000"/>
              </a:lnSpc>
              <a:spcBef>
                <a:spcPts val="0"/>
              </a:spcBef>
              <a:spcAft>
                <a:spcPts val="0"/>
              </a:spcAft>
              <a:buClr>
                <a:schemeClr val="lt1"/>
              </a:buClr>
              <a:buSzPts val="3000"/>
              <a:buFont typeface="Roboto Black"/>
              <a:buNone/>
            </a:pPr>
            <a:r>
              <a:rPr b="0" i="0" lang="en-GB" sz="2800" u="none" cap="none" strike="noStrike">
                <a:solidFill>
                  <a:schemeClr val="lt1"/>
                </a:solidFill>
                <a:latin typeface="Roboto Black"/>
                <a:ea typeface="Roboto Black"/>
                <a:cs typeface="Roboto Black"/>
                <a:sym typeface="Roboto Black"/>
              </a:rPr>
              <a:t> </a:t>
            </a:r>
            <a:endParaRPr b="0" i="0" sz="2800" u="none" cap="none" strike="noStrike">
              <a:solidFill>
                <a:schemeClr val="lt1"/>
              </a:solidFill>
              <a:latin typeface="Roboto Black"/>
              <a:ea typeface="Roboto Black"/>
              <a:cs typeface="Roboto Black"/>
              <a:sym typeface="Roboto Black"/>
            </a:endParaRPr>
          </a:p>
        </p:txBody>
      </p:sp>
      <p:sp>
        <p:nvSpPr>
          <p:cNvPr id="319" name="Google Shape;319;g2b89ed758f3_0_545"/>
          <p:cNvSpPr txBox="1"/>
          <p:nvPr/>
        </p:nvSpPr>
        <p:spPr>
          <a:xfrm>
            <a:off x="3875075" y="1154350"/>
            <a:ext cx="53559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b="1" i="0" lang="en-GB" sz="1200" u="none" cap="none" strike="noStrike">
                <a:solidFill>
                  <a:srgbClr val="0E2A47"/>
                </a:solidFill>
                <a:latin typeface="Arial"/>
                <a:ea typeface="Arial"/>
                <a:cs typeface="Arial"/>
                <a:sym typeface="Arial"/>
              </a:rPr>
              <a:t>Interacțiunea cu APIs se poate face în două variante:</a:t>
            </a:r>
            <a:endParaRPr b="1" i="0" sz="1200" u="none" cap="none" strike="noStrike">
              <a:solidFill>
                <a:srgbClr val="0E2A47"/>
              </a:solidFill>
              <a:latin typeface="Arial"/>
              <a:ea typeface="Arial"/>
              <a:cs typeface="Arial"/>
              <a:sym typeface="Arial"/>
            </a:endParaRPr>
          </a:p>
          <a:p>
            <a:pPr indent="-304800" lvl="0" marL="457200" marR="0" rtl="0" algn="l">
              <a:lnSpc>
                <a:spcPct val="150000"/>
              </a:lnSpc>
              <a:spcBef>
                <a:spcPts val="0"/>
              </a:spcBef>
              <a:spcAft>
                <a:spcPts val="0"/>
              </a:spcAft>
              <a:buClr>
                <a:srgbClr val="0E2A47"/>
              </a:buClr>
              <a:buSzPts val="1200"/>
              <a:buFont typeface="Arial"/>
              <a:buAutoNum type="arabicPeriod"/>
            </a:pPr>
            <a:r>
              <a:rPr b="1" i="0" lang="en-GB" sz="1200" u="none" cap="none" strike="noStrike">
                <a:solidFill>
                  <a:srgbClr val="0E2A47"/>
                </a:solidFill>
                <a:latin typeface="Arial"/>
                <a:ea typeface="Arial"/>
                <a:cs typeface="Arial"/>
                <a:sym typeface="Arial"/>
              </a:rPr>
              <a:t>Manual: </a:t>
            </a:r>
            <a:r>
              <a:rPr b="0" i="0" lang="en-GB" sz="1200" u="none" cap="none" strike="noStrike">
                <a:solidFill>
                  <a:srgbClr val="0E2A47"/>
                </a:solidFill>
                <a:latin typeface="Arial"/>
                <a:ea typeface="Arial"/>
                <a:cs typeface="Arial"/>
                <a:sym typeface="Arial"/>
              </a:rPr>
              <a:t>Postman</a:t>
            </a:r>
            <a:endParaRPr b="0" i="0" sz="1200" u="none" cap="none" strike="noStrike">
              <a:solidFill>
                <a:srgbClr val="0E2A47"/>
              </a:solidFill>
              <a:latin typeface="Arial"/>
              <a:ea typeface="Arial"/>
              <a:cs typeface="Arial"/>
              <a:sym typeface="Arial"/>
            </a:endParaRPr>
          </a:p>
          <a:p>
            <a:pPr indent="-304800" lvl="0" marL="457200" marR="0" rtl="0" algn="l">
              <a:lnSpc>
                <a:spcPct val="150000"/>
              </a:lnSpc>
              <a:spcBef>
                <a:spcPts val="0"/>
              </a:spcBef>
              <a:spcAft>
                <a:spcPts val="0"/>
              </a:spcAft>
              <a:buClr>
                <a:srgbClr val="0E2A47"/>
              </a:buClr>
              <a:buSzPts val="1200"/>
              <a:buFont typeface="Arial"/>
              <a:buAutoNum type="arabicPeriod"/>
            </a:pPr>
            <a:r>
              <a:rPr b="1" i="0" lang="en-GB" sz="1200" u="none" cap="none" strike="noStrike">
                <a:solidFill>
                  <a:srgbClr val="0E2A47"/>
                </a:solidFill>
                <a:latin typeface="Arial"/>
                <a:ea typeface="Arial"/>
                <a:cs typeface="Arial"/>
                <a:sym typeface="Arial"/>
              </a:rPr>
              <a:t>Din cod:</a:t>
            </a:r>
            <a:r>
              <a:rPr b="0" i="0" lang="en-GB" sz="1200" u="none" cap="none" strike="noStrike">
                <a:solidFill>
                  <a:srgbClr val="0E2A47"/>
                </a:solidFill>
                <a:latin typeface="Arial"/>
                <a:ea typeface="Arial"/>
                <a:cs typeface="Arial"/>
                <a:sym typeface="Arial"/>
              </a:rPr>
              <a:t> libraria requests din Python</a:t>
            </a:r>
            <a:endParaRPr b="0" i="0" sz="1200" u="none" cap="none" strike="noStrike">
              <a:solidFill>
                <a:srgbClr val="0E2A47"/>
              </a:solidFill>
              <a:latin typeface="Arial"/>
              <a:ea typeface="Arial"/>
              <a:cs typeface="Arial"/>
              <a:sym typeface="Arial"/>
            </a:endParaRPr>
          </a:p>
        </p:txBody>
      </p:sp>
      <p:sp>
        <p:nvSpPr>
          <p:cNvPr id="320" name="Google Shape;320;g2b89ed758f3_0_545"/>
          <p:cNvSpPr txBox="1"/>
          <p:nvPr/>
        </p:nvSpPr>
        <p:spPr>
          <a:xfrm>
            <a:off x="3875075" y="2152425"/>
            <a:ext cx="4965000" cy="19626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rgbClr val="0E2A47"/>
              </a:buClr>
              <a:buSzPts val="1300"/>
              <a:buFont typeface="Roboto"/>
              <a:buChar char="➢"/>
            </a:pPr>
            <a:r>
              <a:rPr b="1" i="0" lang="en-GB" sz="1300" u="none" cap="none" strike="noStrike">
                <a:solidFill>
                  <a:srgbClr val="0E2A47"/>
                </a:solidFill>
                <a:latin typeface="Roboto"/>
                <a:ea typeface="Roboto"/>
                <a:cs typeface="Roboto"/>
                <a:sym typeface="Roboto"/>
              </a:rPr>
              <a:t>Request </a:t>
            </a:r>
            <a:r>
              <a:rPr b="0" i="0" lang="en-GB" sz="1300" u="none" cap="none" strike="noStrike">
                <a:solidFill>
                  <a:srgbClr val="0E2A47"/>
                </a:solidFill>
                <a:latin typeface="Roboto"/>
                <a:ea typeface="Roboto"/>
                <a:cs typeface="Roboto"/>
                <a:sym typeface="Roboto"/>
              </a:rPr>
              <a:t>- este o librarie on python care ne permite să face request-uri de toate tipurile</a:t>
            </a:r>
            <a:endParaRPr b="0" i="0" sz="1300" u="none" cap="none" strike="noStrike">
              <a:solidFill>
                <a:srgbClr val="0E2A47"/>
              </a:solidFill>
              <a:latin typeface="Roboto"/>
              <a:ea typeface="Roboto"/>
              <a:cs typeface="Roboto"/>
              <a:sym typeface="Roboto"/>
            </a:endParaRPr>
          </a:p>
          <a:p>
            <a:pPr indent="-311150" lvl="0" marL="457200" marR="0" rtl="0" algn="l">
              <a:lnSpc>
                <a:spcPct val="115000"/>
              </a:lnSpc>
              <a:spcBef>
                <a:spcPts val="0"/>
              </a:spcBef>
              <a:spcAft>
                <a:spcPts val="0"/>
              </a:spcAft>
              <a:buClr>
                <a:srgbClr val="0E2A47"/>
              </a:buClr>
              <a:buSzPts val="1300"/>
              <a:buFont typeface="Roboto"/>
              <a:buChar char="➢"/>
            </a:pPr>
            <a:r>
              <a:rPr b="1" i="0" lang="en-GB" sz="1300" u="none" cap="none" strike="noStrike">
                <a:solidFill>
                  <a:srgbClr val="0E2A47"/>
                </a:solidFill>
                <a:latin typeface="Roboto"/>
                <a:ea typeface="Roboto"/>
                <a:cs typeface="Roboto"/>
                <a:sym typeface="Roboto"/>
              </a:rPr>
              <a:t>Instalare librarie requests:</a:t>
            </a:r>
            <a:r>
              <a:rPr b="0" i="0" lang="en-GB" sz="1300" u="none" cap="none" strike="noStrike">
                <a:solidFill>
                  <a:srgbClr val="0E2A47"/>
                </a:solidFill>
                <a:latin typeface="Roboto"/>
                <a:ea typeface="Roboto"/>
                <a:cs typeface="Roboto"/>
                <a:sym typeface="Roboto"/>
              </a:rPr>
              <a:t> pip install  requests</a:t>
            </a:r>
            <a:endParaRPr b="0" i="0" sz="1300" u="none" cap="none" strike="noStrike">
              <a:solidFill>
                <a:srgbClr val="0E2A47"/>
              </a:solidFill>
              <a:latin typeface="Roboto"/>
              <a:ea typeface="Roboto"/>
              <a:cs typeface="Roboto"/>
              <a:sym typeface="Roboto"/>
            </a:endParaRPr>
          </a:p>
          <a:p>
            <a:pPr indent="0" lvl="0" marL="457200" marR="0" rtl="0" algn="l">
              <a:lnSpc>
                <a:spcPct val="115000"/>
              </a:lnSpc>
              <a:spcBef>
                <a:spcPts val="0"/>
              </a:spcBef>
              <a:spcAft>
                <a:spcPts val="0"/>
              </a:spcAft>
              <a:buClr>
                <a:srgbClr val="000000"/>
              </a:buClr>
              <a:buSzPts val="1400"/>
              <a:buFont typeface="Arial"/>
              <a:buNone/>
            </a:pPr>
            <a:r>
              <a:t/>
            </a:r>
            <a:endParaRPr b="0" i="0" sz="1300" u="none" cap="none" strike="noStrike">
              <a:solidFill>
                <a:srgbClr val="0E2A47"/>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300"/>
              <a:buFont typeface="Arial"/>
              <a:buNone/>
            </a:pPr>
            <a:r>
              <a:rPr b="0" i="0" lang="en-GB" sz="1300" u="none" cap="none" strike="noStrike">
                <a:solidFill>
                  <a:srgbClr val="0E2A47"/>
                </a:solidFill>
                <a:latin typeface="Roboto"/>
                <a:ea typeface="Roboto"/>
                <a:cs typeface="Roboto"/>
                <a:sym typeface="Roboto"/>
              </a:rPr>
              <a:t>Link access doc request: </a:t>
            </a:r>
            <a:r>
              <a:rPr b="0" i="0" lang="en-GB" sz="1200" u="sng" cap="none" strike="noStrike">
                <a:solidFill>
                  <a:srgbClr val="0E2A47"/>
                </a:solidFill>
                <a:latin typeface="Roboto"/>
                <a:ea typeface="Roboto"/>
                <a:cs typeface="Roboto"/>
                <a:sym typeface="Roboto"/>
                <a:hlinkClick r:id="rId3">
                  <a:extLst>
                    <a:ext uri="{A12FA001-AC4F-418D-AE19-62706E023703}">
                      <ahyp:hlinkClr val="tx"/>
                    </a:ext>
                  </a:extLst>
                </a:hlinkClick>
              </a:rPr>
              <a:t>https://requests.readthedocs.io/en/latest/</a:t>
            </a:r>
            <a:endParaRPr b="0" i="0" sz="1200" u="none" cap="none" strike="noStrike">
              <a:solidFill>
                <a:srgbClr val="0E2A47"/>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300"/>
              <a:buFont typeface="Arial"/>
              <a:buNone/>
            </a:pPr>
            <a:r>
              <a:rPr b="0" i="0" lang="en-GB" sz="1300" u="none" cap="none" strike="noStrike">
                <a:solidFill>
                  <a:srgbClr val="0E2A47"/>
                </a:solidFill>
                <a:latin typeface="Roboto"/>
                <a:ea typeface="Roboto"/>
                <a:cs typeface="Roboto"/>
                <a:sym typeface="Roboto"/>
              </a:rPr>
              <a:t>Link access instalare Postman:</a:t>
            </a:r>
            <a:r>
              <a:rPr b="0" i="0" lang="en-GB" sz="1200" u="none" cap="none" strike="noStrike">
                <a:solidFill>
                  <a:srgbClr val="0E2A47"/>
                </a:solidFill>
                <a:latin typeface="Roboto"/>
                <a:ea typeface="Roboto"/>
                <a:cs typeface="Roboto"/>
                <a:sym typeface="Roboto"/>
              </a:rPr>
              <a:t> </a:t>
            </a:r>
            <a:r>
              <a:rPr b="0" i="0" lang="en-GB" sz="1200" u="sng" cap="none" strike="noStrike">
                <a:solidFill>
                  <a:srgbClr val="0E2A47"/>
                </a:solidFill>
                <a:latin typeface="Arial"/>
                <a:ea typeface="Arial"/>
                <a:cs typeface="Arial"/>
                <a:sym typeface="Arial"/>
                <a:hlinkClick r:id="rId4">
                  <a:extLst>
                    <a:ext uri="{A12FA001-AC4F-418D-AE19-62706E023703}">
                      <ahyp:hlinkClr val="tx"/>
                    </a:ext>
                  </a:extLst>
                </a:hlinkClick>
              </a:rPr>
              <a:t>https://www.postman.com/downloads/</a:t>
            </a:r>
            <a:endParaRPr b="0" i="0" sz="1200" u="sng" cap="none" strike="noStrike">
              <a:solidFill>
                <a:srgbClr val="0E2A4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E2A47"/>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b89ed758f3_0_504"/>
          <p:cNvSpPr txBox="1"/>
          <p:nvPr>
            <p:ph idx="4294967295" type="ctrTitle"/>
          </p:nvPr>
        </p:nvSpPr>
        <p:spPr>
          <a:xfrm>
            <a:off x="285050" y="1575275"/>
            <a:ext cx="3098100" cy="1567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000"/>
              <a:buFont typeface="Roboto Black"/>
              <a:buNone/>
            </a:pPr>
            <a:r>
              <a:rPr b="0" i="0" lang="en-GB" sz="4000" u="none" cap="none" strike="noStrike">
                <a:solidFill>
                  <a:schemeClr val="lt1"/>
                </a:solidFill>
                <a:latin typeface="Roboto Black"/>
                <a:ea typeface="Roboto Black"/>
                <a:cs typeface="Roboto Black"/>
                <a:sym typeface="Roboto Black"/>
              </a:rPr>
              <a:t> POSTMAN &amp; JSON</a:t>
            </a:r>
            <a:endParaRPr b="0" i="0" sz="4000" u="none" cap="none" strike="noStrike">
              <a:solidFill>
                <a:schemeClr val="accent1"/>
              </a:solidFill>
              <a:latin typeface="Roboto Black"/>
              <a:ea typeface="Roboto Black"/>
              <a:cs typeface="Roboto Black"/>
              <a:sym typeface="Roboto Black"/>
            </a:endParaRPr>
          </a:p>
        </p:txBody>
      </p:sp>
      <p:sp>
        <p:nvSpPr>
          <p:cNvPr id="326" name="Google Shape;326;g2b89ed758f3_0_504"/>
          <p:cNvSpPr txBox="1"/>
          <p:nvPr/>
        </p:nvSpPr>
        <p:spPr>
          <a:xfrm>
            <a:off x="3728100" y="1072675"/>
            <a:ext cx="5378400" cy="15678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rgbClr val="0E2A47"/>
              </a:buClr>
              <a:buSzPts val="1300"/>
              <a:buFont typeface="Arial"/>
              <a:buChar char="●"/>
            </a:pPr>
            <a:r>
              <a:rPr b="1" i="0" lang="en-GB" sz="1300" u="none" cap="none" strike="noStrike">
                <a:solidFill>
                  <a:srgbClr val="0E2A47"/>
                </a:solidFill>
                <a:latin typeface="Arial"/>
                <a:ea typeface="Arial"/>
                <a:cs typeface="Arial"/>
                <a:sym typeface="Arial"/>
              </a:rPr>
              <a:t>POSTMAN</a:t>
            </a:r>
            <a:r>
              <a:rPr b="0" i="0" lang="en-GB" sz="1300" u="none" cap="none" strike="noStrike">
                <a:solidFill>
                  <a:srgbClr val="0E2A47"/>
                </a:solidFill>
                <a:latin typeface="Arial"/>
                <a:ea typeface="Arial"/>
                <a:cs typeface="Arial"/>
                <a:sym typeface="Arial"/>
              </a:rPr>
              <a:t> este un client API folosit pentru dezvoltarea, testarea, partajarea și documentarea API-urilor. Este folosit pentru testarea backend-ului în care introducem adresa URL a punctului final, trimite cererea către server și primește răspunsul de la server.</a:t>
            </a:r>
            <a:endParaRPr b="0" i="0" sz="1300" u="none" cap="none" strike="noStrike">
              <a:solidFill>
                <a:srgbClr val="0E2A47"/>
              </a:solidFill>
              <a:latin typeface="Arial"/>
              <a:ea typeface="Arial"/>
              <a:cs typeface="Arial"/>
              <a:sym typeface="Arial"/>
            </a:endParaRPr>
          </a:p>
          <a:p>
            <a:pPr indent="-311150" lvl="0" marL="457200" marR="0" rtl="0" algn="l">
              <a:lnSpc>
                <a:spcPct val="115000"/>
              </a:lnSpc>
              <a:spcBef>
                <a:spcPts val="0"/>
              </a:spcBef>
              <a:spcAft>
                <a:spcPts val="0"/>
              </a:spcAft>
              <a:buClr>
                <a:srgbClr val="0E2A47"/>
              </a:buClr>
              <a:buSzPts val="1300"/>
              <a:buFont typeface="Arial"/>
              <a:buChar char="●"/>
            </a:pPr>
            <a:r>
              <a:rPr b="0" i="0" lang="en-GB" sz="1300" u="none" cap="none" strike="noStrike">
                <a:solidFill>
                  <a:srgbClr val="0E2A47"/>
                </a:solidFill>
                <a:latin typeface="Arial"/>
                <a:ea typeface="Arial"/>
                <a:cs typeface="Arial"/>
                <a:sym typeface="Arial"/>
              </a:rPr>
              <a:t>Se folosește pentru a face requests</a:t>
            </a:r>
            <a:endParaRPr b="0" i="0" sz="1500" u="none" cap="none" strike="noStrike">
              <a:solidFill>
                <a:srgbClr val="0E2A4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Roboto"/>
              <a:ea typeface="Roboto"/>
              <a:cs typeface="Roboto"/>
              <a:sym typeface="Roboto"/>
            </a:endParaRPr>
          </a:p>
        </p:txBody>
      </p:sp>
      <p:sp>
        <p:nvSpPr>
          <p:cNvPr id="327" name="Google Shape;327;g2b89ed758f3_0_504"/>
          <p:cNvSpPr txBox="1"/>
          <p:nvPr/>
        </p:nvSpPr>
        <p:spPr>
          <a:xfrm>
            <a:off x="3805500" y="2762825"/>
            <a:ext cx="5743500" cy="15354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rgbClr val="0E2A47"/>
              </a:buClr>
              <a:buSzPts val="1300"/>
              <a:buFont typeface="Arial"/>
              <a:buChar char="➢"/>
            </a:pPr>
            <a:r>
              <a:rPr b="1" i="0" lang="en-GB" sz="1300" u="none" cap="none" strike="noStrike">
                <a:solidFill>
                  <a:srgbClr val="0E2A47"/>
                </a:solidFill>
                <a:latin typeface="Arial"/>
                <a:ea typeface="Arial"/>
                <a:cs typeface="Arial"/>
                <a:sym typeface="Arial"/>
              </a:rPr>
              <a:t>JSON APIs</a:t>
            </a:r>
            <a:r>
              <a:rPr b="0" i="0" lang="en-GB" sz="1300" u="none" cap="none" strike="noStrike">
                <a:solidFill>
                  <a:srgbClr val="0E2A47"/>
                </a:solidFill>
                <a:latin typeface="Arial"/>
                <a:ea typeface="Arial"/>
                <a:cs typeface="Arial"/>
                <a:sym typeface="Arial"/>
              </a:rPr>
              <a:t> : </a:t>
            </a:r>
            <a:r>
              <a:rPr b="0" i="0" lang="en-GB" sz="1300" u="none" cap="none" strike="noStrike">
                <a:solidFill>
                  <a:srgbClr val="0E2A47"/>
                </a:solidFill>
                <a:uFill>
                  <a:noFill/>
                </a:uFill>
                <a:latin typeface="Arial"/>
                <a:ea typeface="Arial"/>
                <a:cs typeface="Arial"/>
                <a:sym typeface="Arial"/>
                <a:hlinkClick r:id="rId3">
                  <a:extLst>
                    <a:ext uri="{A12FA001-AC4F-418D-AE19-62706E023703}">
                      <ahyp:hlinkClr val="tx"/>
                    </a:ext>
                  </a:extLst>
                </a:hlinkClick>
              </a:rPr>
              <a:t>https://jsonapi.org/examples/</a:t>
            </a:r>
            <a:endParaRPr b="0" i="0" sz="1300" u="none" cap="none" strike="noStrike">
              <a:solidFill>
                <a:srgbClr val="0E2A47"/>
              </a:solidFill>
              <a:latin typeface="Arial"/>
              <a:ea typeface="Arial"/>
              <a:cs typeface="Arial"/>
              <a:sym typeface="Arial"/>
            </a:endParaRPr>
          </a:p>
          <a:p>
            <a:pPr indent="-311150" lvl="0" marL="457200" marR="0" rtl="0" algn="l">
              <a:lnSpc>
                <a:spcPct val="115000"/>
              </a:lnSpc>
              <a:spcBef>
                <a:spcPts val="0"/>
              </a:spcBef>
              <a:spcAft>
                <a:spcPts val="0"/>
              </a:spcAft>
              <a:buClr>
                <a:srgbClr val="0E2A47"/>
              </a:buClr>
              <a:buSzPts val="1300"/>
              <a:buFont typeface="Arial"/>
              <a:buChar char="➢"/>
            </a:pPr>
            <a:r>
              <a:rPr b="1" i="0" lang="en-GB" sz="1300" u="none" cap="none" strike="noStrike">
                <a:solidFill>
                  <a:srgbClr val="0E2A47"/>
                </a:solidFill>
                <a:latin typeface="Arial"/>
                <a:ea typeface="Arial"/>
                <a:cs typeface="Arial"/>
                <a:sym typeface="Arial"/>
              </a:rPr>
              <a:t>REST API </a:t>
            </a:r>
            <a:r>
              <a:rPr b="0" i="0" lang="en-GB" sz="1300" u="none" cap="none" strike="noStrike">
                <a:solidFill>
                  <a:srgbClr val="0E2A47"/>
                </a:solidFill>
                <a:latin typeface="Arial"/>
                <a:ea typeface="Arial"/>
                <a:cs typeface="Arial"/>
                <a:sym typeface="Arial"/>
              </a:rPr>
              <a:t>de invatare care returneaza JSON : </a:t>
            </a:r>
            <a:r>
              <a:rPr b="0" i="0" lang="en-GB" sz="1300" u="none" cap="none" strike="noStrike">
                <a:solidFill>
                  <a:srgbClr val="0E2A47"/>
                </a:solidFill>
                <a:uFill>
                  <a:noFill/>
                </a:uFill>
                <a:latin typeface="Arial"/>
                <a:ea typeface="Arial"/>
                <a:cs typeface="Arial"/>
                <a:sym typeface="Arial"/>
                <a:hlinkClick r:id="rId4">
                  <a:extLst>
                    <a:ext uri="{A12FA001-AC4F-418D-AE19-62706E023703}">
                      <ahyp:hlinkClr val="tx"/>
                    </a:ext>
                  </a:extLst>
                </a:hlinkClick>
              </a:rPr>
              <a:t>https://dummyjson.com</a:t>
            </a:r>
            <a:endParaRPr b="0" i="0" sz="1300" u="none" cap="none" strike="noStrike">
              <a:solidFill>
                <a:srgbClr val="0E2A47"/>
              </a:solidFill>
              <a:latin typeface="Arial"/>
              <a:ea typeface="Arial"/>
              <a:cs typeface="Arial"/>
              <a:sym typeface="Arial"/>
            </a:endParaRPr>
          </a:p>
          <a:p>
            <a:pPr indent="-311150" lvl="0" marL="457200" marR="0" rtl="0" algn="l">
              <a:lnSpc>
                <a:spcPct val="115000"/>
              </a:lnSpc>
              <a:spcBef>
                <a:spcPts val="0"/>
              </a:spcBef>
              <a:spcAft>
                <a:spcPts val="0"/>
              </a:spcAft>
              <a:buClr>
                <a:srgbClr val="0E2A47"/>
              </a:buClr>
              <a:buSzPts val="1300"/>
              <a:buFont typeface="Arial"/>
              <a:buChar char="➢"/>
            </a:pPr>
            <a:r>
              <a:rPr b="1" i="0" lang="en-GB" sz="1300" u="none" cap="none" strike="noStrike">
                <a:solidFill>
                  <a:srgbClr val="0E2A47"/>
                </a:solidFill>
                <a:latin typeface="Arial"/>
                <a:ea typeface="Arial"/>
                <a:cs typeface="Arial"/>
                <a:sym typeface="Arial"/>
              </a:rPr>
              <a:t>Plugin de Chrome care afișează răspunsurile JSON frumos</a:t>
            </a:r>
            <a:r>
              <a:rPr b="0" i="0" lang="en-GB" sz="1300" u="none" cap="none" strike="noStrike">
                <a:solidFill>
                  <a:srgbClr val="0E2A47"/>
                </a:solidFill>
                <a:latin typeface="Arial"/>
                <a:ea typeface="Arial"/>
                <a:cs typeface="Arial"/>
                <a:sym typeface="Arial"/>
              </a:rPr>
              <a:t>: </a:t>
            </a:r>
            <a:r>
              <a:rPr b="0" i="0" lang="en-GB" sz="1300" u="none" cap="none" strike="noStrike">
                <a:solidFill>
                  <a:srgbClr val="0E2A47"/>
                </a:solidFill>
                <a:uFill>
                  <a:noFill/>
                </a:uFill>
                <a:latin typeface="Arial"/>
                <a:ea typeface="Arial"/>
                <a:cs typeface="Arial"/>
                <a:sym typeface="Arial"/>
                <a:hlinkClick r:id="rId5">
                  <a:extLst>
                    <a:ext uri="{A12FA001-AC4F-418D-AE19-62706E023703}">
                      <ahyp:hlinkClr val="tx"/>
                    </a:ext>
                  </a:extLst>
                </a:hlinkClick>
              </a:rPr>
              <a:t>https://chrome.google.com/webstore/detail/json-formatter/bcjindcccaagfpapjjmafapmmgkkhgoa?hl=en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b89ed758f3_0_29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2b89ed758f3_0_29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2b89ed758f3_0_292"/>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2b89ed758f3_0_555"/>
          <p:cNvSpPr txBox="1"/>
          <p:nvPr>
            <p:ph idx="6" type="ctrTitle"/>
          </p:nvPr>
        </p:nvSpPr>
        <p:spPr>
          <a:xfrm>
            <a:off x="311700" y="252475"/>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Exerciții  - API</a:t>
            </a:r>
            <a:endParaRPr b="1">
              <a:solidFill>
                <a:schemeClr val="lt2"/>
              </a:solidFill>
              <a:latin typeface="Roboto"/>
              <a:ea typeface="Roboto"/>
              <a:cs typeface="Roboto"/>
              <a:sym typeface="Roboto"/>
            </a:endParaRPr>
          </a:p>
        </p:txBody>
      </p:sp>
      <p:cxnSp>
        <p:nvCxnSpPr>
          <p:cNvPr id="333" name="Google Shape;333;g2b89ed758f3_0_555"/>
          <p:cNvCxnSpPr/>
          <p:nvPr/>
        </p:nvCxnSpPr>
        <p:spPr>
          <a:xfrm>
            <a:off x="311700" y="939825"/>
            <a:ext cx="8520600" cy="0"/>
          </a:xfrm>
          <a:prstGeom prst="straightConnector1">
            <a:avLst/>
          </a:prstGeom>
          <a:noFill/>
          <a:ln cap="flat" cmpd="sng" w="9525">
            <a:solidFill>
              <a:schemeClr val="accent1"/>
            </a:solidFill>
            <a:prstDash val="solid"/>
            <a:round/>
            <a:headEnd len="sm" w="sm" type="none"/>
            <a:tailEnd len="sm" w="sm" type="none"/>
          </a:ln>
        </p:spPr>
      </p:cxnSp>
      <p:sp>
        <p:nvSpPr>
          <p:cNvPr id="334" name="Google Shape;334;g2b89ed758f3_0_555"/>
          <p:cNvSpPr txBox="1"/>
          <p:nvPr/>
        </p:nvSpPr>
        <p:spPr>
          <a:xfrm>
            <a:off x="311700" y="1197625"/>
            <a:ext cx="7903500" cy="357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accent1"/>
                </a:solidFill>
                <a:latin typeface="Roboto"/>
                <a:ea typeface="Roboto"/>
                <a:cs typeface="Roboto"/>
                <a:sym typeface="Roboto"/>
              </a:rPr>
              <a:t>Exercițiul 1: </a:t>
            </a:r>
            <a:r>
              <a:rPr b="0" i="0" lang="en-GB" sz="1200" u="none" cap="none" strike="noStrike">
                <a:solidFill>
                  <a:schemeClr val="lt1"/>
                </a:solidFill>
                <a:latin typeface="Roboto"/>
                <a:ea typeface="Roboto"/>
                <a:cs typeface="Roboto"/>
                <a:sym typeface="Roboto"/>
              </a:rPr>
              <a:t>Interacționează cu API-ul: </a:t>
            </a:r>
            <a:r>
              <a:rPr b="0" i="0" lang="en-GB" sz="1200" u="sng" cap="none" strike="noStrike">
                <a:solidFill>
                  <a:schemeClr val="hlink"/>
                </a:solidFill>
                <a:latin typeface="Roboto"/>
                <a:ea typeface="Roboto"/>
                <a:cs typeface="Roboto"/>
                <a:sym typeface="Roboto"/>
                <a:hlinkClick r:id="rId3"/>
              </a:rPr>
              <a:t>https://dummyjson.com/docs/products</a:t>
            </a:r>
            <a:r>
              <a:rPr b="0" i="0" lang="en-GB" sz="1200" u="none" cap="none" strike="noStrike">
                <a:solidFill>
                  <a:schemeClr val="lt1"/>
                </a:solidFill>
                <a:latin typeface="Roboto"/>
                <a:ea typeface="Roboto"/>
                <a:cs typeface="Roboto"/>
                <a:sym typeface="Roboto"/>
              </a:rPr>
              <a:t> manual din Postman.</a:t>
            </a:r>
            <a:endParaRPr b="0"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Roboto"/>
              <a:ea typeface="Roboto"/>
              <a:cs typeface="Roboto"/>
              <a:sym typeface="Roboto"/>
            </a:endParaRPr>
          </a:p>
          <a:p>
            <a:pPr indent="0" lvl="0" marL="0" marR="0" rtl="0" algn="l">
              <a:lnSpc>
                <a:spcPct val="125000"/>
              </a:lnSpc>
              <a:spcBef>
                <a:spcPts val="1800"/>
              </a:spcBef>
              <a:spcAft>
                <a:spcPts val="0"/>
              </a:spcAft>
              <a:buClr>
                <a:schemeClr val="dk1"/>
              </a:buClr>
              <a:buSzPts val="1100"/>
              <a:buFont typeface="Arial"/>
              <a:buNone/>
            </a:pPr>
            <a:r>
              <a:rPr b="1" i="0" lang="en-GB" sz="1700" u="none" cap="none" strike="noStrike">
                <a:solidFill>
                  <a:srgbClr val="E6EDF3"/>
                </a:solidFill>
                <a:latin typeface="Arial"/>
                <a:ea typeface="Arial"/>
                <a:cs typeface="Arial"/>
                <a:sym typeface="Arial"/>
              </a:rPr>
              <a:t>Exemplu de APIs pentru testare:</a:t>
            </a:r>
            <a:endParaRPr b="1" i="0" sz="1700" u="none" cap="none" strike="noStrike">
              <a:solidFill>
                <a:srgbClr val="E6EDF3"/>
              </a:solidFill>
              <a:latin typeface="Arial"/>
              <a:ea typeface="Arial"/>
              <a:cs typeface="Arial"/>
              <a:sym typeface="Arial"/>
            </a:endParaRPr>
          </a:p>
          <a:p>
            <a:pPr indent="-304800" lvl="0" marL="457200" marR="0" rtl="0" algn="l">
              <a:lnSpc>
                <a:spcPct val="115000"/>
              </a:lnSpc>
              <a:spcBef>
                <a:spcPts val="1200"/>
              </a:spcBef>
              <a:spcAft>
                <a:spcPts val="0"/>
              </a:spcAft>
              <a:buClr>
                <a:srgbClr val="E6EDF3"/>
              </a:buClr>
              <a:buSzPts val="1200"/>
              <a:buFont typeface="Arial"/>
              <a:buChar char="●"/>
            </a:pPr>
            <a:r>
              <a:rPr b="0" i="0" lang="en-GB" sz="1200" u="sng" cap="none" strike="noStrike">
                <a:solidFill>
                  <a:schemeClr val="hlink"/>
                </a:solidFill>
                <a:latin typeface="Arial"/>
                <a:ea typeface="Arial"/>
                <a:cs typeface="Arial"/>
                <a:sym typeface="Arial"/>
                <a:hlinkClick r:id="rId4"/>
              </a:rPr>
              <a:t>https://dummyjson.com/docs/products</a:t>
            </a:r>
            <a:endParaRPr b="0" i="0" sz="1200" u="sng" cap="none" strike="noStrike">
              <a:solidFill>
                <a:schemeClr val="hlink"/>
              </a:solidFill>
              <a:latin typeface="Arial"/>
              <a:ea typeface="Arial"/>
              <a:cs typeface="Arial"/>
              <a:sym typeface="Arial"/>
            </a:endParaRPr>
          </a:p>
          <a:p>
            <a:pPr indent="-304800" lvl="0" marL="457200" marR="0" rtl="0" algn="l">
              <a:lnSpc>
                <a:spcPct val="115000"/>
              </a:lnSpc>
              <a:spcBef>
                <a:spcPts val="0"/>
              </a:spcBef>
              <a:spcAft>
                <a:spcPts val="0"/>
              </a:spcAft>
              <a:buClr>
                <a:srgbClr val="E6EDF3"/>
              </a:buClr>
              <a:buSzPts val="1200"/>
              <a:buFont typeface="Arial"/>
              <a:buChar char="●"/>
            </a:pPr>
            <a:r>
              <a:rPr b="0" i="0" lang="en-GB" sz="1200" u="sng" cap="none" strike="noStrike">
                <a:solidFill>
                  <a:schemeClr val="hlink"/>
                </a:solidFill>
                <a:latin typeface="Arial"/>
                <a:ea typeface="Arial"/>
                <a:cs typeface="Arial"/>
                <a:sym typeface="Arial"/>
                <a:hlinkClick r:id="rId5"/>
              </a:rPr>
              <a:t>https://dummyjson.com/docs/users</a:t>
            </a:r>
            <a:endParaRPr b="0" i="0" sz="1200" u="sng" cap="none" strike="noStrike">
              <a:solidFill>
                <a:schemeClr val="hlink"/>
              </a:solidFill>
              <a:latin typeface="Arial"/>
              <a:ea typeface="Arial"/>
              <a:cs typeface="Arial"/>
              <a:sym typeface="Arial"/>
            </a:endParaRPr>
          </a:p>
          <a:p>
            <a:pPr indent="-304800" lvl="0" marL="457200" marR="0" rtl="0" algn="l">
              <a:lnSpc>
                <a:spcPct val="115000"/>
              </a:lnSpc>
              <a:spcBef>
                <a:spcPts val="0"/>
              </a:spcBef>
              <a:spcAft>
                <a:spcPts val="0"/>
              </a:spcAft>
              <a:buClr>
                <a:srgbClr val="E6EDF3"/>
              </a:buClr>
              <a:buSzPts val="1200"/>
              <a:buFont typeface="Arial"/>
              <a:buChar char="●"/>
            </a:pPr>
            <a:r>
              <a:rPr b="0" i="0" lang="en-GB" sz="1200" u="sng" cap="none" strike="noStrike">
                <a:solidFill>
                  <a:schemeClr val="hlink"/>
                </a:solidFill>
                <a:latin typeface="Arial"/>
                <a:ea typeface="Arial"/>
                <a:cs typeface="Arial"/>
                <a:sym typeface="Arial"/>
                <a:hlinkClick r:id="rId6"/>
              </a:rPr>
              <a:t>https://github.com/vdespa/introduction-to-postman-course/blob/main/simple-books-api.md</a:t>
            </a:r>
            <a:endParaRPr b="0" i="0" sz="1200" u="sng" cap="none" strike="noStrike">
              <a:solidFill>
                <a:schemeClr val="hlink"/>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200"/>
              <a:buFont typeface="Arial"/>
              <a:buNone/>
            </a:pPr>
            <a:r>
              <a:t/>
            </a:r>
            <a:endParaRPr b="1" i="0" sz="1200" u="none" cap="none" strike="noStrike">
              <a:solidFill>
                <a:schemeClr val="accen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animEffect filter="fade" transition="in">
                                      <p:cBhvr>
                                        <p:cTn dur="1000"/>
                                        <p:tgtEl>
                                          <p:spTgt spid="3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animEffect filter="fade" transition="in">
                                      <p:cBhvr>
                                        <p:cTn dur="1000"/>
                                        <p:tgtEl>
                                          <p:spTgt spid="3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2" st="2"/>
                                            </p:txEl>
                                          </p:spTgt>
                                        </p:tgtEl>
                                        <p:attrNameLst>
                                          <p:attrName>style.visibility</p:attrName>
                                        </p:attrNameLst>
                                      </p:cBhvr>
                                      <p:to>
                                        <p:strVal val="visible"/>
                                      </p:to>
                                    </p:set>
                                    <p:animEffect filter="fade" transition="in">
                                      <p:cBhvr>
                                        <p:cTn dur="1000"/>
                                        <p:tgtEl>
                                          <p:spTgt spid="3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3" st="3"/>
                                            </p:txEl>
                                          </p:spTgt>
                                        </p:tgtEl>
                                        <p:attrNameLst>
                                          <p:attrName>style.visibility</p:attrName>
                                        </p:attrNameLst>
                                      </p:cBhvr>
                                      <p:to>
                                        <p:strVal val="visible"/>
                                      </p:to>
                                    </p:set>
                                    <p:animEffect filter="fade" transition="in">
                                      <p:cBhvr>
                                        <p:cTn dur="1000"/>
                                        <p:tgtEl>
                                          <p:spTgt spid="3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4" st="4"/>
                                            </p:txEl>
                                          </p:spTgt>
                                        </p:tgtEl>
                                        <p:attrNameLst>
                                          <p:attrName>style.visibility</p:attrName>
                                        </p:attrNameLst>
                                      </p:cBhvr>
                                      <p:to>
                                        <p:strVal val="visible"/>
                                      </p:to>
                                    </p:set>
                                    <p:animEffect filter="fade" transition="in">
                                      <p:cBhvr>
                                        <p:cTn dur="1000"/>
                                        <p:tgtEl>
                                          <p:spTgt spid="3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5" st="5"/>
                                            </p:txEl>
                                          </p:spTgt>
                                        </p:tgtEl>
                                        <p:attrNameLst>
                                          <p:attrName>style.visibility</p:attrName>
                                        </p:attrNameLst>
                                      </p:cBhvr>
                                      <p:to>
                                        <p:strVal val="visible"/>
                                      </p:to>
                                    </p:set>
                                    <p:animEffect filter="fade" transition="in">
                                      <p:cBhvr>
                                        <p:cTn dur="1000"/>
                                        <p:tgtEl>
                                          <p:spTgt spid="3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6" st="6"/>
                                            </p:txEl>
                                          </p:spTgt>
                                        </p:tgtEl>
                                        <p:attrNameLst>
                                          <p:attrName>style.visibility</p:attrName>
                                        </p:attrNameLst>
                                      </p:cBhvr>
                                      <p:to>
                                        <p:strVal val="visible"/>
                                      </p:to>
                                    </p:set>
                                    <p:animEffect filter="fade" transition="in">
                                      <p:cBhvr>
                                        <p:cTn dur="1000"/>
                                        <p:tgtEl>
                                          <p:spTgt spid="33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7" st="7"/>
                                            </p:txEl>
                                          </p:spTgt>
                                        </p:tgtEl>
                                        <p:attrNameLst>
                                          <p:attrName>style.visibility</p:attrName>
                                        </p:attrNameLst>
                                      </p:cBhvr>
                                      <p:to>
                                        <p:strVal val="visible"/>
                                      </p:to>
                                    </p:set>
                                    <p:animEffect filter="fade" transition="in">
                                      <p:cBhvr>
                                        <p:cTn dur="1000"/>
                                        <p:tgtEl>
                                          <p:spTgt spid="33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8" st="8"/>
                                            </p:txEl>
                                          </p:spTgt>
                                        </p:tgtEl>
                                        <p:attrNameLst>
                                          <p:attrName>style.visibility</p:attrName>
                                        </p:attrNameLst>
                                      </p:cBhvr>
                                      <p:to>
                                        <p:strVal val="visible"/>
                                      </p:to>
                                    </p:set>
                                    <p:animEffect filter="fade" transition="in">
                                      <p:cBhvr>
                                        <p:cTn dur="1000"/>
                                        <p:tgtEl>
                                          <p:spTgt spid="33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b89ed758f3_0_652"/>
          <p:cNvSpPr txBox="1"/>
          <p:nvPr>
            <p:ph idx="6" type="ctrTitle"/>
          </p:nvPr>
        </p:nvSpPr>
        <p:spPr>
          <a:xfrm>
            <a:off x="253800" y="27790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n-GB">
                <a:solidFill>
                  <a:schemeClr val="accent1"/>
                </a:solidFill>
              </a:rPr>
              <a:t>Întrebări de interviu</a:t>
            </a:r>
            <a:endParaRPr b="1">
              <a:solidFill>
                <a:schemeClr val="lt2"/>
              </a:solidFill>
              <a:latin typeface="Roboto"/>
              <a:ea typeface="Roboto"/>
              <a:cs typeface="Roboto"/>
              <a:sym typeface="Roboto"/>
            </a:endParaRPr>
          </a:p>
        </p:txBody>
      </p:sp>
      <p:cxnSp>
        <p:nvCxnSpPr>
          <p:cNvPr id="340" name="Google Shape;340;g2b89ed758f3_0_652"/>
          <p:cNvCxnSpPr/>
          <p:nvPr/>
        </p:nvCxnSpPr>
        <p:spPr>
          <a:xfrm>
            <a:off x="311700" y="783000"/>
            <a:ext cx="8520600" cy="0"/>
          </a:xfrm>
          <a:prstGeom prst="straightConnector1">
            <a:avLst/>
          </a:prstGeom>
          <a:noFill/>
          <a:ln cap="flat" cmpd="sng" w="9525">
            <a:solidFill>
              <a:schemeClr val="accent1"/>
            </a:solidFill>
            <a:prstDash val="solid"/>
            <a:round/>
            <a:headEnd len="sm" w="sm" type="none"/>
            <a:tailEnd len="sm" w="sm" type="none"/>
          </a:ln>
        </p:spPr>
      </p:cxnSp>
      <p:sp>
        <p:nvSpPr>
          <p:cNvPr id="341" name="Google Shape;341;g2b89ed758f3_0_652"/>
          <p:cNvSpPr txBox="1"/>
          <p:nvPr/>
        </p:nvSpPr>
        <p:spPr>
          <a:xfrm>
            <a:off x="536075" y="1501025"/>
            <a:ext cx="7321200" cy="9975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chemeClr val="lt1"/>
              </a:buClr>
              <a:buSzPts val="1600"/>
              <a:buFont typeface="Arial"/>
              <a:buChar char="➢"/>
            </a:pPr>
            <a:r>
              <a:rPr b="0" i="0" lang="en-GB" sz="1600" u="none" cap="none" strike="noStrike">
                <a:solidFill>
                  <a:schemeClr val="lt1"/>
                </a:solidFill>
                <a:latin typeface="Arial"/>
                <a:ea typeface="Arial"/>
                <a:cs typeface="Arial"/>
                <a:sym typeface="Arial"/>
              </a:rPr>
              <a:t>Ce este un API?</a:t>
            </a:r>
            <a:endParaRPr b="0" i="0" sz="1600" u="none" cap="none" strike="noStrike">
              <a:solidFill>
                <a:schemeClr val="lt1"/>
              </a:solidFill>
              <a:latin typeface="Arial"/>
              <a:ea typeface="Arial"/>
              <a:cs typeface="Arial"/>
              <a:sym typeface="Arial"/>
            </a:endParaRPr>
          </a:p>
          <a:p>
            <a:pPr indent="-330200" lvl="0" marL="457200" marR="0" rtl="0" algn="l">
              <a:lnSpc>
                <a:spcPct val="115000"/>
              </a:lnSpc>
              <a:spcBef>
                <a:spcPts val="0"/>
              </a:spcBef>
              <a:spcAft>
                <a:spcPts val="0"/>
              </a:spcAft>
              <a:buClr>
                <a:schemeClr val="lt1"/>
              </a:buClr>
              <a:buSzPts val="1600"/>
              <a:buFont typeface="Arial"/>
              <a:buChar char="➢"/>
            </a:pPr>
            <a:r>
              <a:rPr b="0" i="0" lang="en-GB" sz="1600" u="none" cap="none" strike="noStrike">
                <a:solidFill>
                  <a:schemeClr val="lt1"/>
                </a:solidFill>
                <a:latin typeface="Arial"/>
                <a:ea typeface="Arial"/>
                <a:cs typeface="Arial"/>
                <a:sym typeface="Arial"/>
              </a:rPr>
              <a:t>Care sunt metodele HTTP și la ce ne ajuta acestea?</a:t>
            </a:r>
            <a:endParaRPr b="0" i="0" sz="1600" u="none" cap="none" strike="noStrike">
              <a:solidFill>
                <a:schemeClr val="lt1"/>
              </a:solidFill>
              <a:latin typeface="Arial"/>
              <a:ea typeface="Arial"/>
              <a:cs typeface="Arial"/>
              <a:sym typeface="Arial"/>
            </a:endParaRPr>
          </a:p>
          <a:p>
            <a:pPr indent="-330200" lvl="0" marL="457200" marR="0" rtl="0" algn="l">
              <a:lnSpc>
                <a:spcPct val="115000"/>
              </a:lnSpc>
              <a:spcBef>
                <a:spcPts val="0"/>
              </a:spcBef>
              <a:spcAft>
                <a:spcPts val="0"/>
              </a:spcAft>
              <a:buClr>
                <a:schemeClr val="lt1"/>
              </a:buClr>
              <a:buSzPts val="1600"/>
              <a:buFont typeface="Roboto Black"/>
              <a:buChar char="➢"/>
            </a:pPr>
            <a:r>
              <a:rPr b="0" i="0" lang="en-GB" sz="1600" u="none" cap="none" strike="noStrike">
                <a:solidFill>
                  <a:schemeClr val="lt1"/>
                </a:solidFill>
                <a:latin typeface="Arial"/>
                <a:ea typeface="Arial"/>
                <a:cs typeface="Arial"/>
                <a:sym typeface="Arial"/>
              </a:rPr>
              <a:t>Enumeră operațiile CRUD și explică rolul fiecăruia?</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2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întâlnire  14</a:t>
            </a:r>
            <a:endParaRPr/>
          </a:p>
        </p:txBody>
      </p:sp>
      <p:cxnSp>
        <p:nvCxnSpPr>
          <p:cNvPr id="215" name="Google Shape;215;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28"/>
          <p:cNvSpPr txBox="1"/>
          <p:nvPr/>
        </p:nvSpPr>
        <p:spPr>
          <a:xfrm>
            <a:off x="311700" y="1416500"/>
            <a:ext cx="85206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0" i="0" lang="en-GB" sz="1400" u="none" cap="none" strike="noStrike">
                <a:solidFill>
                  <a:srgbClr val="E6EDF3"/>
                </a:solidFill>
                <a:latin typeface="Arial"/>
                <a:ea typeface="Arial"/>
                <a:cs typeface="Arial"/>
                <a:sym typeface="Arial"/>
              </a:rPr>
              <a:t>Să înțelegem ce este un API </a:t>
            </a:r>
            <a:endParaRPr b="0" i="0" sz="1400" u="none" cap="none" strike="noStrike">
              <a:solidFill>
                <a:srgbClr val="E6EDF3"/>
              </a:solidFill>
              <a:latin typeface="Arial"/>
              <a:ea typeface="Arial"/>
              <a:cs typeface="Arial"/>
              <a:sym typeface="Arial"/>
            </a:endParaRPr>
          </a:p>
          <a:p>
            <a:pPr indent="-323850" lvl="0" marL="457200" marR="0" rtl="0" algn="l">
              <a:lnSpc>
                <a:spcPct val="100000"/>
              </a:lnSpc>
              <a:spcBef>
                <a:spcPts val="0"/>
              </a:spcBef>
              <a:spcAft>
                <a:spcPts val="0"/>
              </a:spcAft>
              <a:buClr>
                <a:schemeClr val="lt1"/>
              </a:buClr>
              <a:buSzPts val="1500"/>
              <a:buFont typeface="Roboto"/>
              <a:buChar char="●"/>
            </a:pPr>
            <a:r>
              <a:rPr b="0" i="0" lang="en-GB" sz="1400" u="none" cap="none" strike="noStrike">
                <a:solidFill>
                  <a:srgbClr val="E6EDF3"/>
                </a:solidFill>
                <a:latin typeface="Arial"/>
                <a:ea typeface="Arial"/>
                <a:cs typeface="Arial"/>
                <a:sym typeface="Arial"/>
              </a:rPr>
              <a:t>Să interacționăm cu un API manual, din Postman</a:t>
            </a:r>
            <a:endParaRPr b="0" i="0" sz="1400" u="none" cap="none" strike="noStrike">
              <a:solidFill>
                <a:srgbClr val="E6EDF3"/>
              </a:solidFill>
              <a:latin typeface="Arial"/>
              <a:ea typeface="Arial"/>
              <a:cs typeface="Arial"/>
              <a:sym typeface="Arial"/>
            </a:endParaRPr>
          </a:p>
          <a:p>
            <a:pPr indent="-323850" lvl="0" marL="457200" marR="0" rtl="0" algn="l">
              <a:lnSpc>
                <a:spcPct val="100000"/>
              </a:lnSpc>
              <a:spcBef>
                <a:spcPts val="0"/>
              </a:spcBef>
              <a:spcAft>
                <a:spcPts val="0"/>
              </a:spcAft>
              <a:buClr>
                <a:schemeClr val="lt1"/>
              </a:buClr>
              <a:buSzPts val="1500"/>
              <a:buFont typeface="Roboto"/>
              <a:buChar char="●"/>
            </a:pPr>
            <a:r>
              <a:rPr b="0" i="0" lang="en-GB" sz="1400" u="none" cap="none" strike="noStrike">
                <a:solidFill>
                  <a:srgbClr val="E6EDF3"/>
                </a:solidFill>
                <a:latin typeface="Arial"/>
                <a:ea typeface="Arial"/>
                <a:cs typeface="Arial"/>
                <a:sym typeface="Arial"/>
              </a:rPr>
              <a:t>Să interacționăm cu un API din Pycharm, folosind librăria requests</a:t>
            </a:r>
            <a:endParaRPr b="0" i="0" sz="1200" u="none" cap="none" strike="noStrike">
              <a:solidFill>
                <a:srgbClr val="E6ED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cxnSp>
        <p:nvCxnSpPr>
          <p:cNvPr id="221" name="Google Shape;221;g1108150b074_0_34"/>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2" name="Google Shape;222;g1108150b074_0_34"/>
          <p:cNvSpPr txBox="1"/>
          <p:nvPr/>
        </p:nvSpPr>
        <p:spPr>
          <a:xfrm>
            <a:off x="311700" y="1416500"/>
            <a:ext cx="8520600" cy="3318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E6EDF3"/>
              </a:buClr>
              <a:buSzPts val="1200"/>
              <a:buFont typeface="Arial"/>
              <a:buChar char="●"/>
            </a:pPr>
            <a:r>
              <a:rPr b="0" i="0" lang="en-GB" sz="1200" u="none" cap="none" strike="noStrike">
                <a:solidFill>
                  <a:srgbClr val="E6EDF3"/>
                </a:solidFill>
                <a:latin typeface="Arial"/>
                <a:ea typeface="Arial"/>
                <a:cs typeface="Arial"/>
                <a:sym typeface="Arial"/>
              </a:rPr>
              <a:t>Internetul este o rețea globală de calculatoare interconectate, care permite oamenilor din întreaga lume să comunice, să acceseze informații și să împărtășească resurse.</a:t>
            </a:r>
            <a:endParaRPr b="0" i="0" sz="1200" u="none" cap="none" strike="noStrike">
              <a:solidFill>
                <a:srgbClr val="E6EDF3"/>
              </a:solidFill>
              <a:latin typeface="Arial"/>
              <a:ea typeface="Arial"/>
              <a:cs typeface="Arial"/>
              <a:sym typeface="Arial"/>
            </a:endParaRPr>
          </a:p>
          <a:p>
            <a:pPr indent="-304800" lvl="0" marL="457200" marR="0" rtl="0" algn="l">
              <a:lnSpc>
                <a:spcPct val="150000"/>
              </a:lnSpc>
              <a:spcBef>
                <a:spcPts val="0"/>
              </a:spcBef>
              <a:spcAft>
                <a:spcPts val="0"/>
              </a:spcAft>
              <a:buClr>
                <a:srgbClr val="E6EDF3"/>
              </a:buClr>
              <a:buSzPts val="1200"/>
              <a:buFont typeface="Arial"/>
              <a:buChar char="●"/>
            </a:pPr>
            <a:r>
              <a:rPr b="0" i="0" lang="en-GB" sz="1200" u="none" cap="none" strike="noStrike">
                <a:solidFill>
                  <a:srgbClr val="E6EDF3"/>
                </a:solidFill>
                <a:latin typeface="Arial"/>
                <a:ea typeface="Arial"/>
                <a:cs typeface="Arial"/>
                <a:sym typeface="Arial"/>
              </a:rPr>
              <a:t>Pentru a accesa informațiile de pe internet, utilizam browser-ul.</a:t>
            </a:r>
            <a:endParaRPr b="0" i="0" sz="1200" u="none" cap="none" strike="noStrike">
              <a:solidFill>
                <a:srgbClr val="E6EDF3"/>
              </a:solidFill>
              <a:latin typeface="Arial"/>
              <a:ea typeface="Arial"/>
              <a:cs typeface="Arial"/>
              <a:sym typeface="Arial"/>
            </a:endParaRPr>
          </a:p>
          <a:p>
            <a:pPr indent="-304800" lvl="0" marL="457200" marR="0" rtl="0" algn="l">
              <a:lnSpc>
                <a:spcPct val="150000"/>
              </a:lnSpc>
              <a:spcBef>
                <a:spcPts val="0"/>
              </a:spcBef>
              <a:spcAft>
                <a:spcPts val="0"/>
              </a:spcAft>
              <a:buClr>
                <a:srgbClr val="E6EDF3"/>
              </a:buClr>
              <a:buSzPts val="1200"/>
              <a:buFont typeface="Arial"/>
              <a:buChar char="●"/>
            </a:pPr>
            <a:r>
              <a:rPr b="0" i="0" lang="en-GB" sz="1200" u="none" cap="none" strike="noStrike">
                <a:solidFill>
                  <a:srgbClr val="E6EDF3"/>
                </a:solidFill>
                <a:latin typeface="Arial"/>
                <a:ea typeface="Arial"/>
                <a:cs typeface="Arial"/>
                <a:sym typeface="Arial"/>
              </a:rPr>
              <a:t>Browser-ul ne permite să accesăm pagini web, să vizualizezi conținutul acestora și să interacționăm cu el.</a:t>
            </a:r>
            <a:endParaRPr b="0" i="0" sz="1200" u="none" cap="none" strike="noStrike">
              <a:solidFill>
                <a:srgbClr val="E6EDF3"/>
              </a:solidFill>
              <a:latin typeface="Arial"/>
              <a:ea typeface="Arial"/>
              <a:cs typeface="Arial"/>
              <a:sym typeface="Arial"/>
            </a:endParaRPr>
          </a:p>
          <a:p>
            <a:pPr indent="-304800" lvl="0" marL="457200" marR="0" rtl="0" algn="l">
              <a:lnSpc>
                <a:spcPct val="150000"/>
              </a:lnSpc>
              <a:spcBef>
                <a:spcPts val="0"/>
              </a:spcBef>
              <a:spcAft>
                <a:spcPts val="0"/>
              </a:spcAft>
              <a:buClr>
                <a:srgbClr val="E6EDF3"/>
              </a:buClr>
              <a:buSzPts val="1200"/>
              <a:buFont typeface="Arial"/>
              <a:buChar char="●"/>
            </a:pPr>
            <a:r>
              <a:rPr b="0" i="0" lang="en-GB" sz="1200" u="none" cap="none" strike="noStrike">
                <a:solidFill>
                  <a:srgbClr val="E6EDF3"/>
                </a:solidFill>
                <a:latin typeface="Arial"/>
                <a:ea typeface="Arial"/>
                <a:cs typeface="Arial"/>
                <a:sym typeface="Arial"/>
              </a:rPr>
              <a:t>Codul sursa/implementarea aplicațiilor web este stocate pe servere(calculatoare).</a:t>
            </a:r>
            <a:endParaRPr b="0" i="0" sz="1200" u="none" cap="none" strike="noStrike">
              <a:solidFill>
                <a:srgbClr val="E6EDF3"/>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00"/>
              <a:buFont typeface="Arial"/>
              <a:buNone/>
            </a:pPr>
            <a:r>
              <a:t/>
            </a:r>
            <a:endParaRPr b="0" i="0" sz="100" u="none" cap="none" strike="noStrike">
              <a:solidFill>
                <a:srgbClr val="E6EDF3"/>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200"/>
              <a:buFont typeface="Arial"/>
              <a:buNone/>
            </a:pPr>
            <a:r>
              <a:rPr b="1" i="0" lang="en-GB" sz="1200" u="none" cap="none" strike="noStrike">
                <a:solidFill>
                  <a:schemeClr val="accent1"/>
                </a:solidFill>
                <a:latin typeface="Arial"/>
                <a:ea typeface="Arial"/>
                <a:cs typeface="Arial"/>
                <a:sym typeface="Arial"/>
              </a:rPr>
              <a:t>Ce se întâmplă când accesăm o pagină web?</a:t>
            </a:r>
            <a:endParaRPr b="1" i="0" sz="1200" u="none" cap="none" strike="noStrike">
              <a:solidFill>
                <a:schemeClr val="accent1"/>
              </a:solidFill>
              <a:latin typeface="Arial"/>
              <a:ea typeface="Arial"/>
              <a:cs typeface="Arial"/>
              <a:sym typeface="Arial"/>
            </a:endParaRPr>
          </a:p>
          <a:p>
            <a:pPr indent="-304800" lvl="0" marL="457200" marR="0" rtl="0" algn="l">
              <a:lnSpc>
                <a:spcPct val="115000"/>
              </a:lnSpc>
              <a:spcBef>
                <a:spcPts val="1200"/>
              </a:spcBef>
              <a:spcAft>
                <a:spcPts val="0"/>
              </a:spcAft>
              <a:buClr>
                <a:srgbClr val="E6EDF3"/>
              </a:buClr>
              <a:buSzPts val="1200"/>
              <a:buFont typeface="Arial"/>
              <a:buAutoNum type="arabicPeriod"/>
            </a:pPr>
            <a:r>
              <a:rPr b="0" i="0" lang="en-GB" sz="1200" u="none" cap="none" strike="noStrike">
                <a:solidFill>
                  <a:srgbClr val="E6EDF3"/>
                </a:solidFill>
                <a:latin typeface="Arial"/>
                <a:ea typeface="Arial"/>
                <a:cs typeface="Arial"/>
                <a:sym typeface="Arial"/>
              </a:rPr>
              <a:t>Utilizatorul introduce în browser un link/adresa web a site-ului</a:t>
            </a:r>
            <a:endParaRPr b="0" i="0" sz="1200" u="none" cap="none" strike="noStrike">
              <a:solidFill>
                <a:srgbClr val="E6EDF3"/>
              </a:solidFill>
              <a:latin typeface="Arial"/>
              <a:ea typeface="Arial"/>
              <a:cs typeface="Arial"/>
              <a:sym typeface="Arial"/>
            </a:endParaRPr>
          </a:p>
          <a:p>
            <a:pPr indent="-304800" lvl="0" marL="457200" marR="0" rtl="0" algn="l">
              <a:lnSpc>
                <a:spcPct val="115000"/>
              </a:lnSpc>
              <a:spcBef>
                <a:spcPts val="0"/>
              </a:spcBef>
              <a:spcAft>
                <a:spcPts val="0"/>
              </a:spcAft>
              <a:buClr>
                <a:srgbClr val="E6EDF3"/>
              </a:buClr>
              <a:buSzPts val="1200"/>
              <a:buFont typeface="Arial"/>
              <a:buAutoNum type="arabicPeriod"/>
            </a:pPr>
            <a:r>
              <a:rPr b="0" i="0" lang="en-GB" sz="1200" u="none" cap="none" strike="noStrike">
                <a:solidFill>
                  <a:srgbClr val="E6EDF3"/>
                </a:solidFill>
                <a:latin typeface="Arial"/>
                <a:ea typeface="Arial"/>
                <a:cs typeface="Arial"/>
                <a:sym typeface="Arial"/>
              </a:rPr>
              <a:t>Browser-ul (client) face un request/o cerere către server-ul care conține codul sursă al site-ului cerut.</a:t>
            </a:r>
            <a:endParaRPr b="0" i="0" sz="1200" u="none" cap="none" strike="noStrike">
              <a:solidFill>
                <a:srgbClr val="E6EDF3"/>
              </a:solidFill>
              <a:latin typeface="Arial"/>
              <a:ea typeface="Arial"/>
              <a:cs typeface="Arial"/>
              <a:sym typeface="Arial"/>
            </a:endParaRPr>
          </a:p>
          <a:p>
            <a:pPr indent="-304800" lvl="0" marL="914400" marR="0" rtl="0" algn="l">
              <a:lnSpc>
                <a:spcPct val="115000"/>
              </a:lnSpc>
              <a:spcBef>
                <a:spcPts val="0"/>
              </a:spcBef>
              <a:spcAft>
                <a:spcPts val="0"/>
              </a:spcAft>
              <a:buClr>
                <a:srgbClr val="E6EDF3"/>
              </a:buClr>
              <a:buSzPts val="1200"/>
              <a:buFont typeface="Arial"/>
              <a:buChar char="●"/>
            </a:pPr>
            <a:r>
              <a:rPr b="0" i="0" lang="en-GB" sz="1200" u="none" cap="none" strike="noStrike">
                <a:solidFill>
                  <a:srgbClr val="E6EDF3"/>
                </a:solidFill>
                <a:latin typeface="Arial"/>
                <a:ea typeface="Arial"/>
                <a:cs typeface="Arial"/>
                <a:sym typeface="Arial"/>
              </a:rPr>
              <a:t>Cererea se face prin protocolul HTTP/HTTPS</a:t>
            </a:r>
            <a:endParaRPr b="0" i="0" sz="1200" u="none" cap="none" strike="noStrike">
              <a:solidFill>
                <a:srgbClr val="E6EDF3"/>
              </a:solidFill>
              <a:latin typeface="Arial"/>
              <a:ea typeface="Arial"/>
              <a:cs typeface="Arial"/>
              <a:sym typeface="Arial"/>
            </a:endParaRPr>
          </a:p>
          <a:p>
            <a:pPr indent="-304800" lvl="0" marL="914400" marR="0" rtl="0" algn="l">
              <a:lnSpc>
                <a:spcPct val="115000"/>
              </a:lnSpc>
              <a:spcBef>
                <a:spcPts val="0"/>
              </a:spcBef>
              <a:spcAft>
                <a:spcPts val="0"/>
              </a:spcAft>
              <a:buClr>
                <a:srgbClr val="E6EDF3"/>
              </a:buClr>
              <a:buSzPts val="1200"/>
              <a:buFont typeface="Arial"/>
              <a:buChar char="●"/>
            </a:pPr>
            <a:r>
              <a:rPr b="0" i="0" lang="en-GB" sz="1200" u="none" cap="none" strike="noStrike">
                <a:solidFill>
                  <a:srgbClr val="E6EDF3"/>
                </a:solidFill>
                <a:latin typeface="Arial"/>
                <a:ea typeface="Arial"/>
                <a:cs typeface="Arial"/>
                <a:sym typeface="Arial"/>
              </a:rPr>
              <a:t>Serverul analizează/procesează cererea primită și trimite un răspuns/response clientului/browser-ului.</a:t>
            </a:r>
            <a:endParaRPr b="0" i="0" sz="1200" u="none" cap="none" strike="noStrike">
              <a:solidFill>
                <a:srgbClr val="E6EDF3"/>
              </a:solidFill>
              <a:latin typeface="Arial"/>
              <a:ea typeface="Arial"/>
              <a:cs typeface="Arial"/>
              <a:sym typeface="Arial"/>
            </a:endParaRPr>
          </a:p>
          <a:p>
            <a:pPr indent="-304800" lvl="0" marL="914400" marR="0" rtl="0" algn="l">
              <a:lnSpc>
                <a:spcPct val="115000"/>
              </a:lnSpc>
              <a:spcBef>
                <a:spcPts val="0"/>
              </a:spcBef>
              <a:spcAft>
                <a:spcPts val="0"/>
              </a:spcAft>
              <a:buClr>
                <a:srgbClr val="E6EDF3"/>
              </a:buClr>
              <a:buSzPts val="1200"/>
              <a:buFont typeface="Arial"/>
              <a:buChar char="●"/>
            </a:pPr>
            <a:r>
              <a:rPr b="0" i="0" lang="en-GB" sz="1200" u="none" cap="none" strike="noStrike">
                <a:solidFill>
                  <a:srgbClr val="E6EDF3"/>
                </a:solidFill>
                <a:latin typeface="Arial"/>
                <a:ea typeface="Arial"/>
                <a:cs typeface="Arial"/>
                <a:sym typeface="Arial"/>
              </a:rPr>
              <a:t>Browser-ul interpretează răspunsul și afișează rezultatul.</a:t>
            </a:r>
            <a:endParaRPr b="1" i="0" sz="1400" u="none" cap="none" strike="noStrike">
              <a:solidFill>
                <a:schemeClr val="lt1"/>
              </a:solidFill>
              <a:latin typeface="Roboto"/>
              <a:ea typeface="Roboto"/>
              <a:cs typeface="Roboto"/>
              <a:sym typeface="Roboto"/>
            </a:endParaRPr>
          </a:p>
        </p:txBody>
      </p:sp>
      <p:sp>
        <p:nvSpPr>
          <p:cNvPr id="223" name="Google Shape;223;g1108150b074_0_34"/>
          <p:cNvSpPr txBox="1"/>
          <p:nvPr>
            <p:ph idx="6" type="ctrTitle"/>
          </p:nvPr>
        </p:nvSpPr>
        <p:spPr>
          <a:xfrm>
            <a:off x="450150" y="608800"/>
            <a:ext cx="8243700" cy="582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Cum funcționează internetul?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1000"/>
                                        <p:tgtEl>
                                          <p:spTgt spid="2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Effect filter="fade" transition="in">
                                      <p:cBhvr>
                                        <p:cTn dur="1000"/>
                                        <p:tgtEl>
                                          <p:spTgt spid="2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animEffect filter="fade" transition="in">
                                      <p:cBhvr>
                                        <p:cTn dur="1000"/>
                                        <p:tgtEl>
                                          <p:spTgt spid="2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7" st="7"/>
                                            </p:txEl>
                                          </p:spTgt>
                                        </p:tgtEl>
                                        <p:attrNameLst>
                                          <p:attrName>style.visibility</p:attrName>
                                        </p:attrNameLst>
                                      </p:cBhvr>
                                      <p:to>
                                        <p:strVal val="visible"/>
                                      </p:to>
                                    </p:set>
                                    <p:animEffect filter="fade" transition="in">
                                      <p:cBhvr>
                                        <p:cTn dur="1000"/>
                                        <p:tgtEl>
                                          <p:spTgt spid="2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8" st="8"/>
                                            </p:txEl>
                                          </p:spTgt>
                                        </p:tgtEl>
                                        <p:attrNameLst>
                                          <p:attrName>style.visibility</p:attrName>
                                        </p:attrNameLst>
                                      </p:cBhvr>
                                      <p:to>
                                        <p:strVal val="visible"/>
                                      </p:to>
                                    </p:set>
                                    <p:animEffect filter="fade" transition="in">
                                      <p:cBhvr>
                                        <p:cTn dur="1000"/>
                                        <p:tgtEl>
                                          <p:spTgt spid="2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9" st="9"/>
                                            </p:txEl>
                                          </p:spTgt>
                                        </p:tgtEl>
                                        <p:attrNameLst>
                                          <p:attrName>style.visibility</p:attrName>
                                        </p:attrNameLst>
                                      </p:cBhvr>
                                      <p:to>
                                        <p:strVal val="visible"/>
                                      </p:to>
                                    </p:set>
                                    <p:animEffect filter="fade" transition="in">
                                      <p:cBhvr>
                                        <p:cTn dur="1000"/>
                                        <p:tgtEl>
                                          <p:spTgt spid="2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0" st="10"/>
                                            </p:txEl>
                                          </p:spTgt>
                                        </p:tgtEl>
                                        <p:attrNameLst>
                                          <p:attrName>style.visibility</p:attrName>
                                        </p:attrNameLst>
                                      </p:cBhvr>
                                      <p:to>
                                        <p:strVal val="visible"/>
                                      </p:to>
                                    </p:set>
                                    <p:animEffect filter="fade" transition="in">
                                      <p:cBhvr>
                                        <p:cTn dur="1000"/>
                                        <p:tgtEl>
                                          <p:spTgt spid="22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b89ed758f3_0_389"/>
          <p:cNvSpPr txBox="1"/>
          <p:nvPr>
            <p:ph idx="4294967295" type="ctrTitle"/>
          </p:nvPr>
        </p:nvSpPr>
        <p:spPr>
          <a:xfrm>
            <a:off x="165025" y="1500250"/>
            <a:ext cx="3375600" cy="1835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Roboto Black"/>
              <a:buNone/>
            </a:pPr>
            <a:r>
              <a:rPr b="0" i="0" lang="en-GB" sz="4000" u="none" cap="none" strike="noStrike">
                <a:solidFill>
                  <a:schemeClr val="lt1"/>
                </a:solidFill>
                <a:latin typeface="Roboto Black"/>
                <a:ea typeface="Roboto Black"/>
                <a:cs typeface="Roboto Black"/>
                <a:sym typeface="Roboto Black"/>
              </a:rPr>
              <a:t>Structura de bază a unei aplicații web</a:t>
            </a:r>
            <a:endParaRPr b="0" i="0" sz="4000" u="none" cap="none" strike="noStrike">
              <a:solidFill>
                <a:schemeClr val="lt1"/>
              </a:solidFill>
              <a:latin typeface="Roboto Black"/>
              <a:ea typeface="Roboto Black"/>
              <a:cs typeface="Roboto Black"/>
              <a:sym typeface="Roboto Black"/>
            </a:endParaRPr>
          </a:p>
        </p:txBody>
      </p:sp>
      <p:sp>
        <p:nvSpPr>
          <p:cNvPr id="229" name="Google Shape;229;g2b89ed758f3_0_389"/>
          <p:cNvSpPr txBox="1"/>
          <p:nvPr/>
        </p:nvSpPr>
        <p:spPr>
          <a:xfrm>
            <a:off x="3811000" y="1090550"/>
            <a:ext cx="5295600" cy="325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E2A47"/>
              </a:solidFill>
              <a:latin typeface="Arial"/>
              <a:ea typeface="Arial"/>
              <a:cs typeface="Arial"/>
              <a:sym typeface="Arial"/>
            </a:endParaRPr>
          </a:p>
          <a:p>
            <a:pPr indent="-323850" lvl="0" marL="457200" marR="0" rtl="0" algn="l">
              <a:lnSpc>
                <a:spcPct val="115000"/>
              </a:lnSpc>
              <a:spcBef>
                <a:spcPts val="0"/>
              </a:spcBef>
              <a:spcAft>
                <a:spcPts val="0"/>
              </a:spcAft>
              <a:buClr>
                <a:srgbClr val="0E2A47"/>
              </a:buClr>
              <a:buSzPts val="1500"/>
              <a:buFont typeface="Arial"/>
              <a:buChar char="➢"/>
            </a:pPr>
            <a:r>
              <a:rPr b="1" i="0" lang="en-GB" sz="1500" u="none" cap="none" strike="noStrike">
                <a:solidFill>
                  <a:srgbClr val="0E2A47"/>
                </a:solidFill>
                <a:latin typeface="Arial"/>
                <a:ea typeface="Arial"/>
                <a:cs typeface="Arial"/>
                <a:sym typeface="Arial"/>
              </a:rPr>
              <a:t>3 layers</a:t>
            </a:r>
            <a:endParaRPr b="1" i="0" sz="1500" u="none" cap="none" strike="noStrike">
              <a:solidFill>
                <a:srgbClr val="0E2A47"/>
              </a:solidFill>
              <a:latin typeface="Arial"/>
              <a:ea typeface="Arial"/>
              <a:cs typeface="Arial"/>
              <a:sym typeface="Arial"/>
            </a:endParaRPr>
          </a:p>
          <a:p>
            <a:pPr indent="-323850" lvl="1" marL="914400" marR="0" rtl="0" algn="l">
              <a:lnSpc>
                <a:spcPct val="115000"/>
              </a:lnSpc>
              <a:spcBef>
                <a:spcPts val="0"/>
              </a:spcBef>
              <a:spcAft>
                <a:spcPts val="0"/>
              </a:spcAft>
              <a:buClr>
                <a:srgbClr val="0E2A47"/>
              </a:buClr>
              <a:buSzPts val="1500"/>
              <a:buFont typeface="Arial"/>
              <a:buChar char="○"/>
            </a:pPr>
            <a:r>
              <a:rPr b="0" i="0" lang="en-GB" sz="1500" u="none" cap="none" strike="noStrike">
                <a:solidFill>
                  <a:srgbClr val="0E2A47"/>
                </a:solidFill>
                <a:latin typeface="Arial"/>
                <a:ea typeface="Arial"/>
                <a:cs typeface="Arial"/>
                <a:sym typeface="Arial"/>
              </a:rPr>
              <a:t>Layer-ul de prezentare / Front-end / UI</a:t>
            </a:r>
            <a:endParaRPr b="0" i="0" sz="1500" u="none" cap="none" strike="noStrike">
              <a:solidFill>
                <a:srgbClr val="0E2A47"/>
              </a:solidFill>
              <a:latin typeface="Arial"/>
              <a:ea typeface="Arial"/>
              <a:cs typeface="Arial"/>
              <a:sym typeface="Arial"/>
            </a:endParaRPr>
          </a:p>
          <a:p>
            <a:pPr indent="-323850" lvl="1" marL="914400" marR="0" rtl="0" algn="l">
              <a:lnSpc>
                <a:spcPct val="115000"/>
              </a:lnSpc>
              <a:spcBef>
                <a:spcPts val="0"/>
              </a:spcBef>
              <a:spcAft>
                <a:spcPts val="0"/>
              </a:spcAft>
              <a:buClr>
                <a:srgbClr val="0E2A47"/>
              </a:buClr>
              <a:buSzPts val="1500"/>
              <a:buFont typeface="Arial"/>
              <a:buChar char="○"/>
            </a:pPr>
            <a:r>
              <a:rPr b="0" i="0" lang="en-GB" sz="1500" u="none" cap="none" strike="noStrike">
                <a:solidFill>
                  <a:srgbClr val="0E2A47"/>
                </a:solidFill>
                <a:latin typeface="Arial"/>
                <a:ea typeface="Arial"/>
                <a:cs typeface="Arial"/>
                <a:sym typeface="Arial"/>
              </a:rPr>
              <a:t>Layer-ul de business logic / Back-end</a:t>
            </a:r>
            <a:endParaRPr b="0" i="0" sz="1500" u="none" cap="none" strike="noStrike">
              <a:solidFill>
                <a:srgbClr val="0E2A47"/>
              </a:solidFill>
              <a:latin typeface="Arial"/>
              <a:ea typeface="Arial"/>
              <a:cs typeface="Arial"/>
              <a:sym typeface="Arial"/>
            </a:endParaRPr>
          </a:p>
          <a:p>
            <a:pPr indent="-323850" lvl="1" marL="914400" marR="0" rtl="0" algn="l">
              <a:lnSpc>
                <a:spcPct val="115000"/>
              </a:lnSpc>
              <a:spcBef>
                <a:spcPts val="0"/>
              </a:spcBef>
              <a:spcAft>
                <a:spcPts val="0"/>
              </a:spcAft>
              <a:buClr>
                <a:srgbClr val="0E2A47"/>
              </a:buClr>
              <a:buSzPts val="1500"/>
              <a:buFont typeface="Arial"/>
              <a:buChar char="○"/>
            </a:pPr>
            <a:r>
              <a:rPr b="0" i="0" lang="en-GB" sz="1500" u="none" cap="none" strike="noStrike">
                <a:solidFill>
                  <a:srgbClr val="0E2A47"/>
                </a:solidFill>
                <a:latin typeface="Arial"/>
                <a:ea typeface="Arial"/>
                <a:cs typeface="Arial"/>
                <a:sym typeface="Arial"/>
              </a:rPr>
              <a:t>Layer-ul de stocare / baza de date</a:t>
            </a:r>
            <a:endParaRPr b="0" i="0" sz="1500" u="none" cap="none" strike="noStrike">
              <a:solidFill>
                <a:srgbClr val="0E2A47"/>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E2A47"/>
              </a:solidFill>
              <a:latin typeface="Arial"/>
              <a:ea typeface="Arial"/>
              <a:cs typeface="Arial"/>
              <a:sym typeface="Arial"/>
            </a:endParaRPr>
          </a:p>
          <a:p>
            <a:pPr indent="-323850" lvl="0" marL="457200" marR="0" rtl="0" algn="l">
              <a:lnSpc>
                <a:spcPct val="115000"/>
              </a:lnSpc>
              <a:spcBef>
                <a:spcPts val="0"/>
              </a:spcBef>
              <a:spcAft>
                <a:spcPts val="0"/>
              </a:spcAft>
              <a:buClr>
                <a:srgbClr val="0E2A47"/>
              </a:buClr>
              <a:buSzPts val="1500"/>
              <a:buFont typeface="Arial"/>
              <a:buChar char="➢"/>
            </a:pPr>
            <a:r>
              <a:rPr b="0" i="0" lang="en-GB" sz="1500" u="none" cap="none" strike="noStrike">
                <a:solidFill>
                  <a:srgbClr val="0E2A47"/>
                </a:solidFill>
                <a:latin typeface="Arial"/>
                <a:ea typeface="Arial"/>
                <a:cs typeface="Arial"/>
                <a:sym typeface="Arial"/>
              </a:rPr>
              <a:t>Front-end-ul comunică cu back-end-ul prin intermediul api-urilor</a:t>
            </a:r>
            <a:endParaRPr b="0" i="0" sz="1200" u="none" cap="none" strike="noStrike">
              <a:solidFill>
                <a:srgbClr val="E6EDF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E2A47"/>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E2A4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b89ed758f3_0_495"/>
          <p:cNvSpPr txBox="1"/>
          <p:nvPr>
            <p:ph idx="4294967295" type="ctrTitle"/>
          </p:nvPr>
        </p:nvSpPr>
        <p:spPr>
          <a:xfrm>
            <a:off x="180025" y="1357725"/>
            <a:ext cx="3098100" cy="2100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000"/>
              <a:buFont typeface="Roboto Black"/>
              <a:buNone/>
            </a:pPr>
            <a:r>
              <a:rPr b="0" i="0" lang="en-GB" sz="4000" u="none" cap="none" strike="noStrike">
                <a:solidFill>
                  <a:schemeClr val="lt1"/>
                </a:solidFill>
                <a:latin typeface="Roboto Black"/>
                <a:ea typeface="Roboto Black"/>
                <a:cs typeface="Roboto Black"/>
                <a:sym typeface="Roboto Black"/>
              </a:rPr>
              <a:t> API </a:t>
            </a:r>
            <a:r>
              <a:rPr b="0" i="0" lang="en-GB" sz="2900" u="none" cap="none" strike="noStrike">
                <a:solidFill>
                  <a:schemeClr val="accent1"/>
                </a:solidFill>
                <a:latin typeface="Roboto Black"/>
                <a:ea typeface="Roboto Black"/>
                <a:cs typeface="Roboto Black"/>
                <a:sym typeface="Roboto Black"/>
              </a:rPr>
              <a:t>(Application Programming Interface)</a:t>
            </a:r>
            <a:endParaRPr b="0" i="0" sz="4000" u="none" cap="none" strike="noStrike">
              <a:solidFill>
                <a:schemeClr val="accent1"/>
              </a:solidFill>
              <a:latin typeface="Roboto Black"/>
              <a:ea typeface="Roboto Black"/>
              <a:cs typeface="Roboto Black"/>
              <a:sym typeface="Roboto Black"/>
            </a:endParaRPr>
          </a:p>
        </p:txBody>
      </p:sp>
      <p:sp>
        <p:nvSpPr>
          <p:cNvPr id="235" name="Google Shape;235;g2b89ed758f3_0_495"/>
          <p:cNvSpPr txBox="1"/>
          <p:nvPr/>
        </p:nvSpPr>
        <p:spPr>
          <a:xfrm>
            <a:off x="3811000" y="577600"/>
            <a:ext cx="5295600" cy="40131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rgbClr val="0E2A47"/>
              </a:buClr>
              <a:buSzPts val="1300"/>
              <a:buFont typeface="Arial"/>
              <a:buChar char="➢"/>
            </a:pPr>
            <a:r>
              <a:rPr b="0" i="0" lang="en-GB" sz="1300" u="none" cap="none" strike="noStrike">
                <a:solidFill>
                  <a:srgbClr val="0E2A47"/>
                </a:solidFill>
                <a:latin typeface="Arial"/>
                <a:ea typeface="Arial"/>
                <a:cs typeface="Arial"/>
                <a:sym typeface="Arial"/>
              </a:rPr>
              <a:t>Reprezintă un </a:t>
            </a:r>
            <a:r>
              <a:rPr b="1" i="0" lang="en-GB" sz="1300" u="none" cap="none" strike="noStrike">
                <a:solidFill>
                  <a:srgbClr val="0E2A47"/>
                </a:solidFill>
                <a:latin typeface="Arial"/>
                <a:ea typeface="Arial"/>
                <a:cs typeface="Arial"/>
                <a:sym typeface="Arial"/>
              </a:rPr>
              <a:t>set de reguli și protocoale care permit aplicațiilor software să comunice între ele</a:t>
            </a:r>
            <a:endParaRPr b="1" i="0" sz="1300" u="none" cap="none" strike="noStrike">
              <a:solidFill>
                <a:srgbClr val="0E2A47"/>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E2A47"/>
              </a:solidFill>
              <a:latin typeface="Arial"/>
              <a:ea typeface="Arial"/>
              <a:cs typeface="Arial"/>
              <a:sym typeface="Arial"/>
            </a:endParaRPr>
          </a:p>
          <a:p>
            <a:pPr indent="-311150" lvl="0" marL="457200" marR="0" rtl="0" algn="l">
              <a:lnSpc>
                <a:spcPct val="115000"/>
              </a:lnSpc>
              <a:spcBef>
                <a:spcPts val="0"/>
              </a:spcBef>
              <a:spcAft>
                <a:spcPts val="0"/>
              </a:spcAft>
              <a:buClr>
                <a:srgbClr val="0E2A47"/>
              </a:buClr>
              <a:buSzPts val="1300"/>
              <a:buFont typeface="Arial"/>
              <a:buChar char="➢"/>
            </a:pPr>
            <a:r>
              <a:rPr b="0" i="0" lang="en-GB" sz="1300" u="none" cap="none" strike="noStrike">
                <a:solidFill>
                  <a:srgbClr val="0E2A47"/>
                </a:solidFill>
                <a:latin typeface="Arial"/>
                <a:ea typeface="Arial"/>
                <a:cs typeface="Arial"/>
                <a:sym typeface="Arial"/>
              </a:rPr>
              <a:t>Codul care definește și implementează modul în care 2 aplicații pot interacționa</a:t>
            </a:r>
            <a:endParaRPr b="0" i="0" sz="1300" u="none" cap="none" strike="noStrike">
              <a:solidFill>
                <a:srgbClr val="0E2A47"/>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E2A47"/>
              </a:solidFill>
              <a:latin typeface="Arial"/>
              <a:ea typeface="Arial"/>
              <a:cs typeface="Arial"/>
              <a:sym typeface="Arial"/>
            </a:endParaRPr>
          </a:p>
          <a:p>
            <a:pPr indent="-311150" lvl="0" marL="457200" marR="0" rtl="0" algn="l">
              <a:lnSpc>
                <a:spcPct val="115000"/>
              </a:lnSpc>
              <a:spcBef>
                <a:spcPts val="0"/>
              </a:spcBef>
              <a:spcAft>
                <a:spcPts val="0"/>
              </a:spcAft>
              <a:buClr>
                <a:srgbClr val="0E2A47"/>
              </a:buClr>
              <a:buSzPts val="1300"/>
              <a:buFont typeface="Arial"/>
              <a:buChar char="➢"/>
            </a:pPr>
            <a:r>
              <a:rPr b="0" i="0" lang="en-GB" sz="1300" u="none" cap="none" strike="noStrike">
                <a:solidFill>
                  <a:srgbClr val="0E2A47"/>
                </a:solidFill>
                <a:latin typeface="Arial"/>
                <a:ea typeface="Arial"/>
                <a:cs typeface="Arial"/>
                <a:sym typeface="Arial"/>
              </a:rPr>
              <a:t>Un "intermediar" / "pod de legătură" între user/client și resursele/servicii pe care dorește să le utilizeze</a:t>
            </a:r>
            <a:endParaRPr b="0" i="0" sz="1300" u="none" cap="none" strike="noStrike">
              <a:solidFill>
                <a:srgbClr val="0E2A47"/>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E2A47"/>
              </a:solidFill>
              <a:latin typeface="Arial"/>
              <a:ea typeface="Arial"/>
              <a:cs typeface="Arial"/>
              <a:sym typeface="Arial"/>
            </a:endParaRPr>
          </a:p>
          <a:p>
            <a:pPr indent="-311150" lvl="0" marL="457200" marR="0" rtl="0" algn="l">
              <a:lnSpc>
                <a:spcPct val="115000"/>
              </a:lnSpc>
              <a:spcBef>
                <a:spcPts val="0"/>
              </a:spcBef>
              <a:spcAft>
                <a:spcPts val="0"/>
              </a:spcAft>
              <a:buClr>
                <a:srgbClr val="0E2A47"/>
              </a:buClr>
              <a:buSzPts val="1300"/>
              <a:buFont typeface="Arial"/>
              <a:buChar char="➢"/>
            </a:pPr>
            <a:r>
              <a:rPr b="0" i="0" lang="en-GB" sz="1300" u="none" cap="none" strike="noStrike">
                <a:solidFill>
                  <a:srgbClr val="0E2A47"/>
                </a:solidFill>
                <a:latin typeface="Arial"/>
                <a:ea typeface="Arial"/>
                <a:cs typeface="Arial"/>
                <a:sym typeface="Arial"/>
              </a:rPr>
              <a:t>Un </a:t>
            </a:r>
            <a:r>
              <a:rPr b="1" i="0" lang="en-GB" sz="1300" u="none" cap="none" strike="noStrike">
                <a:solidFill>
                  <a:srgbClr val="0E2A47"/>
                </a:solidFill>
                <a:latin typeface="Arial"/>
                <a:ea typeface="Arial"/>
                <a:cs typeface="Arial"/>
                <a:sym typeface="Arial"/>
              </a:rPr>
              <a:t>API </a:t>
            </a:r>
            <a:r>
              <a:rPr b="0" i="0" lang="en-GB" sz="1300" u="none" cap="none" strike="noStrike">
                <a:solidFill>
                  <a:srgbClr val="0E2A47"/>
                </a:solidFill>
                <a:latin typeface="Arial"/>
                <a:ea typeface="Arial"/>
                <a:cs typeface="Arial"/>
                <a:sym typeface="Arial"/>
              </a:rPr>
              <a:t>în general este o </a:t>
            </a:r>
            <a:r>
              <a:rPr b="1" i="0" lang="en-GB" sz="1300" u="none" cap="none" strike="noStrike">
                <a:solidFill>
                  <a:srgbClr val="0E2A47"/>
                </a:solidFill>
                <a:latin typeface="Arial"/>
                <a:ea typeface="Arial"/>
                <a:cs typeface="Arial"/>
                <a:sym typeface="Arial"/>
              </a:rPr>
              <a:t>aplicație </a:t>
            </a:r>
            <a:r>
              <a:rPr b="0" i="0" lang="en-GB" sz="1300" u="none" cap="none" strike="noStrike">
                <a:solidFill>
                  <a:srgbClr val="0E2A47"/>
                </a:solidFill>
                <a:latin typeface="Arial"/>
                <a:ea typeface="Arial"/>
                <a:cs typeface="Arial"/>
                <a:sym typeface="Arial"/>
              </a:rPr>
              <a:t>fără partea de prezentare (UI) care permite comunicarea între client și server prin intermediul unor reguli.</a:t>
            </a:r>
            <a:endParaRPr b="0" i="0" sz="1300" u="none" cap="none" strike="noStrike">
              <a:solidFill>
                <a:srgbClr val="0E2A47"/>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E2A47"/>
              </a:solidFill>
              <a:latin typeface="Arial"/>
              <a:ea typeface="Arial"/>
              <a:cs typeface="Arial"/>
              <a:sym typeface="Arial"/>
            </a:endParaRPr>
          </a:p>
          <a:p>
            <a:pPr indent="-311150" lvl="0" marL="457200" marR="0" rtl="0" algn="l">
              <a:lnSpc>
                <a:spcPct val="115000"/>
              </a:lnSpc>
              <a:spcBef>
                <a:spcPts val="0"/>
              </a:spcBef>
              <a:spcAft>
                <a:spcPts val="0"/>
              </a:spcAft>
              <a:buClr>
                <a:srgbClr val="0E2A47"/>
              </a:buClr>
              <a:buSzPts val="1300"/>
              <a:buFont typeface="Arial"/>
              <a:buChar char="➢"/>
            </a:pPr>
            <a:r>
              <a:rPr b="0" i="0" lang="en-GB" sz="1300" u="none" cap="none" strike="noStrike">
                <a:solidFill>
                  <a:srgbClr val="0E2A47"/>
                </a:solidFill>
                <a:latin typeface="Arial"/>
                <a:ea typeface="Arial"/>
                <a:cs typeface="Arial"/>
                <a:sym typeface="Arial"/>
              </a:rPr>
              <a:t>Un </a:t>
            </a:r>
            <a:r>
              <a:rPr b="1" i="0" lang="en-GB" sz="1200" u="none" cap="none" strike="noStrike">
                <a:solidFill>
                  <a:srgbClr val="0E2A47"/>
                </a:solidFill>
                <a:latin typeface="Arial"/>
                <a:ea typeface="Arial"/>
                <a:cs typeface="Arial"/>
                <a:sym typeface="Arial"/>
              </a:rPr>
              <a:t>API poate să expună unul sau mai multe url-uri/endpoint-uri prin care comunicăm cu partea de logică</a:t>
            </a:r>
            <a:r>
              <a:rPr b="0" i="0" lang="en-GB" sz="1300" u="none" cap="none" strike="noStrike">
                <a:solidFill>
                  <a:srgbClr val="0E2A47"/>
                </a:solidFill>
                <a:latin typeface="Arial"/>
                <a:ea typeface="Arial"/>
                <a:cs typeface="Arial"/>
                <a:sym typeface="Arial"/>
              </a:rPr>
              <a:t>.</a:t>
            </a:r>
            <a:endParaRPr b="0" i="0" sz="1300" u="none" cap="none" strike="noStrike">
              <a:solidFill>
                <a:srgbClr val="0E2A47"/>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400"/>
              <a:buFont typeface="Arial"/>
              <a:buNone/>
            </a:pPr>
            <a:r>
              <a:t/>
            </a:r>
            <a:endParaRPr b="0" i="0" sz="400" u="none" cap="none" strike="noStrike">
              <a:solidFill>
                <a:srgbClr val="0E2A47"/>
              </a:solidFill>
              <a:latin typeface="Arial"/>
              <a:ea typeface="Arial"/>
              <a:cs typeface="Arial"/>
              <a:sym typeface="Arial"/>
            </a:endParaRPr>
          </a:p>
          <a:p>
            <a:pPr indent="0" lvl="0" marL="0" marR="0" rtl="0" algn="l">
              <a:lnSpc>
                <a:spcPct val="115000"/>
              </a:lnSpc>
              <a:spcBef>
                <a:spcPts val="300"/>
              </a:spcBef>
              <a:spcAft>
                <a:spcPts val="0"/>
              </a:spcAft>
              <a:buClr>
                <a:srgbClr val="000000"/>
              </a:buClr>
              <a:buSzPts val="1300"/>
              <a:buFont typeface="Arial"/>
              <a:buNone/>
            </a:pPr>
            <a:r>
              <a:rPr b="0" i="0" lang="en-GB" sz="1300" u="none" cap="none" strike="noStrike">
                <a:solidFill>
                  <a:srgbClr val="0E2A47"/>
                </a:solidFill>
                <a:latin typeface="Arial"/>
                <a:ea typeface="Arial"/>
                <a:cs typeface="Arial"/>
                <a:sym typeface="Arial"/>
              </a:rPr>
              <a:t>Exemplu: un API conține un link care ne expune o listă cu cărți.</a:t>
            </a:r>
            <a:endParaRPr b="0" i="0" sz="1300" u="none" cap="none" strike="noStrike">
              <a:solidFill>
                <a:srgbClr val="E6EDF3"/>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500"/>
              <a:buFont typeface="Arial"/>
              <a:buNone/>
            </a:pPr>
            <a:r>
              <a:t/>
            </a:r>
            <a:endParaRPr b="0" i="0" sz="1500" u="none" cap="none" strike="noStrike">
              <a:solidFill>
                <a:srgbClr val="0E2A47"/>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E2A47"/>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E2A4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b89ed758f3_0_48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API  - Exemple</a:t>
            </a:r>
            <a:endParaRPr b="1">
              <a:solidFill>
                <a:schemeClr val="lt2"/>
              </a:solidFill>
              <a:latin typeface="Roboto"/>
              <a:ea typeface="Roboto"/>
              <a:cs typeface="Roboto"/>
              <a:sym typeface="Roboto"/>
            </a:endParaRPr>
          </a:p>
        </p:txBody>
      </p:sp>
      <p:cxnSp>
        <p:nvCxnSpPr>
          <p:cNvPr id="241" name="Google Shape;241;g2b89ed758f3_0_48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42" name="Google Shape;242;g2b89ed758f3_0_486"/>
          <p:cNvSpPr txBox="1"/>
          <p:nvPr/>
        </p:nvSpPr>
        <p:spPr>
          <a:xfrm>
            <a:off x="311700" y="1416500"/>
            <a:ext cx="8520600" cy="36942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chemeClr val="accent1"/>
              </a:buClr>
              <a:buSzPts val="1200"/>
              <a:buFont typeface="Roboto"/>
              <a:buChar char="●"/>
            </a:pPr>
            <a:r>
              <a:rPr b="1" i="0" lang="en-GB" sz="1200" u="none" cap="none" strike="noStrike">
                <a:solidFill>
                  <a:schemeClr val="accent1"/>
                </a:solidFill>
                <a:latin typeface="Roboto"/>
                <a:ea typeface="Roboto"/>
                <a:cs typeface="Roboto"/>
                <a:sym typeface="Roboto"/>
              </a:rPr>
              <a:t>Exemplu 1:</a:t>
            </a:r>
            <a:r>
              <a:rPr b="0" i="0" lang="en-GB" sz="1200" u="none" cap="none" strike="noStrike">
                <a:solidFill>
                  <a:schemeClr val="accent1"/>
                </a:solidFill>
                <a:latin typeface="Roboto"/>
                <a:ea typeface="Roboto"/>
                <a:cs typeface="Roboto"/>
                <a:sym typeface="Roboto"/>
              </a:rPr>
              <a:t> </a:t>
            </a:r>
            <a:r>
              <a:rPr b="0" i="0" lang="en-GB" sz="1200" u="none" cap="none" strike="noStrike">
                <a:solidFill>
                  <a:schemeClr val="lt1"/>
                </a:solidFill>
                <a:latin typeface="Roboto"/>
                <a:ea typeface="Roboto"/>
                <a:cs typeface="Roboto"/>
                <a:sym typeface="Roboto"/>
              </a:rPr>
              <a:t>un API conține un link care ne expune o listă cu cărți.</a:t>
            </a:r>
            <a:endParaRPr b="0" i="0" sz="12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accent1"/>
              </a:buClr>
              <a:buSzPts val="1200"/>
              <a:buFont typeface="Roboto"/>
              <a:buChar char="●"/>
            </a:pPr>
            <a:r>
              <a:rPr b="1" i="0" lang="en-GB" sz="1200" u="none" cap="none" strike="noStrike">
                <a:solidFill>
                  <a:schemeClr val="accent1"/>
                </a:solidFill>
                <a:latin typeface="Roboto"/>
                <a:ea typeface="Roboto"/>
                <a:cs typeface="Roboto"/>
                <a:sym typeface="Roboto"/>
              </a:rPr>
              <a:t>Exemplu 2:</a:t>
            </a:r>
            <a:endParaRPr b="1" i="0" sz="1200" u="none" cap="none" strike="noStrike">
              <a:solidFill>
                <a:schemeClr val="accent1"/>
              </a:solidFill>
              <a:latin typeface="Roboto"/>
              <a:ea typeface="Roboto"/>
              <a:cs typeface="Roboto"/>
              <a:sym typeface="Roboto"/>
            </a:endParaRPr>
          </a:p>
          <a:p>
            <a:pPr indent="-304800" lvl="0" marL="914400" marR="0" rtl="0" algn="l">
              <a:lnSpc>
                <a:spcPct val="100000"/>
              </a:lnSpc>
              <a:spcBef>
                <a:spcPts val="0"/>
              </a:spcBef>
              <a:spcAft>
                <a:spcPts val="0"/>
              </a:spcAft>
              <a:buClr>
                <a:schemeClr val="lt1"/>
              </a:buClr>
              <a:buSzPts val="1200"/>
              <a:buFont typeface="Roboto"/>
              <a:buAutoNum type="arabicPeriod"/>
            </a:pPr>
            <a:r>
              <a:rPr b="0" i="0" lang="en-GB" sz="1200" u="none" cap="none" strike="noStrike">
                <a:solidFill>
                  <a:schemeClr val="lt1"/>
                </a:solidFill>
                <a:latin typeface="Roboto"/>
                <a:ea typeface="Roboto"/>
                <a:cs typeface="Roboto"/>
                <a:sym typeface="Roboto"/>
              </a:rPr>
              <a:t>Un user intră pe facebook și vrea să vadă o postare.</a:t>
            </a:r>
            <a:endParaRPr b="0" i="0" sz="1200" u="none" cap="none" strike="noStrike">
              <a:solidFill>
                <a:schemeClr val="lt1"/>
              </a:solidFill>
              <a:latin typeface="Roboto"/>
              <a:ea typeface="Roboto"/>
              <a:cs typeface="Roboto"/>
              <a:sym typeface="Roboto"/>
            </a:endParaRPr>
          </a:p>
          <a:p>
            <a:pPr indent="-304800" lvl="0" marL="914400" marR="0" rtl="0" algn="l">
              <a:lnSpc>
                <a:spcPct val="100000"/>
              </a:lnSpc>
              <a:spcBef>
                <a:spcPts val="0"/>
              </a:spcBef>
              <a:spcAft>
                <a:spcPts val="0"/>
              </a:spcAft>
              <a:buClr>
                <a:schemeClr val="lt1"/>
              </a:buClr>
              <a:buSzPts val="1200"/>
              <a:buFont typeface="Roboto"/>
              <a:buAutoNum type="arabicPeriod"/>
            </a:pPr>
            <a:r>
              <a:rPr b="0" i="0" lang="en-GB" sz="1200" u="none" cap="none" strike="noStrike">
                <a:solidFill>
                  <a:schemeClr val="lt1"/>
                </a:solidFill>
                <a:latin typeface="Roboto"/>
                <a:ea typeface="Roboto"/>
                <a:cs typeface="Roboto"/>
                <a:sym typeface="Roboto"/>
              </a:rPr>
              <a:t>Face o cerere/ HTTP request ca să vadă postarea.</a:t>
            </a:r>
            <a:endParaRPr b="0" i="0" sz="1200" u="none" cap="none" strike="noStrike">
              <a:solidFill>
                <a:schemeClr val="lt1"/>
              </a:solidFill>
              <a:latin typeface="Roboto"/>
              <a:ea typeface="Roboto"/>
              <a:cs typeface="Roboto"/>
              <a:sym typeface="Roboto"/>
            </a:endParaRPr>
          </a:p>
          <a:p>
            <a:pPr indent="-304800" lvl="0" marL="914400" marR="0" rtl="0" algn="l">
              <a:lnSpc>
                <a:spcPct val="100000"/>
              </a:lnSpc>
              <a:spcBef>
                <a:spcPts val="0"/>
              </a:spcBef>
              <a:spcAft>
                <a:spcPts val="0"/>
              </a:spcAft>
              <a:buClr>
                <a:schemeClr val="lt1"/>
              </a:buClr>
              <a:buSzPts val="1200"/>
              <a:buFont typeface="Roboto"/>
              <a:buAutoNum type="arabicPeriod"/>
            </a:pPr>
            <a:r>
              <a:rPr b="0" i="0" lang="en-GB" sz="1200" u="none" cap="none" strike="noStrike">
                <a:solidFill>
                  <a:schemeClr val="lt1"/>
                </a:solidFill>
                <a:latin typeface="Roboto"/>
                <a:ea typeface="Roboto"/>
                <a:cs typeface="Roboto"/>
                <a:sym typeface="Roboto"/>
              </a:rPr>
              <a:t>Pentru asta, aplicatia facebook ne expune un api care conține un link (ex:</a:t>
            </a:r>
            <a:r>
              <a:rPr b="0" i="0" lang="en-GB" sz="1200" u="none" cap="none" strike="noStrike">
                <a:solidFill>
                  <a:schemeClr val="lt1"/>
                </a:solidFill>
                <a:uFill>
                  <a:noFill/>
                </a:uFill>
                <a:latin typeface="Roboto"/>
                <a:ea typeface="Roboto"/>
                <a:cs typeface="Roboto"/>
                <a:sym typeface="Roboto"/>
                <a:hlinkClick r:id="rId3">
                  <a:extLst>
                    <a:ext uri="{A12FA001-AC4F-418D-AE19-62706E023703}">
                      <ahyp:hlinkClr val="tx"/>
                    </a:ext>
                  </a:extLst>
                </a:hlinkClick>
              </a:rPr>
              <a:t>https://www.facebook.com/posts/cosmina/post1</a:t>
            </a:r>
            <a:r>
              <a:rPr b="0" i="0" lang="en-GB" sz="1200" u="none" cap="none" strike="noStrike">
                <a:solidFill>
                  <a:schemeClr val="lt1"/>
                </a:solidFill>
                <a:latin typeface="Roboto"/>
                <a:ea typeface="Roboto"/>
                <a:cs typeface="Roboto"/>
                <a:sym typeface="Roboto"/>
              </a:rPr>
              <a:t>) care ne returnează acea postare.</a:t>
            </a:r>
            <a:endParaRPr b="0" i="0" sz="1200" u="none" cap="none" strike="noStrike">
              <a:solidFill>
                <a:schemeClr val="lt1"/>
              </a:solidFill>
              <a:latin typeface="Roboto"/>
              <a:ea typeface="Roboto"/>
              <a:cs typeface="Roboto"/>
              <a:sym typeface="Roboto"/>
            </a:endParaRPr>
          </a:p>
          <a:p>
            <a:pPr indent="-304800" lvl="0" marL="914400" marR="0" rtl="0" algn="l">
              <a:lnSpc>
                <a:spcPct val="100000"/>
              </a:lnSpc>
              <a:spcBef>
                <a:spcPts val="0"/>
              </a:spcBef>
              <a:spcAft>
                <a:spcPts val="0"/>
              </a:spcAft>
              <a:buClr>
                <a:schemeClr val="lt1"/>
              </a:buClr>
              <a:buSzPts val="1200"/>
              <a:buFont typeface="Roboto"/>
              <a:buAutoNum type="arabicPeriod"/>
            </a:pPr>
            <a:r>
              <a:rPr b="0" i="0" lang="en-GB" sz="1200" u="none" cap="none" strike="noStrike">
                <a:solidFill>
                  <a:schemeClr val="lt1"/>
                </a:solidFill>
                <a:latin typeface="Roboto"/>
                <a:ea typeface="Roboto"/>
                <a:cs typeface="Roboto"/>
                <a:sym typeface="Roboto"/>
              </a:rPr>
              <a:t>Această postare este returnată sub forma unui răspuns HTTP.</a:t>
            </a:r>
            <a:endParaRPr b="0" i="0" sz="1200" u="none" cap="none" strike="noStrike">
              <a:solidFill>
                <a:schemeClr val="lt1"/>
              </a:solidFill>
              <a:latin typeface="Roboto"/>
              <a:ea typeface="Roboto"/>
              <a:cs typeface="Roboto"/>
              <a:sym typeface="Roboto"/>
            </a:endParaRPr>
          </a:p>
          <a:p>
            <a:pPr indent="-304800" lvl="0" marL="914400" marR="0" rtl="0" algn="l">
              <a:lnSpc>
                <a:spcPct val="100000"/>
              </a:lnSpc>
              <a:spcBef>
                <a:spcPts val="0"/>
              </a:spcBef>
              <a:spcAft>
                <a:spcPts val="0"/>
              </a:spcAft>
              <a:buClr>
                <a:schemeClr val="lt1"/>
              </a:buClr>
              <a:buSzPts val="1200"/>
              <a:buFont typeface="Roboto"/>
              <a:buAutoNum type="arabicPeriod"/>
            </a:pPr>
            <a:r>
              <a:rPr b="0" i="0" lang="en-GB" sz="1200" u="none" cap="none" strike="noStrike">
                <a:solidFill>
                  <a:schemeClr val="lt1"/>
                </a:solidFill>
                <a:latin typeface="Roboto"/>
                <a:ea typeface="Roboto"/>
                <a:cs typeface="Roboto"/>
                <a:sym typeface="Roboto"/>
              </a:rPr>
              <a:t>Răspunsul HTTP este apoi procesat de către UI și astfel putem vedea postarea cerută.</a:t>
            </a:r>
            <a:endParaRPr b="0" i="0" sz="1200" u="none" cap="none" strike="noStrike">
              <a:solidFill>
                <a:schemeClr val="lt1"/>
              </a:solidFill>
              <a:latin typeface="Roboto"/>
              <a:ea typeface="Roboto"/>
              <a:cs typeface="Roboto"/>
              <a:sym typeface="Roboto"/>
            </a:endParaRPr>
          </a:p>
          <a:p>
            <a:pPr indent="0" lvl="0" marL="13716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accent1"/>
              </a:buClr>
              <a:buSzPts val="1200"/>
              <a:buFont typeface="Roboto"/>
              <a:buChar char="●"/>
            </a:pPr>
            <a:r>
              <a:rPr b="1" i="0" lang="en-GB" sz="1200" u="none" cap="none" strike="noStrike">
                <a:solidFill>
                  <a:schemeClr val="accent1"/>
                </a:solidFill>
                <a:latin typeface="Roboto"/>
                <a:ea typeface="Roboto"/>
                <a:cs typeface="Roboto"/>
                <a:sym typeface="Roboto"/>
              </a:rPr>
              <a:t>Exemplu 3:</a:t>
            </a:r>
            <a:r>
              <a:rPr b="1" i="0" lang="en-GB" sz="1200" u="none" cap="none" strike="noStrike">
                <a:solidFill>
                  <a:schemeClr val="lt1"/>
                </a:solidFill>
                <a:latin typeface="Roboto"/>
                <a:ea typeface="Roboto"/>
                <a:cs typeface="Roboto"/>
                <a:sym typeface="Roboto"/>
              </a:rPr>
              <a:t> </a:t>
            </a:r>
            <a:r>
              <a:rPr b="0" i="0" lang="en-GB" sz="1200" u="none" cap="none" strike="noStrike">
                <a:solidFill>
                  <a:schemeClr val="lt1"/>
                </a:solidFill>
                <a:latin typeface="Roboto"/>
                <a:ea typeface="Roboto"/>
                <a:cs typeface="Roboto"/>
                <a:sym typeface="Roboto"/>
              </a:rPr>
              <a:t>un API implementat pentru un serviciu meteorologic ar specifica ca un user să dea ca input un cod poștal, iar serviciul să răspundă cu un răspuns împărțit în două valori, temperatura maximă și temperatura minimă.</a:t>
            </a:r>
            <a:endParaRPr b="0" i="0" sz="12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accent1"/>
              </a:buClr>
              <a:buSzPts val="1200"/>
              <a:buFont typeface="Roboto"/>
              <a:buChar char="●"/>
            </a:pPr>
            <a:r>
              <a:rPr b="1" i="0" lang="en-GB" sz="1200" u="none" cap="none" strike="noStrike">
                <a:solidFill>
                  <a:schemeClr val="accent1"/>
                </a:solidFill>
                <a:latin typeface="Roboto"/>
                <a:ea typeface="Roboto"/>
                <a:cs typeface="Roboto"/>
                <a:sym typeface="Roboto"/>
              </a:rPr>
              <a:t>Exemplu 4:</a:t>
            </a:r>
            <a:r>
              <a:rPr b="0" i="0" lang="en-GB" sz="1200" u="none" cap="none" strike="noStrike">
                <a:solidFill>
                  <a:schemeClr val="lt1"/>
                </a:solidFill>
                <a:latin typeface="Roboto"/>
                <a:ea typeface="Roboto"/>
                <a:cs typeface="Roboto"/>
                <a:sym typeface="Roboto"/>
              </a:rPr>
              <a:t> ne putem imagina că ne aflăm într-un restaurant, interacțiunea dintre voi și restul restaurantului se face prin intermediul ospatarului (în cazul nostru API-ul)</a:t>
            </a:r>
            <a:endParaRPr b="0" i="0" sz="12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0" i="0" lang="en-GB" sz="1200" u="none" cap="none" strike="noStrike">
                <a:solidFill>
                  <a:schemeClr val="lt1"/>
                </a:solidFill>
                <a:latin typeface="Roboto"/>
                <a:ea typeface="Roboto"/>
                <a:cs typeface="Roboto"/>
                <a:sym typeface="Roboto"/>
              </a:rPr>
              <a:t>Ne putem gandi la un API cum ar fi un mediator dintre user/client și resursele/serviciile pe care dorește să le obțină/utilizeze.</a:t>
            </a:r>
            <a:endParaRPr b="0"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Effect filter="fade" transition="in">
                                      <p:cBhvr>
                                        <p:cTn dur="1000"/>
                                        <p:tgtEl>
                                          <p:spTgt spid="2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animEffect filter="fade" transition="in">
                                      <p:cBhvr>
                                        <p:cTn dur="1000"/>
                                        <p:tgtEl>
                                          <p:spTgt spid="2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2" st="2"/>
                                            </p:txEl>
                                          </p:spTgt>
                                        </p:tgtEl>
                                        <p:attrNameLst>
                                          <p:attrName>style.visibility</p:attrName>
                                        </p:attrNameLst>
                                      </p:cBhvr>
                                      <p:to>
                                        <p:strVal val="visible"/>
                                      </p:to>
                                    </p:set>
                                    <p:animEffect filter="fade" transition="in">
                                      <p:cBhvr>
                                        <p:cTn dur="1000"/>
                                        <p:tgtEl>
                                          <p:spTgt spid="2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3" st="3"/>
                                            </p:txEl>
                                          </p:spTgt>
                                        </p:tgtEl>
                                        <p:attrNameLst>
                                          <p:attrName>style.visibility</p:attrName>
                                        </p:attrNameLst>
                                      </p:cBhvr>
                                      <p:to>
                                        <p:strVal val="visible"/>
                                      </p:to>
                                    </p:set>
                                    <p:animEffect filter="fade" transition="in">
                                      <p:cBhvr>
                                        <p:cTn dur="1000"/>
                                        <p:tgtEl>
                                          <p:spTgt spid="2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4" st="4"/>
                                            </p:txEl>
                                          </p:spTgt>
                                        </p:tgtEl>
                                        <p:attrNameLst>
                                          <p:attrName>style.visibility</p:attrName>
                                        </p:attrNameLst>
                                      </p:cBhvr>
                                      <p:to>
                                        <p:strVal val="visible"/>
                                      </p:to>
                                    </p:set>
                                    <p:animEffect filter="fade" transition="in">
                                      <p:cBhvr>
                                        <p:cTn dur="1000"/>
                                        <p:tgtEl>
                                          <p:spTgt spid="24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5" st="5"/>
                                            </p:txEl>
                                          </p:spTgt>
                                        </p:tgtEl>
                                        <p:attrNameLst>
                                          <p:attrName>style.visibility</p:attrName>
                                        </p:attrNameLst>
                                      </p:cBhvr>
                                      <p:to>
                                        <p:strVal val="visible"/>
                                      </p:to>
                                    </p:set>
                                    <p:animEffect filter="fade" transition="in">
                                      <p:cBhvr>
                                        <p:cTn dur="1000"/>
                                        <p:tgtEl>
                                          <p:spTgt spid="24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6" st="6"/>
                                            </p:txEl>
                                          </p:spTgt>
                                        </p:tgtEl>
                                        <p:attrNameLst>
                                          <p:attrName>style.visibility</p:attrName>
                                        </p:attrNameLst>
                                      </p:cBhvr>
                                      <p:to>
                                        <p:strVal val="visible"/>
                                      </p:to>
                                    </p:set>
                                    <p:animEffect filter="fade" transition="in">
                                      <p:cBhvr>
                                        <p:cTn dur="1000"/>
                                        <p:tgtEl>
                                          <p:spTgt spid="24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7" st="7"/>
                                            </p:txEl>
                                          </p:spTgt>
                                        </p:tgtEl>
                                        <p:attrNameLst>
                                          <p:attrName>style.visibility</p:attrName>
                                        </p:attrNameLst>
                                      </p:cBhvr>
                                      <p:to>
                                        <p:strVal val="visible"/>
                                      </p:to>
                                    </p:set>
                                    <p:animEffect filter="fade" transition="in">
                                      <p:cBhvr>
                                        <p:cTn dur="1000"/>
                                        <p:tgtEl>
                                          <p:spTgt spid="24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8" st="8"/>
                                            </p:txEl>
                                          </p:spTgt>
                                        </p:tgtEl>
                                        <p:attrNameLst>
                                          <p:attrName>style.visibility</p:attrName>
                                        </p:attrNameLst>
                                      </p:cBhvr>
                                      <p:to>
                                        <p:strVal val="visible"/>
                                      </p:to>
                                    </p:set>
                                    <p:animEffect filter="fade" transition="in">
                                      <p:cBhvr>
                                        <p:cTn dur="1000"/>
                                        <p:tgtEl>
                                          <p:spTgt spid="24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9" st="9"/>
                                            </p:txEl>
                                          </p:spTgt>
                                        </p:tgtEl>
                                        <p:attrNameLst>
                                          <p:attrName>style.visibility</p:attrName>
                                        </p:attrNameLst>
                                      </p:cBhvr>
                                      <p:to>
                                        <p:strVal val="visible"/>
                                      </p:to>
                                    </p:set>
                                    <p:animEffect filter="fade" transition="in">
                                      <p:cBhvr>
                                        <p:cTn dur="1000"/>
                                        <p:tgtEl>
                                          <p:spTgt spid="24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0" st="10"/>
                                            </p:txEl>
                                          </p:spTgt>
                                        </p:tgtEl>
                                        <p:attrNameLst>
                                          <p:attrName>style.visibility</p:attrName>
                                        </p:attrNameLst>
                                      </p:cBhvr>
                                      <p:to>
                                        <p:strVal val="visible"/>
                                      </p:to>
                                    </p:set>
                                    <p:animEffect filter="fade" transition="in">
                                      <p:cBhvr>
                                        <p:cTn dur="1000"/>
                                        <p:tgtEl>
                                          <p:spTgt spid="24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1" st="11"/>
                                            </p:txEl>
                                          </p:spTgt>
                                        </p:tgtEl>
                                        <p:attrNameLst>
                                          <p:attrName>style.visibility</p:attrName>
                                        </p:attrNameLst>
                                      </p:cBhvr>
                                      <p:to>
                                        <p:strVal val="visible"/>
                                      </p:to>
                                    </p:set>
                                    <p:animEffect filter="fade" transition="in">
                                      <p:cBhvr>
                                        <p:cTn dur="1000"/>
                                        <p:tgtEl>
                                          <p:spTgt spid="24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2" st="12"/>
                                            </p:txEl>
                                          </p:spTgt>
                                        </p:tgtEl>
                                        <p:attrNameLst>
                                          <p:attrName>style.visibility</p:attrName>
                                        </p:attrNameLst>
                                      </p:cBhvr>
                                      <p:to>
                                        <p:strVal val="visible"/>
                                      </p:to>
                                    </p:set>
                                    <p:animEffect filter="fade" transition="in">
                                      <p:cBhvr>
                                        <p:cTn dur="1000"/>
                                        <p:tgtEl>
                                          <p:spTgt spid="24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3" st="13"/>
                                            </p:txEl>
                                          </p:spTgt>
                                        </p:tgtEl>
                                        <p:attrNameLst>
                                          <p:attrName>style.visibility</p:attrName>
                                        </p:attrNameLst>
                                      </p:cBhvr>
                                      <p:to>
                                        <p:strVal val="visible"/>
                                      </p:to>
                                    </p:set>
                                    <p:animEffect filter="fade" transition="in">
                                      <p:cBhvr>
                                        <p:cTn dur="1000"/>
                                        <p:tgtEl>
                                          <p:spTgt spid="24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4" st="14"/>
                                            </p:txEl>
                                          </p:spTgt>
                                        </p:tgtEl>
                                        <p:attrNameLst>
                                          <p:attrName>style.visibility</p:attrName>
                                        </p:attrNameLst>
                                      </p:cBhvr>
                                      <p:to>
                                        <p:strVal val="visible"/>
                                      </p:to>
                                    </p:set>
                                    <p:animEffect filter="fade" transition="in">
                                      <p:cBhvr>
                                        <p:cTn dur="1000"/>
                                        <p:tgtEl>
                                          <p:spTgt spid="242">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108150b074_0_4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REST (Representational State Transfer)</a:t>
            </a:r>
            <a:endParaRPr b="1">
              <a:solidFill>
                <a:schemeClr val="lt2"/>
              </a:solidFill>
              <a:latin typeface="Roboto"/>
              <a:ea typeface="Roboto"/>
              <a:cs typeface="Roboto"/>
              <a:sym typeface="Roboto"/>
            </a:endParaRPr>
          </a:p>
        </p:txBody>
      </p:sp>
      <p:cxnSp>
        <p:nvCxnSpPr>
          <p:cNvPr id="248" name="Google Shape;248;g1108150b074_0_43"/>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49" name="Google Shape;249;g1108150b074_0_43"/>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pic>
        <p:nvPicPr>
          <p:cNvPr id="250" name="Google Shape;250;g1108150b074_0_43"/>
          <p:cNvPicPr preferRelativeResize="0"/>
          <p:nvPr/>
        </p:nvPicPr>
        <p:blipFill rotWithShape="1">
          <a:blip r:embed="rId3">
            <a:alphaModFix/>
          </a:blip>
          <a:srcRect b="0" l="0" r="0" t="0"/>
          <a:stretch/>
        </p:blipFill>
        <p:spPr>
          <a:xfrm>
            <a:off x="6391774" y="2972001"/>
            <a:ext cx="2302901" cy="1842925"/>
          </a:xfrm>
          <a:prstGeom prst="rect">
            <a:avLst/>
          </a:prstGeom>
          <a:noFill/>
          <a:ln>
            <a:noFill/>
          </a:ln>
        </p:spPr>
      </p:pic>
      <p:pic>
        <p:nvPicPr>
          <p:cNvPr id="251" name="Google Shape;251;g1108150b074_0_43"/>
          <p:cNvPicPr preferRelativeResize="0"/>
          <p:nvPr/>
        </p:nvPicPr>
        <p:blipFill rotWithShape="1">
          <a:blip r:embed="rId4">
            <a:alphaModFix/>
          </a:blip>
          <a:srcRect b="0" l="0" r="0" t="0"/>
          <a:stretch/>
        </p:blipFill>
        <p:spPr>
          <a:xfrm>
            <a:off x="669275" y="2972000"/>
            <a:ext cx="5062101" cy="1842925"/>
          </a:xfrm>
          <a:prstGeom prst="rect">
            <a:avLst/>
          </a:prstGeom>
          <a:noFill/>
          <a:ln>
            <a:noFill/>
          </a:ln>
        </p:spPr>
      </p:pic>
      <p:sp>
        <p:nvSpPr>
          <p:cNvPr id="252" name="Google Shape;252;g1108150b074_0_43"/>
          <p:cNvSpPr txBox="1"/>
          <p:nvPr/>
        </p:nvSpPr>
        <p:spPr>
          <a:xfrm>
            <a:off x="311700" y="1416500"/>
            <a:ext cx="8520600" cy="14622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15000"/>
              </a:lnSpc>
              <a:spcBef>
                <a:spcPts val="0"/>
              </a:spcBef>
              <a:spcAft>
                <a:spcPts val="0"/>
              </a:spcAft>
              <a:buClr>
                <a:schemeClr val="lt1"/>
              </a:buClr>
              <a:buSzPts val="1200"/>
              <a:buFont typeface="Roboto"/>
              <a:buChar char="●"/>
            </a:pPr>
            <a:r>
              <a:rPr b="0" i="0" lang="en-GB" sz="1200" u="none" cap="none" strike="noStrike">
                <a:solidFill>
                  <a:schemeClr val="lt1"/>
                </a:solidFill>
                <a:latin typeface="Roboto"/>
                <a:ea typeface="Roboto"/>
                <a:cs typeface="Roboto"/>
                <a:sym typeface="Roboto"/>
              </a:rPr>
              <a:t>REST este un set de constrângeri arhitecturale, nu este un protocol sau un standard</a:t>
            </a:r>
            <a:endParaRPr b="0" i="0" sz="1200" u="none" cap="none" strike="noStrike">
              <a:solidFill>
                <a:schemeClr val="lt1"/>
              </a:solidFill>
              <a:latin typeface="Roboto"/>
              <a:ea typeface="Roboto"/>
              <a:cs typeface="Roboto"/>
              <a:sym typeface="Roboto"/>
            </a:endParaRPr>
          </a:p>
          <a:p>
            <a:pPr indent="-304800" lvl="0" marL="457200" marR="0" rtl="0" algn="l">
              <a:lnSpc>
                <a:spcPct val="115000"/>
              </a:lnSpc>
              <a:spcBef>
                <a:spcPts val="0"/>
              </a:spcBef>
              <a:spcAft>
                <a:spcPts val="0"/>
              </a:spcAft>
              <a:buClr>
                <a:schemeClr val="lt1"/>
              </a:buClr>
              <a:buSzPts val="1200"/>
              <a:buFont typeface="Roboto"/>
              <a:buChar char="●"/>
            </a:pPr>
            <a:r>
              <a:rPr b="0" i="0" lang="en-GB" sz="1200" u="none" cap="none" strike="noStrike">
                <a:solidFill>
                  <a:schemeClr val="lt1"/>
                </a:solidFill>
                <a:latin typeface="Roboto"/>
                <a:ea typeface="Roboto"/>
                <a:cs typeface="Roboto"/>
                <a:sym typeface="Roboto"/>
              </a:rPr>
              <a:t>API developers pot implementa REST într-o varietate de moduri</a:t>
            </a:r>
            <a:endParaRPr b="0" i="0" sz="1200" u="none" cap="none" strike="noStrike">
              <a:solidFill>
                <a:schemeClr val="lt1"/>
              </a:solidFill>
              <a:latin typeface="Roboto"/>
              <a:ea typeface="Roboto"/>
              <a:cs typeface="Roboto"/>
              <a:sym typeface="Roboto"/>
            </a:endParaRPr>
          </a:p>
          <a:p>
            <a:pPr indent="-304800" lvl="0" marL="457200" marR="0" rtl="0" algn="l">
              <a:lnSpc>
                <a:spcPct val="115000"/>
              </a:lnSpc>
              <a:spcBef>
                <a:spcPts val="0"/>
              </a:spcBef>
              <a:spcAft>
                <a:spcPts val="0"/>
              </a:spcAft>
              <a:buClr>
                <a:schemeClr val="lt1"/>
              </a:buClr>
              <a:buSzPts val="1200"/>
              <a:buFont typeface="Roboto"/>
              <a:buChar char="●"/>
            </a:pPr>
            <a:r>
              <a:rPr b="0" i="0" lang="en-GB" sz="1200" u="none" cap="none" strike="noStrike">
                <a:solidFill>
                  <a:schemeClr val="lt1"/>
                </a:solidFill>
                <a:latin typeface="Roboto"/>
                <a:ea typeface="Roboto"/>
                <a:cs typeface="Roboto"/>
                <a:sym typeface="Roboto"/>
              </a:rPr>
              <a:t>Când un client face un request via un RESTful API, el transferă o reprezentare a unei resurse spre endpoint-ul API-ului. Această reprezentare poate fi transmisă prin HTTP în diferite formate: JSON, HTML, PHP, XML, plain text, etc. Cel mai popular fiind JSON-ul, el fiind language-agnostic și usor citibil și de oameni și de calculatoare.</a:t>
            </a:r>
            <a:endParaRPr b="0" i="0" sz="12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3e559ef8a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URL: Ce este și cum arată?</a:t>
            </a:r>
            <a:endParaRPr b="1">
              <a:solidFill>
                <a:schemeClr val="lt2"/>
              </a:solidFill>
              <a:latin typeface="Roboto"/>
              <a:ea typeface="Roboto"/>
              <a:cs typeface="Roboto"/>
              <a:sym typeface="Roboto"/>
            </a:endParaRPr>
          </a:p>
        </p:txBody>
      </p:sp>
      <p:cxnSp>
        <p:nvCxnSpPr>
          <p:cNvPr id="258" name="Google Shape;258;g23e559ef8a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59" name="Google Shape;259;g23e559ef8a7_0_0"/>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60" name="Google Shape;260;g23e559ef8a7_0_0"/>
          <p:cNvSpPr txBox="1"/>
          <p:nvPr/>
        </p:nvSpPr>
        <p:spPr>
          <a:xfrm>
            <a:off x="311700" y="2079125"/>
            <a:ext cx="3193500" cy="954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accent1"/>
                </a:solidFill>
                <a:latin typeface="Arial"/>
                <a:ea typeface="Arial"/>
                <a:cs typeface="Arial"/>
                <a:sym typeface="Arial"/>
              </a:rPr>
              <a:t>U R L =</a:t>
            </a:r>
            <a:r>
              <a:rPr b="1" i="0" lang="en-GB" sz="1200" u="none" cap="none" strike="noStrike">
                <a:solidFill>
                  <a:schemeClr val="accent1"/>
                </a:solidFill>
                <a:latin typeface="Roboto"/>
                <a:ea typeface="Roboto"/>
                <a:cs typeface="Roboto"/>
                <a:sym typeface="Roboto"/>
              </a:rPr>
              <a:t> </a:t>
            </a:r>
            <a:r>
              <a:rPr b="0" i="0" lang="en-GB" sz="1200" u="none" cap="none" strike="noStrike">
                <a:solidFill>
                  <a:schemeClr val="lt1"/>
                </a:solidFill>
                <a:latin typeface="Roboto"/>
                <a:ea typeface="Roboto"/>
                <a:cs typeface="Roboto"/>
                <a:sym typeface="Roboto"/>
              </a:rPr>
              <a:t>Uniform Resource Locator. Acesta reprezinta o referinta (o adresa) către o resursă de pe Internet</a:t>
            </a:r>
            <a:endParaRPr b="0" i="0" sz="12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pic>
        <p:nvPicPr>
          <p:cNvPr id="261" name="Google Shape;261;g23e559ef8a7_0_0"/>
          <p:cNvPicPr preferRelativeResize="0"/>
          <p:nvPr/>
        </p:nvPicPr>
        <p:blipFill rotWithShape="1">
          <a:blip r:embed="rId3">
            <a:alphaModFix/>
          </a:blip>
          <a:srcRect b="0" l="0" r="0" t="0"/>
          <a:stretch/>
        </p:blipFill>
        <p:spPr>
          <a:xfrm>
            <a:off x="3591350" y="1251150"/>
            <a:ext cx="5210176" cy="34798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