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Roboto Thin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Didact Gothic"/>
      <p:regular r:id="rId31"/>
    </p:embeddedFont>
    <p:embeddedFont>
      <p:font typeface="Roboto Light"/>
      <p:regular r:id="rId32"/>
      <p:bold r:id="rId33"/>
      <p:italic r:id="rId34"/>
      <p:boldItalic r:id="rId35"/>
    </p:embeddedFont>
    <p:embeddedFont>
      <p:font typeface="Bree Serif"/>
      <p:regular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hzEFhifVtTLkkDD1gs0mrrOku5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RobotoThin-bold.fntdata"/><Relationship Id="rId23" Type="http://schemas.openxmlformats.org/officeDocument/2006/relationships/font" Target="fonts/RobotoThi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Thin-boldItalic.fntdata"/><Relationship Id="rId25" Type="http://schemas.openxmlformats.org/officeDocument/2006/relationships/font" Target="fonts/RobotoThin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idactGothic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Light-bold.fntdata"/><Relationship Id="rId10" Type="http://schemas.openxmlformats.org/officeDocument/2006/relationships/slide" Target="slides/slide6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9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10.xml"/><Relationship Id="rId36" Type="http://schemas.openxmlformats.org/officeDocument/2006/relationships/font" Target="fonts/BreeSerif-regular.fntdata"/><Relationship Id="rId17" Type="http://schemas.openxmlformats.org/officeDocument/2006/relationships/slide" Target="slides/slide13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28543368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a285433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3a3606f7c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a3a3606f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3a3606f7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a3a3606f7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3a3606f7c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a3a3606f7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3a3606f7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a3a3606f7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3a3606f7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a3a3606f7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a7bdcc7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22a7bdcc7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81bff86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2b81bff86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28543368f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a28543368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28543368f_0_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a28543368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28543368f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a28543368f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115eacd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1115eacd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28543368f_0_4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a28543368f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3dc2140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13dc2140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3a3606f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a3a3606f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3a3606f7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a3a3606f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7" name="Google Shape;87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8" name="Google Shape;88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28543368f_0_0"/>
          <p:cNvSpPr txBox="1"/>
          <p:nvPr>
            <p:ph type="ctrTitle"/>
          </p:nvPr>
        </p:nvSpPr>
        <p:spPr>
          <a:xfrm>
            <a:off x="6020344" y="2316730"/>
            <a:ext cx="2849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Sesiunea 7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99" name="Google Shape;99;g2a28543368f_0_0"/>
          <p:cNvSpPr txBox="1"/>
          <p:nvPr>
            <p:ph idx="1" type="subTitle"/>
          </p:nvPr>
        </p:nvSpPr>
        <p:spPr>
          <a:xfrm>
            <a:off x="5441274" y="2811104"/>
            <a:ext cx="34281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 sz="1700"/>
              <a:t>Funcții, Excepții</a:t>
            </a:r>
            <a:endParaRPr b="1" sz="1700"/>
          </a:p>
        </p:txBody>
      </p:sp>
      <p:sp>
        <p:nvSpPr>
          <p:cNvPr id="100" name="Google Shape;100;g2a28543368f_0_0"/>
          <p:cNvSpPr/>
          <p:nvPr/>
        </p:nvSpPr>
        <p:spPr>
          <a:xfrm>
            <a:off x="3510158" y="3988092"/>
            <a:ext cx="584342" cy="316161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a28543368f_0_0"/>
          <p:cNvSpPr/>
          <p:nvPr/>
        </p:nvSpPr>
        <p:spPr>
          <a:xfrm>
            <a:off x="4392055" y="1569334"/>
            <a:ext cx="291089" cy="94022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a28543368f_0_0"/>
          <p:cNvSpPr/>
          <p:nvPr/>
        </p:nvSpPr>
        <p:spPr>
          <a:xfrm>
            <a:off x="4455522" y="1663601"/>
            <a:ext cx="164144" cy="67498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a28543368f_0_0"/>
          <p:cNvSpPr/>
          <p:nvPr/>
        </p:nvSpPr>
        <p:spPr>
          <a:xfrm>
            <a:off x="4502565" y="1750261"/>
            <a:ext cx="82081" cy="7271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a28543368f_0_0"/>
          <p:cNvSpPr/>
          <p:nvPr/>
        </p:nvSpPr>
        <p:spPr>
          <a:xfrm>
            <a:off x="4326405" y="1471096"/>
            <a:ext cx="422397" cy="121114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a28543368f_0_0"/>
          <p:cNvSpPr/>
          <p:nvPr/>
        </p:nvSpPr>
        <p:spPr>
          <a:xfrm>
            <a:off x="1745248" y="1338162"/>
            <a:ext cx="2469744" cy="2933446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a28543368f_0_0"/>
          <p:cNvSpPr/>
          <p:nvPr/>
        </p:nvSpPr>
        <p:spPr>
          <a:xfrm>
            <a:off x="1933451" y="2635451"/>
            <a:ext cx="671887" cy="692179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a28543368f_0_0"/>
          <p:cNvSpPr/>
          <p:nvPr/>
        </p:nvSpPr>
        <p:spPr>
          <a:xfrm>
            <a:off x="3092172" y="2685147"/>
            <a:ext cx="17" cy="18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a28543368f_0_0"/>
          <p:cNvSpPr/>
          <p:nvPr/>
        </p:nvSpPr>
        <p:spPr>
          <a:xfrm>
            <a:off x="2645752" y="2558452"/>
            <a:ext cx="479306" cy="488266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a28543368f_0_0"/>
          <p:cNvSpPr/>
          <p:nvPr/>
        </p:nvSpPr>
        <p:spPr>
          <a:xfrm>
            <a:off x="811928" y="2128499"/>
            <a:ext cx="305316" cy="313910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a28543368f_0_0"/>
          <p:cNvSpPr/>
          <p:nvPr/>
        </p:nvSpPr>
        <p:spPr>
          <a:xfrm>
            <a:off x="1136894" y="2094636"/>
            <a:ext cx="215589" cy="220189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a28543368f_0_0"/>
          <p:cNvSpPr/>
          <p:nvPr/>
        </p:nvSpPr>
        <p:spPr>
          <a:xfrm>
            <a:off x="3335081" y="2125113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a28543368f_0_0"/>
          <p:cNvSpPr/>
          <p:nvPr/>
        </p:nvSpPr>
        <p:spPr>
          <a:xfrm>
            <a:off x="3335081" y="2222216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a28543368f_0_0"/>
          <p:cNvSpPr/>
          <p:nvPr/>
        </p:nvSpPr>
        <p:spPr>
          <a:xfrm>
            <a:off x="3335081" y="2319320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a28543368f_0_0"/>
          <p:cNvSpPr/>
          <p:nvPr/>
        </p:nvSpPr>
        <p:spPr>
          <a:xfrm>
            <a:off x="3335081" y="2514644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a28543368f_0_0"/>
          <p:cNvSpPr/>
          <p:nvPr/>
        </p:nvSpPr>
        <p:spPr>
          <a:xfrm>
            <a:off x="3335081" y="261174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a28543368f_0_0"/>
          <p:cNvSpPr/>
          <p:nvPr/>
        </p:nvSpPr>
        <p:spPr>
          <a:xfrm>
            <a:off x="3335081" y="2805954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a28543368f_0_0"/>
          <p:cNvSpPr/>
          <p:nvPr/>
        </p:nvSpPr>
        <p:spPr>
          <a:xfrm>
            <a:off x="3335081" y="290305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a28543368f_0_0"/>
          <p:cNvSpPr/>
          <p:nvPr/>
        </p:nvSpPr>
        <p:spPr>
          <a:xfrm>
            <a:off x="3335081" y="309724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a28543368f_0_0"/>
          <p:cNvSpPr/>
          <p:nvPr/>
        </p:nvSpPr>
        <p:spPr>
          <a:xfrm>
            <a:off x="1948777" y="2125113"/>
            <a:ext cx="1221195" cy="2824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a28543368f_0_0"/>
          <p:cNvSpPr/>
          <p:nvPr/>
        </p:nvSpPr>
        <p:spPr>
          <a:xfrm>
            <a:off x="1948777" y="2222216"/>
            <a:ext cx="1221195" cy="2824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a28543368f_0_0"/>
          <p:cNvSpPr/>
          <p:nvPr/>
        </p:nvSpPr>
        <p:spPr>
          <a:xfrm>
            <a:off x="1948777" y="2417540"/>
            <a:ext cx="821787" cy="28262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a28543368f_0_0"/>
          <p:cNvSpPr/>
          <p:nvPr/>
        </p:nvSpPr>
        <p:spPr>
          <a:xfrm>
            <a:off x="3417138" y="1928654"/>
            <a:ext cx="502279" cy="84714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a28543368f_0_0"/>
          <p:cNvSpPr/>
          <p:nvPr/>
        </p:nvSpPr>
        <p:spPr>
          <a:xfrm>
            <a:off x="2308759" y="1928654"/>
            <a:ext cx="501179" cy="84714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a28543368f_0_0"/>
          <p:cNvSpPr/>
          <p:nvPr/>
        </p:nvSpPr>
        <p:spPr>
          <a:xfrm>
            <a:off x="804265" y="2879336"/>
            <a:ext cx="526352" cy="1099774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a28543368f_0_0"/>
          <p:cNvSpPr/>
          <p:nvPr/>
        </p:nvSpPr>
        <p:spPr>
          <a:xfrm>
            <a:off x="1040610" y="3655011"/>
            <a:ext cx="54726" cy="28229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a28543368f_0_0"/>
          <p:cNvSpPr/>
          <p:nvPr/>
        </p:nvSpPr>
        <p:spPr>
          <a:xfrm>
            <a:off x="1924689" y="963310"/>
            <a:ext cx="879796" cy="315027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a28543368f_0_0"/>
          <p:cNvSpPr/>
          <p:nvPr/>
        </p:nvSpPr>
        <p:spPr>
          <a:xfrm>
            <a:off x="3772756" y="745116"/>
            <a:ext cx="788969" cy="272404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a28543368f_0_0"/>
          <p:cNvSpPr/>
          <p:nvPr/>
        </p:nvSpPr>
        <p:spPr>
          <a:xfrm>
            <a:off x="1375422" y="2350931"/>
            <a:ext cx="167443" cy="147815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a28543368f_0_0"/>
          <p:cNvSpPr/>
          <p:nvPr/>
        </p:nvSpPr>
        <p:spPr>
          <a:xfrm>
            <a:off x="3615187" y="1719554"/>
            <a:ext cx="167443" cy="14815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a28543368f_0_0"/>
          <p:cNvSpPr/>
          <p:nvPr/>
        </p:nvSpPr>
        <p:spPr>
          <a:xfrm>
            <a:off x="4297953" y="2499378"/>
            <a:ext cx="135707" cy="119163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a28543368f_0_0"/>
          <p:cNvSpPr/>
          <p:nvPr/>
        </p:nvSpPr>
        <p:spPr>
          <a:xfrm>
            <a:off x="2438958" y="4003339"/>
            <a:ext cx="135707" cy="120263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a28543368f_0_0"/>
          <p:cNvSpPr/>
          <p:nvPr/>
        </p:nvSpPr>
        <p:spPr>
          <a:xfrm>
            <a:off x="4707176" y="1229445"/>
            <a:ext cx="134608" cy="120014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a28543368f_0_0"/>
          <p:cNvSpPr/>
          <p:nvPr/>
        </p:nvSpPr>
        <p:spPr>
          <a:xfrm>
            <a:off x="2781433" y="3783708"/>
            <a:ext cx="197771" cy="147425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a28543368f_0_0"/>
          <p:cNvSpPr/>
          <p:nvPr/>
        </p:nvSpPr>
        <p:spPr>
          <a:xfrm>
            <a:off x="1400592" y="2525937"/>
            <a:ext cx="140072" cy="103541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a28543368f_0_0"/>
          <p:cNvSpPr/>
          <p:nvPr/>
        </p:nvSpPr>
        <p:spPr>
          <a:xfrm>
            <a:off x="4469731" y="1937696"/>
            <a:ext cx="558088" cy="52957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a28543368f_0_0"/>
          <p:cNvSpPr/>
          <p:nvPr/>
        </p:nvSpPr>
        <p:spPr>
          <a:xfrm>
            <a:off x="913675" y="1282828"/>
            <a:ext cx="667523" cy="52957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a28543368f_0_0"/>
          <p:cNvSpPr/>
          <p:nvPr/>
        </p:nvSpPr>
        <p:spPr>
          <a:xfrm>
            <a:off x="4290290" y="2866925"/>
            <a:ext cx="169626" cy="1088480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a28543368f_0_0"/>
          <p:cNvSpPr/>
          <p:nvPr/>
        </p:nvSpPr>
        <p:spPr>
          <a:xfrm>
            <a:off x="4599192" y="2829020"/>
            <a:ext cx="90500" cy="52605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a28543368f_0_0"/>
          <p:cNvSpPr/>
          <p:nvPr/>
        </p:nvSpPr>
        <p:spPr>
          <a:xfrm>
            <a:off x="4919450" y="3355811"/>
            <a:ext cx="108336" cy="125351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a28543368f_0_0"/>
          <p:cNvSpPr/>
          <p:nvPr/>
        </p:nvSpPr>
        <p:spPr>
          <a:xfrm>
            <a:off x="4701695" y="2881498"/>
            <a:ext cx="215589" cy="232706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a28543368f_0_0"/>
          <p:cNvSpPr/>
          <p:nvPr/>
        </p:nvSpPr>
        <p:spPr>
          <a:xfrm>
            <a:off x="4312179" y="2741597"/>
            <a:ext cx="168182" cy="1117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a28543368f_0_0"/>
          <p:cNvSpPr/>
          <p:nvPr/>
        </p:nvSpPr>
        <p:spPr>
          <a:xfrm>
            <a:off x="4943590" y="3243868"/>
            <a:ext cx="40430" cy="83739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a28543368f_0_0"/>
          <p:cNvSpPr/>
          <p:nvPr/>
        </p:nvSpPr>
        <p:spPr>
          <a:xfrm>
            <a:off x="4501465" y="2796415"/>
            <a:ext cx="83180" cy="42304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a28543368f_0_0"/>
          <p:cNvSpPr/>
          <p:nvPr/>
        </p:nvSpPr>
        <p:spPr>
          <a:xfrm>
            <a:off x="4908334" y="3136145"/>
            <a:ext cx="52699" cy="81930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a28543368f_0_0"/>
          <p:cNvSpPr/>
          <p:nvPr/>
        </p:nvSpPr>
        <p:spPr>
          <a:xfrm>
            <a:off x="536203" y="2139740"/>
            <a:ext cx="154299" cy="307190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a28543368f_0_0"/>
          <p:cNvSpPr/>
          <p:nvPr/>
        </p:nvSpPr>
        <p:spPr>
          <a:xfrm>
            <a:off x="659393" y="2577990"/>
            <a:ext cx="62836" cy="76682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a28543368f_0_0"/>
          <p:cNvSpPr/>
          <p:nvPr/>
        </p:nvSpPr>
        <p:spPr>
          <a:xfrm>
            <a:off x="620442" y="2474540"/>
            <a:ext cx="49262" cy="80778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a28543368f_0_0"/>
          <p:cNvSpPr/>
          <p:nvPr/>
        </p:nvSpPr>
        <p:spPr>
          <a:xfrm>
            <a:off x="633569" y="2034906"/>
            <a:ext cx="55534" cy="80069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a28543368f_0_0"/>
          <p:cNvSpPr/>
          <p:nvPr/>
        </p:nvSpPr>
        <p:spPr>
          <a:xfrm>
            <a:off x="727671" y="1793166"/>
            <a:ext cx="153216" cy="158098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a28543368f_0_0"/>
          <p:cNvSpPr/>
          <p:nvPr/>
        </p:nvSpPr>
        <p:spPr>
          <a:xfrm>
            <a:off x="682810" y="1940551"/>
            <a:ext cx="62390" cy="73934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a28543368f_0_0"/>
          <p:cNvSpPr/>
          <p:nvPr/>
        </p:nvSpPr>
        <p:spPr>
          <a:xfrm>
            <a:off x="719287" y="2670608"/>
            <a:ext cx="159419" cy="166981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a28543368f_0_0"/>
          <p:cNvSpPr/>
          <p:nvPr/>
        </p:nvSpPr>
        <p:spPr>
          <a:xfrm>
            <a:off x="1313603" y="4023976"/>
            <a:ext cx="221603" cy="232866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a28543368f_0_0"/>
          <p:cNvSpPr/>
          <p:nvPr/>
        </p:nvSpPr>
        <p:spPr>
          <a:xfrm>
            <a:off x="1643329" y="4298710"/>
            <a:ext cx="89916" cy="42800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a28543368f_0_0"/>
          <p:cNvSpPr/>
          <p:nvPr/>
        </p:nvSpPr>
        <p:spPr>
          <a:xfrm>
            <a:off x="1249500" y="3810426"/>
            <a:ext cx="38403" cy="8283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a28543368f_0_0"/>
          <p:cNvSpPr/>
          <p:nvPr/>
        </p:nvSpPr>
        <p:spPr>
          <a:xfrm>
            <a:off x="1271458" y="3920277"/>
            <a:ext cx="51462" cy="81381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a28543368f_0_0"/>
          <p:cNvSpPr/>
          <p:nvPr/>
        </p:nvSpPr>
        <p:spPr>
          <a:xfrm>
            <a:off x="1206925" y="3656146"/>
            <a:ext cx="108336" cy="12646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a28543368f_0_0"/>
          <p:cNvSpPr/>
          <p:nvPr/>
        </p:nvSpPr>
        <p:spPr>
          <a:xfrm>
            <a:off x="1542337" y="4256745"/>
            <a:ext cx="90242" cy="52020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a28543368f_0_0"/>
          <p:cNvSpPr/>
          <p:nvPr/>
        </p:nvSpPr>
        <p:spPr>
          <a:xfrm>
            <a:off x="1757292" y="4285040"/>
            <a:ext cx="163062" cy="1117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a28543368f_0_0"/>
          <p:cNvSpPr/>
          <p:nvPr/>
        </p:nvSpPr>
        <p:spPr>
          <a:xfrm>
            <a:off x="2860209" y="1885749"/>
            <a:ext cx="165261" cy="170527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a28543368f_0_0"/>
          <p:cNvSpPr/>
          <p:nvPr/>
        </p:nvSpPr>
        <p:spPr>
          <a:xfrm>
            <a:off x="3615187" y="1106687"/>
            <a:ext cx="165244" cy="170527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a28543368f_0_0"/>
          <p:cNvSpPr/>
          <p:nvPr/>
        </p:nvSpPr>
        <p:spPr>
          <a:xfrm>
            <a:off x="4028792" y="1106687"/>
            <a:ext cx="165244" cy="170527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a28543368f_0_0"/>
          <p:cNvSpPr/>
          <p:nvPr/>
        </p:nvSpPr>
        <p:spPr>
          <a:xfrm>
            <a:off x="1553780" y="3676463"/>
            <a:ext cx="325007" cy="431335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a28543368f_0_0"/>
          <p:cNvSpPr/>
          <p:nvPr/>
        </p:nvSpPr>
        <p:spPr>
          <a:xfrm>
            <a:off x="1621612" y="3748728"/>
            <a:ext cx="192599" cy="2824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a28543368f_0_0"/>
          <p:cNvSpPr/>
          <p:nvPr/>
        </p:nvSpPr>
        <p:spPr>
          <a:xfrm>
            <a:off x="1621612" y="3802926"/>
            <a:ext cx="192599" cy="2824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a28543368f_0_0"/>
          <p:cNvSpPr/>
          <p:nvPr/>
        </p:nvSpPr>
        <p:spPr>
          <a:xfrm>
            <a:off x="1621612" y="3857107"/>
            <a:ext cx="152117" cy="28262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a28543368f_0_0"/>
          <p:cNvSpPr/>
          <p:nvPr/>
        </p:nvSpPr>
        <p:spPr>
          <a:xfrm>
            <a:off x="4742191" y="2433355"/>
            <a:ext cx="275762" cy="316179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a28543368f_0_0"/>
          <p:cNvSpPr/>
          <p:nvPr/>
        </p:nvSpPr>
        <p:spPr>
          <a:xfrm>
            <a:off x="2865689" y="785291"/>
            <a:ext cx="361107" cy="319175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a28543368f_0_0"/>
          <p:cNvSpPr/>
          <p:nvPr/>
        </p:nvSpPr>
        <p:spPr>
          <a:xfrm>
            <a:off x="2969636" y="843620"/>
            <a:ext cx="70036" cy="167123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a28543368f_0_0"/>
          <p:cNvSpPr/>
          <p:nvPr/>
        </p:nvSpPr>
        <p:spPr>
          <a:xfrm>
            <a:off x="1124850" y="2467235"/>
            <a:ext cx="118198" cy="12308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a28543368f_0_0"/>
          <p:cNvSpPr/>
          <p:nvPr/>
        </p:nvSpPr>
        <p:spPr>
          <a:xfrm>
            <a:off x="1557062" y="1740103"/>
            <a:ext cx="103971" cy="10728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a28543368f_0_0"/>
          <p:cNvSpPr/>
          <p:nvPr/>
        </p:nvSpPr>
        <p:spPr>
          <a:xfrm>
            <a:off x="4725766" y="868458"/>
            <a:ext cx="102889" cy="10728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a28543368f_0_0"/>
          <p:cNvSpPr/>
          <p:nvPr/>
        </p:nvSpPr>
        <p:spPr>
          <a:xfrm>
            <a:off x="1124850" y="2665945"/>
            <a:ext cx="118198" cy="12308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a28543368f_0_0"/>
          <p:cNvSpPr/>
          <p:nvPr/>
        </p:nvSpPr>
        <p:spPr>
          <a:xfrm>
            <a:off x="2028636" y="1732195"/>
            <a:ext cx="118198" cy="123099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a28543368f_0_0"/>
          <p:cNvSpPr/>
          <p:nvPr/>
        </p:nvSpPr>
        <p:spPr>
          <a:xfrm>
            <a:off x="2515552" y="1745741"/>
            <a:ext cx="1040641" cy="96008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a28543368f_0_0"/>
          <p:cNvSpPr/>
          <p:nvPr/>
        </p:nvSpPr>
        <p:spPr>
          <a:xfrm>
            <a:off x="1299927" y="788287"/>
            <a:ext cx="1444430" cy="436991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a28543368f_0_0"/>
          <p:cNvSpPr/>
          <p:nvPr/>
        </p:nvSpPr>
        <p:spPr>
          <a:xfrm>
            <a:off x="4374547" y="1064917"/>
            <a:ext cx="579961" cy="788134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a28543368f_0_0"/>
          <p:cNvSpPr/>
          <p:nvPr/>
        </p:nvSpPr>
        <p:spPr>
          <a:xfrm>
            <a:off x="1007777" y="1027650"/>
            <a:ext cx="93026" cy="223309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a28543368f_0_0"/>
          <p:cNvSpPr/>
          <p:nvPr/>
        </p:nvSpPr>
        <p:spPr>
          <a:xfrm>
            <a:off x="1597541" y="3329838"/>
            <a:ext cx="93026" cy="22357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a28543368f_0_0"/>
          <p:cNvSpPr/>
          <p:nvPr/>
        </p:nvSpPr>
        <p:spPr>
          <a:xfrm>
            <a:off x="1137994" y="1027650"/>
            <a:ext cx="91926" cy="223309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a28543368f_0_0"/>
          <p:cNvSpPr/>
          <p:nvPr/>
        </p:nvSpPr>
        <p:spPr>
          <a:xfrm>
            <a:off x="1597541" y="2105929"/>
            <a:ext cx="93026" cy="1183318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a28543368f_0_0"/>
          <p:cNvSpPr/>
          <p:nvPr/>
        </p:nvSpPr>
        <p:spPr>
          <a:xfrm>
            <a:off x="4204950" y="4023089"/>
            <a:ext cx="720033" cy="112922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a28543368f_0_0"/>
          <p:cNvSpPr/>
          <p:nvPr/>
        </p:nvSpPr>
        <p:spPr>
          <a:xfrm>
            <a:off x="2027880" y="4119058"/>
            <a:ext cx="845534" cy="279318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a28543368f_0_0"/>
          <p:cNvSpPr/>
          <p:nvPr/>
        </p:nvSpPr>
        <p:spPr>
          <a:xfrm>
            <a:off x="935564" y="2566590"/>
            <a:ext cx="135707" cy="119163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a28543368f_0_0"/>
          <p:cNvSpPr/>
          <p:nvPr/>
        </p:nvSpPr>
        <p:spPr>
          <a:xfrm>
            <a:off x="964016" y="1865431"/>
            <a:ext cx="425679" cy="95990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a28543368f_0_0"/>
          <p:cNvSpPr/>
          <p:nvPr/>
        </p:nvSpPr>
        <p:spPr>
          <a:xfrm>
            <a:off x="4548524" y="3169511"/>
            <a:ext cx="121480" cy="322952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a28543368f_0_0"/>
          <p:cNvSpPr/>
          <p:nvPr/>
        </p:nvSpPr>
        <p:spPr>
          <a:xfrm>
            <a:off x="4682005" y="3168376"/>
            <a:ext cx="122580" cy="324087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a28543368f_0_0"/>
          <p:cNvSpPr/>
          <p:nvPr/>
        </p:nvSpPr>
        <p:spPr>
          <a:xfrm>
            <a:off x="4613074" y="3233869"/>
            <a:ext cx="126944" cy="82445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a28543368f_0_0"/>
          <p:cNvSpPr/>
          <p:nvPr/>
        </p:nvSpPr>
        <p:spPr>
          <a:xfrm>
            <a:off x="4676542" y="3344518"/>
            <a:ext cx="17" cy="18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a28543368f_0_0"/>
          <p:cNvSpPr/>
          <p:nvPr/>
        </p:nvSpPr>
        <p:spPr>
          <a:xfrm>
            <a:off x="4521172" y="3132245"/>
            <a:ext cx="307498" cy="2824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a28543368f_0_0"/>
          <p:cNvSpPr/>
          <p:nvPr/>
        </p:nvSpPr>
        <p:spPr>
          <a:xfrm>
            <a:off x="4521172" y="3501458"/>
            <a:ext cx="307498" cy="2824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a28543368f_0_0"/>
          <p:cNvSpPr/>
          <p:nvPr/>
        </p:nvSpPr>
        <p:spPr>
          <a:xfrm>
            <a:off x="4608693" y="2063024"/>
            <a:ext cx="84246" cy="125351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a28543368f_0_0"/>
          <p:cNvSpPr/>
          <p:nvPr/>
        </p:nvSpPr>
        <p:spPr>
          <a:xfrm>
            <a:off x="4703894" y="2063024"/>
            <a:ext cx="95208" cy="125351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a28543368f_0_0"/>
          <p:cNvSpPr/>
          <p:nvPr/>
        </p:nvSpPr>
        <p:spPr>
          <a:xfrm>
            <a:off x="4820967" y="2063024"/>
            <a:ext cx="83180" cy="125351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a28543368f_0_0"/>
          <p:cNvSpPr/>
          <p:nvPr/>
        </p:nvSpPr>
        <p:spPr>
          <a:xfrm>
            <a:off x="1532991" y="1027650"/>
            <a:ext cx="63472" cy="126486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a28543368f_0_0"/>
          <p:cNvSpPr/>
          <p:nvPr/>
        </p:nvSpPr>
        <p:spPr>
          <a:xfrm>
            <a:off x="1609568" y="1025399"/>
            <a:ext cx="101789" cy="129872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a28543368f_0_0"/>
          <p:cNvSpPr/>
          <p:nvPr/>
        </p:nvSpPr>
        <p:spPr>
          <a:xfrm>
            <a:off x="1037329" y="1411543"/>
            <a:ext cx="94126" cy="125351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a28543368f_0_0"/>
          <p:cNvSpPr/>
          <p:nvPr/>
        </p:nvSpPr>
        <p:spPr>
          <a:xfrm>
            <a:off x="1143457" y="1411543"/>
            <a:ext cx="96308" cy="125351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a28543368f_0_0"/>
          <p:cNvSpPr/>
          <p:nvPr/>
        </p:nvSpPr>
        <p:spPr>
          <a:xfrm>
            <a:off x="1240841" y="1411543"/>
            <a:ext cx="160880" cy="125351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a28543368f_0_0"/>
          <p:cNvSpPr/>
          <p:nvPr/>
        </p:nvSpPr>
        <p:spPr>
          <a:xfrm>
            <a:off x="1413719" y="1411543"/>
            <a:ext cx="70053" cy="125351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a28543368f_0_0"/>
          <p:cNvSpPr/>
          <p:nvPr/>
        </p:nvSpPr>
        <p:spPr>
          <a:xfrm>
            <a:off x="1915943" y="3984705"/>
            <a:ext cx="111635" cy="150191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a28543368f_0_0"/>
          <p:cNvSpPr/>
          <p:nvPr/>
        </p:nvSpPr>
        <p:spPr>
          <a:xfrm>
            <a:off x="2045061" y="3911306"/>
            <a:ext cx="142271" cy="269886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a28543368f_0_0"/>
          <p:cNvSpPr/>
          <p:nvPr/>
        </p:nvSpPr>
        <p:spPr>
          <a:xfrm>
            <a:off x="4629486" y="3691126"/>
            <a:ext cx="165244" cy="170527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3a3606f7c_0_28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Exerciții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1" name="Google Shape;271;g2a3a3606f7c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g2a3a3606f7c_0_28"/>
          <p:cNvSpPr txBox="1"/>
          <p:nvPr/>
        </p:nvSpPr>
        <p:spPr>
          <a:xfrm>
            <a:off x="311700" y="1398950"/>
            <a:ext cx="84072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2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Scrie o funcție care parcurge o listă de numere dată și afișează mesajul </a:t>
            </a:r>
            <a:r>
              <a:rPr b="0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'Este par'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pentru numerele pare și </a:t>
            </a:r>
            <a:r>
              <a:rPr b="0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'Este impar'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pentru numere impare.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 în listă se găsește un element care nu e număr întreg, afișează un mesaj utilizatorului și apoi sari peste elementul respectiv. (Foloseste functia built-in </a:t>
            </a:r>
            <a:r>
              <a:rPr b="0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isinstance()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pentru verificare dacă elementul curent e int sau nu)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3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Scrie o funcție care calculeaza pătratul unui număr. Afișează rezultatul.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4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Scrie o funcție care calculează înmulțirea dintre două numere. Afișează rezultatul.</a:t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3a3606f7c_0_37"/>
          <p:cNvSpPr txBox="1"/>
          <p:nvPr>
            <p:ph idx="6" type="ctrTitle"/>
          </p:nvPr>
        </p:nvSpPr>
        <p:spPr>
          <a:xfrm>
            <a:off x="311700" y="47032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3000"/>
              <a:buNone/>
            </a:pPr>
            <a:r>
              <a:rPr b="1" lang="en-GB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GB"/>
              <a:t> </a:t>
            </a:r>
            <a:r>
              <a:rPr b="1" lang="en-GB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este un return?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8" name="Google Shape;278;g2a3a3606f7c_0_37"/>
          <p:cNvCxnSpPr/>
          <p:nvPr/>
        </p:nvCxnSpPr>
        <p:spPr>
          <a:xfrm>
            <a:off x="311700" y="10769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g2a3a3606f7c_0_37"/>
          <p:cNvSpPr txBox="1"/>
          <p:nvPr/>
        </p:nvSpPr>
        <p:spPr>
          <a:xfrm>
            <a:off x="311700" y="1186525"/>
            <a:ext cx="852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O funcție poate sau nu să returneze o valoare atunci când este apelată.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Altfel spus, folosim return când funcția ne și expune un răspuns (output).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Răspunsul/output-ul primit de la o funcție apelată se poate salva în variabile.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Return e OPȚIONAL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Se poate returna orice tip de date cunoscut.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În general, return e ultimul lucru în funcție, deoarece aici se iese din funcție.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g2a3a3606f7c_0_37"/>
          <p:cNvPicPr preferRelativeResize="0"/>
          <p:nvPr/>
        </p:nvPicPr>
        <p:blipFill rotWithShape="1">
          <a:blip r:embed="rId3">
            <a:alphaModFix/>
          </a:blip>
          <a:srcRect b="-5946" l="-10970" r="31186" t="22425"/>
          <a:stretch/>
        </p:blipFill>
        <p:spPr>
          <a:xfrm>
            <a:off x="5689850" y="1289425"/>
            <a:ext cx="3142450" cy="12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2a3a3606f7c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425" y="3561450"/>
            <a:ext cx="3031399" cy="13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2a3a3606f7c_0_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6200" y="2664025"/>
            <a:ext cx="2706100" cy="7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2a3a3606f7c_0_37"/>
          <p:cNvSpPr txBox="1"/>
          <p:nvPr/>
        </p:nvSpPr>
        <p:spPr>
          <a:xfrm>
            <a:off x="311700" y="2767025"/>
            <a:ext cx="5814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Statement-ul return denotă de asemenea și ca executarea funcției s-a oprit. Codul scris după return nu se va executa.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a3a3606f7c_0_37"/>
          <p:cNvSpPr txBox="1"/>
          <p:nvPr/>
        </p:nvSpPr>
        <p:spPr>
          <a:xfrm>
            <a:off x="3581825" y="3827388"/>
            <a:ext cx="5283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În general avem un singur return.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Excepție</a:t>
            </a: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când folosim if else, atunci putem avea mai multe, dar oricum la rulare se va ajunge doar într-un singur caz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3a3606f7c_0_54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Exerciții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0" name="Google Shape;290;g2a3a3606f7c_0_5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g2a3a3606f7c_0_54"/>
          <p:cNvSpPr txBox="1"/>
          <p:nvPr/>
        </p:nvSpPr>
        <p:spPr>
          <a:xfrm>
            <a:off x="311700" y="1398950"/>
            <a:ext cx="84072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5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Scrie o funcție care calculează împărțirea dintre două numere. Afișează rezultatul.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6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Rescrie funcția de la exercițiul 3, astfel încât să returneze rezultatul.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7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Rescrie funcția de la exercițiul 4,  astfel încât să returneze rezultatul.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8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Scrie o funcție care ia ca parametru un număr întreg și returnează True dacă numărul e par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 False dacă numărul e impar.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3a3606f7c_0_79"/>
          <p:cNvSpPr txBox="1"/>
          <p:nvPr>
            <p:ph idx="1" type="body"/>
          </p:nvPr>
        </p:nvSpPr>
        <p:spPr>
          <a:xfrm>
            <a:off x="663625" y="1965425"/>
            <a:ext cx="5853000" cy="23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200"/>
              <a:buFont typeface="Arial"/>
              <a:buAutoNum type="arabicPeriod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Reutilizarea codului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Putem folosi același funcție de mai multe ori în programul nostru, ceea ce face funcția reutilizabilă.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3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234"/>
              </a:buClr>
              <a:buSzPts val="1200"/>
              <a:buFont typeface="Arial"/>
              <a:buAutoNum type="arabicPeriod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Înțelegerea și structurarea codului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Funcțiile pot fi utilizate pentru a structura programul în blocuri logice de cod mai mici, mai ușor de gestionat. Acestea pot face codul mai clar și mai ușor de înțeles.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97" name="Google Shape;297;g2a3a3606f7c_0_79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3000"/>
              <a:buNone/>
            </a:pPr>
            <a:r>
              <a:rPr b="1" lang="en-GB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Avantajele utilizării funcțiilor</a:t>
            </a:r>
            <a:endParaRPr sz="4300"/>
          </a:p>
        </p:txBody>
      </p:sp>
      <p:sp>
        <p:nvSpPr>
          <p:cNvPr id="298" name="Google Shape;298;g2a3a3606f7c_0_79"/>
          <p:cNvSpPr txBox="1"/>
          <p:nvPr/>
        </p:nvSpPr>
        <p:spPr>
          <a:xfrm>
            <a:off x="6578600" y="1916700"/>
            <a:ext cx="288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Exemplu: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g2a3a3606f7c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8600" y="2286000"/>
            <a:ext cx="2489751" cy="12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3a3606f7c_0_6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3000"/>
              <a:buNone/>
            </a:pPr>
            <a:r>
              <a:rPr b="1" lang="en-GB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Excepții în Python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" name="Google Shape;305;g2a3a3606f7c_0_6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g2a3a3606f7c_0_63"/>
          <p:cNvSpPr txBox="1"/>
          <p:nvPr/>
        </p:nvSpPr>
        <p:spPr>
          <a:xfrm>
            <a:off x="759575" y="1458325"/>
            <a:ext cx="5255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Există situații în care codul nu poate fi executat/apar erori.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În aceste cazuri, codul 'arunca' o excepție.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g2a3a3606f7c_0_63"/>
          <p:cNvSpPr txBox="1"/>
          <p:nvPr/>
        </p:nvSpPr>
        <p:spPr>
          <a:xfrm>
            <a:off x="717850" y="2613000"/>
            <a:ext cx="5213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Programatorii se pot aștepta la ea, pot să o 'prindă' și să o 'trateze'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În acest sens, putem anticipa erori și evităm să 'crape' aplicația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Se folosește sintaxa</a:t>
            </a:r>
            <a:r>
              <a:rPr b="1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try/except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și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finally</a:t>
            </a:r>
            <a:r>
              <a:rPr b="1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sunt opționali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g2a3a3606f7c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4675" y="1335900"/>
            <a:ext cx="2077824" cy="9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2a3a3606f7c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3050" y="2413450"/>
            <a:ext cx="2139650" cy="143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2a3a3606f7c_0_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3054" y="4009050"/>
            <a:ext cx="2524720" cy="9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2a3a3606f7c_0_63"/>
          <p:cNvSpPr txBox="1"/>
          <p:nvPr/>
        </p:nvSpPr>
        <p:spPr>
          <a:xfrm>
            <a:off x="759575" y="4146275"/>
            <a:ext cx="506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Uneori, dorim să 'ridicăm' noi o excepție intenționat.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a7bdcc745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g22a7bdcc74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750" y="1432900"/>
            <a:ext cx="282892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22a7bdcc745_0_0"/>
          <p:cNvSpPr txBox="1"/>
          <p:nvPr/>
        </p:nvSpPr>
        <p:spPr>
          <a:xfrm>
            <a:off x="4048550" y="1432900"/>
            <a:ext cx="5009400" cy="27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75715E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GB" sz="1100" u="none" cap="none" strike="noStrike">
                <a:solidFill>
                  <a:srgbClr val="FFFF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divide(x, y):</a:t>
            </a:r>
            <a:endParaRPr b="0" i="0" sz="1100" u="none" cap="none" strike="noStrike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188038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GB" sz="1100" u="none" cap="none" strike="noStrike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100" u="none" cap="none" strike="noStrike">
              <a:solidFill>
                <a:srgbClr val="75715E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188038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b="1" i="0" lang="en-GB" sz="1100" u="none" cap="none" strike="noStrike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GB" sz="1100" u="none" cap="none" strike="noStrike">
                <a:solidFill>
                  <a:srgbClr val="FFFF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en-GB" sz="1100" u="none" cap="none" strike="noStrike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0" i="0" lang="en-GB" sz="1100" u="none" cap="none" strike="noStrike">
                <a:solidFill>
                  <a:srgbClr val="FFFF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0" i="0" sz="1100" u="none" cap="none" strike="noStrike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188038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GB" sz="1100" u="none" cap="none" strike="noStrike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0" i="0" lang="en-GB" sz="1100" u="none" cap="none" strike="noStrike">
                <a:solidFill>
                  <a:srgbClr val="FFFF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ZeroDivisionError:</a:t>
            </a:r>
            <a:endParaRPr b="0" i="0" sz="1100" u="none" cap="none" strike="noStrike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188038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GB" sz="1100" u="none" cap="none" strike="noStrike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"Sorry ! You are dividing by zero "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188038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GB" sz="1100" u="none" cap="none" strike="noStrike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100" u="none" cap="none" strike="noStrike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188038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GB" sz="1100" u="none" cap="none" strike="noStrike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"Yeah ! Your answer is :"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result)</a:t>
            </a:r>
            <a:endParaRPr b="0" i="0" sz="1100" u="none" cap="none" strike="noStrike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188038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GB" sz="1100" u="none" cap="none" strike="noStrike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0" i="0" sz="1100" u="none" cap="none" strike="noStrike">
              <a:solidFill>
                <a:srgbClr val="75715E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188038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GB" sz="1100" u="none" cap="none" strike="noStrike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100" u="none" cap="none" strike="noStrike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'This is always executed'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b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divide(</a:t>
            </a:r>
            <a:r>
              <a:rPr b="0" i="0" lang="en-GB" sz="1100" u="none" cap="none" strike="noStrike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100" u="none" cap="none" strike="noStrike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divide(</a:t>
            </a:r>
            <a:r>
              <a:rPr b="0" i="0" lang="en-GB" sz="1100" u="none" cap="none" strike="noStrike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100" u="none" cap="none" strike="noStrike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GB" sz="1100" u="none" cap="none" strike="noStrike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b81bff866a_0_1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>
                <a:solidFill>
                  <a:schemeClr val="accent1"/>
                </a:solidFill>
              </a:rPr>
              <a:t>Întrebări de interviu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b81bff866a_0_10"/>
          <p:cNvSpPr txBox="1"/>
          <p:nvPr/>
        </p:nvSpPr>
        <p:spPr>
          <a:xfrm>
            <a:off x="441750" y="1796325"/>
            <a:ext cx="7274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o funcție?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un parametru?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un return și când este folosit?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28543368f_0_197"/>
          <p:cNvSpPr txBox="1"/>
          <p:nvPr>
            <p:ph idx="6" type="ctrTitle"/>
          </p:nvPr>
        </p:nvSpPr>
        <p:spPr>
          <a:xfrm>
            <a:off x="311700" y="47270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2a28543368f_0_197"/>
          <p:cNvCxnSpPr/>
          <p:nvPr/>
        </p:nvCxnSpPr>
        <p:spPr>
          <a:xfrm>
            <a:off x="311700" y="1079301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2a28543368f_0_197"/>
          <p:cNvSpPr txBox="1"/>
          <p:nvPr/>
        </p:nvSpPr>
        <p:spPr>
          <a:xfrm>
            <a:off x="148856" y="1253798"/>
            <a:ext cx="8683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</a:t>
            </a:r>
            <a:r>
              <a:rPr b="0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0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Aloca-ti timp pentru studiu. Rutina da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consistenta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Consistenta da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excelenta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faceți tot posibilul sa participati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va lasati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in cod (notițe pentru voi din viitor). 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Recomandăm sa vizualizati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sa va notati aspectele importante + întrebări pentru trainer pentru ora următoare.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va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sa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sa va intalniti o data pe saptamana sa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impreuna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perspectiva noua și în final toți vor avea de castigat.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sa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 puneti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intrebari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cand ceva nu e clar.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28543368f_0_292"/>
          <p:cNvSpPr txBox="1"/>
          <p:nvPr>
            <p:ph idx="6" type="ctrTitle"/>
          </p:nvPr>
        </p:nvSpPr>
        <p:spPr>
          <a:xfrm>
            <a:off x="311700" y="502782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Sesiunea 7</a:t>
            </a:r>
            <a:endParaRPr/>
          </a:p>
        </p:txBody>
      </p:sp>
      <p:cxnSp>
        <p:nvCxnSpPr>
          <p:cNvPr id="215" name="Google Shape;215;g2a28543368f_0_292"/>
          <p:cNvCxnSpPr/>
          <p:nvPr/>
        </p:nvCxnSpPr>
        <p:spPr>
          <a:xfrm>
            <a:off x="311700" y="1109382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2a28543368f_0_292"/>
          <p:cNvSpPr txBox="1"/>
          <p:nvPr/>
        </p:nvSpPr>
        <p:spPr>
          <a:xfrm>
            <a:off x="311700" y="1815815"/>
            <a:ext cx="8158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Funcții simple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Funcții cu parametri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Funcții cu return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Funcții cu parametri și return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știm ce e o excepție și cum o 'tratam'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28543368f_0_391"/>
          <p:cNvSpPr txBox="1"/>
          <p:nvPr>
            <p:ph idx="4294967295" type="ctrTitle"/>
          </p:nvPr>
        </p:nvSpPr>
        <p:spPr>
          <a:xfrm>
            <a:off x="528275" y="1550925"/>
            <a:ext cx="26412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</a:pPr>
            <a:r>
              <a:rPr b="0" i="0" lang="en-GB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Funcții</a:t>
            </a:r>
            <a:endParaRPr b="1" i="0" sz="4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2a28543368f_0_391"/>
          <p:cNvSpPr txBox="1"/>
          <p:nvPr/>
        </p:nvSpPr>
        <p:spPr>
          <a:xfrm>
            <a:off x="3761775" y="711025"/>
            <a:ext cx="5241600" cy="3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822"/>
              </a:buClr>
              <a:buSzPts val="1200"/>
              <a:buFont typeface="Arial"/>
              <a:buChar char="●"/>
            </a:pPr>
            <a:r>
              <a:rPr b="1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DEFINITIE: </a:t>
            </a:r>
            <a:r>
              <a:rPr b="0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O funcție reprezintă un bloc de cod care se executa doar atunci când este apelată.</a:t>
            </a:r>
            <a:endParaRPr b="0" i="0" sz="1200" u="none" cap="none" strike="noStrike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72822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O funcție este </a:t>
            </a:r>
            <a:r>
              <a:rPr b="1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reutilizabilă</a:t>
            </a:r>
            <a:r>
              <a:rPr b="0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, ceea ce înseamnă că o putem folosi în codul nostru ori de câte ori vrem, apeland-o. Aceasta este și utilitatea ei principală: ne ajută să eliminăm copierea/duplicarea codului în programul nostru.</a:t>
            </a:r>
            <a:endParaRPr b="0" i="0" sz="1200" u="none" cap="none" strike="noStrike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72822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În Python, avem două tipuri de funcții:</a:t>
            </a:r>
            <a:endParaRPr b="0" i="0" sz="1200" u="none" cap="none" strike="noStrike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822"/>
              </a:buClr>
              <a:buSzPts val="1200"/>
              <a:buFont typeface="Arial"/>
              <a:buAutoNum type="arabicPeriod"/>
            </a:pPr>
            <a:r>
              <a:rPr b="1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Standard library functions</a:t>
            </a:r>
            <a:r>
              <a:rPr b="0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functii built-in</a:t>
            </a:r>
            <a:r>
              <a:rPr b="0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care sunt disponibile pentru utilizare (exemple: </a:t>
            </a:r>
            <a:r>
              <a:rPr b="1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max </a:t>
            </a:r>
            <a:r>
              <a:rPr b="0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etc.).</a:t>
            </a:r>
            <a:endParaRPr b="0" i="0" sz="1200" u="none" cap="none" strike="noStrike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822"/>
              </a:buClr>
              <a:buSzPts val="1200"/>
              <a:buFont typeface="Arial"/>
              <a:buAutoNum type="arabicPeriod"/>
            </a:pPr>
            <a:r>
              <a:rPr b="1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User-defined functions</a:t>
            </a:r>
            <a:r>
              <a:rPr b="0" i="0" lang="en-GB" sz="1200" u="none" cap="none" strike="noStrike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- putem să ne creăm propriile funcții care să îndeplinească propriile noastre cerințe/necesități.</a:t>
            </a:r>
            <a:endParaRPr b="0" i="0" sz="1200" u="none" cap="none" strike="noStrike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272822"/>
                </a:solidFill>
                <a:latin typeface="Roboto"/>
                <a:ea typeface="Roboto"/>
                <a:cs typeface="Roboto"/>
                <a:sym typeface="Roboto"/>
              </a:rPr>
              <a:t>										</a:t>
            </a:r>
            <a:endParaRPr b="1" i="0" sz="1500" u="none" cap="none" strike="noStrike">
              <a:solidFill>
                <a:srgbClr val="2728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115eacdc4_0_22"/>
          <p:cNvSpPr txBox="1"/>
          <p:nvPr>
            <p:ph idx="6" type="ctrTitle"/>
          </p:nvPr>
        </p:nvSpPr>
        <p:spPr>
          <a:xfrm>
            <a:off x="311700" y="5040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1100"/>
              <a:buNone/>
            </a:pPr>
            <a:r>
              <a:rPr b="1" lang="en-GB" sz="1700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900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Funcții - sintaxă: Cum definim o funcție în Python? Cum o apelăm apoi?</a:t>
            </a:r>
            <a:endParaRPr sz="3200"/>
          </a:p>
        </p:txBody>
      </p:sp>
      <p:cxnSp>
        <p:nvCxnSpPr>
          <p:cNvPr id="228" name="Google Shape;228;g11115eacdc4_0_22"/>
          <p:cNvCxnSpPr/>
          <p:nvPr/>
        </p:nvCxnSpPr>
        <p:spPr>
          <a:xfrm>
            <a:off x="311700" y="11106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g11115eacdc4_0_22"/>
          <p:cNvSpPr txBox="1"/>
          <p:nvPr/>
        </p:nvSpPr>
        <p:spPr>
          <a:xfrm>
            <a:off x="109225" y="1271700"/>
            <a:ext cx="82950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Sintaxa pentru a declara o funcție în Python este următoarea: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= keyword folosit pentru declararea funcțiilor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function_name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= numele funcției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parameters (optionali)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= parametri dați la funcție, disponibili în interiorul funcției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A se observa ca indentarea este importantă și în cazul funcțiilor!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1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Reguli pentru numele funcției: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litere mici, cuvinte separate prin _.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Pentru a apela o funcție/ pentru a-i activa comportamentul, scriem numele funcției urmat de paranteze rotunde.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g11115eacdc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4925" y="1271700"/>
            <a:ext cx="2224974" cy="8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1115eacdc4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50" y="2703000"/>
            <a:ext cx="4225882" cy="9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1115eacdc4_0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150" y="4047175"/>
            <a:ext cx="4225882" cy="9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28543368f_0_494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Funcții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g2a28543368f_0_49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2a28543368f_0_494"/>
          <p:cNvSpPr txBox="1"/>
          <p:nvPr/>
        </p:nvSpPr>
        <p:spPr>
          <a:xfrm>
            <a:off x="311700" y="1398950"/>
            <a:ext cx="86904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Ce se întâmplă când apelăm o funcție?</a:t>
            </a:r>
            <a:endParaRPr b="0" i="0" sz="14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AutoNum type="arabicPeriod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Când o funcție este apelată, programul se duce la definirea funcției.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AutoNum type="arabicPeriod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Codul din interiorul funcției se execută.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AutoNum type="arabicPeriod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Programul nostru se continuă de la linia de după apelarea funcției.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1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Definește o funcție care printează, pe rând, primele 10 numere (1, 10).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3dc21406b_0_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3000"/>
              <a:buNone/>
            </a:pPr>
            <a:r>
              <a:rPr b="1" lang="en-GB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GB"/>
              <a:t> </a:t>
            </a:r>
            <a:r>
              <a:rPr b="1" lang="en-GB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este un parametru?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g113dc21406b_0_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g113dc21406b_0_1"/>
          <p:cNvSpPr txBox="1"/>
          <p:nvPr/>
        </p:nvSpPr>
        <p:spPr>
          <a:xfrm>
            <a:off x="311700" y="1416500"/>
            <a:ext cx="8435400" cy="4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Parametri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datele de intrare (input)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într-o funcție.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Uneori funcția are nevoie de niște date ca să poată funcționa.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O funcție poate să aibă oricâți parametri.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Parametri sunt </a:t>
            </a:r>
            <a:r>
              <a:rPr b="1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OPTIONALI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Dacă avem mai mulți, se despart de virgula.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Practic sunt niște variabile declarate dar neinitializate.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Când scriem logica funcției, în interiorul funcției, vom avea acces la numele parametrilor, dar nu și la valorile lor.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Acești parametri primesc valori/sunt inițializați când apelăm funcția.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Parametrii există doar în interiorul funcției în care au fost definiți, și singurul loc în care un parametru poate fi definit este în spațiul dintre paranteze în def statement.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Asignarea valorii unui parametru a unei funcții se face în timpul invocării/apelării funcției, specificând argumentul corespunzător.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3a3606f7c_0_1"/>
          <p:cNvSpPr txBox="1"/>
          <p:nvPr>
            <p:ph idx="6" type="ctrTitle"/>
          </p:nvPr>
        </p:nvSpPr>
        <p:spPr>
          <a:xfrm>
            <a:off x="311700" y="6584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3000"/>
              <a:buNone/>
            </a:pPr>
            <a:r>
              <a:rPr b="1" lang="en-GB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PARAMETRII vs ARGUMENTE</a:t>
            </a:r>
            <a:endParaRPr b="1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g2a3a3606f7c_0_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g2a3a3606f7c_0_1"/>
          <p:cNvSpPr txBox="1"/>
          <p:nvPr/>
        </p:nvSpPr>
        <p:spPr>
          <a:xfrm>
            <a:off x="311700" y="1416500"/>
            <a:ext cx="85206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Parametrii sunt în interiorul funcțiilor.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Argumentele există în afara funcțiilor și sunt purtătorii valorilor parametrilor corespunzători.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g2a3a3606f7c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225" y="2196450"/>
            <a:ext cx="3933375" cy="22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a3a3606f7c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5600" y="2196450"/>
            <a:ext cx="4005699" cy="22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3a3606f7c_0_14"/>
          <p:cNvSpPr txBox="1"/>
          <p:nvPr>
            <p:ph idx="6" type="ctrTitle"/>
          </p:nvPr>
        </p:nvSpPr>
        <p:spPr>
          <a:xfrm>
            <a:off x="311700" y="6584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3000"/>
              <a:buNone/>
            </a:pPr>
            <a:r>
              <a:rPr b="1" lang="en-GB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PARAMETRII vs ARGUMENTE</a:t>
            </a:r>
            <a:endParaRPr b="1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g2a3a3606f7c_0_1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g2a3a3606f7c_0_14"/>
          <p:cNvSpPr txBox="1"/>
          <p:nvPr/>
        </p:nvSpPr>
        <p:spPr>
          <a:xfrm>
            <a:off x="311700" y="1528025"/>
            <a:ext cx="4741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1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Atentie!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Când definim o funcție, trecem unul sau mai mulți parametri în semnătura sa. Atunci când apelăm funcția, același număr de valori (pentru fiecare parametru) trebuie scris, astfel obținem eroare!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g2a3a3606f7c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025" y="1258750"/>
            <a:ext cx="3136275" cy="20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a3a3606f7c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5025" y="3340125"/>
            <a:ext cx="3251150" cy="14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a3a3606f7c_0_14"/>
          <p:cNvSpPr txBox="1"/>
          <p:nvPr/>
        </p:nvSpPr>
        <p:spPr>
          <a:xfrm>
            <a:off x="373500" y="3407750"/>
            <a:ext cx="47412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Când apelăm funcția, putem să scriem parametrii/argumentele pentru funcție și menționând numele parametrilor la care le atribuim valoare.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