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A32"/>
    <a:srgbClr val="DDDDDD"/>
    <a:srgbClr val="485B64"/>
    <a:srgbClr val="FFFFFF"/>
    <a:srgbClr val="F8BAC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79"/>
    <p:restoredTop sz="94656"/>
  </p:normalViewPr>
  <p:slideViewPr>
    <p:cSldViewPr>
      <p:cViewPr varScale="1">
        <p:scale>
          <a:sx n="110" d="100"/>
          <a:sy n="110" d="100"/>
        </p:scale>
        <p:origin x="-17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5E7BA-73BC-40D1-AA14-8D4DCE687E8A}" type="datetimeFigureOut">
              <a:rPr lang="de-DE" smtClean="0"/>
              <a:t>10.09.2022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AF822-FAA1-4CA4-A0FD-4968BB1BCC64}" type="slidenum">
              <a:rPr lang="de-DE" smtClean="0"/>
              <a:t>‹Nr.›</a:t>
            </a:fld>
            <a:endParaRPr lang="de-DE"/>
          </a:p>
        </p:txBody>
      </p:sp>
    </p:spTree>
    <p:extLst>
      <p:ext uri="{BB962C8B-B14F-4D97-AF65-F5344CB8AC3E}">
        <p14:creationId xmlns:p14="http://schemas.microsoft.com/office/powerpoint/2010/main" val="27265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DD992B-FA76-4506-8730-82F50590C4B0}" type="datetimeFigureOut">
              <a:rPr lang="de-DE" smtClean="0"/>
              <a:t>10.09.2022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20586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DD992B-FA76-4506-8730-82F50590C4B0}" type="datetimeFigureOut">
              <a:rPr lang="de-DE" smtClean="0"/>
              <a:t>10.09.2022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241109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DD992B-FA76-4506-8730-82F50590C4B0}" type="datetimeFigureOut">
              <a:rPr lang="de-DE" smtClean="0"/>
              <a:t>10.09.2022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85358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DD992B-FA76-4506-8730-82F50590C4B0}" type="datetimeFigureOut">
              <a:rPr lang="de-DE" smtClean="0"/>
              <a:t>10.09.2022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159426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DD992B-FA76-4506-8730-82F50590C4B0}" type="datetimeFigureOut">
              <a:rPr lang="de-DE" smtClean="0"/>
              <a:t>10.09.2022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377642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DD992B-FA76-4506-8730-82F50590C4B0}" type="datetimeFigureOut">
              <a:rPr lang="de-DE" smtClean="0"/>
              <a:t>10.09.2022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112894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DD992B-FA76-4506-8730-82F50590C4B0}" type="datetimeFigureOut">
              <a:rPr lang="de-DE" smtClean="0"/>
              <a:t>10.09.2022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230841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DD992B-FA76-4506-8730-82F50590C4B0}" type="datetimeFigureOut">
              <a:rPr lang="de-DE" smtClean="0"/>
              <a:t>10.09.2022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331415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DD992B-FA76-4506-8730-82F50590C4B0}" type="datetimeFigureOut">
              <a:rPr lang="de-DE" smtClean="0"/>
              <a:t>10.09.2022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367988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DD992B-FA76-4506-8730-82F50590C4B0}" type="datetimeFigureOut">
              <a:rPr lang="de-DE" smtClean="0"/>
              <a:t>10.09.2022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122696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DD992B-FA76-4506-8730-82F50590C4B0}" type="datetimeFigureOut">
              <a:rPr lang="de-DE" smtClean="0"/>
              <a:t>10.09.2022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BDEE22F-CA17-487C-8230-4DECDA0EC7A5}" type="slidenum">
              <a:rPr lang="de-DE" smtClean="0"/>
              <a:t>‹Nr.›</a:t>
            </a:fld>
            <a:endParaRPr lang="de-DE"/>
          </a:p>
        </p:txBody>
      </p:sp>
    </p:spTree>
    <p:extLst>
      <p:ext uri="{BB962C8B-B14F-4D97-AF65-F5344CB8AC3E}">
        <p14:creationId xmlns:p14="http://schemas.microsoft.com/office/powerpoint/2010/main" val="37758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D992B-FA76-4506-8730-82F50590C4B0}" type="datetimeFigureOut">
              <a:rPr lang="de-DE" smtClean="0"/>
              <a:t>10.09.2022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EE22F-CA17-487C-8230-4DECDA0EC7A5}" type="slidenum">
              <a:rPr lang="de-DE" smtClean="0"/>
              <a:t>‹Nr.›</a:t>
            </a:fld>
            <a:endParaRPr lang="de-DE"/>
          </a:p>
        </p:txBody>
      </p:sp>
    </p:spTree>
    <p:extLst>
      <p:ext uri="{BB962C8B-B14F-4D97-AF65-F5344CB8AC3E}">
        <p14:creationId xmlns:p14="http://schemas.microsoft.com/office/powerpoint/2010/main" val="86328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1" y="0"/>
            <a:ext cx="9144001" cy="1046440"/>
          </a:xfrm>
          <a:prstGeom prst="rect">
            <a:avLst/>
          </a:prstGeom>
          <a:solidFill>
            <a:srgbClr val="485B64"/>
          </a:solidFill>
        </p:spPr>
        <p:txBody>
          <a:bodyPr wrap="square">
            <a:spAutoFit/>
          </a:bodyPr>
          <a:lstStyle/>
          <a:p>
            <a:r>
              <a:rPr lang="de-DE" sz="2000" b="1" dirty="0">
                <a:solidFill>
                  <a:schemeClr val="bg1">
                    <a:lumMod val="95000"/>
                  </a:schemeClr>
                </a:solidFill>
                <a:latin typeface="Arial" pitchFamily="34" charset="0"/>
                <a:cs typeface="Arial" pitchFamily="34" charset="0"/>
              </a:rPr>
              <a:t>Handyhalter mit Bluetooth Gerätesteuerung </a:t>
            </a:r>
          </a:p>
          <a:p>
            <a:r>
              <a:rPr lang="de-DE" sz="1400" b="1" dirty="0">
                <a:solidFill>
                  <a:schemeClr val="bg1">
                    <a:lumMod val="95000"/>
                  </a:schemeClr>
                </a:solidFill>
                <a:latin typeface="Arial" pitchFamily="34" charset="0"/>
                <a:cs typeface="Arial" pitchFamily="34" charset="0"/>
              </a:rPr>
              <a:t>Constantin </a:t>
            </a:r>
            <a:r>
              <a:rPr lang="de-DE" sz="1400" b="1" dirty="0" err="1">
                <a:solidFill>
                  <a:schemeClr val="bg1">
                    <a:lumMod val="95000"/>
                  </a:schemeClr>
                </a:solidFill>
                <a:latin typeface="Arial" pitchFamily="34" charset="0"/>
                <a:cs typeface="Arial" pitchFamily="34" charset="0"/>
              </a:rPr>
              <a:t>Nshuti</a:t>
            </a:r>
            <a:endParaRPr lang="de-DE" sz="1400" b="1" dirty="0">
              <a:solidFill>
                <a:schemeClr val="bg1">
                  <a:lumMod val="95000"/>
                </a:schemeClr>
              </a:solidFill>
              <a:latin typeface="Arial" pitchFamily="34" charset="0"/>
              <a:cs typeface="Arial" pitchFamily="34" charset="0"/>
            </a:endParaRPr>
          </a:p>
          <a:p>
            <a:r>
              <a:rPr lang="de-DE" sz="1400" b="1" dirty="0">
                <a:solidFill>
                  <a:schemeClr val="bg1">
                    <a:lumMod val="95000"/>
                  </a:schemeClr>
                </a:solidFill>
                <a:latin typeface="Arial" pitchFamily="34" charset="0"/>
                <a:cs typeface="Arial" pitchFamily="34" charset="0"/>
              </a:rPr>
              <a:t>constantin.nshuti@mni.thm.de</a:t>
            </a:r>
          </a:p>
          <a:p>
            <a:r>
              <a:rPr lang="de-DE" sz="1400" b="1" dirty="0">
                <a:solidFill>
                  <a:schemeClr val="bg1">
                    <a:lumMod val="95000"/>
                  </a:schemeClr>
                </a:solidFill>
                <a:latin typeface="Arial" pitchFamily="34" charset="0"/>
                <a:cs typeface="Arial" pitchFamily="34" charset="0"/>
              </a:rPr>
              <a:t>Technische Hochschule Mittelhessen</a:t>
            </a:r>
          </a:p>
        </p:txBody>
      </p:sp>
      <p:sp>
        <p:nvSpPr>
          <p:cNvPr id="7" name="Rechteck 6"/>
          <p:cNvSpPr/>
          <p:nvPr/>
        </p:nvSpPr>
        <p:spPr>
          <a:xfrm>
            <a:off x="0" y="1023340"/>
            <a:ext cx="9144000" cy="784830"/>
          </a:xfrm>
          <a:prstGeom prst="rect">
            <a:avLst/>
          </a:prstGeom>
          <a:solidFill>
            <a:srgbClr val="DDDDDD"/>
          </a:solidFill>
        </p:spPr>
        <p:txBody>
          <a:bodyPr wrap="square">
            <a:spAutoFit/>
          </a:bodyPr>
          <a:lstStyle/>
          <a:p>
            <a:r>
              <a:rPr lang="de-DE" sz="1100" dirty="0"/>
              <a:t>Ob man im Büro,  im Zug, zu Hause im Zimmer oder in der Küche etc.. ist und mit anderen Dingen beschäftigt, ist diese Handyhalter  sehr nützlich, denn man hat das Handy ständig im Blick und kann damit sehr gut lernen, Video </a:t>
            </a:r>
            <a:r>
              <a:rPr lang="de-DE" sz="1100" dirty="0" err="1"/>
              <a:t>Calls</a:t>
            </a:r>
            <a:r>
              <a:rPr lang="de-DE" sz="1100" dirty="0"/>
              <a:t> machen oder sich Videos anschauen, besonders  lässt sich das Handy gleichzeitig aufladen. Außerdem hat dieser Handyhalter auch eine Bluetooth, somit kann sie mit gekoppelter Geräte kommunizieren, und kann man Musik und Videos von der gekoppelten Geräte auf kurze Distanzen steuern</a:t>
            </a:r>
            <a:r>
              <a:rPr lang="de-DE" sz="1200" dirty="0"/>
              <a:t>.</a:t>
            </a:r>
          </a:p>
        </p:txBody>
      </p:sp>
      <p:sp>
        <p:nvSpPr>
          <p:cNvPr id="8" name="Rechteck 7"/>
          <p:cNvSpPr/>
          <p:nvPr/>
        </p:nvSpPr>
        <p:spPr>
          <a:xfrm>
            <a:off x="5292080" y="6251222"/>
            <a:ext cx="4860032" cy="553998"/>
          </a:xfrm>
          <a:prstGeom prst="rect">
            <a:avLst/>
          </a:prstGeom>
        </p:spPr>
        <p:txBody>
          <a:bodyPr wrap="square">
            <a:spAutoFit/>
          </a:bodyPr>
          <a:lstStyle/>
          <a:p>
            <a:r>
              <a:rPr lang="de-DE" sz="1000" b="1" dirty="0"/>
              <a:t>CS2379</a:t>
            </a:r>
            <a:endParaRPr lang="de-DE" sz="1000" dirty="0"/>
          </a:p>
          <a:p>
            <a:r>
              <a:rPr lang="de-DE" sz="1000" dirty="0"/>
              <a:t>Digitale Gestaltung </a:t>
            </a:r>
            <a:r>
              <a:rPr lang="de-DE" sz="1000" b="1" dirty="0"/>
              <a:t>und Fabrikation von Prototypen</a:t>
            </a:r>
          </a:p>
          <a:p>
            <a:r>
              <a:rPr lang="de-DE" sz="1000" b="1" dirty="0"/>
              <a:t>Sommersemester 2022</a:t>
            </a:r>
          </a:p>
        </p:txBody>
      </p:sp>
      <p:sp>
        <p:nvSpPr>
          <p:cNvPr id="11" name="Rechteck 10"/>
          <p:cNvSpPr/>
          <p:nvPr/>
        </p:nvSpPr>
        <p:spPr>
          <a:xfrm>
            <a:off x="21692" y="1747848"/>
            <a:ext cx="4190268" cy="2985433"/>
          </a:xfrm>
          <a:prstGeom prst="rect">
            <a:avLst/>
          </a:prstGeom>
        </p:spPr>
        <p:txBody>
          <a:bodyPr wrap="square">
            <a:spAutoFit/>
          </a:bodyPr>
          <a:lstStyle/>
          <a:p>
            <a:endParaRPr lang="de-DE" sz="1000" b="1" dirty="0">
              <a:solidFill>
                <a:schemeClr val="accent2">
                  <a:lumMod val="75000"/>
                </a:schemeClr>
              </a:solidFill>
            </a:endParaRPr>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800" dirty="0"/>
          </a:p>
          <a:p>
            <a:endParaRPr lang="de-DE" sz="1000" b="1" dirty="0">
              <a:solidFill>
                <a:schemeClr val="accent2">
                  <a:lumMod val="75000"/>
                </a:schemeClr>
              </a:solidFill>
            </a:endParaRPr>
          </a:p>
          <a:p>
            <a:endParaRPr lang="de-DE" sz="800" dirty="0" smtClean="0"/>
          </a:p>
          <a:p>
            <a:endParaRPr lang="de-DE" sz="800" dirty="0" smtClean="0"/>
          </a:p>
          <a:p>
            <a:endParaRPr lang="de-DE" sz="800" dirty="0" smtClean="0"/>
          </a:p>
          <a:p>
            <a:endParaRPr lang="de-DE" sz="800" dirty="0" smtClean="0"/>
          </a:p>
          <a:p>
            <a:endParaRPr lang="de-DE" sz="800" dirty="0" smtClean="0"/>
          </a:p>
          <a:p>
            <a:endParaRPr lang="de-DE" sz="800" dirty="0"/>
          </a:p>
          <a:p>
            <a:endParaRPr lang="de-DE" sz="800" dirty="0"/>
          </a:p>
          <a:p>
            <a:endParaRPr lang="de-DE" sz="800" dirty="0"/>
          </a:p>
          <a:p>
            <a:endParaRPr lang="de-DE" sz="800" dirty="0"/>
          </a:p>
        </p:txBody>
      </p:sp>
      <p:sp>
        <p:nvSpPr>
          <p:cNvPr id="12" name="Rechteck 11"/>
          <p:cNvSpPr/>
          <p:nvPr/>
        </p:nvSpPr>
        <p:spPr>
          <a:xfrm>
            <a:off x="4363873" y="1833240"/>
            <a:ext cx="4428490" cy="3570208"/>
          </a:xfrm>
          <a:prstGeom prst="rect">
            <a:avLst/>
          </a:prstGeom>
        </p:spPr>
        <p:txBody>
          <a:bodyPr wrap="square">
            <a:spAutoFit/>
          </a:bodyPr>
          <a:lstStyle/>
          <a:p>
            <a:endParaRPr lang="de-DE" sz="1000" dirty="0"/>
          </a:p>
          <a:p>
            <a:r>
              <a:rPr lang="de-DE" sz="800" dirty="0" smtClean="0"/>
              <a:t>  </a:t>
            </a:r>
            <a:endParaRPr lang="de-DE" sz="1000" dirty="0"/>
          </a:p>
          <a:p>
            <a:endParaRPr lang="de-DE" sz="800" dirty="0" smtClean="0">
              <a:solidFill>
                <a:srgbClr val="00B050"/>
              </a:solidFill>
            </a:endParaRPr>
          </a:p>
          <a:p>
            <a:endParaRPr lang="de-DE" sz="800" dirty="0"/>
          </a:p>
          <a:p>
            <a:endParaRPr lang="de-DE" sz="800" dirty="0"/>
          </a:p>
          <a:p>
            <a:endParaRPr lang="de-DE" sz="800" dirty="0" smtClean="0"/>
          </a:p>
          <a:p>
            <a:endParaRPr lang="de-DE" sz="800" dirty="0"/>
          </a:p>
          <a:p>
            <a:endParaRPr lang="de-DE" sz="800" dirty="0" smtClean="0"/>
          </a:p>
          <a:p>
            <a:endParaRPr lang="de-DE" sz="800" dirty="0"/>
          </a:p>
          <a:p>
            <a:endParaRPr lang="de-DE" sz="800" dirty="0" smtClean="0"/>
          </a:p>
          <a:p>
            <a:endParaRPr lang="de-DE" sz="800" dirty="0"/>
          </a:p>
          <a:p>
            <a:endParaRPr lang="de-DE" sz="800" dirty="0"/>
          </a:p>
          <a:p>
            <a:endParaRPr lang="de-DE" sz="800" dirty="0"/>
          </a:p>
          <a:p>
            <a:endParaRPr lang="de-DE" sz="800" dirty="0" smtClean="0"/>
          </a:p>
          <a:p>
            <a:endParaRPr lang="de-DE" sz="800" dirty="0"/>
          </a:p>
          <a:p>
            <a:endParaRPr lang="de-DE" sz="800" dirty="0" smtClean="0"/>
          </a:p>
          <a:p>
            <a:endParaRPr lang="de-DE" sz="800" dirty="0" smtClean="0"/>
          </a:p>
          <a:p>
            <a:endParaRPr lang="de-DE" sz="800" dirty="0"/>
          </a:p>
          <a:p>
            <a:endParaRPr lang="de-DE" sz="800" dirty="0"/>
          </a:p>
          <a:p>
            <a:endParaRPr lang="de-DE" sz="800" dirty="0"/>
          </a:p>
          <a:p>
            <a:endParaRPr lang="de-DE" sz="800" dirty="0" smtClean="0"/>
          </a:p>
          <a:p>
            <a:endParaRPr lang="de-DE" sz="800" dirty="0"/>
          </a:p>
          <a:p>
            <a:endParaRPr lang="de-DE" sz="800" dirty="0" smtClean="0"/>
          </a:p>
          <a:p>
            <a:endParaRPr lang="de-DE" sz="800" dirty="0"/>
          </a:p>
          <a:p>
            <a:endParaRPr lang="de-DE" sz="800" dirty="0" smtClean="0"/>
          </a:p>
          <a:p>
            <a:endParaRPr lang="de-DE" sz="800" dirty="0"/>
          </a:p>
          <a:p>
            <a:r>
              <a:rPr lang="de-DE" sz="800" dirty="0"/>
              <a:t> </a:t>
            </a:r>
            <a:r>
              <a:rPr lang="de-DE" sz="800" dirty="0" smtClean="0"/>
              <a:t>                                             </a:t>
            </a:r>
            <a:endParaRPr lang="de-DE" sz="800" dirty="0"/>
          </a:p>
          <a:p>
            <a:endParaRPr lang="de-DE" sz="800" dirty="0"/>
          </a:p>
        </p:txBody>
      </p:sp>
      <p:sp>
        <p:nvSpPr>
          <p:cNvPr id="5" name="Textfeld 4"/>
          <p:cNvSpPr txBox="1"/>
          <p:nvPr/>
        </p:nvSpPr>
        <p:spPr>
          <a:xfrm>
            <a:off x="3204403" y="2670262"/>
            <a:ext cx="909223" cy="369332"/>
          </a:xfrm>
          <a:prstGeom prst="rect">
            <a:avLst/>
          </a:prstGeom>
          <a:noFill/>
        </p:spPr>
        <p:txBody>
          <a:bodyPr wrap="none" rtlCol="0">
            <a:spAutoFit/>
          </a:bodyPr>
          <a:lstStyle/>
          <a:p>
            <a:r>
              <a:rPr lang="de-DE" sz="900" dirty="0" smtClean="0"/>
              <a:t> </a:t>
            </a:r>
            <a:r>
              <a:rPr lang="de-DE" sz="800" b="1" dirty="0"/>
              <a:t>Papierprototype</a:t>
            </a:r>
          </a:p>
          <a:p>
            <a:endParaRPr lang="de-DE" sz="900" dirty="0"/>
          </a:p>
        </p:txBody>
      </p:sp>
      <p:sp>
        <p:nvSpPr>
          <p:cNvPr id="10" name="Textfeld 9"/>
          <p:cNvSpPr txBox="1"/>
          <p:nvPr/>
        </p:nvSpPr>
        <p:spPr>
          <a:xfrm>
            <a:off x="5300" y="2276693"/>
            <a:ext cx="4206659" cy="507831"/>
          </a:xfrm>
          <a:prstGeom prst="rect">
            <a:avLst/>
          </a:prstGeom>
          <a:noFill/>
        </p:spPr>
        <p:txBody>
          <a:bodyPr wrap="square" rtlCol="0">
            <a:spAutoFit/>
          </a:bodyPr>
          <a:lstStyle/>
          <a:p>
            <a:r>
              <a:rPr lang="de-DE" sz="900" dirty="0"/>
              <a:t>Dieser </a:t>
            </a:r>
            <a:r>
              <a:rPr lang="de-DE" sz="800" dirty="0"/>
              <a:t>Handyhalter</a:t>
            </a:r>
            <a:r>
              <a:rPr lang="de-DE" sz="900" dirty="0"/>
              <a:t> ist in erster Linie für den Schreibtisch geeignet, denn der hat zusätzlich einen </a:t>
            </a:r>
            <a:r>
              <a:rPr lang="de-DE" sz="900" dirty="0" smtClean="0"/>
              <a:t>Kugelschreiberhalter.</a:t>
            </a:r>
            <a:endParaRPr lang="de-DE" sz="900" dirty="0"/>
          </a:p>
          <a:p>
            <a:endParaRPr lang="de-DE" sz="900" dirty="0"/>
          </a:p>
        </p:txBody>
      </p:sp>
      <p:sp>
        <p:nvSpPr>
          <p:cNvPr id="13" name="Textfeld 12"/>
          <p:cNvSpPr txBox="1"/>
          <p:nvPr/>
        </p:nvSpPr>
        <p:spPr>
          <a:xfrm>
            <a:off x="-3314" y="2602538"/>
            <a:ext cx="1500732" cy="230832"/>
          </a:xfrm>
          <a:prstGeom prst="rect">
            <a:avLst/>
          </a:prstGeom>
          <a:noFill/>
        </p:spPr>
        <p:txBody>
          <a:bodyPr wrap="none" rtlCol="0">
            <a:spAutoFit/>
          </a:bodyPr>
          <a:lstStyle/>
          <a:p>
            <a:r>
              <a:rPr lang="de-DE" sz="900" dirty="0"/>
              <a:t> </a:t>
            </a:r>
            <a:r>
              <a:rPr lang="de-DE" sz="900" dirty="0" smtClean="0"/>
              <a:t>  </a:t>
            </a:r>
            <a:r>
              <a:rPr lang="de-DE" sz="800" b="1" dirty="0" smtClean="0"/>
              <a:t>Handgezeichnete</a:t>
            </a:r>
            <a:r>
              <a:rPr lang="de-DE" sz="900" b="1" dirty="0" smtClean="0"/>
              <a:t> </a:t>
            </a:r>
            <a:r>
              <a:rPr lang="de-DE" sz="900" b="1" dirty="0"/>
              <a:t>Prototype</a:t>
            </a: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288" y="6251222"/>
            <a:ext cx="4232585" cy="562154"/>
          </a:xfrm>
          <a:prstGeom prst="rect">
            <a:avLst/>
          </a:prstGeom>
        </p:spPr>
      </p:pic>
      <p:sp>
        <p:nvSpPr>
          <p:cNvPr id="19" name="Textfeld 18"/>
          <p:cNvSpPr txBox="1"/>
          <p:nvPr/>
        </p:nvSpPr>
        <p:spPr>
          <a:xfrm>
            <a:off x="-11060" y="3981541"/>
            <a:ext cx="4365962" cy="215444"/>
          </a:xfrm>
          <a:prstGeom prst="rect">
            <a:avLst/>
          </a:prstGeom>
          <a:noFill/>
        </p:spPr>
        <p:txBody>
          <a:bodyPr wrap="square" rtlCol="0">
            <a:spAutoFit/>
          </a:bodyPr>
          <a:lstStyle/>
          <a:p>
            <a:r>
              <a:rPr lang="de-DE" sz="800" b="1" dirty="0" smtClean="0">
                <a:solidFill>
                  <a:srgbClr val="C00000"/>
                </a:solidFill>
              </a:rPr>
              <a:t>1. Low-Fidelity </a:t>
            </a:r>
            <a:r>
              <a:rPr lang="de-DE" sz="800" b="1" dirty="0" smtClean="0">
                <a:solidFill>
                  <a:srgbClr val="C00000"/>
                </a:solidFill>
              </a:rPr>
              <a:t>  </a:t>
            </a:r>
            <a:endParaRPr lang="de-DE" sz="800" b="1" dirty="0">
              <a:solidFill>
                <a:srgbClr val="C00000"/>
              </a:solidFill>
            </a:endParaRPr>
          </a:p>
        </p:txBody>
      </p:sp>
      <p:sp>
        <p:nvSpPr>
          <p:cNvPr id="22" name="Textfeld 21"/>
          <p:cNvSpPr txBox="1"/>
          <p:nvPr/>
        </p:nvSpPr>
        <p:spPr>
          <a:xfrm>
            <a:off x="19464" y="4126468"/>
            <a:ext cx="1385316" cy="215444"/>
          </a:xfrm>
          <a:prstGeom prst="rect">
            <a:avLst/>
          </a:prstGeom>
          <a:noFill/>
        </p:spPr>
        <p:txBody>
          <a:bodyPr wrap="none" rtlCol="0">
            <a:spAutoFit/>
          </a:bodyPr>
          <a:lstStyle/>
          <a:p>
            <a:r>
              <a:rPr lang="de-DE" sz="800" b="1" dirty="0" smtClean="0"/>
              <a:t> </a:t>
            </a:r>
            <a:r>
              <a:rPr lang="de-DE" sz="800" b="1" dirty="0"/>
              <a:t>Handgezeichnete Prototype</a:t>
            </a:r>
          </a:p>
        </p:txBody>
      </p:sp>
      <p:sp>
        <p:nvSpPr>
          <p:cNvPr id="25" name="Textfeld 24"/>
          <p:cNvSpPr txBox="1"/>
          <p:nvPr/>
        </p:nvSpPr>
        <p:spPr>
          <a:xfrm>
            <a:off x="2887426" y="4094849"/>
            <a:ext cx="883575" cy="215444"/>
          </a:xfrm>
          <a:prstGeom prst="rect">
            <a:avLst/>
          </a:prstGeom>
          <a:noFill/>
        </p:spPr>
        <p:txBody>
          <a:bodyPr wrap="none" rtlCol="0">
            <a:spAutoFit/>
          </a:bodyPr>
          <a:lstStyle/>
          <a:p>
            <a:r>
              <a:rPr lang="de-DE" sz="800" b="1" dirty="0" smtClean="0"/>
              <a:t>Papierprototype</a:t>
            </a:r>
            <a:endParaRPr lang="de-DE" sz="800" b="1" dirty="0"/>
          </a:p>
        </p:txBody>
      </p:sp>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4276" y="4303423"/>
            <a:ext cx="701965" cy="71307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524180" y="2739562"/>
            <a:ext cx="635596" cy="657554"/>
          </a:xfrm>
          <a:prstGeom prst="rect">
            <a:avLst/>
          </a:prstGeom>
        </p:spPr>
      </p:pic>
      <p:pic>
        <p:nvPicPr>
          <p:cNvPr id="28" name="Grafik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1815" y="2746333"/>
            <a:ext cx="635611" cy="639804"/>
          </a:xfrm>
          <a:prstGeom prst="rect">
            <a:avLst/>
          </a:prstGeom>
        </p:spPr>
      </p:pic>
      <p:sp>
        <p:nvSpPr>
          <p:cNvPr id="30" name="Textfeld 29"/>
          <p:cNvSpPr txBox="1"/>
          <p:nvPr/>
        </p:nvSpPr>
        <p:spPr>
          <a:xfrm>
            <a:off x="37915" y="5016500"/>
            <a:ext cx="1167307" cy="338554"/>
          </a:xfrm>
          <a:prstGeom prst="rect">
            <a:avLst/>
          </a:prstGeom>
          <a:noFill/>
        </p:spPr>
        <p:txBody>
          <a:bodyPr wrap="none" rtlCol="0">
            <a:spAutoFit/>
          </a:bodyPr>
          <a:lstStyle/>
          <a:p>
            <a:r>
              <a:rPr lang="de-DE" sz="800" b="1" dirty="0" smtClean="0">
                <a:solidFill>
                  <a:srgbClr val="C00000"/>
                </a:solidFill>
              </a:rPr>
              <a:t>2. High-</a:t>
            </a:r>
            <a:r>
              <a:rPr lang="de-DE" sz="800" b="1" dirty="0" err="1" smtClean="0">
                <a:solidFill>
                  <a:srgbClr val="C00000"/>
                </a:solidFill>
              </a:rPr>
              <a:t>Fidlity</a:t>
            </a:r>
            <a:r>
              <a:rPr lang="de-DE" sz="800" b="1" dirty="0" smtClean="0">
                <a:solidFill>
                  <a:srgbClr val="C00000"/>
                </a:solidFill>
              </a:rPr>
              <a:t> </a:t>
            </a:r>
            <a:r>
              <a:rPr lang="de-DE" sz="800" b="1" dirty="0">
                <a:solidFill>
                  <a:srgbClr val="C00000"/>
                </a:solidFill>
              </a:rPr>
              <a:t>Prototyp</a:t>
            </a:r>
          </a:p>
          <a:p>
            <a:pPr marL="228600" indent="-228600">
              <a:buFont typeface="+mj-lt"/>
              <a:buAutoNum type="arabicPeriod"/>
            </a:pPr>
            <a:endParaRPr lang="de-DE" sz="800" b="1" dirty="0">
              <a:solidFill>
                <a:srgbClr val="C00000"/>
              </a:solidFill>
            </a:endParaRPr>
          </a:p>
        </p:txBody>
      </p:sp>
      <p:pic>
        <p:nvPicPr>
          <p:cNvPr id="31" name="Grafik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6005" y="2646306"/>
            <a:ext cx="662750" cy="533480"/>
          </a:xfrm>
          <a:prstGeom prst="rect">
            <a:avLst/>
          </a:prstGeom>
        </p:spPr>
      </p:pic>
      <p:pic>
        <p:nvPicPr>
          <p:cNvPr id="33" name="Grafik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8104" y="2646306"/>
            <a:ext cx="693190" cy="533480"/>
          </a:xfrm>
          <a:prstGeom prst="rect">
            <a:avLst/>
          </a:prstGeom>
        </p:spPr>
      </p:pic>
      <p:cxnSp>
        <p:nvCxnSpPr>
          <p:cNvPr id="9" name="Gerade Verbindung 8"/>
          <p:cNvCxnSpPr/>
          <p:nvPr/>
        </p:nvCxnSpPr>
        <p:spPr>
          <a:xfrm>
            <a:off x="0" y="6144961"/>
            <a:ext cx="91298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 xmlns:a16="http://schemas.microsoft.com/office/drawing/2014/main" id="{259AE582-A211-523F-73C8-44A44B6B8E50}"/>
              </a:ext>
            </a:extLst>
          </p:cNvPr>
          <p:cNvSpPr txBox="1"/>
          <p:nvPr/>
        </p:nvSpPr>
        <p:spPr>
          <a:xfrm>
            <a:off x="5301" y="1761449"/>
            <a:ext cx="4272233" cy="276999"/>
          </a:xfrm>
          <a:prstGeom prst="rect">
            <a:avLst/>
          </a:prstGeom>
          <a:noFill/>
        </p:spPr>
        <p:txBody>
          <a:bodyPr wrap="square" rtlCol="0">
            <a:spAutoFit/>
          </a:bodyPr>
          <a:lstStyle/>
          <a:p>
            <a:r>
              <a:rPr lang="de-DE" sz="1200" b="1" dirty="0" smtClean="0">
                <a:solidFill>
                  <a:srgbClr val="C00000"/>
                </a:solidFill>
              </a:rPr>
              <a:t>Initial Prototyp </a:t>
            </a:r>
            <a:endParaRPr lang="de-DE" sz="1200" b="1" dirty="0">
              <a:solidFill>
                <a:srgbClr val="C00000"/>
              </a:solidFill>
            </a:endParaRPr>
          </a:p>
        </p:txBody>
      </p:sp>
      <p:sp>
        <p:nvSpPr>
          <p:cNvPr id="3" name="Textfeld 2">
            <a:extLst>
              <a:ext uri="{FF2B5EF4-FFF2-40B4-BE49-F238E27FC236}">
                <a16:creationId xmlns="" xmlns:a16="http://schemas.microsoft.com/office/drawing/2014/main" id="{192DF51C-665B-F56F-A9E8-8AECBA92E44D}"/>
              </a:ext>
            </a:extLst>
          </p:cNvPr>
          <p:cNvSpPr txBox="1"/>
          <p:nvPr/>
        </p:nvSpPr>
        <p:spPr>
          <a:xfrm>
            <a:off x="1781" y="3341345"/>
            <a:ext cx="2269724" cy="276999"/>
          </a:xfrm>
          <a:prstGeom prst="rect">
            <a:avLst/>
          </a:prstGeom>
          <a:noFill/>
        </p:spPr>
        <p:txBody>
          <a:bodyPr wrap="none" rtlCol="0">
            <a:spAutoFit/>
          </a:bodyPr>
          <a:lstStyle/>
          <a:p>
            <a:r>
              <a:rPr lang="de-DE" sz="1200" b="1" dirty="0">
                <a:solidFill>
                  <a:srgbClr val="C00000"/>
                </a:solidFill>
              </a:rPr>
              <a:t>Prototyp nach Nutzern Feedback</a:t>
            </a:r>
          </a:p>
        </p:txBody>
      </p:sp>
      <p:cxnSp>
        <p:nvCxnSpPr>
          <p:cNvPr id="14" name="Gerade Verbindung mit Pfeil 13"/>
          <p:cNvCxnSpPr/>
          <p:nvPr/>
        </p:nvCxnSpPr>
        <p:spPr>
          <a:xfrm flipH="1">
            <a:off x="2867816" y="2812007"/>
            <a:ext cx="427718" cy="276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990734" y="2761722"/>
            <a:ext cx="504208" cy="100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11060" y="3564759"/>
            <a:ext cx="4035079" cy="738664"/>
          </a:xfrm>
          <a:prstGeom prst="rect">
            <a:avLst/>
          </a:prstGeom>
          <a:noFill/>
        </p:spPr>
        <p:txBody>
          <a:bodyPr wrap="none" rtlCol="0">
            <a:spAutoFit/>
          </a:bodyPr>
          <a:lstStyle/>
          <a:p>
            <a:r>
              <a:rPr lang="de-DE" sz="800" b="1" dirty="0"/>
              <a:t>Ziel: </a:t>
            </a:r>
            <a:r>
              <a:rPr lang="de-DE" sz="800" dirty="0" smtClean="0"/>
              <a:t>das Handys </a:t>
            </a:r>
            <a:r>
              <a:rPr lang="de-DE" sz="800" dirty="0"/>
              <a:t>auf dem Handyhalter im Blick zu </a:t>
            </a:r>
            <a:r>
              <a:rPr lang="de-DE" sz="800" dirty="0" err="1" smtClean="0"/>
              <a:t>behalten,gleichzeitig</a:t>
            </a:r>
            <a:r>
              <a:rPr lang="de-DE" sz="800" dirty="0" smtClean="0"/>
              <a:t> </a:t>
            </a:r>
            <a:r>
              <a:rPr lang="de-DE" sz="800" dirty="0"/>
              <a:t>das Handy bei </a:t>
            </a:r>
            <a:r>
              <a:rPr lang="de-DE" sz="800" dirty="0" smtClean="0"/>
              <a:t>Bedarf</a:t>
            </a:r>
          </a:p>
          <a:p>
            <a:r>
              <a:rPr lang="de-DE" sz="800" dirty="0" smtClean="0"/>
              <a:t>         </a:t>
            </a:r>
            <a:r>
              <a:rPr lang="de-DE" sz="800" dirty="0"/>
              <a:t>aufladen </a:t>
            </a:r>
            <a:r>
              <a:rPr lang="de-DE" sz="800" dirty="0" smtClean="0"/>
              <a:t>zu </a:t>
            </a:r>
            <a:r>
              <a:rPr lang="de-DE" sz="800" dirty="0"/>
              <a:t>können und ermöglichen Musik, </a:t>
            </a:r>
            <a:r>
              <a:rPr lang="de-DE" sz="800" dirty="0" smtClean="0"/>
              <a:t>Audios </a:t>
            </a:r>
            <a:r>
              <a:rPr lang="de-DE" sz="800" dirty="0"/>
              <a:t>oder Videos auf das Handy oder </a:t>
            </a:r>
            <a:endParaRPr lang="de-DE" sz="800" dirty="0" smtClean="0"/>
          </a:p>
          <a:p>
            <a:r>
              <a:rPr lang="de-DE" sz="800" dirty="0"/>
              <a:t> </a:t>
            </a:r>
            <a:r>
              <a:rPr lang="de-DE" sz="800" dirty="0" smtClean="0"/>
              <a:t>        andere Geräte </a:t>
            </a:r>
            <a:r>
              <a:rPr lang="de-DE" sz="800" dirty="0"/>
              <a:t>mit Bluetooth </a:t>
            </a:r>
            <a:r>
              <a:rPr lang="de-DE" sz="800" baseline="-25000" dirty="0"/>
              <a:t> </a:t>
            </a:r>
            <a:r>
              <a:rPr lang="de-DE" sz="800" dirty="0" smtClean="0"/>
              <a:t>zu steuern.</a:t>
            </a:r>
            <a:endParaRPr lang="de-DE" sz="800" dirty="0"/>
          </a:p>
          <a:p>
            <a:endParaRPr lang="de-DE" dirty="0"/>
          </a:p>
        </p:txBody>
      </p:sp>
      <p:sp>
        <p:nvSpPr>
          <p:cNvPr id="21" name="Textfeld 20"/>
          <p:cNvSpPr txBox="1"/>
          <p:nvPr/>
        </p:nvSpPr>
        <p:spPr>
          <a:xfrm>
            <a:off x="2313535" y="5191979"/>
            <a:ext cx="2254143" cy="707886"/>
          </a:xfrm>
          <a:prstGeom prst="rect">
            <a:avLst/>
          </a:prstGeom>
          <a:noFill/>
        </p:spPr>
        <p:txBody>
          <a:bodyPr wrap="none" rtlCol="0">
            <a:spAutoFit/>
          </a:bodyPr>
          <a:lstStyle/>
          <a:p>
            <a:r>
              <a:rPr lang="de-DE" sz="800" dirty="0"/>
              <a:t>da hat man nicht </a:t>
            </a:r>
            <a:r>
              <a:rPr lang="de-DE" sz="800" dirty="0" smtClean="0"/>
              <a:t>die Möglichkeit </a:t>
            </a:r>
            <a:r>
              <a:rPr lang="de-DE" sz="800" dirty="0"/>
              <a:t>das </a:t>
            </a:r>
            <a:endParaRPr lang="de-DE" sz="800" dirty="0" smtClean="0"/>
          </a:p>
          <a:p>
            <a:r>
              <a:rPr lang="de-DE" sz="800" dirty="0" smtClean="0"/>
              <a:t>Handy  aufzuladen und nicht nur auf </a:t>
            </a:r>
            <a:r>
              <a:rPr lang="de-DE" sz="800" dirty="0"/>
              <a:t>eine Seite </a:t>
            </a:r>
            <a:endParaRPr lang="de-DE" sz="800" dirty="0" smtClean="0"/>
          </a:p>
          <a:p>
            <a:r>
              <a:rPr lang="de-DE" sz="800" dirty="0" smtClean="0"/>
              <a:t>abzustellen</a:t>
            </a:r>
            <a:r>
              <a:rPr lang="de-DE" sz="800" dirty="0"/>
              <a:t>, </a:t>
            </a:r>
            <a:r>
              <a:rPr lang="de-DE" sz="800" dirty="0" smtClean="0"/>
              <a:t>sondern kann das Handy von beiden </a:t>
            </a:r>
          </a:p>
          <a:p>
            <a:r>
              <a:rPr lang="de-DE" sz="800" dirty="0" smtClean="0"/>
              <a:t>Seiten </a:t>
            </a:r>
            <a:r>
              <a:rPr lang="de-DE" sz="800" dirty="0"/>
              <a:t>abgestellt </a:t>
            </a:r>
            <a:r>
              <a:rPr lang="de-DE" sz="800" dirty="0" smtClean="0"/>
              <a:t>werden.</a:t>
            </a:r>
            <a:endParaRPr lang="de-DE" sz="800" dirty="0"/>
          </a:p>
          <a:p>
            <a:endParaRPr lang="de-DE" sz="800" dirty="0"/>
          </a:p>
        </p:txBody>
      </p:sp>
      <p:pic>
        <p:nvPicPr>
          <p:cNvPr id="32" name="Grafik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7080" y="4310293"/>
            <a:ext cx="681997" cy="706207"/>
          </a:xfrm>
          <a:prstGeom prst="rect">
            <a:avLst/>
          </a:prstGeom>
        </p:spPr>
      </p:pic>
      <p:pic>
        <p:nvPicPr>
          <p:cNvPr id="35" name="Grafik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34" y="5275463"/>
            <a:ext cx="587144" cy="624402"/>
          </a:xfrm>
          <a:prstGeom prst="rect">
            <a:avLst/>
          </a:prstGeom>
        </p:spPr>
      </p:pic>
      <p:pic>
        <p:nvPicPr>
          <p:cNvPr id="36" name="Grafik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10110" y="4303423"/>
            <a:ext cx="626739" cy="713077"/>
          </a:xfrm>
          <a:prstGeom prst="rect">
            <a:avLst/>
          </a:prstGeom>
        </p:spPr>
      </p:pic>
      <p:cxnSp>
        <p:nvCxnSpPr>
          <p:cNvPr id="38" name="Gerade Verbindung mit Pfeil 37"/>
          <p:cNvCxnSpPr/>
          <p:nvPr/>
        </p:nvCxnSpPr>
        <p:spPr>
          <a:xfrm flipH="1">
            <a:off x="2684745" y="4234190"/>
            <a:ext cx="366142" cy="376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feld 46"/>
          <p:cNvSpPr txBox="1"/>
          <p:nvPr/>
        </p:nvSpPr>
        <p:spPr>
          <a:xfrm>
            <a:off x="5301" y="2109658"/>
            <a:ext cx="4358572" cy="338554"/>
          </a:xfrm>
          <a:prstGeom prst="rect">
            <a:avLst/>
          </a:prstGeom>
          <a:noFill/>
        </p:spPr>
        <p:txBody>
          <a:bodyPr wrap="square" rtlCol="0">
            <a:spAutoFit/>
          </a:bodyPr>
          <a:lstStyle/>
          <a:p>
            <a:r>
              <a:rPr lang="de-DE" sz="800" b="1" dirty="0">
                <a:solidFill>
                  <a:srgbClr val="C00000"/>
                </a:solidFill>
              </a:rPr>
              <a:t>Low-Fidelity Prototyp</a:t>
            </a:r>
          </a:p>
          <a:p>
            <a:r>
              <a:rPr lang="de-DE" sz="800" b="1" dirty="0" smtClean="0">
                <a:solidFill>
                  <a:srgbClr val="C00000"/>
                </a:solidFill>
              </a:rPr>
              <a:t>  </a:t>
            </a:r>
            <a:r>
              <a:rPr lang="de-DE" sz="800" b="1" dirty="0" smtClean="0">
                <a:solidFill>
                  <a:srgbClr val="C00000"/>
                </a:solidFill>
              </a:rPr>
              <a:t> </a:t>
            </a:r>
            <a:endParaRPr lang="de-DE" sz="800" b="1" dirty="0">
              <a:solidFill>
                <a:srgbClr val="C00000"/>
              </a:solidFill>
            </a:endParaRPr>
          </a:p>
        </p:txBody>
      </p:sp>
      <p:sp>
        <p:nvSpPr>
          <p:cNvPr id="56" name="Textfeld 55"/>
          <p:cNvSpPr txBox="1"/>
          <p:nvPr/>
        </p:nvSpPr>
        <p:spPr>
          <a:xfrm>
            <a:off x="40698" y="2809772"/>
            <a:ext cx="1443024" cy="584775"/>
          </a:xfrm>
          <a:prstGeom prst="rect">
            <a:avLst/>
          </a:prstGeom>
          <a:noFill/>
        </p:spPr>
        <p:txBody>
          <a:bodyPr wrap="none" rtlCol="0">
            <a:spAutoFit/>
          </a:bodyPr>
          <a:lstStyle/>
          <a:p>
            <a:r>
              <a:rPr lang="de-DE" sz="800" dirty="0"/>
              <a:t>Damit könnte man das Handy </a:t>
            </a:r>
            <a:endParaRPr lang="de-DE" sz="800" dirty="0" smtClean="0"/>
          </a:p>
          <a:p>
            <a:r>
              <a:rPr lang="de-DE" sz="800" dirty="0" smtClean="0"/>
              <a:t>nicht </a:t>
            </a:r>
            <a:r>
              <a:rPr lang="de-DE" sz="800" dirty="0"/>
              <a:t>aufladen </a:t>
            </a:r>
            <a:r>
              <a:rPr lang="de-DE" sz="800" dirty="0" smtClean="0"/>
              <a:t>. Außerdem </a:t>
            </a:r>
          </a:p>
          <a:p>
            <a:r>
              <a:rPr lang="de-DE" sz="800" dirty="0" err="1" smtClean="0"/>
              <a:t>bleiblt</a:t>
            </a:r>
            <a:r>
              <a:rPr lang="de-DE" sz="800" dirty="0" smtClean="0"/>
              <a:t> Handy nur in </a:t>
            </a:r>
            <a:r>
              <a:rPr lang="de-DE" sz="800" dirty="0"/>
              <a:t>einer </a:t>
            </a:r>
            <a:endParaRPr lang="de-DE" sz="800" dirty="0" smtClean="0"/>
          </a:p>
          <a:p>
            <a:r>
              <a:rPr lang="de-DE" sz="800" dirty="0" smtClean="0"/>
              <a:t>Position stehen.</a:t>
            </a:r>
            <a:endParaRPr lang="de-DE" sz="800" dirty="0"/>
          </a:p>
        </p:txBody>
      </p:sp>
      <p:sp>
        <p:nvSpPr>
          <p:cNvPr id="61" name="Textfeld 60"/>
          <p:cNvSpPr txBox="1"/>
          <p:nvPr/>
        </p:nvSpPr>
        <p:spPr>
          <a:xfrm>
            <a:off x="-11060" y="1940616"/>
            <a:ext cx="4321661" cy="338554"/>
          </a:xfrm>
          <a:prstGeom prst="rect">
            <a:avLst/>
          </a:prstGeom>
          <a:noFill/>
        </p:spPr>
        <p:txBody>
          <a:bodyPr wrap="square" rtlCol="0">
            <a:spAutoFit/>
          </a:bodyPr>
          <a:lstStyle/>
          <a:p>
            <a:r>
              <a:rPr lang="de-DE" sz="800" b="1" dirty="0"/>
              <a:t>Ziel</a:t>
            </a:r>
            <a:r>
              <a:rPr lang="de-DE" sz="800" dirty="0"/>
              <a:t>: </a:t>
            </a:r>
            <a:r>
              <a:rPr lang="de-DE" sz="800" dirty="0" smtClean="0"/>
              <a:t>Das </a:t>
            </a:r>
            <a:r>
              <a:rPr lang="de-DE" sz="800" dirty="0"/>
              <a:t>Handys auf dem Schreibtisch im Blick zu halten während der Arbeit bzw. des Lernens.</a:t>
            </a:r>
          </a:p>
          <a:p>
            <a:endParaRPr lang="de-DE" sz="800" dirty="0"/>
          </a:p>
        </p:txBody>
      </p:sp>
      <p:pic>
        <p:nvPicPr>
          <p:cNvPr id="64" name="Grafik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3064" y="5275463"/>
            <a:ext cx="646528" cy="624401"/>
          </a:xfrm>
          <a:prstGeom prst="rect">
            <a:avLst/>
          </a:prstGeom>
        </p:spPr>
      </p:pic>
      <p:pic>
        <p:nvPicPr>
          <p:cNvPr id="66" name="Grafik 6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87460" y="5275463"/>
            <a:ext cx="479025" cy="646298"/>
          </a:xfrm>
          <a:prstGeom prst="rect">
            <a:avLst/>
          </a:prstGeom>
        </p:spPr>
      </p:pic>
      <p:sp>
        <p:nvSpPr>
          <p:cNvPr id="67" name="Textfeld 66"/>
          <p:cNvSpPr txBox="1"/>
          <p:nvPr/>
        </p:nvSpPr>
        <p:spPr>
          <a:xfrm>
            <a:off x="4528020" y="1761449"/>
            <a:ext cx="2117824" cy="461665"/>
          </a:xfrm>
          <a:prstGeom prst="rect">
            <a:avLst/>
          </a:prstGeom>
          <a:noFill/>
        </p:spPr>
        <p:txBody>
          <a:bodyPr wrap="none" rtlCol="0">
            <a:spAutoFit/>
          </a:bodyPr>
          <a:lstStyle/>
          <a:p>
            <a:r>
              <a:rPr lang="de-DE" sz="1200" b="1" dirty="0">
                <a:solidFill>
                  <a:srgbClr val="C00000"/>
                </a:solidFill>
              </a:rPr>
              <a:t>Was zu Lernen mit Prototypen</a:t>
            </a:r>
          </a:p>
          <a:p>
            <a:endParaRPr lang="de-DE" sz="1200" b="1" dirty="0">
              <a:solidFill>
                <a:srgbClr val="C00000"/>
              </a:solidFill>
            </a:endParaRPr>
          </a:p>
        </p:txBody>
      </p:sp>
      <p:sp>
        <p:nvSpPr>
          <p:cNvPr id="68" name="Textfeld 67"/>
          <p:cNvSpPr txBox="1"/>
          <p:nvPr/>
        </p:nvSpPr>
        <p:spPr>
          <a:xfrm>
            <a:off x="4527520" y="2208597"/>
            <a:ext cx="1975141" cy="461665"/>
          </a:xfrm>
          <a:prstGeom prst="rect">
            <a:avLst/>
          </a:prstGeom>
          <a:noFill/>
        </p:spPr>
        <p:txBody>
          <a:bodyPr wrap="square" rtlCol="0">
            <a:spAutoFit/>
          </a:bodyPr>
          <a:lstStyle/>
          <a:p>
            <a:r>
              <a:rPr lang="de-DE" sz="1200" b="1" dirty="0">
                <a:solidFill>
                  <a:srgbClr val="C00000"/>
                </a:solidFill>
              </a:rPr>
              <a:t>Fertigung des Prototyp</a:t>
            </a:r>
          </a:p>
          <a:p>
            <a:endParaRPr lang="de-DE" sz="1200" b="1" dirty="0">
              <a:solidFill>
                <a:srgbClr val="C00000"/>
              </a:solidFill>
            </a:endParaRPr>
          </a:p>
        </p:txBody>
      </p:sp>
      <p:sp>
        <p:nvSpPr>
          <p:cNvPr id="69" name="Textfeld 68"/>
          <p:cNvSpPr txBox="1"/>
          <p:nvPr/>
        </p:nvSpPr>
        <p:spPr>
          <a:xfrm>
            <a:off x="4516217" y="2431992"/>
            <a:ext cx="1685077" cy="338554"/>
          </a:xfrm>
          <a:prstGeom prst="rect">
            <a:avLst/>
          </a:prstGeom>
          <a:noFill/>
        </p:spPr>
        <p:txBody>
          <a:bodyPr wrap="none" rtlCol="0">
            <a:spAutoFit/>
          </a:bodyPr>
          <a:lstStyle/>
          <a:p>
            <a:r>
              <a:rPr lang="de-DE" sz="800" b="1" dirty="0" smtClean="0">
                <a:solidFill>
                  <a:srgbClr val="C00000"/>
                </a:solidFill>
              </a:rPr>
              <a:t>1. </a:t>
            </a:r>
            <a:r>
              <a:rPr lang="de-DE" sz="800" b="1" dirty="0">
                <a:solidFill>
                  <a:srgbClr val="C00000"/>
                </a:solidFill>
              </a:rPr>
              <a:t>Digitale Gestaltung mit Sharpr3D</a:t>
            </a:r>
          </a:p>
          <a:p>
            <a:endParaRPr lang="de-DE" sz="800" b="1" dirty="0">
              <a:solidFill>
                <a:srgbClr val="C00000"/>
              </a:solidFill>
            </a:endParaRPr>
          </a:p>
        </p:txBody>
      </p:sp>
      <p:sp>
        <p:nvSpPr>
          <p:cNvPr id="70" name="Textfeld 69"/>
          <p:cNvSpPr txBox="1"/>
          <p:nvPr/>
        </p:nvSpPr>
        <p:spPr>
          <a:xfrm>
            <a:off x="6171879" y="2407779"/>
            <a:ext cx="3013967" cy="338554"/>
          </a:xfrm>
          <a:prstGeom prst="rect">
            <a:avLst/>
          </a:prstGeom>
          <a:noFill/>
        </p:spPr>
        <p:txBody>
          <a:bodyPr wrap="none" rtlCol="0">
            <a:spAutoFit/>
          </a:bodyPr>
          <a:lstStyle/>
          <a:p>
            <a:r>
              <a:rPr lang="de-DE" sz="800" b="1" dirty="0" smtClean="0">
                <a:solidFill>
                  <a:srgbClr val="C00000"/>
                </a:solidFill>
              </a:rPr>
              <a:t>2. </a:t>
            </a:r>
            <a:r>
              <a:rPr lang="de-DE" sz="800" b="1" dirty="0">
                <a:solidFill>
                  <a:srgbClr val="C00000"/>
                </a:solidFill>
              </a:rPr>
              <a:t>Digitale Vorbereitung mit Computer-</a:t>
            </a:r>
            <a:r>
              <a:rPr lang="de-DE" sz="800" b="1" dirty="0" err="1">
                <a:solidFill>
                  <a:srgbClr val="C00000"/>
                </a:solidFill>
              </a:rPr>
              <a:t>Aided</a:t>
            </a:r>
            <a:r>
              <a:rPr lang="de-DE" sz="800" b="1" dirty="0">
                <a:solidFill>
                  <a:srgbClr val="C00000"/>
                </a:solidFill>
              </a:rPr>
              <a:t> Manufacturing (CAM)</a:t>
            </a:r>
          </a:p>
          <a:p>
            <a:endParaRPr lang="de-DE" sz="800" b="1" dirty="0">
              <a:solidFill>
                <a:srgbClr val="C00000"/>
              </a:solidFill>
            </a:endParaRPr>
          </a:p>
        </p:txBody>
      </p:sp>
      <p:pic>
        <p:nvPicPr>
          <p:cNvPr id="71" name="Grafik 7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8118" y="2646306"/>
            <a:ext cx="735002" cy="533481"/>
          </a:xfrm>
          <a:prstGeom prst="rect">
            <a:avLst/>
          </a:prstGeom>
        </p:spPr>
      </p:pic>
      <p:sp>
        <p:nvSpPr>
          <p:cNvPr id="72" name="Textfeld 71"/>
          <p:cNvSpPr txBox="1"/>
          <p:nvPr/>
        </p:nvSpPr>
        <p:spPr>
          <a:xfrm>
            <a:off x="4527519" y="1972762"/>
            <a:ext cx="4602313" cy="338554"/>
          </a:xfrm>
          <a:prstGeom prst="rect">
            <a:avLst/>
          </a:prstGeom>
          <a:noFill/>
        </p:spPr>
        <p:txBody>
          <a:bodyPr wrap="square" rtlCol="0">
            <a:spAutoFit/>
          </a:bodyPr>
          <a:lstStyle/>
          <a:p>
            <a:r>
              <a:rPr lang="de-DE" sz="800" dirty="0"/>
              <a:t>mehrerer Designideen zu evaluieren durch eine Befragung einem oder </a:t>
            </a:r>
            <a:r>
              <a:rPr lang="de-DE" sz="800" dirty="0" smtClean="0"/>
              <a:t>mehreren </a:t>
            </a:r>
            <a:r>
              <a:rPr lang="de-DE" sz="800" dirty="0" err="1"/>
              <a:t>Stakeholdern</a:t>
            </a:r>
            <a:r>
              <a:rPr lang="de-DE" sz="800" dirty="0"/>
              <a:t> nach ihren Bedürfnissen </a:t>
            </a:r>
            <a:r>
              <a:rPr lang="de-DE" sz="800" dirty="0" smtClean="0"/>
              <a:t>. Das Handy aufladen  zu können und es von  beiden Seiten abstelle n zu können.</a:t>
            </a:r>
            <a:endParaRPr lang="de-DE" sz="800" dirty="0"/>
          </a:p>
        </p:txBody>
      </p:sp>
      <p:sp>
        <p:nvSpPr>
          <p:cNvPr id="73" name="Textfeld 72"/>
          <p:cNvSpPr txBox="1"/>
          <p:nvPr/>
        </p:nvSpPr>
        <p:spPr>
          <a:xfrm>
            <a:off x="4496519" y="3186837"/>
            <a:ext cx="3005951" cy="338554"/>
          </a:xfrm>
          <a:prstGeom prst="rect">
            <a:avLst/>
          </a:prstGeom>
          <a:noFill/>
        </p:spPr>
        <p:txBody>
          <a:bodyPr wrap="none" rtlCol="0">
            <a:spAutoFit/>
          </a:bodyPr>
          <a:lstStyle/>
          <a:p>
            <a:r>
              <a:rPr lang="de-DE" sz="800" b="1" dirty="0" smtClean="0">
                <a:solidFill>
                  <a:srgbClr val="C00000"/>
                </a:solidFill>
              </a:rPr>
              <a:t>3. </a:t>
            </a:r>
            <a:r>
              <a:rPr lang="de-DE" sz="800" b="1" dirty="0">
                <a:solidFill>
                  <a:srgbClr val="C00000"/>
                </a:solidFill>
              </a:rPr>
              <a:t>Fertigung mit CNC-Maschinen (</a:t>
            </a:r>
            <a:r>
              <a:rPr lang="de-DE" sz="800" b="1" dirty="0" err="1">
                <a:solidFill>
                  <a:srgbClr val="C00000"/>
                </a:solidFill>
              </a:rPr>
              <a:t>Computerized</a:t>
            </a:r>
            <a:r>
              <a:rPr lang="de-DE" sz="800" b="1" dirty="0">
                <a:solidFill>
                  <a:srgbClr val="C00000"/>
                </a:solidFill>
              </a:rPr>
              <a:t> </a:t>
            </a:r>
            <a:r>
              <a:rPr lang="de-DE" sz="800" b="1" dirty="0" err="1">
                <a:solidFill>
                  <a:srgbClr val="C00000"/>
                </a:solidFill>
              </a:rPr>
              <a:t>Numerical</a:t>
            </a:r>
            <a:r>
              <a:rPr lang="de-DE" sz="800" b="1" dirty="0">
                <a:solidFill>
                  <a:srgbClr val="C00000"/>
                </a:solidFill>
              </a:rPr>
              <a:t> </a:t>
            </a:r>
            <a:r>
              <a:rPr lang="de-DE" sz="800" b="1" dirty="0" err="1">
                <a:solidFill>
                  <a:srgbClr val="C00000"/>
                </a:solidFill>
              </a:rPr>
              <a:t>Control</a:t>
            </a:r>
            <a:r>
              <a:rPr lang="de-DE" sz="800" b="1" dirty="0">
                <a:solidFill>
                  <a:srgbClr val="C00000"/>
                </a:solidFill>
              </a:rPr>
              <a:t>)</a:t>
            </a:r>
          </a:p>
          <a:p>
            <a:endParaRPr lang="de-DE" sz="800" b="1" dirty="0">
              <a:solidFill>
                <a:srgbClr val="C00000"/>
              </a:solidFill>
            </a:endParaRPr>
          </a:p>
        </p:txBody>
      </p:sp>
      <p:pic>
        <p:nvPicPr>
          <p:cNvPr id="74" name="Grafik 7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43019" y="3369619"/>
            <a:ext cx="649061" cy="689196"/>
          </a:xfrm>
          <a:prstGeom prst="rect">
            <a:avLst/>
          </a:prstGeom>
        </p:spPr>
      </p:pic>
      <p:pic>
        <p:nvPicPr>
          <p:cNvPr id="76" name="Grafik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5400000">
            <a:off x="7061259" y="3468651"/>
            <a:ext cx="689196" cy="563200"/>
          </a:xfrm>
          <a:prstGeom prst="rect">
            <a:avLst/>
          </a:prstGeom>
        </p:spPr>
      </p:pic>
      <p:sp>
        <p:nvSpPr>
          <p:cNvPr id="77" name="Textfeld 76"/>
          <p:cNvSpPr txBox="1"/>
          <p:nvPr/>
        </p:nvSpPr>
        <p:spPr>
          <a:xfrm>
            <a:off x="5554322" y="3369619"/>
            <a:ext cx="1293944" cy="338554"/>
          </a:xfrm>
          <a:prstGeom prst="rect">
            <a:avLst/>
          </a:prstGeom>
          <a:noFill/>
        </p:spPr>
        <p:txBody>
          <a:bodyPr wrap="none" rtlCol="0">
            <a:spAutoFit/>
          </a:bodyPr>
          <a:lstStyle/>
          <a:p>
            <a:r>
              <a:rPr lang="de-DE" sz="800" b="1" dirty="0" err="1"/>
              <a:t>Prusa</a:t>
            </a:r>
            <a:r>
              <a:rPr lang="de-DE" sz="800" b="1" dirty="0"/>
              <a:t> MINI (18x18x18cm) </a:t>
            </a:r>
          </a:p>
          <a:p>
            <a:endParaRPr lang="de-DE" sz="800" b="1" dirty="0"/>
          </a:p>
        </p:txBody>
      </p:sp>
      <p:sp>
        <p:nvSpPr>
          <p:cNvPr id="78" name="Textfeld 77"/>
          <p:cNvSpPr txBox="1"/>
          <p:nvPr/>
        </p:nvSpPr>
        <p:spPr>
          <a:xfrm>
            <a:off x="4532810" y="4010981"/>
            <a:ext cx="2689326" cy="461665"/>
          </a:xfrm>
          <a:prstGeom prst="rect">
            <a:avLst/>
          </a:prstGeom>
          <a:noFill/>
        </p:spPr>
        <p:txBody>
          <a:bodyPr wrap="none" rtlCol="0">
            <a:spAutoFit/>
          </a:bodyPr>
          <a:lstStyle/>
          <a:p>
            <a:r>
              <a:rPr lang="de-DE" sz="1200" b="1" dirty="0">
                <a:solidFill>
                  <a:srgbClr val="C00000"/>
                </a:solidFill>
              </a:rPr>
              <a:t>Iterationen eines Hardware Prototypen</a:t>
            </a:r>
          </a:p>
          <a:p>
            <a:endParaRPr lang="de-DE" sz="1200" b="1" dirty="0">
              <a:solidFill>
                <a:srgbClr val="C00000"/>
              </a:solidFill>
            </a:endParaRPr>
          </a:p>
        </p:txBody>
      </p:sp>
      <p:pic>
        <p:nvPicPr>
          <p:cNvPr id="79" name="Grafik 7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643019" y="4696020"/>
            <a:ext cx="842538" cy="1342940"/>
          </a:xfrm>
          <a:prstGeom prst="rect">
            <a:avLst/>
          </a:prstGeom>
        </p:spPr>
      </p:pic>
      <p:sp>
        <p:nvSpPr>
          <p:cNvPr id="80" name="Textfeld 79"/>
          <p:cNvSpPr txBox="1"/>
          <p:nvPr/>
        </p:nvSpPr>
        <p:spPr>
          <a:xfrm>
            <a:off x="7170225" y="4897111"/>
            <a:ext cx="787272" cy="215444"/>
          </a:xfrm>
          <a:prstGeom prst="rect">
            <a:avLst/>
          </a:prstGeom>
          <a:noFill/>
        </p:spPr>
        <p:txBody>
          <a:bodyPr wrap="square" rtlCol="0">
            <a:spAutoFit/>
          </a:bodyPr>
          <a:lstStyle/>
          <a:p>
            <a:r>
              <a:rPr lang="de-DE" sz="800" b="1" dirty="0" smtClean="0"/>
              <a:t>Volume  ++ </a:t>
            </a:r>
            <a:endParaRPr lang="de-DE" sz="800" b="1" dirty="0"/>
          </a:p>
        </p:txBody>
      </p:sp>
      <p:sp>
        <p:nvSpPr>
          <p:cNvPr id="81" name="Textfeld 80"/>
          <p:cNvSpPr txBox="1"/>
          <p:nvPr/>
        </p:nvSpPr>
        <p:spPr>
          <a:xfrm>
            <a:off x="6767605" y="4527781"/>
            <a:ext cx="385042" cy="215444"/>
          </a:xfrm>
          <a:prstGeom prst="rect">
            <a:avLst/>
          </a:prstGeom>
          <a:noFill/>
        </p:spPr>
        <p:txBody>
          <a:bodyPr wrap="none" rtlCol="0">
            <a:spAutoFit/>
          </a:bodyPr>
          <a:lstStyle/>
          <a:p>
            <a:r>
              <a:rPr lang="de-DE" sz="800" b="1" dirty="0" smtClean="0"/>
              <a:t>Next</a:t>
            </a:r>
            <a:endParaRPr lang="de-DE" sz="800" b="1" dirty="0"/>
          </a:p>
        </p:txBody>
      </p:sp>
      <p:sp>
        <p:nvSpPr>
          <p:cNvPr id="82" name="Textfeld 81"/>
          <p:cNvSpPr txBox="1"/>
          <p:nvPr/>
        </p:nvSpPr>
        <p:spPr>
          <a:xfrm>
            <a:off x="7201746" y="5539720"/>
            <a:ext cx="601447" cy="215444"/>
          </a:xfrm>
          <a:prstGeom prst="rect">
            <a:avLst/>
          </a:prstGeom>
          <a:noFill/>
        </p:spPr>
        <p:txBody>
          <a:bodyPr wrap="none" rtlCol="0">
            <a:spAutoFit/>
          </a:bodyPr>
          <a:lstStyle/>
          <a:p>
            <a:r>
              <a:rPr lang="de-DE" sz="800" b="1" dirty="0" smtClean="0"/>
              <a:t>Volume --</a:t>
            </a:r>
            <a:endParaRPr lang="de-DE" sz="800" b="1" dirty="0"/>
          </a:p>
        </p:txBody>
      </p:sp>
      <p:sp>
        <p:nvSpPr>
          <p:cNvPr id="83" name="Textfeld 82"/>
          <p:cNvSpPr txBox="1"/>
          <p:nvPr/>
        </p:nvSpPr>
        <p:spPr>
          <a:xfrm>
            <a:off x="6774840" y="5838836"/>
            <a:ext cx="551754" cy="215444"/>
          </a:xfrm>
          <a:prstGeom prst="rect">
            <a:avLst/>
          </a:prstGeom>
          <a:noFill/>
        </p:spPr>
        <p:txBody>
          <a:bodyPr wrap="none" rtlCol="0">
            <a:spAutoFit/>
          </a:bodyPr>
          <a:lstStyle/>
          <a:p>
            <a:r>
              <a:rPr lang="de-DE" sz="800" b="1" dirty="0" err="1" smtClean="0"/>
              <a:t>Previous</a:t>
            </a:r>
            <a:endParaRPr lang="de-DE" sz="800" b="1" dirty="0"/>
          </a:p>
        </p:txBody>
      </p:sp>
      <p:sp>
        <p:nvSpPr>
          <p:cNvPr id="84" name="Textfeld 83"/>
          <p:cNvSpPr txBox="1"/>
          <p:nvPr/>
        </p:nvSpPr>
        <p:spPr>
          <a:xfrm>
            <a:off x="7171289" y="5200864"/>
            <a:ext cx="662361" cy="215444"/>
          </a:xfrm>
          <a:prstGeom prst="rect">
            <a:avLst/>
          </a:prstGeom>
          <a:noFill/>
        </p:spPr>
        <p:txBody>
          <a:bodyPr wrap="none" rtlCol="0">
            <a:spAutoFit/>
          </a:bodyPr>
          <a:lstStyle/>
          <a:p>
            <a:r>
              <a:rPr lang="de-DE" sz="800" b="1" dirty="0" smtClean="0"/>
              <a:t>Pause/Play</a:t>
            </a:r>
            <a:endParaRPr lang="de-DE" sz="800" b="1" dirty="0"/>
          </a:p>
        </p:txBody>
      </p:sp>
      <p:pic>
        <p:nvPicPr>
          <p:cNvPr id="85" name="Grafik 8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81346" y="4711340"/>
            <a:ext cx="821315" cy="1342940"/>
          </a:xfrm>
          <a:prstGeom prst="rect">
            <a:avLst/>
          </a:prstGeom>
        </p:spPr>
      </p:pic>
      <p:sp>
        <p:nvSpPr>
          <p:cNvPr id="86" name="Textfeld 85"/>
          <p:cNvSpPr txBox="1"/>
          <p:nvPr/>
        </p:nvSpPr>
        <p:spPr>
          <a:xfrm>
            <a:off x="4532810" y="4241814"/>
            <a:ext cx="3600666" cy="461665"/>
          </a:xfrm>
          <a:prstGeom prst="rect">
            <a:avLst/>
          </a:prstGeom>
          <a:noFill/>
        </p:spPr>
        <p:txBody>
          <a:bodyPr wrap="none" rtlCol="0">
            <a:spAutoFit/>
          </a:bodyPr>
          <a:lstStyle/>
          <a:p>
            <a:r>
              <a:rPr lang="de-DE" sz="800" dirty="0"/>
              <a:t>Durch ein programmiertes </a:t>
            </a:r>
            <a:r>
              <a:rPr lang="de-DE" sz="800" dirty="0" err="1"/>
              <a:t>Arduino</a:t>
            </a:r>
            <a:r>
              <a:rPr lang="de-DE" sz="800" dirty="0"/>
              <a:t> und gedruckte Elektronik mit </a:t>
            </a:r>
            <a:r>
              <a:rPr lang="de-DE" sz="800" dirty="0" err="1"/>
              <a:t>Inkjet</a:t>
            </a:r>
            <a:r>
              <a:rPr lang="de-DE" sz="800" dirty="0"/>
              <a:t> </a:t>
            </a:r>
            <a:endParaRPr lang="de-DE" sz="800" dirty="0" smtClean="0"/>
          </a:p>
          <a:p>
            <a:r>
              <a:rPr lang="de-DE" sz="800" dirty="0" smtClean="0"/>
              <a:t>Drucker </a:t>
            </a:r>
            <a:r>
              <a:rPr lang="de-DE" sz="800" dirty="0"/>
              <a:t>für </a:t>
            </a:r>
            <a:r>
              <a:rPr lang="de-DE" sz="800" dirty="0" smtClean="0"/>
              <a:t>leitfähiger Tinte ermöglicht </a:t>
            </a:r>
            <a:r>
              <a:rPr lang="de-DE" sz="800" dirty="0"/>
              <a:t>die interaktive Funktionen des </a:t>
            </a:r>
            <a:r>
              <a:rPr lang="de-DE" sz="800" dirty="0" smtClean="0"/>
              <a:t>Prototypen.</a:t>
            </a:r>
            <a:endParaRPr lang="de-DE" sz="800" dirty="0"/>
          </a:p>
          <a:p>
            <a:endParaRPr lang="de-DE" sz="800" dirty="0"/>
          </a:p>
        </p:txBody>
      </p:sp>
      <p:cxnSp>
        <p:nvCxnSpPr>
          <p:cNvPr id="116" name="Gerade Verbindung mit Pfeil 115"/>
          <p:cNvCxnSpPr/>
          <p:nvPr/>
        </p:nvCxnSpPr>
        <p:spPr>
          <a:xfrm flipH="1">
            <a:off x="6292699" y="5004833"/>
            <a:ext cx="949813" cy="11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Gerade Verbindung mit Pfeil 118"/>
          <p:cNvCxnSpPr/>
          <p:nvPr/>
        </p:nvCxnSpPr>
        <p:spPr>
          <a:xfrm flipH="1">
            <a:off x="6269917" y="5308586"/>
            <a:ext cx="9725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Gerade Verbindung mit Pfeil 120"/>
          <p:cNvCxnSpPr/>
          <p:nvPr/>
        </p:nvCxnSpPr>
        <p:spPr>
          <a:xfrm flipH="1" flipV="1">
            <a:off x="6269917" y="5623028"/>
            <a:ext cx="972595" cy="2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Gewinkelte Verbindung 129"/>
          <p:cNvCxnSpPr/>
          <p:nvPr/>
        </p:nvCxnSpPr>
        <p:spPr>
          <a:xfrm rot="10800000">
            <a:off x="5902687" y="5623029"/>
            <a:ext cx="967142" cy="346675"/>
          </a:xfrm>
          <a:prstGeom prst="bentConnector3">
            <a:avLst>
              <a:gd name="adj1" fmla="val 874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Gewinkelte Verbindung 136"/>
          <p:cNvCxnSpPr/>
          <p:nvPr/>
        </p:nvCxnSpPr>
        <p:spPr>
          <a:xfrm rot="10800000" flipV="1">
            <a:off x="5999494" y="4611035"/>
            <a:ext cx="837523" cy="405465"/>
          </a:xfrm>
          <a:prstGeom prst="bentConnector3">
            <a:avLst>
              <a:gd name="adj1" fmla="val 901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a:stCxn id="77" idx="1"/>
          </p:cNvCxnSpPr>
          <p:nvPr/>
        </p:nvCxnSpPr>
        <p:spPr>
          <a:xfrm flipH="1">
            <a:off x="5157998" y="3538896"/>
            <a:ext cx="396324" cy="64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Gerade Verbindung mit Pfeil 143"/>
          <p:cNvCxnSpPr>
            <a:endCxn id="76" idx="2"/>
          </p:cNvCxnSpPr>
          <p:nvPr/>
        </p:nvCxnSpPr>
        <p:spPr>
          <a:xfrm>
            <a:off x="6660232" y="3538896"/>
            <a:ext cx="464025" cy="21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p:nvPr/>
        </p:nvCxnSpPr>
        <p:spPr>
          <a:xfrm rot="10800000" flipV="1">
            <a:off x="1513202" y="4202570"/>
            <a:ext cx="1374225" cy="270073"/>
          </a:xfrm>
          <a:prstGeom prst="bentConnector3">
            <a:avLst>
              <a:gd name="adj1" fmla="val 8640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24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Apothek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Bildschirmpräsentation (4:3)</PresentationFormat>
  <Paragraphs>94</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User</cp:lastModifiedBy>
  <cp:revision>41</cp:revision>
  <dcterms:created xsi:type="dcterms:W3CDTF">2022-09-05T17:37:29Z</dcterms:created>
  <dcterms:modified xsi:type="dcterms:W3CDTF">2022-09-10T20:22:56Z</dcterms:modified>
</cp:coreProperties>
</file>