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9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97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03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5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4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8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25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13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2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C740-591E-40A4-8C0D-7C0859FDEF9A}" type="datetimeFigureOut">
              <a:rPr lang="es-MX" smtClean="0"/>
              <a:t>29/10/2015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B437-96B1-469A-8F43-1093D4CCC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0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Conociendo la ENOE con R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Taller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“Introducción al paquete estadístico R con la Encuesta Nacional de Ocupación y Empleo (ENOE)”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29 de octubre 2015, El Colegio de México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7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321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¿Qué es un objeto?</a:t>
            </a:r>
            <a:endParaRPr lang="en-US" sz="3600" dirty="0"/>
          </a:p>
        </p:txBody>
      </p:sp>
      <p:pic>
        <p:nvPicPr>
          <p:cNvPr id="1030" name="Picture 6" descr="http://img02.bibliocad.com/biblioteca/image/00030000/5000/carroenmodeladoen3dmax_35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5" y="2925054"/>
            <a:ext cx="4587530" cy="28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901611" y="2304194"/>
            <a:ext cx="4890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¿Qué características tiene el carro?</a:t>
            </a:r>
          </a:p>
          <a:p>
            <a:pPr lvl="2"/>
            <a:endParaRPr lang="es-MX" sz="2000" dirty="0" smtClean="0"/>
          </a:p>
          <a:p>
            <a:pPr lvl="2"/>
            <a:endParaRPr lang="es-MX" sz="2000" dirty="0"/>
          </a:p>
          <a:p>
            <a:pPr lvl="2"/>
            <a:endParaRPr lang="es-MX" sz="2000" dirty="0" smtClean="0"/>
          </a:p>
          <a:p>
            <a:pPr lvl="2"/>
            <a:endParaRPr lang="es-MX" sz="2000" dirty="0"/>
          </a:p>
          <a:p>
            <a:pPr lvl="2"/>
            <a:endParaRPr lang="es-MX" sz="2000" dirty="0" smtClean="0"/>
          </a:p>
          <a:p>
            <a:pPr lvl="2"/>
            <a:endParaRPr lang="en-US" sz="2000" dirty="0" smtClean="0"/>
          </a:p>
          <a:p>
            <a:r>
              <a:rPr lang="es-MX" sz="2000" b="1" dirty="0"/>
              <a:t>¿Qué hace el carro?</a:t>
            </a:r>
          </a:p>
          <a:p>
            <a:endParaRPr lang="es-MX" sz="20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9523927" y="2923019"/>
            <a:ext cx="229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accent6">
                    <a:lumMod val="75000"/>
                  </a:schemeClr>
                </a:solidFill>
              </a:rPr>
              <a:t>Atributos</a:t>
            </a:r>
          </a:p>
          <a:p>
            <a:pPr algn="ctr"/>
            <a:r>
              <a:rPr lang="es-MX" sz="2000" b="1" dirty="0" smtClean="0">
                <a:solidFill>
                  <a:schemeClr val="accent6">
                    <a:lumMod val="75000"/>
                  </a:schemeClr>
                </a:solidFill>
              </a:rPr>
              <a:t>(variables o datos)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36617" y="4789614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</a:rPr>
              <a:t>Métodos</a:t>
            </a:r>
          </a:p>
          <a:p>
            <a:pPr algn="ctr"/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</a:rPr>
              <a:t>(funciones)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Marcador de contenido 2"/>
          <p:cNvSpPr>
            <a:spLocks noGrp="1"/>
          </p:cNvSpPr>
          <p:nvPr>
            <p:ph idx="1"/>
          </p:nvPr>
        </p:nvSpPr>
        <p:spPr>
          <a:xfrm>
            <a:off x="0" y="1358790"/>
            <a:ext cx="12191999" cy="6728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200" dirty="0"/>
              <a:t>E</a:t>
            </a:r>
            <a:r>
              <a:rPr lang="es-MX" sz="2200" dirty="0" smtClean="0"/>
              <a:t>s un conjunto de </a:t>
            </a:r>
            <a:r>
              <a:rPr lang="es-MX" sz="2200" b="1" dirty="0" smtClean="0">
                <a:solidFill>
                  <a:schemeClr val="accent6">
                    <a:lumMod val="75000"/>
                  </a:schemeClr>
                </a:solidFill>
              </a:rPr>
              <a:t>atributos</a:t>
            </a:r>
            <a:r>
              <a:rPr lang="es-MX" sz="2200" dirty="0" smtClean="0"/>
              <a:t> y </a:t>
            </a:r>
            <a:r>
              <a:rPr lang="es-MX" sz="2200" b="1" dirty="0" smtClean="0">
                <a:solidFill>
                  <a:schemeClr val="accent5">
                    <a:lumMod val="50000"/>
                  </a:schemeClr>
                </a:solidFill>
              </a:rPr>
              <a:t>métodos</a:t>
            </a:r>
            <a:r>
              <a:rPr lang="es-MX" sz="2200" dirty="0" smtClean="0"/>
              <a:t> relacionados entre sí.</a:t>
            </a:r>
            <a:endParaRPr lang="es-MX" sz="2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000562" y="4829085"/>
            <a:ext cx="4890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 smtClean="0">
                <a:solidFill>
                  <a:schemeClr val="accent5">
                    <a:lumMod val="50000"/>
                  </a:schemeClr>
                </a:solidFill>
              </a:rPr>
              <a:t>Enciende</a:t>
            </a:r>
            <a:endParaRPr lang="es-MX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Acelera</a:t>
            </a:r>
          </a:p>
          <a:p>
            <a:pPr lvl="2"/>
            <a:r>
              <a:rPr lang="es-MX" sz="2000" b="1" dirty="0">
                <a:solidFill>
                  <a:schemeClr val="accent5">
                    <a:lumMod val="50000"/>
                  </a:schemeClr>
                </a:solidFill>
              </a:rPr>
              <a:t>Frena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MX" sz="20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5901611" y="2579044"/>
            <a:ext cx="4890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Color</a:t>
            </a:r>
          </a:p>
          <a:p>
            <a:pPr lvl="2"/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Tamaño</a:t>
            </a:r>
          </a:p>
          <a:p>
            <a:pPr lvl="2"/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Tipo de </a:t>
            </a:r>
            <a:r>
              <a:rPr lang="es-MX" sz="2000" b="1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lantas</a:t>
            </a:r>
          </a:p>
          <a:p>
            <a:pPr lvl="2"/>
            <a:r>
              <a:rPr lang="es-MX" sz="2000" b="1" dirty="0" smtClean="0">
                <a:solidFill>
                  <a:schemeClr val="accent6">
                    <a:lumMod val="50000"/>
                  </a:schemeClr>
                </a:solidFill>
              </a:rPr>
              <a:t>Tipo de Motor</a:t>
            </a:r>
          </a:p>
          <a:p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8021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b="1" dirty="0" smtClean="0"/>
              <a:t>¿Cómo son lo objetos en R?</a:t>
            </a:r>
            <a:endParaRPr lang="en-US" sz="3600" b="1" dirty="0"/>
          </a:p>
        </p:txBody>
      </p:sp>
      <p:sp>
        <p:nvSpPr>
          <p:cNvPr id="5" name="Rectángulo 4"/>
          <p:cNvSpPr/>
          <p:nvPr/>
        </p:nvSpPr>
        <p:spPr>
          <a:xfrm>
            <a:off x="1399970" y="4850235"/>
            <a:ext cx="3557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 smtClean="0"/>
              <a:t>SDEMT </a:t>
            </a:r>
            <a:r>
              <a:rPr lang="es-MX" sz="2800" b="1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s-MX" sz="2800" b="1" dirty="0" smtClean="0"/>
              <a:t> SEX</a:t>
            </a:r>
            <a:endParaRPr lang="en-US" sz="2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478072" y="3148567"/>
            <a:ext cx="486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w</a:t>
            </a:r>
            <a:r>
              <a:rPr lang="es-MX" sz="2400" dirty="0" err="1" smtClean="0"/>
              <a:t>t.table</a:t>
            </a:r>
            <a:r>
              <a:rPr lang="es-MX" sz="2400" dirty="0" smtClean="0"/>
              <a:t> (</a:t>
            </a:r>
            <a:r>
              <a:rPr lang="es-MX" sz="2400" b="1" dirty="0" smtClean="0">
                <a:solidFill>
                  <a:schemeClr val="accent5"/>
                </a:solidFill>
              </a:rPr>
              <a:t>SDEMT</a:t>
            </a:r>
            <a:r>
              <a:rPr lang="es-MX" sz="2400" dirty="0" smtClean="0"/>
              <a:t>$</a:t>
            </a:r>
            <a:r>
              <a:rPr lang="es-MX" sz="2400" b="1" dirty="0" smtClean="0">
                <a:solidFill>
                  <a:schemeClr val="accent5"/>
                </a:solidFill>
              </a:rPr>
              <a:t>SEX</a:t>
            </a:r>
            <a:r>
              <a:rPr lang="es-MX" sz="2400" dirty="0" smtClean="0"/>
              <a:t>, </a:t>
            </a:r>
            <a:r>
              <a:rPr lang="es-MX" sz="2400" dirty="0" err="1" smtClean="0">
                <a:solidFill>
                  <a:schemeClr val="accent2">
                    <a:lumMod val="75000"/>
                  </a:schemeClr>
                </a:solidFill>
              </a:rPr>
              <a:t>na</a:t>
            </a: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 = TRUE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670894" y="1391708"/>
            <a:ext cx="126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TABLAS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06873" y="1399197"/>
            <a:ext cx="15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FUNCIONES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74" t="21259" r="70096" b="63808"/>
          <a:stretch/>
        </p:blipFill>
        <p:spPr>
          <a:xfrm>
            <a:off x="1647692" y="2905673"/>
            <a:ext cx="3309871" cy="94745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42059" y="4186773"/>
            <a:ext cx="4321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 smtClean="0"/>
              <a:t>Para trabajar con tablas tenemos que indicar ¿qué tabla y qué campo?</a:t>
            </a:r>
            <a:endParaRPr lang="en-US" sz="1600" dirty="0"/>
          </a:p>
        </p:txBody>
      </p:sp>
      <p:sp>
        <p:nvSpPr>
          <p:cNvPr id="12" name="Rectángulo 11"/>
          <p:cNvSpPr/>
          <p:nvPr/>
        </p:nvSpPr>
        <p:spPr>
          <a:xfrm>
            <a:off x="2572150" y="5569466"/>
            <a:ext cx="1809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/>
              <a:t>Tabla: SDEMT</a:t>
            </a:r>
          </a:p>
          <a:p>
            <a:r>
              <a:rPr lang="es-MX" sz="1600" dirty="0" smtClean="0"/>
              <a:t>Campo: SEX</a:t>
            </a:r>
            <a:endParaRPr lang="en-U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972442" y="1805313"/>
            <a:ext cx="56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Las funciones son objetos que simulan acciones. Por ejemplo, la función </a:t>
            </a:r>
            <a:r>
              <a:rPr lang="es-MX" dirty="0" err="1" smtClean="0"/>
              <a:t>wt.table</a:t>
            </a:r>
            <a:r>
              <a:rPr lang="es-MX" dirty="0" smtClean="0"/>
              <a:t>() simula la frecuencia de una variable.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612518" y="1851479"/>
            <a:ext cx="5470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 smtClean="0"/>
              <a:t>Las tablas son objetos que almacenan información. Por ejemplo, la tabla SDEMT215 almacena la información sociodemográfica del segundo trimestre de 2015</a:t>
            </a:r>
            <a:endParaRPr lang="en-US" sz="1600" dirty="0"/>
          </a:p>
        </p:txBody>
      </p:sp>
      <p:sp>
        <p:nvSpPr>
          <p:cNvPr id="15" name="Rectángulo 14"/>
          <p:cNvSpPr/>
          <p:nvPr/>
        </p:nvSpPr>
        <p:spPr>
          <a:xfrm>
            <a:off x="6297769" y="4186773"/>
            <a:ext cx="51901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 smtClean="0"/>
              <a:t>Para trabajar con funciones tenemos que indicar ¿dónde están los datos y qué acciones vamos a realizar?</a:t>
            </a:r>
            <a:endParaRPr lang="en-US" sz="1600" dirty="0"/>
          </a:p>
        </p:txBody>
      </p:sp>
      <p:sp>
        <p:nvSpPr>
          <p:cNvPr id="16" name="Rectángulo 15"/>
          <p:cNvSpPr/>
          <p:nvPr/>
        </p:nvSpPr>
        <p:spPr>
          <a:xfrm>
            <a:off x="7083109" y="5111845"/>
            <a:ext cx="3541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/>
              <a:t>Datos: Tabla </a:t>
            </a:r>
            <a:r>
              <a:rPr lang="es-MX" sz="1600" b="1" dirty="0" smtClean="0">
                <a:solidFill>
                  <a:schemeClr val="accent5"/>
                </a:solidFill>
              </a:rPr>
              <a:t>SDEMT</a:t>
            </a:r>
            <a:r>
              <a:rPr lang="es-MX" sz="1600" dirty="0" smtClean="0"/>
              <a:t> variable </a:t>
            </a:r>
            <a:r>
              <a:rPr lang="es-MX" sz="1600" b="1" dirty="0" smtClean="0">
                <a:solidFill>
                  <a:schemeClr val="accent5"/>
                </a:solidFill>
              </a:rPr>
              <a:t>SEX</a:t>
            </a:r>
          </a:p>
          <a:p>
            <a:r>
              <a:rPr lang="es-MX" sz="1600" dirty="0" smtClean="0"/>
              <a:t>Acciones: Vamos a </a:t>
            </a:r>
            <a:r>
              <a:rPr lang="es-MX" sz="1600" dirty="0" smtClean="0"/>
              <a:t>obtener </a:t>
            </a:r>
            <a:r>
              <a:rPr lang="es-MX" sz="1600" dirty="0" smtClean="0"/>
              <a:t>la frecuencia y </a:t>
            </a:r>
            <a:r>
              <a:rPr lang="es-MX" sz="1600" dirty="0" smtClean="0">
                <a:solidFill>
                  <a:schemeClr val="accent2">
                    <a:lumMod val="75000"/>
                  </a:schemeClr>
                </a:solidFill>
              </a:rPr>
              <a:t>contar los </a:t>
            </a:r>
            <a:r>
              <a:rPr lang="es-MX" sz="1600" dirty="0" err="1" smtClean="0">
                <a:solidFill>
                  <a:schemeClr val="accent2">
                    <a:lumMod val="75000"/>
                  </a:schemeClr>
                </a:solidFill>
              </a:rPr>
              <a:t>missings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¿Cómo </a:t>
            </a:r>
            <a:r>
              <a:rPr lang="es-MX" sz="3200" dirty="0" smtClean="0"/>
              <a:t>seleccionar</a:t>
            </a:r>
            <a:r>
              <a:rPr lang="es-MX" sz="3600" dirty="0" smtClean="0"/>
              <a:t> variables de una base de datos?</a:t>
            </a:r>
            <a:endParaRPr lang="es-MX" sz="3600" dirty="0"/>
          </a:p>
        </p:txBody>
      </p:sp>
      <p:sp>
        <p:nvSpPr>
          <p:cNvPr id="5" name="Rectángulo 4"/>
          <p:cNvSpPr/>
          <p:nvPr/>
        </p:nvSpPr>
        <p:spPr>
          <a:xfrm>
            <a:off x="1451825" y="1325563"/>
            <a:ext cx="789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&lt;-</a:t>
            </a:r>
            <a:r>
              <a:rPr lang="en-US" dirty="0" smtClean="0"/>
              <a:t> c(“PAR_C”, “SEX", “EDA") </a:t>
            </a:r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NB1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&lt;-</a:t>
            </a:r>
            <a:r>
              <a:rPr lang="en-US" dirty="0"/>
              <a:t> </a:t>
            </a:r>
            <a:r>
              <a:rPr lang="en-US" dirty="0" smtClean="0"/>
              <a:t>SDEMT215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[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]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451825" y="2838831"/>
            <a:ext cx="5464130" cy="3528075"/>
            <a:chOff x="473031" y="2473809"/>
            <a:chExt cx="5464130" cy="352807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t="21259" r="53550" b="25396"/>
            <a:stretch/>
          </p:blipFill>
          <p:spPr>
            <a:xfrm>
              <a:off x="473031" y="2473809"/>
              <a:ext cx="5464130" cy="3528075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2672234" y="2473809"/>
              <a:ext cx="1281579" cy="34118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8441" t="21259" r="70104" b="25396"/>
          <a:stretch/>
        </p:blipFill>
        <p:spPr>
          <a:xfrm>
            <a:off x="9517485" y="2722592"/>
            <a:ext cx="1347429" cy="35280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517485" y="2414815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NB1</a:t>
            </a:r>
            <a:endParaRPr lang="en-US" sz="1400" b="1" dirty="0"/>
          </a:p>
        </p:txBody>
      </p:sp>
      <p:sp>
        <p:nvSpPr>
          <p:cNvPr id="10" name="Rectángulo 9"/>
          <p:cNvSpPr/>
          <p:nvPr/>
        </p:nvSpPr>
        <p:spPr>
          <a:xfrm>
            <a:off x="1451825" y="2537926"/>
            <a:ext cx="1574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/>
              <a:t>SDEMT215</a:t>
            </a:r>
            <a:endParaRPr lang="en-US" sz="1400" b="1" dirty="0"/>
          </a:p>
        </p:txBody>
      </p:sp>
      <p:sp>
        <p:nvSpPr>
          <p:cNvPr id="11" name="Flecha derecha 10"/>
          <p:cNvSpPr/>
          <p:nvPr/>
        </p:nvSpPr>
        <p:spPr>
          <a:xfrm>
            <a:off x="7798157" y="3777924"/>
            <a:ext cx="837126" cy="7087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236</Words>
  <Application>Microsoft Office PowerPoint</Application>
  <PresentationFormat>Panorámica</PresentationFormat>
  <Paragraphs>44</Paragraphs>
  <Slides>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Conociendo la ENOE con R</vt:lpstr>
      <vt:lpstr>¿Qué es un objeto?</vt:lpstr>
      <vt:lpstr>¿Cómo son lo objetos en R?</vt:lpstr>
      <vt:lpstr>¿Cómo seleccionar variables de una base de datos?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MARTINEZ SANCHEZ JULIO CESAR</dc:creator>
  <cp:lastModifiedBy>MARTINEZ SANCHEZ JULIO CESAR</cp:lastModifiedBy>
  <cp:revision>20</cp:revision>
  <dcterms:created xsi:type="dcterms:W3CDTF">2015-10-19T20:51:21Z</dcterms:created>
  <dcterms:modified xsi:type="dcterms:W3CDTF">2015-10-29T16:55:29Z</dcterms:modified>
</cp:coreProperties>
</file>