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80" r:id="rId3"/>
    <p:sldId id="281" r:id="rId4"/>
    <p:sldId id="282" r:id="rId5"/>
    <p:sldId id="283" r:id="rId6"/>
    <p:sldId id="284" r:id="rId7"/>
    <p:sldId id="285" r:id="rId8"/>
    <p:sldId id="286"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11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63AEC-0B8C-430B-8683-2B4116AB8B16}" type="datetimeFigureOut">
              <a:rPr lang="es-MX" smtClean="0"/>
              <a:t>17/06/2018</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7109E-7076-4098-9A02-F06AAA7A5E6B}" type="slidenum">
              <a:rPr lang="es-MX" smtClean="0"/>
              <a:t>‹Nº›</a:t>
            </a:fld>
            <a:endParaRPr lang="es-MX"/>
          </a:p>
        </p:txBody>
      </p:sp>
    </p:spTree>
    <p:extLst>
      <p:ext uri="{BB962C8B-B14F-4D97-AF65-F5344CB8AC3E}">
        <p14:creationId xmlns:p14="http://schemas.microsoft.com/office/powerpoint/2010/main" val="1389028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07109E-7076-4098-9A02-F06AAA7A5E6B}" type="slidenum">
              <a:rPr lang="es-MX" smtClean="0"/>
              <a:t>1</a:t>
            </a:fld>
            <a:endParaRPr lang="es-MX"/>
          </a:p>
        </p:txBody>
      </p:sp>
    </p:spTree>
    <p:extLst>
      <p:ext uri="{BB962C8B-B14F-4D97-AF65-F5344CB8AC3E}">
        <p14:creationId xmlns:p14="http://schemas.microsoft.com/office/powerpoint/2010/main" val="3530109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07109E-7076-4098-9A02-F06AAA7A5E6B}" type="slidenum">
              <a:rPr lang="es-MX" smtClean="0"/>
              <a:t>2</a:t>
            </a:fld>
            <a:endParaRPr lang="es-MX"/>
          </a:p>
        </p:txBody>
      </p:sp>
    </p:spTree>
    <p:extLst>
      <p:ext uri="{BB962C8B-B14F-4D97-AF65-F5344CB8AC3E}">
        <p14:creationId xmlns:p14="http://schemas.microsoft.com/office/powerpoint/2010/main" val="309914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07109E-7076-4098-9A02-F06AAA7A5E6B}" type="slidenum">
              <a:rPr lang="es-MX" smtClean="0"/>
              <a:t>3</a:t>
            </a:fld>
            <a:endParaRPr lang="es-MX"/>
          </a:p>
        </p:txBody>
      </p:sp>
    </p:spTree>
    <p:extLst>
      <p:ext uri="{BB962C8B-B14F-4D97-AF65-F5344CB8AC3E}">
        <p14:creationId xmlns:p14="http://schemas.microsoft.com/office/powerpoint/2010/main" val="366286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07109E-7076-4098-9A02-F06AAA7A5E6B}" type="slidenum">
              <a:rPr lang="es-MX" smtClean="0"/>
              <a:t>4</a:t>
            </a:fld>
            <a:endParaRPr lang="es-MX"/>
          </a:p>
        </p:txBody>
      </p:sp>
    </p:spTree>
    <p:extLst>
      <p:ext uri="{BB962C8B-B14F-4D97-AF65-F5344CB8AC3E}">
        <p14:creationId xmlns:p14="http://schemas.microsoft.com/office/powerpoint/2010/main" val="86160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07109E-7076-4098-9A02-F06AAA7A5E6B}" type="slidenum">
              <a:rPr lang="es-MX" smtClean="0"/>
              <a:t>5</a:t>
            </a:fld>
            <a:endParaRPr lang="es-MX"/>
          </a:p>
        </p:txBody>
      </p:sp>
    </p:spTree>
    <p:extLst>
      <p:ext uri="{BB962C8B-B14F-4D97-AF65-F5344CB8AC3E}">
        <p14:creationId xmlns:p14="http://schemas.microsoft.com/office/powerpoint/2010/main" val="345869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07109E-7076-4098-9A02-F06AAA7A5E6B}" type="slidenum">
              <a:rPr lang="es-MX" smtClean="0"/>
              <a:t>6</a:t>
            </a:fld>
            <a:endParaRPr lang="es-MX"/>
          </a:p>
        </p:txBody>
      </p:sp>
    </p:spTree>
    <p:extLst>
      <p:ext uri="{BB962C8B-B14F-4D97-AF65-F5344CB8AC3E}">
        <p14:creationId xmlns:p14="http://schemas.microsoft.com/office/powerpoint/2010/main" val="78339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07109E-7076-4098-9A02-F06AAA7A5E6B}" type="slidenum">
              <a:rPr lang="es-MX" smtClean="0"/>
              <a:t>7</a:t>
            </a:fld>
            <a:endParaRPr lang="es-MX"/>
          </a:p>
        </p:txBody>
      </p:sp>
    </p:spTree>
    <p:extLst>
      <p:ext uri="{BB962C8B-B14F-4D97-AF65-F5344CB8AC3E}">
        <p14:creationId xmlns:p14="http://schemas.microsoft.com/office/powerpoint/2010/main" val="2895553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07109E-7076-4098-9A02-F06AAA7A5E6B}" type="slidenum">
              <a:rPr lang="es-MX" smtClean="0"/>
              <a:t>8</a:t>
            </a:fld>
            <a:endParaRPr lang="es-MX"/>
          </a:p>
        </p:txBody>
      </p:sp>
    </p:spTree>
    <p:extLst>
      <p:ext uri="{BB962C8B-B14F-4D97-AF65-F5344CB8AC3E}">
        <p14:creationId xmlns:p14="http://schemas.microsoft.com/office/powerpoint/2010/main" val="4121975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152357" y="1463039"/>
            <a:ext cx="5275385" cy="1589651"/>
          </a:xfrm>
          <a:prstGeom prst="rect">
            <a:avLst/>
          </a:prstGeom>
        </p:spPr>
        <p:txBody>
          <a:bodyPr anchor="b">
            <a:noAutofit/>
          </a:bodyPr>
          <a:lstStyle>
            <a:lvl1pPr algn="ctr">
              <a:defRPr sz="8625">
                <a:solidFill>
                  <a:schemeClr val="bg1"/>
                </a:solidFill>
                <a:latin typeface="Bauhaus 93" panose="04030905020B02020C02" pitchFamily="82" charset="0"/>
              </a:defRPr>
            </a:lvl1pPr>
          </a:lstStyle>
          <a:p>
            <a:r>
              <a:rPr lang="es-ES" dirty="0" err="1"/>
              <a:t>Proteco</a:t>
            </a:r>
            <a:endParaRPr lang="es-MX" dirty="0"/>
          </a:p>
        </p:txBody>
      </p:sp>
      <p:sp>
        <p:nvSpPr>
          <p:cNvPr id="3" name="Subtítulo 2"/>
          <p:cNvSpPr>
            <a:spLocks noGrp="1"/>
          </p:cNvSpPr>
          <p:nvPr>
            <p:ph type="subTitle" idx="1" hasCustomPrompt="1"/>
          </p:nvPr>
        </p:nvSpPr>
        <p:spPr>
          <a:xfrm>
            <a:off x="2278967" y="3193366"/>
            <a:ext cx="4684542" cy="1420837"/>
          </a:xfrm>
          <a:prstGeom prst="rect">
            <a:avLst/>
          </a:prstGeom>
        </p:spPr>
        <p:txBody>
          <a:bodyPr>
            <a:normAutofit/>
          </a:bodyPr>
          <a:lstStyle>
            <a:lvl1pPr marL="0" indent="0" algn="r">
              <a:buNone/>
              <a:defRPr sz="2400" baseline="0">
                <a:solidFill>
                  <a:schemeClr val="bg1">
                    <a:lumMod val="50000"/>
                  </a:schemeClr>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Presentación de cursos </a:t>
            </a:r>
            <a:r>
              <a:rPr lang="es-ES" dirty="0" err="1"/>
              <a:t>intersemestrales</a:t>
            </a:r>
            <a:r>
              <a:rPr lang="es-ES" dirty="0"/>
              <a:t>.</a:t>
            </a:r>
            <a:endParaRPr lang="es-MX" dirty="0"/>
          </a:p>
        </p:txBody>
      </p:sp>
      <p:sp>
        <p:nvSpPr>
          <p:cNvPr id="4" name="Marcador de fecha 3"/>
          <p:cNvSpPr>
            <a:spLocks noGrp="1"/>
          </p:cNvSpPr>
          <p:nvPr>
            <p:ph type="dt" sz="half" idx="10"/>
          </p:nvPr>
        </p:nvSpPr>
        <p:spPr>
          <a:xfrm>
            <a:off x="1430508" y="5991226"/>
            <a:ext cx="2948061" cy="365125"/>
          </a:xfrm>
        </p:spPr>
        <p:txBody>
          <a:bodyPr/>
          <a:lstStyle>
            <a:lvl1pPr>
              <a:defRPr sz="1500" b="1">
                <a:latin typeface="Century Gothic" panose="020B0502020202020204" pitchFamily="34" charset="0"/>
              </a:defRPr>
            </a:lvl1pPr>
          </a:lstStyle>
          <a:p>
            <a:pPr algn="ctr"/>
            <a:r>
              <a:rPr lang="es-MX" dirty="0"/>
              <a:t>10 de Noviembre de 2016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58329" y="211015"/>
            <a:ext cx="6246056" cy="928469"/>
          </a:xfrm>
          <a:prstGeom prst="rect">
            <a:avLst/>
          </a:prstGeom>
        </p:spPr>
        <p:txBody>
          <a:bodyPr>
            <a:normAutofit/>
          </a:bodyPr>
          <a:lstStyle>
            <a:lvl1pPr>
              <a:defRPr sz="3300">
                <a:solidFill>
                  <a:schemeClr val="accent4"/>
                </a:solidFill>
                <a:latin typeface="Century Gothic" panose="020B0502020202020204" pitchFamily="34" charset="0"/>
              </a:defRPr>
            </a:lvl1pPr>
          </a:lstStyle>
          <a:p>
            <a:r>
              <a:rPr lang="es-ES"/>
              <a:t>Haga clic para modificar el estilo de título del patrón</a:t>
            </a:r>
            <a:endParaRPr lang="es-MX" dirty="0"/>
          </a:p>
        </p:txBody>
      </p:sp>
      <p:sp>
        <p:nvSpPr>
          <p:cNvPr id="3" name="Marcador de contenido 2"/>
          <p:cNvSpPr>
            <a:spLocks noGrp="1"/>
          </p:cNvSpPr>
          <p:nvPr>
            <p:ph idx="1"/>
          </p:nvPr>
        </p:nvSpPr>
        <p:spPr>
          <a:xfrm>
            <a:off x="1645920" y="1786597"/>
            <a:ext cx="6773593" cy="4445391"/>
          </a:xfrm>
          <a:prstGeom prst="rect">
            <a:avLst/>
          </a:prstGeom>
        </p:spPr>
        <p:txBody>
          <a:bodyPr/>
          <a:lstStyle>
            <a:lvl1pPr>
              <a:defRPr>
                <a:solidFill>
                  <a:schemeClr val="tx1">
                    <a:lumMod val="65000"/>
                    <a:lumOff val="35000"/>
                  </a:schemeClr>
                </a:solidFill>
                <a:latin typeface="Century Gothic" panose="020B0502020202020204" pitchFamily="34" charset="0"/>
              </a:defRPr>
            </a:lvl1pPr>
          </a:lstStyle>
          <a:p>
            <a:pPr lvl="0"/>
            <a:r>
              <a:rPr lang="es-ES"/>
              <a:t>Editar el estilo de texto del patrón</a:t>
            </a:r>
          </a:p>
        </p:txBody>
      </p:sp>
      <p:sp>
        <p:nvSpPr>
          <p:cNvPr id="5" name="Marcador de pie de página 4"/>
          <p:cNvSpPr>
            <a:spLocks noGrp="1"/>
          </p:cNvSpPr>
          <p:nvPr>
            <p:ph type="ftr" sz="quarter" idx="11"/>
          </p:nvPr>
        </p:nvSpPr>
        <p:spPr>
          <a:xfrm>
            <a:off x="102870" y="211015"/>
            <a:ext cx="2186647" cy="365125"/>
          </a:xfrm>
        </p:spPr>
        <p:txBody>
          <a:bodyPr/>
          <a:lstStyle/>
          <a:p>
            <a:r>
              <a:rPr lang="es-MX" dirty="0"/>
              <a:t>Cursos Intersemestrales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CEB0C54-FA73-46AB-9853-4BF0108293D9}" type="datetimeFigureOut">
              <a:rPr lang="es-MX" smtClean="0"/>
              <a:t>17/06/2018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31256" y="1324610"/>
            <a:ext cx="5317588" cy="1671808"/>
          </a:xfrm>
          <a:prstGeom prst="rect">
            <a:avLst/>
          </a:prstGeom>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291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CEB0C54-FA73-46AB-9853-4BF0108293D9}" type="datetimeFigureOut">
              <a:rPr lang="es-MX" smtClean="0"/>
              <a:t>17/06/2018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CEB0C54-FA73-46AB-9853-4BF0108293D9}" type="datetimeFigureOut">
              <a:rPr lang="es-MX" smtClean="0"/>
              <a:t>17/06/2018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EB0C54-FA73-46AB-9853-4BF0108293D9}" type="datetimeFigureOut">
              <a:rPr lang="es-MX" smtClean="0"/>
              <a:t>17/06/2018</a:t>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50DA-C6A6-4037-B99E-BF22814286E2}"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83545" y="1732433"/>
            <a:ext cx="5275385" cy="1192238"/>
          </a:xfrm>
        </p:spPr>
        <p:txBody>
          <a:bodyPr/>
          <a:lstStyle/>
          <a:p>
            <a:r>
              <a:rPr lang="es-MX" sz="8000" dirty="0" smtClean="0"/>
              <a:t>Mobile </a:t>
            </a:r>
            <a:r>
              <a:rPr lang="en-US" sz="8000" dirty="0" smtClean="0"/>
              <a:t>first</a:t>
            </a:r>
            <a:endParaRPr lang="en-US" sz="8000" dirty="0"/>
          </a:p>
        </p:txBody>
      </p:sp>
      <p:sp>
        <p:nvSpPr>
          <p:cNvPr id="3" name="Subtítulo 2"/>
          <p:cNvSpPr>
            <a:spLocks noGrp="1"/>
          </p:cNvSpPr>
          <p:nvPr>
            <p:ph type="subTitle" idx="1"/>
          </p:nvPr>
        </p:nvSpPr>
        <p:spPr>
          <a:xfrm>
            <a:off x="2405966" y="4989152"/>
            <a:ext cx="4684542" cy="1420837"/>
          </a:xfrm>
        </p:spPr>
        <p:txBody>
          <a:bodyPr>
            <a:normAutofit/>
          </a:bodyPr>
          <a:lstStyle/>
          <a:p>
            <a:r>
              <a:rPr lang="es-MX" sz="3200" dirty="0" smtClean="0"/>
              <a:t>Diseño web básico</a:t>
            </a:r>
          </a:p>
          <a:p>
            <a:r>
              <a:rPr lang="es-MX" sz="3200" dirty="0" smtClean="0"/>
              <a:t>Junio 2018</a:t>
            </a:r>
            <a:endParaRPr lang="es-MX" sz="3200" dirty="0"/>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smtClean="0"/>
              <a:t>Los móviles primero</a:t>
            </a:r>
            <a:endParaRPr lang="es-MX"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97243" y="357505"/>
            <a:ext cx="5897078" cy="596265"/>
          </a:xfrm>
        </p:spPr>
        <p:txBody>
          <a:bodyPr>
            <a:normAutofit fontScale="90000"/>
          </a:bodyPr>
          <a:lstStyle/>
          <a:p>
            <a:pPr algn="r"/>
            <a:r>
              <a:rPr lang="es-MX" altLang="es-ES" dirty="0" smtClean="0"/>
              <a:t>Una filosofía de desarrollo web</a:t>
            </a:r>
            <a:endParaRPr lang="es-MX" altLang="es-ES" dirty="0"/>
          </a:p>
        </p:txBody>
      </p:sp>
      <p:sp>
        <p:nvSpPr>
          <p:cNvPr id="3" name="Marcador de posición de contenido 2"/>
          <p:cNvSpPr>
            <a:spLocks noGrp="1"/>
          </p:cNvSpPr>
          <p:nvPr>
            <p:ph idx="1"/>
          </p:nvPr>
        </p:nvSpPr>
        <p:spPr/>
        <p:txBody>
          <a:bodyPr/>
          <a:lstStyle/>
          <a:p>
            <a:r>
              <a:rPr lang="es-ES" altLang="en-US" sz="2400" b="1" dirty="0" smtClean="0"/>
              <a:t>¿Qué es </a:t>
            </a:r>
            <a:r>
              <a:rPr lang="es-ES" altLang="en-US" sz="2400" b="1" dirty="0" err="1" smtClean="0"/>
              <a:t>mobile</a:t>
            </a:r>
            <a:r>
              <a:rPr lang="es-ES" altLang="en-US" sz="2400" b="1" dirty="0" smtClean="0"/>
              <a:t> </a:t>
            </a:r>
            <a:r>
              <a:rPr lang="es-ES" altLang="en-US" sz="2400" b="1" dirty="0" err="1" smtClean="0"/>
              <a:t>first</a:t>
            </a:r>
            <a:r>
              <a:rPr lang="es-ES" altLang="en-US" sz="2400" b="1" dirty="0" smtClean="0"/>
              <a:t>?</a:t>
            </a:r>
          </a:p>
          <a:p>
            <a:pPr algn="just">
              <a:lnSpc>
                <a:spcPct val="150000"/>
              </a:lnSpc>
            </a:pPr>
            <a:r>
              <a:rPr lang="es-ES" altLang="en-US" dirty="0" smtClean="0"/>
              <a:t>También considerado como una técnica, se refiere al hecho de </a:t>
            </a:r>
            <a:r>
              <a:rPr lang="es-ES" altLang="en-US" u="sng" dirty="0" smtClean="0"/>
              <a:t>diseñar un sitio web</a:t>
            </a:r>
            <a:r>
              <a:rPr lang="es-ES" altLang="en-US" u="sng" dirty="0"/>
              <a:t> </a:t>
            </a:r>
            <a:r>
              <a:rPr lang="es-ES" altLang="en-US" u="sng" dirty="0" smtClean="0"/>
              <a:t>en primera instancia para los dispositivos móviles </a:t>
            </a:r>
            <a:r>
              <a:rPr lang="es-ES" altLang="en-US" dirty="0" smtClean="0"/>
              <a:t>(en especial los teléfonos inteligentes) y, a partir de ahí, adaptarlo a dispositivos más grandes como pude ser una computadora.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2863" y="357505"/>
            <a:ext cx="6041457" cy="596265"/>
          </a:xfrm>
        </p:spPr>
        <p:txBody>
          <a:bodyPr>
            <a:normAutofit fontScale="90000"/>
          </a:bodyPr>
          <a:lstStyle/>
          <a:p>
            <a:pPr algn="r"/>
            <a:r>
              <a:rPr lang="es-MX" altLang="es-ES" dirty="0"/>
              <a:t>Una filosofía de desarrollo web</a:t>
            </a:r>
          </a:p>
        </p:txBody>
      </p:sp>
      <p:sp>
        <p:nvSpPr>
          <p:cNvPr id="3" name="Marcador de posición de contenido 2"/>
          <p:cNvSpPr>
            <a:spLocks noGrp="1"/>
          </p:cNvSpPr>
          <p:nvPr>
            <p:ph idx="1"/>
          </p:nvPr>
        </p:nvSpPr>
        <p:spPr/>
        <p:txBody>
          <a:bodyPr/>
          <a:lstStyle/>
          <a:p>
            <a:pPr lvl="0" algn="just">
              <a:lnSpc>
                <a:spcPct val="150000"/>
              </a:lnSpc>
            </a:pPr>
            <a:r>
              <a:rPr lang="es-ES" altLang="en-US" dirty="0">
                <a:solidFill>
                  <a:prstClr val="black">
                    <a:lumMod val="65000"/>
                    <a:lumOff val="35000"/>
                  </a:prstClr>
                </a:solidFill>
              </a:rPr>
              <a:t>En otras palabras, es crear un sitio web totalmente hecho a la medida para </a:t>
            </a:r>
            <a:r>
              <a:rPr lang="es-ES" altLang="en-US" dirty="0" err="1" smtClean="0">
                <a:solidFill>
                  <a:prstClr val="black">
                    <a:lumMod val="65000"/>
                    <a:lumOff val="35000"/>
                  </a:prstClr>
                </a:solidFill>
              </a:rPr>
              <a:t>smartphones</a:t>
            </a:r>
            <a:r>
              <a:rPr lang="es-ES" altLang="en-US" dirty="0" smtClean="0">
                <a:solidFill>
                  <a:prstClr val="black">
                    <a:lumMod val="65000"/>
                    <a:lumOff val="35000"/>
                  </a:prstClr>
                </a:solidFill>
              </a:rPr>
              <a:t> y posteriormente escalarlo de modo que se ajuste a las dimensiones de dispositivos de mayor tamaño.</a:t>
            </a:r>
            <a:endParaRPr lang="es-ES" altLang="en-US" dirty="0">
              <a:solidFill>
                <a:prstClr val="black">
                  <a:lumMod val="65000"/>
                  <a:lumOff val="35000"/>
                </a:prstClr>
              </a:solidFill>
            </a:endParaRPr>
          </a:p>
          <a:p>
            <a:endParaRPr lang="es-ES" altLang="en-US" dirty="0"/>
          </a:p>
        </p:txBody>
      </p:sp>
      <p:pic>
        <p:nvPicPr>
          <p:cNvPr id="2050" name="Picture 2" descr="Resultado de imagen para mobile firs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791" r="4764"/>
          <a:stretch/>
        </p:blipFill>
        <p:spPr bwMode="auto">
          <a:xfrm>
            <a:off x="1528969" y="4138858"/>
            <a:ext cx="6857042" cy="165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86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8801" y="357505"/>
            <a:ext cx="6065520" cy="596265"/>
          </a:xfrm>
        </p:spPr>
        <p:txBody>
          <a:bodyPr>
            <a:normAutofit fontScale="90000"/>
          </a:bodyPr>
          <a:lstStyle/>
          <a:p>
            <a:pPr algn="r"/>
            <a:r>
              <a:rPr lang="es-MX" altLang="es-ES" dirty="0"/>
              <a:t>Una filosofía de desarrollo web</a:t>
            </a:r>
          </a:p>
        </p:txBody>
      </p:sp>
      <p:sp>
        <p:nvSpPr>
          <p:cNvPr id="3" name="Marcador de posición de contenido 2"/>
          <p:cNvSpPr>
            <a:spLocks noGrp="1"/>
          </p:cNvSpPr>
          <p:nvPr>
            <p:ph idx="1"/>
          </p:nvPr>
        </p:nvSpPr>
        <p:spPr/>
        <p:txBody>
          <a:bodyPr/>
          <a:lstStyle/>
          <a:p>
            <a:pPr lvl="0"/>
            <a:r>
              <a:rPr lang="es-ES" altLang="en-US" sz="2400" b="1" dirty="0" smtClean="0">
                <a:solidFill>
                  <a:prstClr val="black">
                    <a:lumMod val="65000"/>
                    <a:lumOff val="35000"/>
                  </a:prstClr>
                </a:solidFill>
              </a:rPr>
              <a:t>¿Por qué diseñar así?</a:t>
            </a:r>
          </a:p>
          <a:p>
            <a:pPr marL="342900" lvl="0" indent="-342900" algn="just">
              <a:lnSpc>
                <a:spcPct val="150000"/>
              </a:lnSpc>
              <a:buFont typeface="Arial" panose="020B0604020202020204" pitchFamily="34" charset="0"/>
              <a:buChar char="•"/>
            </a:pPr>
            <a:r>
              <a:rPr lang="es-ES" altLang="en-US" dirty="0" smtClean="0">
                <a:solidFill>
                  <a:prstClr val="black">
                    <a:lumMod val="65000"/>
                    <a:lumOff val="35000"/>
                  </a:prstClr>
                </a:solidFill>
              </a:rPr>
              <a:t>A partir del 2016 la navegación en Internet a través de los teléfonos inteligentes superó la tendencia de consultar sitios web desde una computadora.</a:t>
            </a:r>
            <a:endParaRPr lang="es-ES" altLang="en-US" dirty="0">
              <a:solidFill>
                <a:prstClr val="black">
                  <a:lumMod val="65000"/>
                  <a:lumOff val="35000"/>
                </a:prstClr>
              </a:solidFill>
            </a:endParaRPr>
          </a:p>
        </p:txBody>
      </p:sp>
      <p:pic>
        <p:nvPicPr>
          <p:cNvPr id="4" name="Imagen 3"/>
          <p:cNvPicPr>
            <a:picLocks noChangeAspect="1"/>
          </p:cNvPicPr>
          <p:nvPr/>
        </p:nvPicPr>
        <p:blipFill rotWithShape="1">
          <a:blip r:embed="rId3" cstate="print">
            <a:extLst>
              <a:ext uri="{28A0092B-C50C-407E-A947-70E740481C1C}">
                <a14:useLocalDpi xmlns:a14="http://schemas.microsoft.com/office/drawing/2010/main" val="0"/>
              </a:ext>
            </a:extLst>
          </a:blip>
          <a:srcRect l="6315" t="14798" r="68553" b="15653"/>
          <a:stretch/>
        </p:blipFill>
        <p:spPr>
          <a:xfrm>
            <a:off x="2285917" y="4431988"/>
            <a:ext cx="929189" cy="1800000"/>
          </a:xfrm>
          <a:prstGeom prst="rect">
            <a:avLst/>
          </a:prstGeom>
        </p:spPr>
      </p:pic>
      <p:pic>
        <p:nvPicPr>
          <p:cNvPr id="5" name="Imagen 4"/>
          <p:cNvPicPr>
            <a:picLocks noChangeAspect="1"/>
          </p:cNvPicPr>
          <p:nvPr/>
        </p:nvPicPr>
        <p:blipFill rotWithShape="1">
          <a:blip r:embed="rId4">
            <a:extLst>
              <a:ext uri="{28A0092B-C50C-407E-A947-70E740481C1C}">
                <a14:useLocalDpi xmlns:a14="http://schemas.microsoft.com/office/drawing/2010/main" val="0"/>
              </a:ext>
            </a:extLst>
          </a:blip>
          <a:srcRect l="41052" t="38614" r="35921" b="36418"/>
          <a:stretch/>
        </p:blipFill>
        <p:spPr>
          <a:xfrm>
            <a:off x="5611709" y="4463715"/>
            <a:ext cx="2371480" cy="1800000"/>
          </a:xfrm>
          <a:prstGeom prst="rect">
            <a:avLst/>
          </a:prstGeom>
        </p:spPr>
      </p:pic>
      <p:pic>
        <p:nvPicPr>
          <p:cNvPr id="3074" name="Picture 2" descr="Resultado de imagen para vers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4182" y="4971988"/>
            <a:ext cx="698451" cy="7200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rotWithShape="1">
          <a:blip r:embed="rId6" cstate="print">
            <a:extLst>
              <a:ext uri="{28A0092B-C50C-407E-A947-70E740481C1C}">
                <a14:useLocalDpi xmlns:a14="http://schemas.microsoft.com/office/drawing/2010/main" val="0"/>
              </a:ext>
            </a:extLst>
          </a:blip>
          <a:srcRect l="36205" t="39474" r="39453" b="38346"/>
          <a:stretch/>
        </p:blipFill>
        <p:spPr>
          <a:xfrm rot="16200000">
            <a:off x="2390510" y="5102366"/>
            <a:ext cx="720000" cy="459243"/>
          </a:xfrm>
          <a:prstGeom prst="rect">
            <a:avLst/>
          </a:prstGeom>
        </p:spPr>
      </p:pic>
      <p:pic>
        <p:nvPicPr>
          <p:cNvPr id="7" name="Imagen 6"/>
          <p:cNvPicPr>
            <a:picLocks noChangeAspect="1"/>
          </p:cNvPicPr>
          <p:nvPr/>
        </p:nvPicPr>
        <p:blipFill rotWithShape="1">
          <a:blip r:embed="rId7" cstate="print">
            <a:extLst>
              <a:ext uri="{28A0092B-C50C-407E-A947-70E740481C1C}">
                <a14:useLocalDpi xmlns:a14="http://schemas.microsoft.com/office/drawing/2010/main" val="0"/>
              </a:ext>
            </a:extLst>
          </a:blip>
          <a:srcRect l="36446" t="39850" r="39343" b="38345"/>
          <a:stretch/>
        </p:blipFill>
        <p:spPr>
          <a:xfrm rot="5400000">
            <a:off x="6087978" y="5093683"/>
            <a:ext cx="756000" cy="476609"/>
          </a:xfrm>
          <a:prstGeom prst="rect">
            <a:avLst/>
          </a:prstGeom>
        </p:spPr>
      </p:pic>
    </p:spTree>
    <p:extLst>
      <p:ext uri="{BB962C8B-B14F-4D97-AF65-F5344CB8AC3E}">
        <p14:creationId xmlns:p14="http://schemas.microsoft.com/office/powerpoint/2010/main" val="406365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9117" y="357505"/>
            <a:ext cx="5945204" cy="596265"/>
          </a:xfrm>
        </p:spPr>
        <p:txBody>
          <a:bodyPr>
            <a:normAutofit fontScale="90000"/>
          </a:bodyPr>
          <a:lstStyle/>
          <a:p>
            <a:pPr algn="r"/>
            <a:r>
              <a:rPr lang="es-MX" altLang="es-ES" dirty="0"/>
              <a:t>Una filosofía de desarrollo web</a:t>
            </a:r>
            <a:endParaRPr lang="es-MX" altLang="es-ES" dirty="0"/>
          </a:p>
        </p:txBody>
      </p:sp>
      <p:sp>
        <p:nvSpPr>
          <p:cNvPr id="3" name="Marcador de posición de contenido 2"/>
          <p:cNvSpPr>
            <a:spLocks noGrp="1"/>
          </p:cNvSpPr>
          <p:nvPr>
            <p:ph idx="1"/>
          </p:nvPr>
        </p:nvSpPr>
        <p:spPr/>
        <p:txBody>
          <a:bodyPr/>
          <a:lstStyle/>
          <a:p>
            <a:pPr lvl="0"/>
            <a:r>
              <a:rPr lang="es-ES" altLang="en-US" sz="2400" b="1" dirty="0">
                <a:solidFill>
                  <a:prstClr val="black">
                    <a:lumMod val="65000"/>
                    <a:lumOff val="35000"/>
                  </a:prstClr>
                </a:solidFill>
              </a:rPr>
              <a:t>¿Por qué diseñar así?</a:t>
            </a:r>
          </a:p>
          <a:p>
            <a:pPr marL="342900" lvl="0" indent="-342900" algn="just">
              <a:lnSpc>
                <a:spcPct val="150000"/>
              </a:lnSpc>
              <a:buFont typeface="Arial" panose="020B0604020202020204" pitchFamily="34" charset="0"/>
              <a:buChar char="•"/>
            </a:pPr>
            <a:r>
              <a:rPr lang="es-ES" altLang="en-US" dirty="0" smtClean="0">
                <a:solidFill>
                  <a:prstClr val="black">
                    <a:lumMod val="65000"/>
                    <a:lumOff val="35000"/>
                  </a:prstClr>
                </a:solidFill>
              </a:rPr>
              <a:t>Existe una mayor probabilidad de llegar a clientes potenciales. Los motores de búsqueda, como Google, le dan preferencia y </a:t>
            </a:r>
            <a:r>
              <a:rPr lang="es-ES" altLang="en-US" dirty="0">
                <a:solidFill>
                  <a:prstClr val="black">
                    <a:lumMod val="65000"/>
                    <a:lumOff val="35000"/>
                  </a:prstClr>
                </a:solidFill>
              </a:rPr>
              <a:t>mejor posicionamiento a un sitio web </a:t>
            </a:r>
            <a:r>
              <a:rPr lang="es-ES" altLang="en-US" i="1" dirty="0" err="1">
                <a:solidFill>
                  <a:prstClr val="black">
                    <a:lumMod val="65000"/>
                    <a:lumOff val="35000"/>
                  </a:prstClr>
                </a:solidFill>
              </a:rPr>
              <a:t>mobile</a:t>
            </a:r>
            <a:r>
              <a:rPr lang="es-ES" altLang="en-US" i="1" dirty="0">
                <a:solidFill>
                  <a:prstClr val="black">
                    <a:lumMod val="65000"/>
                    <a:lumOff val="35000"/>
                  </a:prstClr>
                </a:solidFill>
              </a:rPr>
              <a:t> </a:t>
            </a:r>
            <a:r>
              <a:rPr lang="es-ES" altLang="en-US" i="1" dirty="0" err="1" smtClean="0">
                <a:solidFill>
                  <a:prstClr val="black">
                    <a:lumMod val="65000"/>
                    <a:lumOff val="35000"/>
                  </a:prstClr>
                </a:solidFill>
              </a:rPr>
              <a:t>friendly</a:t>
            </a:r>
            <a:r>
              <a:rPr lang="es-MX" dirty="0" smtClean="0"/>
              <a:t>.</a:t>
            </a:r>
            <a:endParaRPr lang="es-ES" altLang="en-US" i="1" dirty="0" smtClean="0">
              <a:solidFill>
                <a:prstClr val="black">
                  <a:lumMod val="65000"/>
                  <a:lumOff val="35000"/>
                </a:prstClr>
              </a:solidFill>
            </a:endParaRPr>
          </a:p>
        </p:txBody>
      </p:sp>
      <p:pic>
        <p:nvPicPr>
          <p:cNvPr id="1026" name="Picture 2"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l="7167" t="19201" r="7505"/>
          <a:stretch/>
        </p:blipFill>
        <p:spPr bwMode="auto">
          <a:xfrm>
            <a:off x="2910799" y="4312148"/>
            <a:ext cx="4243833" cy="19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832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4895" y="357505"/>
            <a:ext cx="6029425" cy="596265"/>
          </a:xfrm>
        </p:spPr>
        <p:txBody>
          <a:bodyPr>
            <a:normAutofit fontScale="90000"/>
          </a:bodyPr>
          <a:lstStyle/>
          <a:p>
            <a:pPr algn="r"/>
            <a:r>
              <a:rPr lang="es-MX" altLang="es-ES" dirty="0"/>
              <a:t>Una filosofía de desarrollo web</a:t>
            </a:r>
            <a:endParaRPr lang="es-MX" altLang="es-ES" dirty="0"/>
          </a:p>
        </p:txBody>
      </p:sp>
      <p:sp>
        <p:nvSpPr>
          <p:cNvPr id="3" name="Marcador de posición de contenido 2"/>
          <p:cNvSpPr>
            <a:spLocks noGrp="1"/>
          </p:cNvSpPr>
          <p:nvPr>
            <p:ph idx="1"/>
          </p:nvPr>
        </p:nvSpPr>
        <p:spPr/>
        <p:txBody>
          <a:bodyPr/>
          <a:lstStyle/>
          <a:p>
            <a:pPr lvl="0"/>
            <a:r>
              <a:rPr lang="es-ES" altLang="en-US" sz="2400" b="1" dirty="0">
                <a:solidFill>
                  <a:prstClr val="black">
                    <a:lumMod val="65000"/>
                    <a:lumOff val="35000"/>
                  </a:prstClr>
                </a:solidFill>
              </a:rPr>
              <a:t>¿Por qué diseñar así?</a:t>
            </a:r>
          </a:p>
          <a:p>
            <a:pPr marL="342900" lvl="0" indent="-342900" algn="just">
              <a:lnSpc>
                <a:spcPct val="150000"/>
              </a:lnSpc>
              <a:buFont typeface="Arial" panose="020B0604020202020204" pitchFamily="34" charset="0"/>
              <a:buChar char="•"/>
            </a:pPr>
            <a:r>
              <a:rPr lang="es-MX" altLang="en-US" dirty="0" smtClean="0">
                <a:solidFill>
                  <a:prstClr val="black">
                    <a:lumMod val="65000"/>
                    <a:lumOff val="35000"/>
                  </a:prstClr>
                </a:solidFill>
              </a:rPr>
              <a:t>Páginas con lo esencial para el usuario. Al tener un tamaño reducido, las páginas web no se pueden cargar de elementos innecesarios… !Solo cosas importantes se deben poner! Ya habrá espacio para más.</a:t>
            </a:r>
            <a:endParaRPr lang="es-ES" altLang="en-US" i="1" dirty="0">
              <a:solidFill>
                <a:prstClr val="black">
                  <a:lumMod val="65000"/>
                  <a:lumOff val="35000"/>
                </a:prstClr>
              </a:solidFill>
            </a:endParaRPr>
          </a:p>
        </p:txBody>
      </p:sp>
      <p:pic>
        <p:nvPicPr>
          <p:cNvPr id="4" name="Imagen 3"/>
          <p:cNvPicPr>
            <a:picLocks noChangeAspect="1"/>
          </p:cNvPicPr>
          <p:nvPr/>
        </p:nvPicPr>
        <p:blipFill>
          <a:blip r:embed="rId3"/>
          <a:stretch>
            <a:fillRect/>
          </a:stretch>
        </p:blipFill>
        <p:spPr>
          <a:xfrm>
            <a:off x="5626016" y="4292668"/>
            <a:ext cx="2700000" cy="2026276"/>
          </a:xfrm>
          <a:prstGeom prst="rect">
            <a:avLst/>
          </a:prstGeom>
        </p:spPr>
      </p:pic>
    </p:spTree>
    <p:extLst>
      <p:ext uri="{BB962C8B-B14F-4D97-AF65-F5344CB8AC3E}">
        <p14:creationId xmlns:p14="http://schemas.microsoft.com/office/powerpoint/2010/main" val="157767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8959" y="357505"/>
            <a:ext cx="6005362" cy="596265"/>
          </a:xfrm>
        </p:spPr>
        <p:txBody>
          <a:bodyPr>
            <a:normAutofit fontScale="90000"/>
          </a:bodyPr>
          <a:lstStyle/>
          <a:p>
            <a:pPr algn="r"/>
            <a:r>
              <a:rPr lang="es-MX" altLang="es-ES" dirty="0"/>
              <a:t>Una filosofía de desarrollo web</a:t>
            </a:r>
            <a:endParaRPr lang="es-MX" altLang="es-ES" dirty="0"/>
          </a:p>
        </p:txBody>
      </p:sp>
      <p:sp>
        <p:nvSpPr>
          <p:cNvPr id="3" name="Marcador de posición de contenido 2"/>
          <p:cNvSpPr>
            <a:spLocks noGrp="1"/>
          </p:cNvSpPr>
          <p:nvPr>
            <p:ph idx="1"/>
          </p:nvPr>
        </p:nvSpPr>
        <p:spPr/>
        <p:txBody>
          <a:bodyPr/>
          <a:lstStyle/>
          <a:p>
            <a:pPr lvl="0"/>
            <a:r>
              <a:rPr lang="es-ES" altLang="en-US" sz="2400" b="1" dirty="0">
                <a:solidFill>
                  <a:prstClr val="black">
                    <a:lumMod val="65000"/>
                    <a:lumOff val="35000"/>
                  </a:prstClr>
                </a:solidFill>
              </a:rPr>
              <a:t>¿Por qué diseñar así</a:t>
            </a:r>
            <a:r>
              <a:rPr lang="es-ES" altLang="en-US" sz="2400" b="1" dirty="0" smtClean="0">
                <a:solidFill>
                  <a:prstClr val="black">
                    <a:lumMod val="65000"/>
                    <a:lumOff val="35000"/>
                  </a:prstClr>
                </a:solidFill>
              </a:rPr>
              <a:t>?</a:t>
            </a:r>
          </a:p>
          <a:p>
            <a:pPr marL="342900" lvl="0" indent="-342900" algn="just">
              <a:lnSpc>
                <a:spcPct val="150000"/>
              </a:lnSpc>
              <a:buFont typeface="Arial" panose="020B0604020202020204" pitchFamily="34" charset="0"/>
              <a:buChar char="•"/>
            </a:pPr>
            <a:r>
              <a:rPr lang="es-MX" altLang="en-US" dirty="0" smtClean="0">
                <a:solidFill>
                  <a:prstClr val="black">
                    <a:lumMod val="65000"/>
                    <a:lumOff val="35000"/>
                  </a:prstClr>
                </a:solidFill>
              </a:rPr>
              <a:t>Al tener menos elementos, las páginas del sitio serán más ligeras, los que se traduce como una carga más rápida y una mejor experiencia para el usuario.</a:t>
            </a:r>
            <a:endParaRPr lang="es-ES" altLang="en-US" i="1" dirty="0">
              <a:solidFill>
                <a:prstClr val="black">
                  <a:lumMod val="65000"/>
                  <a:lumOff val="35000"/>
                </a:prstClr>
              </a:solidFill>
            </a:endParaRPr>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6974" t="27814" r="14473" b="23931"/>
          <a:stretch/>
        </p:blipFill>
        <p:spPr>
          <a:xfrm>
            <a:off x="3056509" y="4251988"/>
            <a:ext cx="3952414" cy="1980000"/>
          </a:xfrm>
          <a:prstGeom prst="rect">
            <a:avLst/>
          </a:prstGeom>
        </p:spPr>
      </p:pic>
      <p:pic>
        <p:nvPicPr>
          <p:cNvPr id="2050" name="Picture 2" descr="Resultado de imagen para flash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808" t="355" r="13929" b="2803"/>
          <a:stretch/>
        </p:blipFill>
        <p:spPr bwMode="auto">
          <a:xfrm>
            <a:off x="3260559" y="5033399"/>
            <a:ext cx="522391" cy="72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flash logo"/>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808" t="355" r="13929" b="2803"/>
          <a:stretch/>
        </p:blipFill>
        <p:spPr bwMode="auto">
          <a:xfrm>
            <a:off x="5092876" y="4497924"/>
            <a:ext cx="1044782"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468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8959" y="357505"/>
            <a:ext cx="6005362" cy="596265"/>
          </a:xfrm>
        </p:spPr>
        <p:txBody>
          <a:bodyPr>
            <a:normAutofit fontScale="90000"/>
          </a:bodyPr>
          <a:lstStyle/>
          <a:p>
            <a:pPr algn="r"/>
            <a:r>
              <a:rPr lang="es-MX" altLang="es-ES" dirty="0"/>
              <a:t>Una filosofía de desarrollo web</a:t>
            </a:r>
            <a:endParaRPr lang="es-MX" altLang="es-ES" dirty="0"/>
          </a:p>
        </p:txBody>
      </p:sp>
      <p:sp>
        <p:nvSpPr>
          <p:cNvPr id="3" name="Marcador de posición de contenido 2"/>
          <p:cNvSpPr>
            <a:spLocks noGrp="1"/>
          </p:cNvSpPr>
          <p:nvPr>
            <p:ph idx="1"/>
          </p:nvPr>
        </p:nvSpPr>
        <p:spPr/>
        <p:txBody>
          <a:bodyPr/>
          <a:lstStyle/>
          <a:p>
            <a:pPr lvl="0"/>
            <a:r>
              <a:rPr lang="es-ES" altLang="en-US" sz="2400" b="1" dirty="0">
                <a:solidFill>
                  <a:prstClr val="black">
                    <a:lumMod val="65000"/>
                    <a:lumOff val="35000"/>
                  </a:prstClr>
                </a:solidFill>
              </a:rPr>
              <a:t>¿Por qué diseñar así?</a:t>
            </a:r>
          </a:p>
          <a:p>
            <a:pPr marL="342900" lvl="0" indent="-342900" algn="just">
              <a:lnSpc>
                <a:spcPct val="150000"/>
              </a:lnSpc>
              <a:buFont typeface="Arial" panose="020B0604020202020204" pitchFamily="34" charset="0"/>
              <a:buChar char="•"/>
            </a:pPr>
            <a:r>
              <a:rPr lang="es-MX" altLang="en-US" dirty="0" smtClean="0">
                <a:solidFill>
                  <a:prstClr val="black">
                    <a:lumMod val="65000"/>
                    <a:lumOff val="35000"/>
                  </a:prstClr>
                </a:solidFill>
              </a:rPr>
              <a:t>Todo en su lugar. Al iniciar el diseño teniendo en mente una pantalla pequeña, los elementos no ocuparán dimensiones o posiciones que no les corresponden y que arruinarían el sitio web.</a:t>
            </a:r>
            <a:endParaRPr lang="es-ES" altLang="en-US" i="1" dirty="0">
              <a:solidFill>
                <a:prstClr val="black">
                  <a:lumMod val="65000"/>
                  <a:lumOff val="35000"/>
                </a:prstClr>
              </a:solidFill>
            </a:endParaRPr>
          </a:p>
        </p:txBody>
      </p:sp>
      <p:pic>
        <p:nvPicPr>
          <p:cNvPr id="3076" name="Picture 4"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l="6582" t="58697" r="28280" b="16391"/>
          <a:stretch/>
        </p:blipFill>
        <p:spPr bwMode="auto">
          <a:xfrm>
            <a:off x="2114933" y="4632154"/>
            <a:ext cx="6172228" cy="13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137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inters2017</Template>
  <TotalTime>697</TotalTime>
  <Words>328</Words>
  <Application>Microsoft Office PowerPoint</Application>
  <PresentationFormat>Presentación en pantalla (4:3)</PresentationFormat>
  <Paragraphs>32</Paragraphs>
  <Slides>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Bauhaus 93</vt:lpstr>
      <vt:lpstr>Calibri</vt:lpstr>
      <vt:lpstr>Calibri Light</vt:lpstr>
      <vt:lpstr>Century Gothic</vt:lpstr>
      <vt:lpstr>Tema de Office</vt:lpstr>
      <vt:lpstr>Mobile first</vt:lpstr>
      <vt:lpstr>Una filosofía de desarrollo web</vt:lpstr>
      <vt:lpstr>Una filosofía de desarrollo web</vt:lpstr>
      <vt:lpstr>Una filosofía de desarrollo web</vt:lpstr>
      <vt:lpstr>Una filosofía de desarrollo web</vt:lpstr>
      <vt:lpstr>Una filosofía de desarrollo web</vt:lpstr>
      <vt:lpstr>Una filosofía de desarrollo web</vt:lpstr>
      <vt:lpstr>Una filosofía de desarrollo web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Proteco</dc:title>
  <dc:creator>SSnake Snak</dc:creator>
  <cp:lastModifiedBy>Diego Bernal</cp:lastModifiedBy>
  <cp:revision>37</cp:revision>
  <dcterms:created xsi:type="dcterms:W3CDTF">2016-11-11T20:42:00Z</dcterms:created>
  <dcterms:modified xsi:type="dcterms:W3CDTF">2018-06-17T09:24:08Z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3082-10.2.0.5820</vt:lpwstr>
  </property>
</Properties>
</file>